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B58D0F-44B0-4ED2-B3A5-FF3D620FB66D}">
  <a:tblStyle styleId="{3DB58D0F-44B0-4ED2-B3A5-FF3D620FB6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651d5141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651d5141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651d5141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651d514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651d5141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651d5141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65666d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65666df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65666df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65666df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65666dfb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65666df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65666dfb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65666df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651d514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651d514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651d514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651d514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651d5141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651d514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651d5141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651d514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651d5141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651d5141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651d5141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651d5141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651d514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651d514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651d5141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651d5141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gif"/><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20600"/>
            <a:ext cx="8520600" cy="1308300"/>
          </a:xfrm>
          <a:prstGeom prst="rect">
            <a:avLst/>
          </a:prstGeom>
          <a:solidFill>
            <a:srgbClr val="FCE5CD"/>
          </a:solidFill>
          <a:ln cap="flat" cmpd="sng" w="9525">
            <a:solidFill>
              <a:srgbClr val="000000"/>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800"/>
              <a:t>CROPLAND CLASSIFICATION USING OPTICAL AND RADAR DATA</a:t>
            </a:r>
            <a:endParaRPr sz="3800"/>
          </a:p>
        </p:txBody>
      </p:sp>
      <p:sp>
        <p:nvSpPr>
          <p:cNvPr id="55" name="Google Shape;55;p13"/>
          <p:cNvSpPr txBox="1"/>
          <p:nvPr>
            <p:ph idx="1" type="subTitle"/>
          </p:nvPr>
        </p:nvSpPr>
        <p:spPr>
          <a:xfrm>
            <a:off x="378650" y="3916375"/>
            <a:ext cx="8520600" cy="792600"/>
          </a:xfrm>
          <a:prstGeom prst="rect">
            <a:avLst/>
          </a:prstGeom>
          <a:solidFill>
            <a:schemeClr val="lt2"/>
          </a:solidFill>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1400"/>
              <a:t>TEAM: AKASH A (191EC102), NAVRATAN (191EC133) AND ROHAN J (191EC147)</a:t>
            </a:r>
            <a:endParaRPr b="1" sz="1400"/>
          </a:p>
          <a:p>
            <a:pPr indent="0" lvl="0" marL="0" rtl="0" algn="ctr">
              <a:spcBef>
                <a:spcPts val="0"/>
              </a:spcBef>
              <a:spcAft>
                <a:spcPts val="0"/>
              </a:spcAft>
              <a:buNone/>
            </a:pPr>
            <a:r>
              <a:t/>
            </a:r>
            <a:endParaRPr b="1" sz="1400"/>
          </a:p>
          <a:p>
            <a:pPr indent="0" lvl="0" marL="0" rtl="0" algn="ctr">
              <a:spcBef>
                <a:spcPts val="0"/>
              </a:spcBef>
              <a:spcAft>
                <a:spcPts val="0"/>
              </a:spcAft>
              <a:buNone/>
            </a:pPr>
            <a:r>
              <a:rPr b="1" lang="en" sz="1400"/>
              <a:t>MENTOR: DR. RAGHAVENDRA B S</a:t>
            </a:r>
            <a:endParaRPr b="1" sz="1400"/>
          </a:p>
        </p:txBody>
      </p:sp>
      <p:pic>
        <p:nvPicPr>
          <p:cNvPr id="56" name="Google Shape;56;p13"/>
          <p:cNvPicPr preferRelativeResize="0"/>
          <p:nvPr/>
        </p:nvPicPr>
        <p:blipFill>
          <a:blip r:embed="rId3">
            <a:alphaModFix/>
          </a:blip>
          <a:stretch>
            <a:fillRect/>
          </a:stretch>
        </p:blipFill>
        <p:spPr>
          <a:xfrm>
            <a:off x="2687700" y="1859400"/>
            <a:ext cx="3768593" cy="182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SEGMENT FOR RF CLASSIFICATION</a:t>
            </a:r>
            <a:endParaRPr/>
          </a:p>
        </p:txBody>
      </p:sp>
      <p:sp>
        <p:nvSpPr>
          <p:cNvPr id="156" name="Google Shape;156;p22"/>
          <p:cNvSpPr txBox="1"/>
          <p:nvPr/>
        </p:nvSpPr>
        <p:spPr>
          <a:xfrm>
            <a:off x="311700" y="1128175"/>
            <a:ext cx="8412600" cy="3636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from</a:t>
            </a:r>
            <a:r>
              <a:rPr lang="en" sz="1050">
                <a:solidFill>
                  <a:schemeClr val="dk1"/>
                </a:solidFill>
                <a:highlight>
                  <a:srgbClr val="FFFFFE"/>
                </a:highlight>
                <a:latin typeface="Courier New"/>
                <a:ea typeface="Courier New"/>
                <a:cs typeface="Courier New"/>
                <a:sym typeface="Courier New"/>
              </a:rPr>
              <a:t> sklearn.ensemble </a:t>
            </a:r>
            <a:r>
              <a:rPr lang="en" sz="1050">
                <a:solidFill>
                  <a:srgbClr val="AF00DB"/>
                </a:solidFill>
                <a:highlight>
                  <a:srgbClr val="FFFFFE"/>
                </a:highlight>
                <a:latin typeface="Courier New"/>
                <a:ea typeface="Courier New"/>
                <a:cs typeface="Courier New"/>
                <a:sym typeface="Courier New"/>
              </a:rPr>
              <a:t>import</a:t>
            </a:r>
            <a:r>
              <a:rPr lang="en" sz="1050">
                <a:solidFill>
                  <a:schemeClr val="dk1"/>
                </a:solidFill>
                <a:highlight>
                  <a:srgbClr val="FFFFFE"/>
                </a:highlight>
                <a:latin typeface="Courier New"/>
                <a:ea typeface="Courier New"/>
                <a:cs typeface="Courier New"/>
                <a:sym typeface="Courier New"/>
              </a:rPr>
              <a:t> RandomForestClassifier</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from</a:t>
            </a:r>
            <a:r>
              <a:rPr lang="en" sz="1050">
                <a:solidFill>
                  <a:schemeClr val="dk1"/>
                </a:solidFill>
                <a:highlight>
                  <a:srgbClr val="FFFFFE"/>
                </a:highlight>
                <a:latin typeface="Courier New"/>
                <a:ea typeface="Courier New"/>
                <a:cs typeface="Courier New"/>
                <a:sym typeface="Courier New"/>
              </a:rPr>
              <a:t> sklearn.metrics </a:t>
            </a:r>
            <a:r>
              <a:rPr lang="en" sz="1050">
                <a:solidFill>
                  <a:srgbClr val="AF00DB"/>
                </a:solidFill>
                <a:highlight>
                  <a:srgbClr val="FFFFFE"/>
                </a:highlight>
                <a:latin typeface="Courier New"/>
                <a:ea typeface="Courier New"/>
                <a:cs typeface="Courier New"/>
                <a:sym typeface="Courier New"/>
              </a:rPr>
              <a:t>import</a:t>
            </a:r>
            <a:r>
              <a:rPr lang="en" sz="1050">
                <a:solidFill>
                  <a:schemeClr val="dk1"/>
                </a:solidFill>
                <a:highlight>
                  <a:srgbClr val="FFFFFE"/>
                </a:highlight>
                <a:latin typeface="Courier New"/>
                <a:ea typeface="Courier New"/>
                <a:cs typeface="Courier New"/>
                <a:sym typeface="Courier New"/>
              </a:rPr>
              <a:t> accuracy_score</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Xtrain_group1_radar_date1 = balanced_training_data[:,[</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3</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4</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5</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6</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classifier_radar1_date1 = RandomForestClassifier(n_estimators = </a:t>
            </a:r>
            <a:r>
              <a:rPr lang="en" sz="1050">
                <a:solidFill>
                  <a:srgbClr val="09885A"/>
                </a:solidFill>
                <a:highlight>
                  <a:srgbClr val="FFFFFE"/>
                </a:highlight>
                <a:latin typeface="Courier New"/>
                <a:ea typeface="Courier New"/>
                <a:cs typeface="Courier New"/>
                <a:sym typeface="Courier New"/>
              </a:rPr>
              <a:t>500</a:t>
            </a:r>
            <a:r>
              <a:rPr lang="en" sz="1050">
                <a:solidFill>
                  <a:schemeClr val="dk1"/>
                </a:solidFill>
                <a:highlight>
                  <a:srgbClr val="FFFFFE"/>
                </a:highlight>
                <a:latin typeface="Courier New"/>
                <a:ea typeface="Courier New"/>
                <a:cs typeface="Courier New"/>
                <a:sym typeface="Courier New"/>
              </a:rPr>
              <a:t>, max_features = </a:t>
            </a:r>
            <a:r>
              <a:rPr lang="en" sz="1050">
                <a:solidFill>
                  <a:srgbClr val="A31515"/>
                </a:solidFill>
                <a:highlight>
                  <a:srgbClr val="FFFFFE"/>
                </a:highlight>
                <a:latin typeface="Courier New"/>
                <a:ea typeface="Courier New"/>
                <a:cs typeface="Courier New"/>
                <a:sym typeface="Courier New"/>
              </a:rPr>
              <a:t>'sqrt'</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classifier_radar1_date1.fit(Xtrain_group1_radar_date1, y_train)</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X_test_radar1_date1 = data[:,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3</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4</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5</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6</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y_test = data[:, </a:t>
            </a:r>
            <a:r>
              <a:rPr lang="en" sz="1050">
                <a:solidFill>
                  <a:srgbClr val="09885A"/>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y_predicted_radar1_date1 = classifier_radar1_date1.predict(X_test_radar1_date1)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OA_group1_radar_date1 = accuracy_score(y_test, y_predicted_radar1_date1)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E"/>
                </a:highlight>
                <a:latin typeface="Courier New"/>
                <a:ea typeface="Courier New"/>
                <a:cs typeface="Courier New"/>
                <a:sym typeface="Courier New"/>
              </a:rPr>
              <a:t>print</a:t>
            </a:r>
            <a:r>
              <a:rPr lang="en" sz="1050">
                <a:solidFill>
                  <a:schemeClr val="dk1"/>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'Overall Accuracy of Radar Group 1 on date 1: %f\n'</a:t>
            </a:r>
            <a:r>
              <a:rPr lang="en" sz="1050">
                <a:solidFill>
                  <a:schemeClr val="dk1"/>
                </a:solidFill>
                <a:highlight>
                  <a:srgbClr val="FFFFFE"/>
                </a:highlight>
                <a:latin typeface="Courier New"/>
                <a:ea typeface="Courier New"/>
                <a:cs typeface="Courier New"/>
                <a:sym typeface="Courier New"/>
              </a:rPr>
              <a:t>%(OA_group1_radar_date1))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y_predict_train_group1_radar_date1 = classifier_radar1_date1.predict(Xtrain_group1_radar_date1)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next_group1_date1_radar = y_predict_train_group1_radar_date1*OA_group1_radar_date1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next_group1_date1_radar = np.reshape(next_group1_date1_radar,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p:txBody>
      </p:sp>
      <p:pic>
        <p:nvPicPr>
          <p:cNvPr id="157" name="Google Shape;157;p22"/>
          <p:cNvPicPr preferRelativeResize="0"/>
          <p:nvPr/>
        </p:nvPicPr>
        <p:blipFill>
          <a:blip r:embed="rId3">
            <a:alphaModFix/>
          </a:blip>
          <a:stretch>
            <a:fillRect/>
          </a:stretch>
        </p:blipFill>
        <p:spPr>
          <a:xfrm>
            <a:off x="257700" y="4603925"/>
            <a:ext cx="8520599" cy="33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SEGMENT FOR STACKING</a:t>
            </a:r>
            <a:endParaRPr/>
          </a:p>
        </p:txBody>
      </p:sp>
      <p:sp>
        <p:nvSpPr>
          <p:cNvPr id="163" name="Google Shape;163;p23"/>
          <p:cNvSpPr txBox="1"/>
          <p:nvPr/>
        </p:nvSpPr>
        <p:spPr>
          <a:xfrm>
            <a:off x="360150" y="1363800"/>
            <a:ext cx="8423700" cy="3417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Xtrain_radar_date1 = np.hstack((next_group1_date1_radar, next_group2_date1_radar, next_group3_date1_radar, next_group4_date1_radar, next_group5_date1_radar, next_group6_date1_radar, next_group7_date1_radar))</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classifier_radar_date1 = RandomForestClassifier(n_estimators = </a:t>
            </a:r>
            <a:r>
              <a:rPr lang="en" sz="1050">
                <a:solidFill>
                  <a:srgbClr val="09885A"/>
                </a:solidFill>
                <a:highlight>
                  <a:srgbClr val="FFFFFE"/>
                </a:highlight>
                <a:latin typeface="Courier New"/>
                <a:ea typeface="Courier New"/>
                <a:cs typeface="Courier New"/>
                <a:sym typeface="Courier New"/>
              </a:rPr>
              <a:t>500</a:t>
            </a:r>
            <a:r>
              <a:rPr lang="en" sz="1050">
                <a:solidFill>
                  <a:schemeClr val="dk1"/>
                </a:solidFill>
                <a:highlight>
                  <a:srgbClr val="FFFFFE"/>
                </a:highlight>
                <a:latin typeface="Courier New"/>
                <a:ea typeface="Courier New"/>
                <a:cs typeface="Courier New"/>
                <a:sym typeface="Courier New"/>
              </a:rPr>
              <a:t>, max_features = </a:t>
            </a:r>
            <a:r>
              <a:rPr lang="en" sz="1050">
                <a:solidFill>
                  <a:srgbClr val="A31515"/>
                </a:solidFill>
                <a:highlight>
                  <a:srgbClr val="FFFFFE"/>
                </a:highlight>
                <a:latin typeface="Courier New"/>
                <a:ea typeface="Courier New"/>
                <a:cs typeface="Courier New"/>
                <a:sym typeface="Courier New"/>
              </a:rPr>
              <a:t>'sqrt'</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classifier_radar_date1.fit(Xtrain_radar_date1, y_train)</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X_test_radar_date1 = np.hstack((y_predicted_radar1_date1*OA_group1_radar_date1, y_predicted_radar2_date1*OA_group2_radar_date1, y_predicted_radar3_date1*OA_group3_radar_date1, y_predicted_radar4_date1*OA_group4_radar_date1, y_predicted_radar5_date1*OA_group5_radar_date1, y_predicted_radar6_date1*OA_group6_radar_date1, y_predicted_radar7_date1*OA_group7_radar_date1))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X_test_radar_date1 = np.transpose(np.reshape(X_test_radar_date1, (</a:t>
            </a:r>
            <a:r>
              <a:rPr lang="en" sz="1050">
                <a:solidFill>
                  <a:srgbClr val="09885A"/>
                </a:solidFill>
                <a:highlight>
                  <a:srgbClr val="FFFFFE"/>
                </a:highlight>
                <a:latin typeface="Courier New"/>
                <a:ea typeface="Courier New"/>
                <a:cs typeface="Courier New"/>
                <a:sym typeface="Courier New"/>
              </a:rPr>
              <a:t>7</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y_predicted_radar_date1 = classifier_radar_date1.predict(X_test_radar_date1)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OA_radar_date1 = accuracy_score(y_test, y_predicted_radar1_date1)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E"/>
                </a:highlight>
                <a:latin typeface="Courier New"/>
                <a:ea typeface="Courier New"/>
                <a:cs typeface="Courier New"/>
                <a:sym typeface="Courier New"/>
              </a:rPr>
              <a:t>print</a:t>
            </a:r>
            <a:r>
              <a:rPr lang="en" sz="1050">
                <a:solidFill>
                  <a:schemeClr val="dk1"/>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'Overall Accuracy of radar data on date 1 : %f\n'</a:t>
            </a:r>
            <a:r>
              <a:rPr lang="en" sz="1050">
                <a:solidFill>
                  <a:schemeClr val="dk1"/>
                </a:solidFill>
                <a:highlight>
                  <a:srgbClr val="FFFFFE"/>
                </a:highlight>
                <a:latin typeface="Courier New"/>
                <a:ea typeface="Courier New"/>
                <a:cs typeface="Courier New"/>
                <a:sym typeface="Courier New"/>
              </a:rPr>
              <a:t>%(OA_radar_date1))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69" name="Google Shape;169;p24"/>
          <p:cNvPicPr preferRelativeResize="0"/>
          <p:nvPr/>
        </p:nvPicPr>
        <p:blipFill>
          <a:blip r:embed="rId3">
            <a:alphaModFix/>
          </a:blip>
          <a:stretch>
            <a:fillRect/>
          </a:stretch>
        </p:blipFill>
        <p:spPr>
          <a:xfrm>
            <a:off x="311700" y="1170125"/>
            <a:ext cx="4710775" cy="3695982"/>
          </a:xfrm>
          <a:prstGeom prst="rect">
            <a:avLst/>
          </a:prstGeom>
          <a:noFill/>
          <a:ln>
            <a:noFill/>
          </a:ln>
        </p:spPr>
      </p:pic>
      <p:graphicFrame>
        <p:nvGraphicFramePr>
          <p:cNvPr id="170" name="Google Shape;170;p24"/>
          <p:cNvGraphicFramePr/>
          <p:nvPr/>
        </p:nvGraphicFramePr>
        <p:xfrm>
          <a:off x="5499050" y="1494113"/>
          <a:ext cx="3000000" cy="3000000"/>
        </p:xfrm>
        <a:graphic>
          <a:graphicData uri="http://schemas.openxmlformats.org/drawingml/2006/table">
            <a:tbl>
              <a:tblPr>
                <a:noFill/>
                <a:tableStyleId>{3DB58D0F-44B0-4ED2-B3A5-FF3D620FB66D}</a:tableStyleId>
              </a:tblPr>
              <a:tblGrid>
                <a:gridCol w="1413175"/>
                <a:gridCol w="1413150"/>
              </a:tblGrid>
              <a:tr h="381000">
                <a:tc>
                  <a:txBody>
                    <a:bodyPr/>
                    <a:lstStyle/>
                    <a:p>
                      <a:pPr indent="0" lvl="0" marL="0" rtl="0" algn="ctr">
                        <a:spcBef>
                          <a:spcPts val="0"/>
                        </a:spcBef>
                        <a:spcAft>
                          <a:spcPts val="0"/>
                        </a:spcAft>
                        <a:buNone/>
                      </a:pPr>
                      <a:r>
                        <a:rPr lang="en" sz="1000"/>
                        <a:t>RADAR GROUPS FOR DATE 1</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000"/>
                        <a:t>OVERALL ACCURACY</a:t>
                      </a:r>
                      <a:endParaRPr sz="1000"/>
                    </a:p>
                  </a:txBody>
                  <a:tcPr marT="91425" marB="91425" marR="91425" marL="91425">
                    <a:lnL cap="flat" cmpd="sng" w="9525">
                      <a:solidFill>
                        <a:schemeClr val="dk1"/>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sz="1000"/>
                        <a:t>G1</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000"/>
                        <a:t>60.33%</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52.10%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51.28%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49.59%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61.88%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50.09%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50.47%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9CB9C"/>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CONTD.</a:t>
            </a:r>
            <a:endParaRPr/>
          </a:p>
        </p:txBody>
      </p:sp>
      <p:graphicFrame>
        <p:nvGraphicFramePr>
          <p:cNvPr id="176" name="Google Shape;176;p25"/>
          <p:cNvGraphicFramePr/>
          <p:nvPr/>
        </p:nvGraphicFramePr>
        <p:xfrm>
          <a:off x="3336175" y="1444863"/>
          <a:ext cx="3000000" cy="3000000"/>
        </p:xfrm>
        <a:graphic>
          <a:graphicData uri="http://schemas.openxmlformats.org/drawingml/2006/table">
            <a:tbl>
              <a:tblPr>
                <a:noFill/>
                <a:tableStyleId>{3DB58D0F-44B0-4ED2-B3A5-FF3D620FB66D}</a:tableStyleId>
              </a:tblPr>
              <a:tblGrid>
                <a:gridCol w="1413175"/>
                <a:gridCol w="1196375"/>
              </a:tblGrid>
              <a:tr h="381000">
                <a:tc>
                  <a:txBody>
                    <a:bodyPr/>
                    <a:lstStyle/>
                    <a:p>
                      <a:pPr indent="0" lvl="0" marL="0" rtl="0" algn="ctr">
                        <a:spcBef>
                          <a:spcPts val="0"/>
                        </a:spcBef>
                        <a:spcAft>
                          <a:spcPts val="0"/>
                        </a:spcAft>
                        <a:buNone/>
                      </a:pPr>
                      <a:r>
                        <a:rPr lang="en" sz="1000"/>
                        <a:t>RADAR GROUPS FOR DATE 2</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000"/>
                        <a:t>OVERALL ACCURACY</a:t>
                      </a:r>
                      <a:endParaRPr sz="1000"/>
                    </a:p>
                  </a:txBody>
                  <a:tcPr marT="91425" marB="91425" marR="91425" marL="91425">
                    <a:lnL cap="flat" cmpd="sng" w="9525">
                      <a:solidFill>
                        <a:schemeClr val="dk1"/>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sz="1000"/>
                        <a:t>G1</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None/>
                      </a:pPr>
                      <a:r>
                        <a:rPr lang="en" sz="1000"/>
                        <a:t>75.24%</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48.05%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45.68%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37.48%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75.96%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63.58%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66.97%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0FFFF"/>
                    </a:solidFill>
                  </a:tcPr>
                </a:tc>
              </a:tr>
            </a:tbl>
          </a:graphicData>
        </a:graphic>
      </p:graphicFrame>
      <p:graphicFrame>
        <p:nvGraphicFramePr>
          <p:cNvPr id="177" name="Google Shape;177;p25"/>
          <p:cNvGraphicFramePr/>
          <p:nvPr/>
        </p:nvGraphicFramePr>
        <p:xfrm>
          <a:off x="298325" y="1825863"/>
          <a:ext cx="3000000" cy="3000000"/>
        </p:xfrm>
        <a:graphic>
          <a:graphicData uri="http://schemas.openxmlformats.org/drawingml/2006/table">
            <a:tbl>
              <a:tblPr>
                <a:noFill/>
                <a:tableStyleId>{3DB58D0F-44B0-4ED2-B3A5-FF3D620FB66D}</a:tableStyleId>
              </a:tblPr>
              <a:tblGrid>
                <a:gridCol w="1413175"/>
                <a:gridCol w="1127400"/>
              </a:tblGrid>
              <a:tr h="381000">
                <a:tc>
                  <a:txBody>
                    <a:bodyPr/>
                    <a:lstStyle/>
                    <a:p>
                      <a:pPr indent="0" lvl="0" marL="0" rtl="0" algn="ctr">
                        <a:spcBef>
                          <a:spcPts val="0"/>
                        </a:spcBef>
                        <a:spcAft>
                          <a:spcPts val="0"/>
                        </a:spcAft>
                        <a:buNone/>
                      </a:pPr>
                      <a:r>
                        <a:rPr lang="en" sz="1000"/>
                        <a:t>OPTICAL</a:t>
                      </a:r>
                      <a:r>
                        <a:rPr lang="en" sz="1000"/>
                        <a:t> GROUPS FOR DATE 1</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000"/>
                        <a:t>OVERALL ACCURACY</a:t>
                      </a:r>
                      <a:endParaRPr sz="1000"/>
                    </a:p>
                  </a:txBody>
                  <a:tcPr marT="91425" marB="91425" marR="91425" marL="91425">
                    <a:lnL cap="flat" cmpd="sng" w="9525">
                      <a:solidFill>
                        <a:schemeClr val="dk1"/>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sz="1000"/>
                        <a:t>G1</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sz="1000"/>
                        <a:t>66.67%</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59.53%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65.67%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Clr>
                          <a:schemeClr val="dk1"/>
                        </a:buClr>
                        <a:buSzPts val="1100"/>
                        <a:buFont typeface="Arial"/>
                        <a:buNone/>
                      </a:pPr>
                      <a:r>
                        <a:rPr lang="en" sz="1000"/>
                        <a:t>45.32%</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38.95%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00"/>
                    </a:solidFill>
                  </a:tcPr>
                </a:tc>
              </a:tr>
            </a:tbl>
          </a:graphicData>
        </a:graphic>
      </p:graphicFrame>
      <p:graphicFrame>
        <p:nvGraphicFramePr>
          <p:cNvPr id="178" name="Google Shape;178;p25"/>
          <p:cNvGraphicFramePr/>
          <p:nvPr/>
        </p:nvGraphicFramePr>
        <p:xfrm>
          <a:off x="6360700" y="1825863"/>
          <a:ext cx="3000000" cy="3000000"/>
        </p:xfrm>
        <a:graphic>
          <a:graphicData uri="http://schemas.openxmlformats.org/drawingml/2006/table">
            <a:tbl>
              <a:tblPr>
                <a:noFill/>
                <a:tableStyleId>{3DB58D0F-44B0-4ED2-B3A5-FF3D620FB66D}</a:tableStyleId>
              </a:tblPr>
              <a:tblGrid>
                <a:gridCol w="1413175"/>
                <a:gridCol w="1058425"/>
              </a:tblGrid>
              <a:tr h="381000">
                <a:tc>
                  <a:txBody>
                    <a:bodyPr/>
                    <a:lstStyle/>
                    <a:p>
                      <a:pPr indent="0" lvl="0" marL="0" rtl="0" algn="ctr">
                        <a:spcBef>
                          <a:spcPts val="0"/>
                        </a:spcBef>
                        <a:spcAft>
                          <a:spcPts val="0"/>
                        </a:spcAft>
                        <a:buNone/>
                      </a:pPr>
                      <a:r>
                        <a:rPr lang="en" sz="1000"/>
                        <a:t>OPTICAL GROUPS FOR DATE 2</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000"/>
                        <a:t>OVERALL ACCURACY</a:t>
                      </a:r>
                      <a:endParaRPr sz="1000"/>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sz="1000"/>
                        <a:t>G1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000"/>
                        <a:t>66.28%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40.33</a:t>
                      </a:r>
                      <a:r>
                        <a:rPr lang="en" sz="1000">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56.25</a:t>
                      </a:r>
                      <a:r>
                        <a:rPr lang="en" sz="1000">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1100"/>
                        <a:buFont typeface="Arial"/>
                        <a:buNone/>
                      </a:pPr>
                      <a:r>
                        <a:rPr lang="en" sz="1000"/>
                        <a:t>37.55</a:t>
                      </a:r>
                      <a:r>
                        <a:rPr lang="en" sz="1000"/>
                        <a: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G5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32.05%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CONTD.</a:t>
            </a:r>
            <a:endParaRPr/>
          </a:p>
        </p:txBody>
      </p:sp>
      <p:graphicFrame>
        <p:nvGraphicFramePr>
          <p:cNvPr id="184" name="Google Shape;184;p26"/>
          <p:cNvGraphicFramePr/>
          <p:nvPr/>
        </p:nvGraphicFramePr>
        <p:xfrm>
          <a:off x="311700" y="1402475"/>
          <a:ext cx="3000000" cy="3000000"/>
        </p:xfrm>
        <a:graphic>
          <a:graphicData uri="http://schemas.openxmlformats.org/drawingml/2006/table">
            <a:tbl>
              <a:tblPr>
                <a:noFill/>
                <a:tableStyleId>{3DB58D0F-44B0-4ED2-B3A5-FF3D620FB66D}</a:tableStyleId>
              </a:tblPr>
              <a:tblGrid>
                <a:gridCol w="2456800"/>
                <a:gridCol w="1313775"/>
              </a:tblGrid>
              <a:tr h="381000">
                <a:tc>
                  <a:txBody>
                    <a:bodyPr/>
                    <a:lstStyle/>
                    <a:p>
                      <a:pPr indent="0" lvl="0" marL="0" rtl="0" algn="ctr">
                        <a:spcBef>
                          <a:spcPts val="0"/>
                        </a:spcBef>
                        <a:spcAft>
                          <a:spcPts val="0"/>
                        </a:spcAft>
                        <a:buNone/>
                      </a:pPr>
                      <a:r>
                        <a:rPr lang="en" sz="1000"/>
                        <a:t>STACKED FEATURES</a:t>
                      </a:r>
                      <a:endParaRPr sz="1000"/>
                    </a:p>
                  </a:txBody>
                  <a:tcPr marT="91425" marB="91425" marR="91425" marL="91425">
                    <a:solidFill>
                      <a:srgbClr val="CFE2F3"/>
                    </a:solidFill>
                  </a:tcPr>
                </a:tc>
                <a:tc>
                  <a:txBody>
                    <a:bodyPr/>
                    <a:lstStyle/>
                    <a:p>
                      <a:pPr indent="0" lvl="0" marL="0" rtl="0" algn="ctr">
                        <a:spcBef>
                          <a:spcPts val="0"/>
                        </a:spcBef>
                        <a:spcAft>
                          <a:spcPts val="0"/>
                        </a:spcAft>
                        <a:buNone/>
                      </a:pPr>
                      <a:r>
                        <a:rPr lang="en" sz="1000"/>
                        <a:t>OVERALL ACCURACY</a:t>
                      </a:r>
                      <a:endParaRPr sz="1000"/>
                    </a:p>
                  </a:txBody>
                  <a:tcPr marT="91425" marB="91425" marR="91425" marL="91425">
                    <a:solidFill>
                      <a:srgbClr val="CFE2F3"/>
                    </a:solidFill>
                  </a:tcPr>
                </a:tc>
              </a:tr>
              <a:tr h="381000">
                <a:tc>
                  <a:txBody>
                    <a:bodyPr/>
                    <a:lstStyle/>
                    <a:p>
                      <a:pPr indent="0" lvl="0" marL="0" rtl="0" algn="ctr">
                        <a:spcBef>
                          <a:spcPts val="0"/>
                        </a:spcBef>
                        <a:spcAft>
                          <a:spcPts val="0"/>
                        </a:spcAft>
                        <a:buNone/>
                      </a:pPr>
                      <a:r>
                        <a:rPr lang="en" sz="1000">
                          <a:solidFill>
                            <a:schemeClr val="dk1"/>
                          </a:solidFill>
                        </a:rPr>
                        <a:t>RADAR FEATURES - DATE 1</a:t>
                      </a:r>
                      <a:endParaRPr/>
                    </a:p>
                  </a:txBody>
                  <a:tcPr marT="91425" marB="91425" marR="91425" marL="91425">
                    <a:solidFill>
                      <a:srgbClr val="EAD1DC"/>
                    </a:solidFill>
                  </a:tcPr>
                </a:tc>
                <a:tc>
                  <a:txBody>
                    <a:bodyPr/>
                    <a:lstStyle/>
                    <a:p>
                      <a:pPr indent="0" lvl="0" marL="0" rtl="0" algn="ctr">
                        <a:spcBef>
                          <a:spcPts val="0"/>
                        </a:spcBef>
                        <a:spcAft>
                          <a:spcPts val="0"/>
                        </a:spcAft>
                        <a:buNone/>
                      </a:pPr>
                      <a:r>
                        <a:rPr lang="en" sz="1000"/>
                        <a:t>60.33%</a:t>
                      </a:r>
                      <a:endParaRPr sz="1000"/>
                    </a:p>
                  </a:txBody>
                  <a:tcPr marT="91425" marB="91425" marR="91425" marL="91425">
                    <a:solidFill>
                      <a:srgbClr val="EAD1DC"/>
                    </a:solidFill>
                  </a:tcPr>
                </a:tc>
              </a:tr>
              <a:tr h="381000">
                <a:tc>
                  <a:txBody>
                    <a:bodyPr/>
                    <a:lstStyle/>
                    <a:p>
                      <a:pPr indent="0" lvl="0" marL="0" rtl="0" algn="ctr">
                        <a:spcBef>
                          <a:spcPts val="0"/>
                        </a:spcBef>
                        <a:spcAft>
                          <a:spcPts val="0"/>
                        </a:spcAft>
                        <a:buNone/>
                      </a:pPr>
                      <a:r>
                        <a:rPr lang="en" sz="1000">
                          <a:solidFill>
                            <a:schemeClr val="dk1"/>
                          </a:solidFill>
                        </a:rPr>
                        <a:t>RADAR FEATURES - DATE 2</a:t>
                      </a:r>
                      <a:endParaRPr/>
                    </a:p>
                  </a:txBody>
                  <a:tcPr marT="91425" marB="91425" marR="91425" marL="91425">
                    <a:solidFill>
                      <a:srgbClr val="EAD1DC"/>
                    </a:solidFill>
                  </a:tcPr>
                </a:tc>
                <a:tc>
                  <a:txBody>
                    <a:bodyPr/>
                    <a:lstStyle/>
                    <a:p>
                      <a:pPr indent="0" lvl="0" marL="0" rtl="0" algn="ctr">
                        <a:spcBef>
                          <a:spcPts val="0"/>
                        </a:spcBef>
                        <a:spcAft>
                          <a:spcPts val="0"/>
                        </a:spcAft>
                        <a:buNone/>
                      </a:pPr>
                      <a:r>
                        <a:rPr lang="en" sz="1000">
                          <a:solidFill>
                            <a:schemeClr val="dk1"/>
                          </a:solidFill>
                        </a:rPr>
                        <a:t>75.24%</a:t>
                      </a:r>
                      <a:endParaRPr/>
                    </a:p>
                  </a:txBody>
                  <a:tcPr marT="91425" marB="91425" marR="91425" marL="91425">
                    <a:solidFill>
                      <a:srgbClr val="EAD1DC"/>
                    </a:solidFill>
                  </a:tcPr>
                </a:tc>
              </a:tr>
              <a:tr h="381000">
                <a:tc>
                  <a:txBody>
                    <a:bodyPr/>
                    <a:lstStyle/>
                    <a:p>
                      <a:pPr indent="0" lvl="0" marL="0" rtl="0" algn="ctr">
                        <a:spcBef>
                          <a:spcPts val="0"/>
                        </a:spcBef>
                        <a:spcAft>
                          <a:spcPts val="0"/>
                        </a:spcAft>
                        <a:buNone/>
                      </a:pPr>
                      <a:r>
                        <a:rPr lang="en" sz="1000">
                          <a:solidFill>
                            <a:schemeClr val="dk1"/>
                          </a:solidFill>
                        </a:rPr>
                        <a:t>RADAR FEATURES</a:t>
                      </a:r>
                      <a:endParaRPr/>
                    </a:p>
                  </a:txBody>
                  <a:tcPr marT="91425" marB="91425" marR="91425" marL="91425">
                    <a:solidFill>
                      <a:srgbClr val="EAD1DC"/>
                    </a:solidFill>
                  </a:tcPr>
                </a:tc>
                <a:tc>
                  <a:txBody>
                    <a:bodyPr/>
                    <a:lstStyle/>
                    <a:p>
                      <a:pPr indent="0" lvl="0" marL="0" rtl="0" algn="ctr">
                        <a:spcBef>
                          <a:spcPts val="0"/>
                        </a:spcBef>
                        <a:spcAft>
                          <a:spcPts val="0"/>
                        </a:spcAft>
                        <a:buNone/>
                      </a:pPr>
                      <a:r>
                        <a:rPr lang="en" sz="1000">
                          <a:solidFill>
                            <a:schemeClr val="dk1"/>
                          </a:solidFill>
                        </a:rPr>
                        <a:t>70.04%</a:t>
                      </a:r>
                      <a:endParaRPr/>
                    </a:p>
                  </a:txBody>
                  <a:tcPr marT="91425" marB="91425" marR="91425" marL="91425">
                    <a:solidFill>
                      <a:srgbClr val="EAD1DC"/>
                    </a:solidFill>
                  </a:tcPr>
                </a:tc>
              </a:tr>
              <a:tr h="381000">
                <a:tc>
                  <a:txBody>
                    <a:bodyPr/>
                    <a:lstStyle/>
                    <a:p>
                      <a:pPr indent="0" lvl="0" marL="0" rtl="0" algn="ctr">
                        <a:spcBef>
                          <a:spcPts val="0"/>
                        </a:spcBef>
                        <a:spcAft>
                          <a:spcPts val="0"/>
                        </a:spcAft>
                        <a:buNone/>
                      </a:pPr>
                      <a:r>
                        <a:rPr lang="en" sz="1000">
                          <a:solidFill>
                            <a:schemeClr val="dk1"/>
                          </a:solidFill>
                        </a:rPr>
                        <a:t>OPTICAL FEATURES - DATE 1</a:t>
                      </a:r>
                      <a:endParaRPr/>
                    </a:p>
                  </a:txBody>
                  <a:tcPr marT="91425" marB="91425" marR="91425" marL="91425">
                    <a:solidFill>
                      <a:srgbClr val="EAD1DC"/>
                    </a:solidFill>
                  </a:tcPr>
                </a:tc>
                <a:tc>
                  <a:txBody>
                    <a:bodyPr/>
                    <a:lstStyle/>
                    <a:p>
                      <a:pPr indent="0" lvl="0" marL="0" rtl="0" algn="ctr">
                        <a:spcBef>
                          <a:spcPts val="0"/>
                        </a:spcBef>
                        <a:spcAft>
                          <a:spcPts val="0"/>
                        </a:spcAft>
                        <a:buNone/>
                      </a:pPr>
                      <a:r>
                        <a:rPr lang="en" sz="1000">
                          <a:solidFill>
                            <a:schemeClr val="dk1"/>
                          </a:solidFill>
                        </a:rPr>
                        <a:t>66.67%</a:t>
                      </a:r>
                      <a:endParaRPr/>
                    </a:p>
                  </a:txBody>
                  <a:tcPr marT="91425" marB="91425" marR="91425" marL="91425">
                    <a:solidFill>
                      <a:srgbClr val="EAD1DC"/>
                    </a:solidFill>
                  </a:tcPr>
                </a:tc>
              </a:tr>
              <a:tr h="381000">
                <a:tc>
                  <a:txBody>
                    <a:bodyPr/>
                    <a:lstStyle/>
                    <a:p>
                      <a:pPr indent="0" lvl="0" marL="0" rtl="0" algn="ctr">
                        <a:spcBef>
                          <a:spcPts val="0"/>
                        </a:spcBef>
                        <a:spcAft>
                          <a:spcPts val="0"/>
                        </a:spcAft>
                        <a:buNone/>
                      </a:pPr>
                      <a:r>
                        <a:rPr lang="en" sz="1000">
                          <a:solidFill>
                            <a:schemeClr val="dk1"/>
                          </a:solidFill>
                        </a:rPr>
                        <a:t>OPTICAL FEATURES - DATE 2</a:t>
                      </a:r>
                      <a:endParaRPr/>
                    </a:p>
                  </a:txBody>
                  <a:tcPr marT="91425" marB="91425" marR="91425" marL="91425">
                    <a:solidFill>
                      <a:srgbClr val="EAD1DC"/>
                    </a:solidFill>
                  </a:tcPr>
                </a:tc>
                <a:tc>
                  <a:txBody>
                    <a:bodyPr/>
                    <a:lstStyle/>
                    <a:p>
                      <a:pPr indent="0" lvl="0" marL="0" rtl="0" algn="ctr">
                        <a:spcBef>
                          <a:spcPts val="0"/>
                        </a:spcBef>
                        <a:spcAft>
                          <a:spcPts val="0"/>
                        </a:spcAft>
                        <a:buNone/>
                      </a:pPr>
                      <a:r>
                        <a:rPr lang="en" sz="1000">
                          <a:solidFill>
                            <a:schemeClr val="dk1"/>
                          </a:solidFill>
                        </a:rPr>
                        <a:t>66.28%</a:t>
                      </a:r>
                      <a:endParaRPr/>
                    </a:p>
                  </a:txBody>
                  <a:tcPr marT="91425" marB="91425" marR="91425" marL="91425">
                    <a:solidFill>
                      <a:srgbClr val="EAD1DC"/>
                    </a:solidFill>
                  </a:tcPr>
                </a:tc>
              </a:tr>
              <a:tr h="381000">
                <a:tc>
                  <a:txBody>
                    <a:bodyPr/>
                    <a:lstStyle/>
                    <a:p>
                      <a:pPr indent="0" lvl="0" marL="0" rtl="0" algn="ctr">
                        <a:spcBef>
                          <a:spcPts val="0"/>
                        </a:spcBef>
                        <a:spcAft>
                          <a:spcPts val="0"/>
                        </a:spcAft>
                        <a:buNone/>
                      </a:pPr>
                      <a:r>
                        <a:rPr lang="en" sz="1000">
                          <a:solidFill>
                            <a:schemeClr val="dk1"/>
                          </a:solidFill>
                        </a:rPr>
                        <a:t>OPTICAL FEATURES</a:t>
                      </a:r>
                      <a:endParaRPr/>
                    </a:p>
                  </a:txBody>
                  <a:tcPr marT="91425" marB="91425" marR="91425" marL="91425">
                    <a:solidFill>
                      <a:srgbClr val="EAD1DC"/>
                    </a:solidFill>
                  </a:tcPr>
                </a:tc>
                <a:tc>
                  <a:txBody>
                    <a:bodyPr/>
                    <a:lstStyle/>
                    <a:p>
                      <a:pPr indent="0" lvl="0" marL="0" rtl="0" algn="ctr">
                        <a:spcBef>
                          <a:spcPts val="0"/>
                        </a:spcBef>
                        <a:spcAft>
                          <a:spcPts val="0"/>
                        </a:spcAft>
                        <a:buNone/>
                      </a:pPr>
                      <a:r>
                        <a:rPr lang="en" sz="1000">
                          <a:solidFill>
                            <a:schemeClr val="dk1"/>
                          </a:solidFill>
                        </a:rPr>
                        <a:t>59.33%</a:t>
                      </a:r>
                      <a:endParaRPr/>
                    </a:p>
                  </a:txBody>
                  <a:tcPr marT="91425" marB="91425" marR="91425" marL="91425">
                    <a:solidFill>
                      <a:srgbClr val="EAD1DC"/>
                    </a:solidFill>
                  </a:tcPr>
                </a:tc>
              </a:tr>
              <a:tr h="381000">
                <a:tc>
                  <a:txBody>
                    <a:bodyPr/>
                    <a:lstStyle/>
                    <a:p>
                      <a:pPr indent="0" lvl="0" marL="0" rtl="0" algn="ctr">
                        <a:spcBef>
                          <a:spcPts val="0"/>
                        </a:spcBef>
                        <a:spcAft>
                          <a:spcPts val="0"/>
                        </a:spcAft>
                        <a:buNone/>
                      </a:pPr>
                      <a:r>
                        <a:rPr lang="en" sz="1000">
                          <a:solidFill>
                            <a:schemeClr val="dk1"/>
                          </a:solidFill>
                        </a:rPr>
                        <a:t>RADAR &amp; OPTICAL FEATURES</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en" sz="1000">
                          <a:solidFill>
                            <a:schemeClr val="dk1"/>
                          </a:solidFill>
                        </a:rPr>
                        <a:t>64.03%</a:t>
                      </a:r>
                      <a:endParaRPr/>
                    </a:p>
                  </a:txBody>
                  <a:tcPr marT="91425" marB="91425" marR="91425" marL="91425">
                    <a:solidFill>
                      <a:schemeClr val="accent6"/>
                    </a:solidFill>
                  </a:tcPr>
                </a:tc>
              </a:tr>
            </a:tbl>
          </a:graphicData>
        </a:graphic>
      </p:graphicFrame>
      <p:sp>
        <p:nvSpPr>
          <p:cNvPr id="185" name="Google Shape;185;p26"/>
          <p:cNvSpPr txBox="1"/>
          <p:nvPr/>
        </p:nvSpPr>
        <p:spPr>
          <a:xfrm>
            <a:off x="4739525" y="1702250"/>
            <a:ext cx="4142100" cy="2555100"/>
          </a:xfrm>
          <a:prstGeom prst="rect">
            <a:avLst/>
          </a:prstGeom>
          <a:solidFill>
            <a:srgbClr val="B6D7A8"/>
          </a:solid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Radar features were observed to offer a much higher overall accuracy as compared to optical feature groups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Each group was found to have a higher accuracy than a random classifier which verifies that the model has learnt to classify</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Overall accuracy obtained was 64.03% which ranks on an average scale for a multi-class classification problem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WAY FORWARD...</a:t>
            </a:r>
            <a:endParaRPr/>
          </a:p>
        </p:txBody>
      </p:sp>
      <p:sp>
        <p:nvSpPr>
          <p:cNvPr id="191" name="Google Shape;191;p27"/>
          <p:cNvSpPr txBox="1"/>
          <p:nvPr/>
        </p:nvSpPr>
        <p:spPr>
          <a:xfrm>
            <a:off x="335025" y="1399200"/>
            <a:ext cx="8414700" cy="2555100"/>
          </a:xfrm>
          <a:prstGeom prst="rect">
            <a:avLst/>
          </a:prstGeom>
          <a:solidFill>
            <a:srgbClr val="E6B8AF"/>
          </a:solid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Attempt to improve the overall accuracy - try </a:t>
            </a:r>
            <a:r>
              <a:rPr lang="en"/>
              <a:t>multiplying</a:t>
            </a:r>
            <a:r>
              <a:rPr lang="en"/>
              <a:t> features by overall accuracy for further training instead of feature labels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Changing number of decision trees has no effect on Overall Accuracy - Try and find out why and possible solutions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Repeat the training using an </a:t>
            </a:r>
            <a:r>
              <a:rPr lang="en"/>
              <a:t>imbalanced</a:t>
            </a:r>
            <a:r>
              <a:rPr lang="en"/>
              <a:t> training set and observe results. Further, come up with other measures of accuracy apart from OA since the dataset is </a:t>
            </a:r>
            <a:r>
              <a:rPr lang="en"/>
              <a:t>imbalance</a:t>
            </a:r>
            <a:r>
              <a:rPr lang="en"/>
              <a:t> - F-Scores, Kappa coefficients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Try out other stacking algorithms and observe changes in the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7" name="Google Shape;197;p28"/>
          <p:cNvSpPr txBox="1"/>
          <p:nvPr/>
        </p:nvSpPr>
        <p:spPr>
          <a:xfrm>
            <a:off x="354725" y="1310500"/>
            <a:ext cx="8424600" cy="2308800"/>
          </a:xfrm>
          <a:prstGeom prst="rect">
            <a:avLst/>
          </a:prstGeom>
          <a:solidFill>
            <a:srgbClr val="FFFF00"/>
          </a:solid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Char char="❖"/>
            </a:pPr>
            <a:r>
              <a:rPr lang="en" sz="1800"/>
              <a:t>I</a:t>
            </a:r>
            <a:r>
              <a:rPr lang="en" sz="1800"/>
              <a:t>man Khosravi &amp; Seyed Kazem Alavipanah (2019) A random forest-based framework for crop mapping using temporal, spectral, textural and polarimetric observations, International Journal of Remote Sensing, 40:18, 7221-7251, DOI: 10.1080/01431161.2019.1601285</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9250" lvl="0" marL="457200" rtl="0" algn="l">
              <a:spcBef>
                <a:spcPts val="0"/>
              </a:spcBef>
              <a:spcAft>
                <a:spcPts val="0"/>
              </a:spcAft>
              <a:buSzPts val="1900"/>
              <a:buChar char="❖"/>
            </a:pPr>
            <a:r>
              <a:rPr lang="en" sz="1900"/>
              <a:t>https://www.analyticsvidhya.com/blog/2021/04/getting-into-random-forest-algorithms/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solidFill>
            <a:srgbClr val="F3F3F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BASIC IDEA</a:t>
            </a:r>
            <a:endParaRPr/>
          </a:p>
        </p:txBody>
      </p:sp>
      <p:sp>
        <p:nvSpPr>
          <p:cNvPr id="62" name="Google Shape;62;p14"/>
          <p:cNvSpPr txBox="1"/>
          <p:nvPr/>
        </p:nvSpPr>
        <p:spPr>
          <a:xfrm>
            <a:off x="311700" y="1394650"/>
            <a:ext cx="4239600" cy="3417000"/>
          </a:xfrm>
          <a:prstGeom prst="rect">
            <a:avLst/>
          </a:prstGeom>
          <a:solidFill>
            <a:srgbClr val="FFE599"/>
          </a:solid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Aim: To develop an ML model that can efficiently label croplands using data from remote sensing instruments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Motivation: Possibility of use in agriculture planning and management activities at national and global scales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Area under Study: Southwest district of Winnipeg, Manitoba, Canada - </a:t>
            </a:r>
            <a:r>
              <a:rPr lang="en"/>
              <a:t>Covered by various annual crops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Seven different types of crops - Broadleaf, Soybeans, Canola, Wheat, Peas, Corn and Oats</a:t>
            </a:r>
            <a:endParaRPr/>
          </a:p>
        </p:txBody>
      </p:sp>
      <p:pic>
        <p:nvPicPr>
          <p:cNvPr id="63" name="Google Shape;63;p14"/>
          <p:cNvPicPr preferRelativeResize="0"/>
          <p:nvPr/>
        </p:nvPicPr>
        <p:blipFill>
          <a:blip r:embed="rId3">
            <a:alphaModFix/>
          </a:blip>
          <a:stretch>
            <a:fillRect/>
          </a:stretch>
        </p:blipFill>
        <p:spPr>
          <a:xfrm>
            <a:off x="5076550" y="1394650"/>
            <a:ext cx="3688100" cy="3416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DATASET</a:t>
            </a:r>
            <a:endParaRPr/>
          </a:p>
        </p:txBody>
      </p:sp>
      <p:pic>
        <p:nvPicPr>
          <p:cNvPr id="69" name="Google Shape;69;p15"/>
          <p:cNvPicPr preferRelativeResize="0"/>
          <p:nvPr/>
        </p:nvPicPr>
        <p:blipFill>
          <a:blip r:embed="rId3">
            <a:alphaModFix/>
          </a:blip>
          <a:stretch>
            <a:fillRect/>
          </a:stretch>
        </p:blipFill>
        <p:spPr>
          <a:xfrm>
            <a:off x="311700" y="1278725"/>
            <a:ext cx="4195149" cy="3597350"/>
          </a:xfrm>
          <a:prstGeom prst="rect">
            <a:avLst/>
          </a:prstGeom>
          <a:noFill/>
          <a:ln>
            <a:noFill/>
          </a:ln>
        </p:spPr>
      </p:pic>
      <p:sp>
        <p:nvSpPr>
          <p:cNvPr id="70" name="Google Shape;70;p15"/>
          <p:cNvSpPr txBox="1"/>
          <p:nvPr/>
        </p:nvSpPr>
        <p:spPr>
          <a:xfrm>
            <a:off x="4886925" y="1476600"/>
            <a:ext cx="3898800" cy="3201600"/>
          </a:xfrm>
          <a:prstGeom prst="rect">
            <a:avLst/>
          </a:prstGeom>
          <a:solidFill>
            <a:srgbClr val="EAD1DC"/>
          </a:solid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Dataset consists of bitemporal optical and RADAR features</a:t>
            </a:r>
            <a:endParaRPr/>
          </a:p>
          <a:p>
            <a:pPr indent="0" lvl="0" marL="0" rtl="0" algn="l">
              <a:spcBef>
                <a:spcPts val="0"/>
              </a:spcBef>
              <a:spcAft>
                <a:spcPts val="0"/>
              </a:spcAft>
              <a:buNone/>
            </a:pPr>
            <a:r>
              <a:t/>
            </a:r>
            <a:endParaRPr/>
          </a:p>
          <a:p>
            <a:pPr indent="-317500" lvl="0" marL="457200" rtl="0" algn="just">
              <a:spcBef>
                <a:spcPts val="0"/>
              </a:spcBef>
              <a:spcAft>
                <a:spcPts val="0"/>
              </a:spcAft>
              <a:buSzPts val="1400"/>
              <a:buChar char="❖"/>
            </a:pPr>
            <a:r>
              <a:rPr lang="en"/>
              <a:t>RapidEye Satellites - Collected optical features from five spectral bands - R, G, B, NIR and RE</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UAVSAR - airborne SAR sensor operating in full polarization mode collected radar features</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Each row corresponds to a single pixel of data; First column represents label followed by 174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CROP MAPPING FRAMEWORK</a:t>
            </a:r>
            <a:endParaRPr/>
          </a:p>
        </p:txBody>
      </p:sp>
      <p:pic>
        <p:nvPicPr>
          <p:cNvPr id="76" name="Google Shape;76;p16"/>
          <p:cNvPicPr preferRelativeResize="0"/>
          <p:nvPr/>
        </p:nvPicPr>
        <p:blipFill>
          <a:blip r:embed="rId3">
            <a:alphaModFix/>
          </a:blip>
          <a:stretch>
            <a:fillRect/>
          </a:stretch>
        </p:blipFill>
        <p:spPr>
          <a:xfrm>
            <a:off x="5469475" y="1248875"/>
            <a:ext cx="3362826" cy="3377425"/>
          </a:xfrm>
          <a:prstGeom prst="rect">
            <a:avLst/>
          </a:prstGeom>
          <a:noFill/>
          <a:ln>
            <a:noFill/>
          </a:ln>
        </p:spPr>
      </p:pic>
      <p:sp>
        <p:nvSpPr>
          <p:cNvPr id="77" name="Google Shape;77;p16"/>
          <p:cNvSpPr txBox="1"/>
          <p:nvPr/>
        </p:nvSpPr>
        <p:spPr>
          <a:xfrm>
            <a:off x="521275" y="1509525"/>
            <a:ext cx="39312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Feature Extraction and Grouping</a:t>
            </a:r>
            <a:endParaRPr/>
          </a:p>
        </p:txBody>
      </p:sp>
      <p:sp>
        <p:nvSpPr>
          <p:cNvPr id="78" name="Google Shape;78;p16"/>
          <p:cNvSpPr txBox="1"/>
          <p:nvPr/>
        </p:nvSpPr>
        <p:spPr>
          <a:xfrm>
            <a:off x="510425" y="2291425"/>
            <a:ext cx="39312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Classification of Each group</a:t>
            </a:r>
            <a:endParaRPr/>
          </a:p>
        </p:txBody>
      </p:sp>
      <p:sp>
        <p:nvSpPr>
          <p:cNvPr id="79" name="Google Shape;79;p16"/>
          <p:cNvSpPr txBox="1"/>
          <p:nvPr/>
        </p:nvSpPr>
        <p:spPr>
          <a:xfrm>
            <a:off x="543000" y="3042375"/>
            <a:ext cx="3909600" cy="4002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Stacking the Results of Each Group</a:t>
            </a:r>
            <a:endParaRPr/>
          </a:p>
        </p:txBody>
      </p:sp>
      <p:sp>
        <p:nvSpPr>
          <p:cNvPr id="80" name="Google Shape;80;p16"/>
          <p:cNvSpPr txBox="1"/>
          <p:nvPr/>
        </p:nvSpPr>
        <p:spPr>
          <a:xfrm>
            <a:off x="575575" y="3900300"/>
            <a:ext cx="3866100" cy="400200"/>
          </a:xfrm>
          <a:prstGeom prst="rect">
            <a:avLst/>
          </a:prstGeom>
          <a:solidFill>
            <a:srgbClr val="F9CB9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Final Classification</a:t>
            </a:r>
            <a:endParaRPr/>
          </a:p>
        </p:txBody>
      </p:sp>
      <p:sp>
        <p:nvSpPr>
          <p:cNvPr id="81" name="Google Shape;81;p16"/>
          <p:cNvSpPr/>
          <p:nvPr/>
        </p:nvSpPr>
        <p:spPr>
          <a:xfrm>
            <a:off x="2237125" y="1891125"/>
            <a:ext cx="195600" cy="400200"/>
          </a:xfrm>
          <a:prstGeom prst="down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2237125" y="2693249"/>
            <a:ext cx="195600" cy="347400"/>
          </a:xfrm>
          <a:prstGeom prst="down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2237125" y="3442575"/>
            <a:ext cx="195600" cy="457800"/>
          </a:xfrm>
          <a:prstGeom prst="down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FEATURE EXTRACTION AND GROUPING</a:t>
            </a:r>
            <a:endParaRPr/>
          </a:p>
        </p:txBody>
      </p:sp>
      <p:sp>
        <p:nvSpPr>
          <p:cNvPr id="89" name="Google Shape;89;p17"/>
          <p:cNvSpPr txBox="1"/>
          <p:nvPr/>
        </p:nvSpPr>
        <p:spPr>
          <a:xfrm>
            <a:off x="1509663" y="1231225"/>
            <a:ext cx="2552100" cy="4002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RADAR FEATURES</a:t>
            </a:r>
            <a:endParaRPr/>
          </a:p>
        </p:txBody>
      </p:sp>
      <p:sp>
        <p:nvSpPr>
          <p:cNvPr id="90" name="Google Shape;90;p17"/>
          <p:cNvSpPr txBox="1"/>
          <p:nvPr/>
        </p:nvSpPr>
        <p:spPr>
          <a:xfrm>
            <a:off x="6113838" y="1231225"/>
            <a:ext cx="22590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OPTICAL FEATURES</a:t>
            </a:r>
            <a:endParaRPr/>
          </a:p>
        </p:txBody>
      </p:sp>
      <p:pic>
        <p:nvPicPr>
          <p:cNvPr id="91" name="Google Shape;91;p17"/>
          <p:cNvPicPr preferRelativeResize="0"/>
          <p:nvPr/>
        </p:nvPicPr>
        <p:blipFill>
          <a:blip r:embed="rId3">
            <a:alphaModFix/>
          </a:blip>
          <a:stretch>
            <a:fillRect/>
          </a:stretch>
        </p:blipFill>
        <p:spPr>
          <a:xfrm>
            <a:off x="206675" y="1844925"/>
            <a:ext cx="5158075" cy="2987700"/>
          </a:xfrm>
          <a:prstGeom prst="rect">
            <a:avLst/>
          </a:prstGeom>
          <a:noFill/>
          <a:ln>
            <a:noFill/>
          </a:ln>
        </p:spPr>
      </p:pic>
      <p:pic>
        <p:nvPicPr>
          <p:cNvPr id="92" name="Google Shape;92;p17"/>
          <p:cNvPicPr preferRelativeResize="0"/>
          <p:nvPr/>
        </p:nvPicPr>
        <p:blipFill>
          <a:blip r:embed="rId4">
            <a:alphaModFix/>
          </a:blip>
          <a:stretch>
            <a:fillRect/>
          </a:stretch>
        </p:blipFill>
        <p:spPr>
          <a:xfrm>
            <a:off x="5527675" y="1844925"/>
            <a:ext cx="3431349" cy="2987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TRAINING EACH OF THE FEATURE GROUPS</a:t>
            </a:r>
            <a:endParaRPr/>
          </a:p>
        </p:txBody>
      </p:sp>
      <p:sp>
        <p:nvSpPr>
          <p:cNvPr id="98" name="Google Shape;98;p18"/>
          <p:cNvSpPr txBox="1"/>
          <p:nvPr/>
        </p:nvSpPr>
        <p:spPr>
          <a:xfrm>
            <a:off x="369225" y="1422650"/>
            <a:ext cx="3931200" cy="3201600"/>
          </a:xfrm>
          <a:prstGeom prst="rect">
            <a:avLst/>
          </a:prstGeom>
          <a:solidFill>
            <a:srgbClr val="FCE5CD"/>
          </a:solid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Random Forest (RF) Classifier was selected owing to its stable nature and research support for current application</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RF Classifier: - A classifier based on decision tree classification</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Decision Tree: - A tree based ML model; Uses a series of questions to come up with the hypothesis function</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Disadvantage of Decision Trees: - Weak classifier, often results in overfitting the training set</a:t>
            </a:r>
            <a:endParaRPr/>
          </a:p>
        </p:txBody>
      </p:sp>
      <p:pic>
        <p:nvPicPr>
          <p:cNvPr id="99" name="Google Shape;99;p18"/>
          <p:cNvPicPr preferRelativeResize="0"/>
          <p:nvPr/>
        </p:nvPicPr>
        <p:blipFill>
          <a:blip r:embed="rId3">
            <a:alphaModFix/>
          </a:blip>
          <a:stretch>
            <a:fillRect/>
          </a:stretch>
        </p:blipFill>
        <p:spPr>
          <a:xfrm>
            <a:off x="5647425" y="1220363"/>
            <a:ext cx="2153325" cy="1466075"/>
          </a:xfrm>
          <a:prstGeom prst="rect">
            <a:avLst/>
          </a:prstGeom>
          <a:noFill/>
          <a:ln>
            <a:noFill/>
          </a:ln>
        </p:spPr>
      </p:pic>
      <p:pic>
        <p:nvPicPr>
          <p:cNvPr id="100" name="Google Shape;100;p18"/>
          <p:cNvPicPr preferRelativeResize="0"/>
          <p:nvPr/>
        </p:nvPicPr>
        <p:blipFill>
          <a:blip r:embed="rId4">
            <a:alphaModFix/>
          </a:blip>
          <a:stretch>
            <a:fillRect/>
          </a:stretch>
        </p:blipFill>
        <p:spPr>
          <a:xfrm>
            <a:off x="5419175" y="2889075"/>
            <a:ext cx="2649700" cy="180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CONTD. : THE RANDOM FOREST CLASSIFIER</a:t>
            </a:r>
            <a:endParaRPr/>
          </a:p>
        </p:txBody>
      </p:sp>
      <p:sp>
        <p:nvSpPr>
          <p:cNvPr id="106" name="Google Shape;106;p19"/>
          <p:cNvSpPr txBox="1"/>
          <p:nvPr/>
        </p:nvSpPr>
        <p:spPr>
          <a:xfrm>
            <a:off x="335100" y="1258375"/>
            <a:ext cx="8473800" cy="1693200"/>
          </a:xfrm>
          <a:prstGeom prst="rect">
            <a:avLst/>
          </a:prstGeom>
          <a:solidFill>
            <a:srgbClr val="00FFFF"/>
          </a:solid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Based on ensemble learning: - Combines results of several weak classifiers to get a stronger classifier</a:t>
            </a:r>
            <a:endParaRPr/>
          </a:p>
          <a:p>
            <a:pPr indent="0" lvl="0" marL="0" rtl="0" algn="l">
              <a:spcBef>
                <a:spcPts val="0"/>
              </a:spcBef>
              <a:spcAft>
                <a:spcPts val="0"/>
              </a:spcAft>
              <a:buNone/>
            </a:pPr>
            <a:r>
              <a:t/>
            </a:r>
            <a:endParaRPr/>
          </a:p>
          <a:p>
            <a:pPr indent="-317500" lvl="0" marL="457200" rtl="0" algn="just">
              <a:spcBef>
                <a:spcPts val="0"/>
              </a:spcBef>
              <a:spcAft>
                <a:spcPts val="0"/>
              </a:spcAft>
              <a:buSzPts val="1400"/>
              <a:buChar char="❖"/>
            </a:pPr>
            <a:r>
              <a:rPr lang="en"/>
              <a:t>Optimal number of decision trees used - Each given a subset of the training set and a subset of the features by bootstrapping the training set (Number of features given to each tree is important)</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Majority voting used on prediction of each decision tree to predict the result</a:t>
            </a:r>
            <a:endParaRPr/>
          </a:p>
        </p:txBody>
      </p:sp>
      <p:pic>
        <p:nvPicPr>
          <p:cNvPr id="107" name="Google Shape;107;p19"/>
          <p:cNvPicPr preferRelativeResize="0"/>
          <p:nvPr/>
        </p:nvPicPr>
        <p:blipFill>
          <a:blip r:embed="rId3">
            <a:alphaModFix/>
          </a:blip>
          <a:stretch>
            <a:fillRect/>
          </a:stretch>
        </p:blipFill>
        <p:spPr>
          <a:xfrm>
            <a:off x="358375" y="3192225"/>
            <a:ext cx="2397476" cy="1693200"/>
          </a:xfrm>
          <a:prstGeom prst="rect">
            <a:avLst/>
          </a:prstGeom>
          <a:noFill/>
          <a:ln>
            <a:noFill/>
          </a:ln>
        </p:spPr>
      </p:pic>
      <p:pic>
        <p:nvPicPr>
          <p:cNvPr id="108" name="Google Shape;108;p19"/>
          <p:cNvPicPr preferRelativeResize="0"/>
          <p:nvPr/>
        </p:nvPicPr>
        <p:blipFill>
          <a:blip r:embed="rId4">
            <a:alphaModFix/>
          </a:blip>
          <a:stretch>
            <a:fillRect/>
          </a:stretch>
        </p:blipFill>
        <p:spPr>
          <a:xfrm>
            <a:off x="3117850" y="3192225"/>
            <a:ext cx="2397475" cy="1693200"/>
          </a:xfrm>
          <a:prstGeom prst="rect">
            <a:avLst/>
          </a:prstGeom>
          <a:noFill/>
          <a:ln>
            <a:noFill/>
          </a:ln>
        </p:spPr>
      </p:pic>
      <p:pic>
        <p:nvPicPr>
          <p:cNvPr id="109" name="Google Shape;109;p19"/>
          <p:cNvPicPr preferRelativeResize="0"/>
          <p:nvPr/>
        </p:nvPicPr>
        <p:blipFill>
          <a:blip r:embed="rId5">
            <a:alphaModFix/>
          </a:blip>
          <a:stretch>
            <a:fillRect/>
          </a:stretch>
        </p:blipFill>
        <p:spPr>
          <a:xfrm>
            <a:off x="5982175" y="3192224"/>
            <a:ext cx="2850125" cy="1693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3 AND 4: STACKING AND FINAL CLASSIFIER</a:t>
            </a:r>
            <a:endParaRPr/>
          </a:p>
        </p:txBody>
      </p:sp>
      <p:sp>
        <p:nvSpPr>
          <p:cNvPr id="115" name="Google Shape;115;p20"/>
          <p:cNvSpPr txBox="1"/>
          <p:nvPr/>
        </p:nvSpPr>
        <p:spPr>
          <a:xfrm>
            <a:off x="334725" y="1383500"/>
            <a:ext cx="8401500" cy="2986200"/>
          </a:xfrm>
          <a:prstGeom prst="rect">
            <a:avLst/>
          </a:prstGeom>
          <a:solidFill>
            <a:srgbClr val="D9D2E9"/>
          </a:solid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Traditional approaches for stacking include using max voting on predictions of each classifier or using another ML model to select more important features. Three optimized approaches were suggested. Another RF classifier was used after the stacking.</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Approach 1 - Multiply the predictions on the training of each group by the Overall Accuracy (OA) of that group and then use it for next phase of training - more accurate </a:t>
            </a:r>
            <a:r>
              <a:rPr lang="en"/>
              <a:t>groups</a:t>
            </a:r>
            <a:r>
              <a:rPr lang="en"/>
              <a:t> get greater weight</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Approach 2 - Select a certain number of highest important features of each group during classification and use these for the next stage after multiplying by the importance scores and stacking</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Approach 3 - Select the most separable features of each group using Jeffries-Matusita (JM) distance and use these features for the next stage of classification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21" name="Google Shape;121;p21"/>
          <p:cNvSpPr/>
          <p:nvPr/>
        </p:nvSpPr>
        <p:spPr>
          <a:xfrm>
            <a:off x="311700" y="1226000"/>
            <a:ext cx="8412600" cy="3592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3414125" y="1461625"/>
            <a:ext cx="1896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DATASET</a:t>
            </a:r>
            <a:endParaRPr/>
          </a:p>
        </p:txBody>
      </p:sp>
      <p:sp>
        <p:nvSpPr>
          <p:cNvPr id="123" name="Google Shape;123;p21"/>
          <p:cNvSpPr txBox="1"/>
          <p:nvPr/>
        </p:nvSpPr>
        <p:spPr>
          <a:xfrm>
            <a:off x="591325" y="2212600"/>
            <a:ext cx="1394700" cy="4617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RADAR FEATURE GROUPS ON DATE 1</a:t>
            </a:r>
            <a:endParaRPr sz="900"/>
          </a:p>
        </p:txBody>
      </p:sp>
      <p:sp>
        <p:nvSpPr>
          <p:cNvPr id="124" name="Google Shape;124;p21"/>
          <p:cNvSpPr txBox="1"/>
          <p:nvPr/>
        </p:nvSpPr>
        <p:spPr>
          <a:xfrm>
            <a:off x="2127225" y="2212600"/>
            <a:ext cx="1394700" cy="461700"/>
          </a:xfrm>
          <a:prstGeom prst="rect">
            <a:avLst/>
          </a:prstGeom>
          <a:solidFill>
            <a:srgbClr val="F1C23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RADAR FEATURE GROUPS ON DATE 2</a:t>
            </a:r>
            <a:endParaRPr sz="900"/>
          </a:p>
        </p:txBody>
      </p:sp>
      <p:sp>
        <p:nvSpPr>
          <p:cNvPr id="125" name="Google Shape;125;p21"/>
          <p:cNvSpPr txBox="1"/>
          <p:nvPr/>
        </p:nvSpPr>
        <p:spPr>
          <a:xfrm>
            <a:off x="5191675" y="2212600"/>
            <a:ext cx="1394700" cy="4617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OPTICAL</a:t>
            </a:r>
            <a:r>
              <a:rPr lang="en" sz="900"/>
              <a:t> FEATURE GROUPS ON DATE 1</a:t>
            </a:r>
            <a:endParaRPr sz="900"/>
          </a:p>
        </p:txBody>
      </p:sp>
      <p:sp>
        <p:nvSpPr>
          <p:cNvPr id="126" name="Google Shape;126;p21"/>
          <p:cNvSpPr txBox="1"/>
          <p:nvPr/>
        </p:nvSpPr>
        <p:spPr>
          <a:xfrm>
            <a:off x="6961875" y="2212600"/>
            <a:ext cx="1394700" cy="461700"/>
          </a:xfrm>
          <a:prstGeom prst="rect">
            <a:avLst/>
          </a:prstGeom>
          <a:solidFill>
            <a:srgbClr val="6D9EEB"/>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OPTICAL</a:t>
            </a:r>
            <a:r>
              <a:rPr lang="en" sz="900"/>
              <a:t> FEATURE GROUPS ON DATE 2</a:t>
            </a:r>
            <a:endParaRPr sz="900"/>
          </a:p>
        </p:txBody>
      </p:sp>
      <p:sp>
        <p:nvSpPr>
          <p:cNvPr id="127" name="Google Shape;127;p21"/>
          <p:cNvSpPr txBox="1"/>
          <p:nvPr/>
        </p:nvSpPr>
        <p:spPr>
          <a:xfrm>
            <a:off x="591325" y="2934375"/>
            <a:ext cx="1394700" cy="492600"/>
          </a:xfrm>
          <a:prstGeom prst="rect">
            <a:avLst/>
          </a:prstGeom>
          <a:solidFill>
            <a:srgbClr val="EAD1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RF CLASSIFIER AND OA STACKING</a:t>
            </a:r>
            <a:endParaRPr sz="900"/>
          </a:p>
        </p:txBody>
      </p:sp>
      <p:sp>
        <p:nvSpPr>
          <p:cNvPr id="128" name="Google Shape;128;p21"/>
          <p:cNvSpPr txBox="1"/>
          <p:nvPr/>
        </p:nvSpPr>
        <p:spPr>
          <a:xfrm>
            <a:off x="2127225" y="2934375"/>
            <a:ext cx="1394700" cy="492600"/>
          </a:xfrm>
          <a:prstGeom prst="rect">
            <a:avLst/>
          </a:prstGeom>
          <a:solidFill>
            <a:srgbClr val="EAD1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RF CLASSIFIER AND OA STACKING</a:t>
            </a:r>
            <a:endParaRPr sz="900"/>
          </a:p>
        </p:txBody>
      </p:sp>
      <p:sp>
        <p:nvSpPr>
          <p:cNvPr id="129" name="Google Shape;129;p21"/>
          <p:cNvSpPr txBox="1"/>
          <p:nvPr/>
        </p:nvSpPr>
        <p:spPr>
          <a:xfrm>
            <a:off x="5191675" y="2934375"/>
            <a:ext cx="1394700" cy="492600"/>
          </a:xfrm>
          <a:prstGeom prst="rect">
            <a:avLst/>
          </a:prstGeom>
          <a:solidFill>
            <a:srgbClr val="EAD1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RF CLASSIFIER AND OA STACKING</a:t>
            </a:r>
            <a:endParaRPr sz="900"/>
          </a:p>
        </p:txBody>
      </p:sp>
      <p:sp>
        <p:nvSpPr>
          <p:cNvPr id="130" name="Google Shape;130;p21"/>
          <p:cNvSpPr txBox="1"/>
          <p:nvPr/>
        </p:nvSpPr>
        <p:spPr>
          <a:xfrm>
            <a:off x="6961875" y="2934375"/>
            <a:ext cx="1394700" cy="492600"/>
          </a:xfrm>
          <a:prstGeom prst="rect">
            <a:avLst/>
          </a:prstGeom>
          <a:solidFill>
            <a:srgbClr val="EAD1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RF CLASSIFIER AND OA STACKING</a:t>
            </a:r>
            <a:endParaRPr sz="900"/>
          </a:p>
        </p:txBody>
      </p:sp>
      <p:sp>
        <p:nvSpPr>
          <p:cNvPr id="131" name="Google Shape;131;p21"/>
          <p:cNvSpPr txBox="1"/>
          <p:nvPr/>
        </p:nvSpPr>
        <p:spPr>
          <a:xfrm>
            <a:off x="591325" y="3626100"/>
            <a:ext cx="2930700" cy="323100"/>
          </a:xfrm>
          <a:prstGeom prst="rect">
            <a:avLst/>
          </a:prstGeom>
          <a:solidFill>
            <a:srgbClr val="EA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OA STACKING AND CLASSIFIER</a:t>
            </a:r>
            <a:endParaRPr sz="900"/>
          </a:p>
        </p:txBody>
      </p:sp>
      <p:sp>
        <p:nvSpPr>
          <p:cNvPr id="132" name="Google Shape;132;p21"/>
          <p:cNvSpPr txBox="1"/>
          <p:nvPr/>
        </p:nvSpPr>
        <p:spPr>
          <a:xfrm>
            <a:off x="5191675" y="3626100"/>
            <a:ext cx="3165000" cy="323100"/>
          </a:xfrm>
          <a:prstGeom prst="rect">
            <a:avLst/>
          </a:prstGeom>
          <a:solidFill>
            <a:srgbClr val="EA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OA STACKING AND CLASSIFIER</a:t>
            </a:r>
            <a:endParaRPr sz="900"/>
          </a:p>
        </p:txBody>
      </p:sp>
      <p:sp>
        <p:nvSpPr>
          <p:cNvPr id="133" name="Google Shape;133;p21"/>
          <p:cNvSpPr txBox="1"/>
          <p:nvPr/>
        </p:nvSpPr>
        <p:spPr>
          <a:xfrm>
            <a:off x="2897075" y="4102050"/>
            <a:ext cx="2930700" cy="3231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OA STACKING AND CLASSIFIER</a:t>
            </a:r>
            <a:endParaRPr sz="900"/>
          </a:p>
        </p:txBody>
      </p:sp>
      <p:sp>
        <p:nvSpPr>
          <p:cNvPr id="134" name="Google Shape;134;p21"/>
          <p:cNvSpPr/>
          <p:nvPr/>
        </p:nvSpPr>
        <p:spPr>
          <a:xfrm>
            <a:off x="4239750" y="1863275"/>
            <a:ext cx="89400" cy="1785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1271925" y="1981438"/>
            <a:ext cx="6415500" cy="714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1216225" y="2008300"/>
            <a:ext cx="144900" cy="204300"/>
          </a:xfrm>
          <a:prstGeom prst="downArrow">
            <a:avLst>
              <a:gd fmla="val 5000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2755838" y="2008300"/>
            <a:ext cx="144900" cy="204300"/>
          </a:xfrm>
          <a:prstGeom prst="downArrow">
            <a:avLst>
              <a:gd fmla="val 5000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5816563" y="2008300"/>
            <a:ext cx="144900" cy="204300"/>
          </a:xfrm>
          <a:prstGeom prst="downArrow">
            <a:avLst>
              <a:gd fmla="val 5000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7586763" y="2008300"/>
            <a:ext cx="144900" cy="204300"/>
          </a:xfrm>
          <a:prstGeom prst="downArrow">
            <a:avLst>
              <a:gd fmla="val 5000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1127025" y="2687188"/>
            <a:ext cx="144900" cy="234300"/>
          </a:xfrm>
          <a:prstGeom prst="down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2755850" y="2687188"/>
            <a:ext cx="144900" cy="234300"/>
          </a:xfrm>
          <a:prstGeom prst="down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5816575" y="2687175"/>
            <a:ext cx="144900" cy="234300"/>
          </a:xfrm>
          <a:prstGeom prst="down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7586775" y="2687175"/>
            <a:ext cx="144900" cy="234300"/>
          </a:xfrm>
          <a:prstGeom prst="down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1127025" y="3437288"/>
            <a:ext cx="144900" cy="178500"/>
          </a:xfrm>
          <a:prstGeom prst="down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752125" y="3439838"/>
            <a:ext cx="144900" cy="178500"/>
          </a:xfrm>
          <a:prstGeom prst="down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5816575" y="3439863"/>
            <a:ext cx="144900" cy="178500"/>
          </a:xfrm>
          <a:prstGeom prst="down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7586775" y="3437275"/>
            <a:ext cx="144900" cy="178500"/>
          </a:xfrm>
          <a:prstGeom prst="down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rot="5400000">
            <a:off x="2324200" y="3752250"/>
            <a:ext cx="390900" cy="784800"/>
          </a:xfrm>
          <a:prstGeom prst="bentUpArrow">
            <a:avLst>
              <a:gd fmla="val 25000" name="adj1"/>
              <a:gd fmla="val 25000" name="adj2"/>
              <a:gd fmla="val 25000" name="adj3"/>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flipH="1" rot="-5400000">
            <a:off x="6024725" y="3752250"/>
            <a:ext cx="390900" cy="784800"/>
          </a:xfrm>
          <a:prstGeom prst="bentUpArrow">
            <a:avLst>
              <a:gd fmla="val 25000" name="adj1"/>
              <a:gd fmla="val 25000" name="adj2"/>
              <a:gd fmla="val 25000" name="adj3"/>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4239750" y="4440600"/>
            <a:ext cx="144900" cy="2343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