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2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67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63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7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8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7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85758D1-9EF6-452D-9B2B-BB1DFD6C8E5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47B8E3-9B33-4145-BD4D-AD02017B7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5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7856-BC68-3460-F9C6-AED2238BB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Festive Effect: Analyzing Seasonal Impact on E-commerce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68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04CE-1BF7-9E8C-D8E7-0088AADF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728864" cy="160934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Evaluating the Predictive Model's Performance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1B4AB-983E-E288-D3E8-38171CA48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818" y="1403349"/>
            <a:ext cx="4719096" cy="5049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640327-A15F-5A83-F867-8671CF330FE1}"/>
              </a:ext>
            </a:extLst>
          </p:cNvPr>
          <p:cNvSpPr txBox="1"/>
          <p:nvPr/>
        </p:nvSpPr>
        <p:spPr>
          <a:xfrm>
            <a:off x="189634" y="1372375"/>
            <a:ext cx="6094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confusion matrix shows you exactly where the model was right and where it was "confused."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Top-Left (True Positives):</a:t>
            </a:r>
            <a:r>
              <a:rPr lang="en-US" dirty="0"/>
              <a:t> Correct predictions of "High" sales days. </a:t>
            </a:r>
            <a:r>
              <a:rPr lang="en-US" b="1" dirty="0"/>
              <a:t>(The model was right)</a:t>
            </a:r>
            <a:r>
              <a:rPr lang="en-US" dirty="0"/>
              <a:t> 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Bottom-Right (True Negatives):</a:t>
            </a:r>
            <a:r>
              <a:rPr lang="en-US" dirty="0"/>
              <a:t> Correct predictions of "Low" sales days. </a:t>
            </a:r>
            <a:r>
              <a:rPr lang="en-US" b="1" dirty="0"/>
              <a:t>(The model was right)</a:t>
            </a:r>
            <a:r>
              <a:rPr lang="en-US" dirty="0"/>
              <a:t> 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Top-Right (False Positives):</a:t>
            </a:r>
            <a:r>
              <a:rPr lang="en-US" dirty="0"/>
              <a:t> Incorrectly predicted "High" when the day was actually "Low." </a:t>
            </a:r>
            <a:r>
              <a:rPr lang="en-US" b="1" dirty="0"/>
              <a:t>(The model was wrong)</a:t>
            </a:r>
            <a:r>
              <a:rPr lang="en-US" dirty="0"/>
              <a:t> 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Bottom-Left (False Negatives):</a:t>
            </a:r>
            <a:r>
              <a:rPr lang="en-US" dirty="0"/>
              <a:t> Incorrectly predicted "Low" when the day was actually "High." </a:t>
            </a:r>
            <a:r>
              <a:rPr lang="en-US" b="1" dirty="0"/>
              <a:t>(The model was wrong)</a:t>
            </a:r>
            <a:r>
              <a:rPr lang="en-US" dirty="0"/>
              <a:t> ❌</a:t>
            </a:r>
          </a:p>
        </p:txBody>
      </p:sp>
    </p:spTree>
    <p:extLst>
      <p:ext uri="{BB962C8B-B14F-4D97-AF65-F5344CB8AC3E}">
        <p14:creationId xmlns:p14="http://schemas.microsoft.com/office/powerpoint/2010/main" val="427873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3BE1-0C84-31D9-B049-1DAB5B45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Our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A9D2B-B248-45CC-3BF2-292426CC3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592" y="2325848"/>
            <a:ext cx="11066318" cy="3539430"/>
          </a:xfrm>
          <a:custGeom>
            <a:avLst/>
            <a:gdLst>
              <a:gd name="connsiteX0" fmla="*/ 0 w 10775373"/>
              <a:gd name="connsiteY0" fmla="*/ 0 h 2677656"/>
              <a:gd name="connsiteX1" fmla="*/ 10775373 w 10775373"/>
              <a:gd name="connsiteY1" fmla="*/ 0 h 2677656"/>
              <a:gd name="connsiteX2" fmla="*/ 10775373 w 10775373"/>
              <a:gd name="connsiteY2" fmla="*/ 2677656 h 2677656"/>
              <a:gd name="connsiteX3" fmla="*/ 0 w 10775373"/>
              <a:gd name="connsiteY3" fmla="*/ 2677656 h 2677656"/>
              <a:gd name="connsiteX4" fmla="*/ 0 w 10775373"/>
              <a:gd name="connsiteY4" fmla="*/ 0 h 2677656"/>
              <a:gd name="connsiteX0" fmla="*/ 0 w 10785763"/>
              <a:gd name="connsiteY0" fmla="*/ 0 h 3768701"/>
              <a:gd name="connsiteX1" fmla="*/ 10785763 w 10785763"/>
              <a:gd name="connsiteY1" fmla="*/ 1091045 h 3768701"/>
              <a:gd name="connsiteX2" fmla="*/ 10785763 w 10785763"/>
              <a:gd name="connsiteY2" fmla="*/ 3768701 h 3768701"/>
              <a:gd name="connsiteX3" fmla="*/ 10390 w 10785763"/>
              <a:gd name="connsiteY3" fmla="*/ 3768701 h 3768701"/>
              <a:gd name="connsiteX4" fmla="*/ 0 w 10785763"/>
              <a:gd name="connsiteY4" fmla="*/ 0 h 3768701"/>
              <a:gd name="connsiteX0" fmla="*/ 0 w 10858499"/>
              <a:gd name="connsiteY0" fmla="*/ 10391 h 3779092"/>
              <a:gd name="connsiteX1" fmla="*/ 10858499 w 10858499"/>
              <a:gd name="connsiteY1" fmla="*/ 0 h 3779092"/>
              <a:gd name="connsiteX2" fmla="*/ 10785763 w 10858499"/>
              <a:gd name="connsiteY2" fmla="*/ 3779092 h 3779092"/>
              <a:gd name="connsiteX3" fmla="*/ 10390 w 10858499"/>
              <a:gd name="connsiteY3" fmla="*/ 3779092 h 3779092"/>
              <a:gd name="connsiteX4" fmla="*/ 0 w 10858499"/>
              <a:gd name="connsiteY4" fmla="*/ 10391 h 3779092"/>
              <a:gd name="connsiteX0" fmla="*/ 0 w 10858499"/>
              <a:gd name="connsiteY0" fmla="*/ 10391 h 3779092"/>
              <a:gd name="connsiteX1" fmla="*/ 10858499 w 10858499"/>
              <a:gd name="connsiteY1" fmla="*/ 0 h 3779092"/>
              <a:gd name="connsiteX2" fmla="*/ 10785763 w 10858499"/>
              <a:gd name="connsiteY2" fmla="*/ 3779092 h 3779092"/>
              <a:gd name="connsiteX3" fmla="*/ 6754091 w 10858499"/>
              <a:gd name="connsiteY3" fmla="*/ 3763561 h 3779092"/>
              <a:gd name="connsiteX4" fmla="*/ 10390 w 10858499"/>
              <a:gd name="connsiteY4" fmla="*/ 3779092 h 3779092"/>
              <a:gd name="connsiteX5" fmla="*/ 0 w 10858499"/>
              <a:gd name="connsiteY5" fmla="*/ 10391 h 3779092"/>
              <a:gd name="connsiteX0" fmla="*/ 0 w 11066318"/>
              <a:gd name="connsiteY0" fmla="*/ 10391 h 4516847"/>
              <a:gd name="connsiteX1" fmla="*/ 10858499 w 11066318"/>
              <a:gd name="connsiteY1" fmla="*/ 0 h 4516847"/>
              <a:gd name="connsiteX2" fmla="*/ 11066318 w 11066318"/>
              <a:gd name="connsiteY2" fmla="*/ 4516847 h 4516847"/>
              <a:gd name="connsiteX3" fmla="*/ 6754091 w 11066318"/>
              <a:gd name="connsiteY3" fmla="*/ 3763561 h 4516847"/>
              <a:gd name="connsiteX4" fmla="*/ 10390 w 11066318"/>
              <a:gd name="connsiteY4" fmla="*/ 3779092 h 4516847"/>
              <a:gd name="connsiteX5" fmla="*/ 0 w 11066318"/>
              <a:gd name="connsiteY5" fmla="*/ 10391 h 4516847"/>
              <a:gd name="connsiteX0" fmla="*/ 0 w 11066318"/>
              <a:gd name="connsiteY0" fmla="*/ 10391 h 4683101"/>
              <a:gd name="connsiteX1" fmla="*/ 10858499 w 11066318"/>
              <a:gd name="connsiteY1" fmla="*/ 0 h 4683101"/>
              <a:gd name="connsiteX2" fmla="*/ 11066318 w 11066318"/>
              <a:gd name="connsiteY2" fmla="*/ 4516847 h 4683101"/>
              <a:gd name="connsiteX3" fmla="*/ 6754091 w 11066318"/>
              <a:gd name="connsiteY3" fmla="*/ 3763561 h 4683101"/>
              <a:gd name="connsiteX4" fmla="*/ 10390 w 11066318"/>
              <a:gd name="connsiteY4" fmla="*/ 4683101 h 4683101"/>
              <a:gd name="connsiteX5" fmla="*/ 0 w 11066318"/>
              <a:gd name="connsiteY5" fmla="*/ 10391 h 4683101"/>
              <a:gd name="connsiteX0" fmla="*/ 0 w 11066318"/>
              <a:gd name="connsiteY0" fmla="*/ 10391 h 4683101"/>
              <a:gd name="connsiteX1" fmla="*/ 10858499 w 11066318"/>
              <a:gd name="connsiteY1" fmla="*/ 0 h 4683101"/>
              <a:gd name="connsiteX2" fmla="*/ 11066318 w 11066318"/>
              <a:gd name="connsiteY2" fmla="*/ 4516847 h 4683101"/>
              <a:gd name="connsiteX3" fmla="*/ 6795654 w 11066318"/>
              <a:gd name="connsiteY3" fmla="*/ 4522097 h 4683101"/>
              <a:gd name="connsiteX4" fmla="*/ 10390 w 11066318"/>
              <a:gd name="connsiteY4" fmla="*/ 4683101 h 4683101"/>
              <a:gd name="connsiteX5" fmla="*/ 0 w 11066318"/>
              <a:gd name="connsiteY5" fmla="*/ 10391 h 46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6318" h="4683101">
                <a:moveTo>
                  <a:pt x="0" y="10391"/>
                </a:moveTo>
                <a:lnTo>
                  <a:pt x="10858499" y="0"/>
                </a:lnTo>
                <a:lnTo>
                  <a:pt x="11066318" y="4516847"/>
                </a:lnTo>
                <a:lnTo>
                  <a:pt x="6795654" y="4522097"/>
                </a:lnTo>
                <a:lnTo>
                  <a:pt x="10390" y="4683101"/>
                </a:lnTo>
                <a:cubicBezTo>
                  <a:pt x="6927" y="3426867"/>
                  <a:pt x="3463" y="1266625"/>
                  <a:pt x="0" y="10391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is a large, real-world dataset with over two years of sales transactions from a UK-based online gift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two-year duration is perfect for seasonal trend analysis, while rich customer data allows for deep behavioral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 is not recent and is from the UK, not India, plus it requires significant cleaning of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24614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B469-58C8-92E7-39E4-311BEA21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3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Festival Season Sales: 2010 vs 2011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1E153-5259-29F2-D9E4-A5CA171C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8" y="1600201"/>
            <a:ext cx="11880272" cy="50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1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3DAE-FDC6-99F0-44F3-42699684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Daily Sales trends For 2010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6A462-E67C-7CB2-9249-06D504A3E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1" y="1641764"/>
            <a:ext cx="11907714" cy="49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FA51-C5F7-7FEB-5F42-5FE30B50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Daily Sales trends For 2011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B0232-0C1A-4BC8-901A-7F04B8232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" y="1132609"/>
            <a:ext cx="12023688" cy="549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F58D-CD96-04A1-5FCB-3986A85F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-109350"/>
            <a:ext cx="10931236" cy="1609344"/>
          </a:xfrm>
        </p:spPr>
        <p:txBody>
          <a:bodyPr/>
          <a:lstStyle/>
          <a:p>
            <a:pPr algn="ctr"/>
            <a:r>
              <a:rPr lang="en-IN" dirty="0"/>
              <a:t>Festival Sales Performance: 2010 vs 2011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0502-12ED-5845-FDD7-B6033FFF8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71" y="1146703"/>
            <a:ext cx="11801257" cy="51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5A06-96EB-A21E-09F8-D8A1D2D5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238992"/>
            <a:ext cx="10878866" cy="1609344"/>
          </a:xfrm>
        </p:spPr>
        <p:txBody>
          <a:bodyPr/>
          <a:lstStyle/>
          <a:p>
            <a:pPr algn="ctr"/>
            <a:r>
              <a:rPr lang="en-IN" dirty="0"/>
              <a:t>Daily sales trend comparison(2010-11)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842F5-E704-941C-C71D-9566F7313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74" y="1298863"/>
            <a:ext cx="12115325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BBD8-3418-46B7-D638-3D87EC06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Sales heatmap 2010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0E784-50BC-D4C5-BE1E-EB03E0901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1049482"/>
            <a:ext cx="12025745" cy="58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2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8028-0554-D6E2-C71C-2BE26E76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30" y="89777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Sales heatmap 2011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E73E7-14BF-A24B-17BE-8743F611D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1"/>
            <a:ext cx="12192000" cy="562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195</TotalTime>
  <Words>237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Rockwell</vt:lpstr>
      <vt:lpstr>Rockwell Condensed</vt:lpstr>
      <vt:lpstr>Wingdings</vt:lpstr>
      <vt:lpstr>Wood Type</vt:lpstr>
      <vt:lpstr>The Festive Effect: Analyzing Seasonal Impact on E-commerce Sales</vt:lpstr>
      <vt:lpstr>Understanding Our Dataset</vt:lpstr>
      <vt:lpstr>Festival Season Sales: 2010 vs 2011</vt:lpstr>
      <vt:lpstr>Daily Sales trends For 2010 </vt:lpstr>
      <vt:lpstr>Daily Sales trends For 2011 </vt:lpstr>
      <vt:lpstr>Festival Sales Performance: 2010 vs 2011</vt:lpstr>
      <vt:lpstr>Daily sales trend comparison(2010-11)</vt:lpstr>
      <vt:lpstr>Sales heatmap 2010</vt:lpstr>
      <vt:lpstr>Sales heatmap 2011</vt:lpstr>
      <vt:lpstr>Evaluating the Predictive Model's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Chauhan</dc:creator>
  <cp:lastModifiedBy>Rohan Chauhan</cp:lastModifiedBy>
  <cp:revision>3</cp:revision>
  <dcterms:created xsi:type="dcterms:W3CDTF">2025-08-09T18:23:26Z</dcterms:created>
  <dcterms:modified xsi:type="dcterms:W3CDTF">2025-08-10T11:46:01Z</dcterms:modified>
</cp:coreProperties>
</file>