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340" r:id="rId2"/>
    <p:sldId id="360" r:id="rId3"/>
    <p:sldId id="361" r:id="rId4"/>
    <p:sldId id="345" r:id="rId5"/>
    <p:sldId id="362" r:id="rId6"/>
    <p:sldId id="363" r:id="rId7"/>
    <p:sldId id="355" r:id="rId8"/>
    <p:sldId id="368" r:id="rId9"/>
    <p:sldId id="366" r:id="rId10"/>
    <p:sldId id="364" r:id="rId11"/>
    <p:sldId id="367" r:id="rId12"/>
    <p:sldId id="321" r:id="rId13"/>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32" autoAdjust="0"/>
    <p:restoredTop sz="90326" autoAdjust="0"/>
  </p:normalViewPr>
  <p:slideViewPr>
    <p:cSldViewPr snapToGrid="0">
      <p:cViewPr varScale="1">
        <p:scale>
          <a:sx n="86" d="100"/>
          <a:sy n="86" d="100"/>
        </p:scale>
        <p:origin x="618" y="96"/>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10/28/2016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10/28/2016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pPr/>
              <a:t>1</a:t>
            </a:fld>
            <a:endParaRPr lang="en-US" dirty="0"/>
          </a:p>
        </p:txBody>
      </p:sp>
    </p:spTree>
    <p:extLst>
      <p:ext uri="{BB962C8B-B14F-4D97-AF65-F5344CB8AC3E}">
        <p14:creationId xmlns:p14="http://schemas.microsoft.com/office/powerpoint/2010/main" val="271733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812810" rtl="0" eaLnBrk="1" fontAlgn="auto" latinLnBrk="0" hangingPunct="1">
              <a:lnSpc>
                <a:spcPct val="100000"/>
              </a:lnSpc>
              <a:spcBef>
                <a:spcPts val="0"/>
              </a:spcBef>
              <a:spcAft>
                <a:spcPts val="0"/>
              </a:spcAft>
              <a:buClrTx/>
              <a:buSzTx/>
              <a:buFontTx/>
              <a:buAutoNum type="arabicPeriod"/>
              <a:tabLst/>
              <a:defRPr/>
            </a:pPr>
            <a:r>
              <a:rPr lang="en-US" dirty="0" smtClean="0"/>
              <a:t>E-mail Data Set</a:t>
            </a:r>
            <a:r>
              <a:rPr lang="en-US" baseline="0" dirty="0" smtClean="0"/>
              <a:t> or Pass around a USB Drive with Data Set</a:t>
            </a: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2</a:t>
            </a:fld>
            <a:endParaRPr lang="en-US" dirty="0"/>
          </a:p>
        </p:txBody>
      </p:sp>
    </p:spTree>
    <p:extLst>
      <p:ext uri="{BB962C8B-B14F-4D97-AF65-F5344CB8AC3E}">
        <p14:creationId xmlns:p14="http://schemas.microsoft.com/office/powerpoint/2010/main" val="2134564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2014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2014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PowerPoint_Presentation2.ppt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PowerPoint_Presentation3.ppt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smtClean="0">
                <a:solidFill>
                  <a:schemeClr val="tx1"/>
                </a:solidFill>
              </a:rPr>
              <a:t>Using Autodesk Fusion Lifecycle</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1212179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6 - 9</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9" name="TextBox 8"/>
          <p:cNvSpPr txBox="1"/>
          <p:nvPr/>
        </p:nvSpPr>
        <p:spPr>
          <a:xfrm>
            <a:off x="11610156" y="1361434"/>
            <a:ext cx="4378175" cy="584775"/>
          </a:xfrm>
          <a:prstGeom prst="rect">
            <a:avLst/>
          </a:prstGeom>
          <a:noFill/>
        </p:spPr>
        <p:txBody>
          <a:bodyPr wrap="square" rtlCol="0">
            <a:spAutoFit/>
          </a:bodyPr>
          <a:lstStyle/>
          <a:p>
            <a:pPr algn="ctr"/>
            <a:r>
              <a:rPr lang="en-US" dirty="0" smtClean="0">
                <a:solidFill>
                  <a:srgbClr val="007272"/>
                </a:solidFill>
              </a:rPr>
              <a:t>03 Admin Training</a:t>
            </a:r>
            <a:endParaRPr lang="en-US" dirty="0"/>
          </a:p>
        </p:txBody>
      </p:sp>
    </p:spTree>
    <p:extLst>
      <p:ext uri="{BB962C8B-B14F-4D97-AF65-F5344CB8AC3E}">
        <p14:creationId xmlns:p14="http://schemas.microsoft.com/office/powerpoint/2010/main" val="418486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601918" y="295528"/>
            <a:ext cx="4378175" cy="930153"/>
            <a:chOff x="11610156" y="215641"/>
            <a:chExt cx="4378175" cy="930153"/>
          </a:xfrm>
        </p:grpSpPr>
        <p:sp>
          <p:nvSpPr>
            <p:cNvPr id="12" name="Rectangle 11"/>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2" name="Content Placeholder 1"/>
          <p:cNvSpPr>
            <a:spLocks noGrp="1"/>
          </p:cNvSpPr>
          <p:nvPr>
            <p:ph idx="1"/>
          </p:nvPr>
        </p:nvSpPr>
        <p:spPr/>
        <p:txBody>
          <a:bodyPr/>
          <a:lstStyle/>
          <a:p>
            <a:r>
              <a:rPr lang="en-US" dirty="0" smtClean="0"/>
              <a:t>Signing In</a:t>
            </a:r>
          </a:p>
          <a:p>
            <a:r>
              <a:rPr lang="en-US" dirty="0" smtClean="0"/>
              <a:t>Menus</a:t>
            </a:r>
          </a:p>
          <a:p>
            <a:r>
              <a:rPr lang="en-US" dirty="0" smtClean="0"/>
              <a:t>Workspaces</a:t>
            </a:r>
          </a:p>
          <a:p>
            <a:r>
              <a:rPr lang="en-US" dirty="0" smtClean="0"/>
              <a:t>Navigation Tips</a:t>
            </a:r>
          </a:p>
          <a:p>
            <a:r>
              <a:rPr lang="en-US" dirty="0" smtClean="0"/>
              <a:t>Workflow</a:t>
            </a:r>
          </a:p>
          <a:p>
            <a:r>
              <a:rPr lang="en-US" dirty="0" smtClean="0"/>
              <a:t>Home Screen Areas</a:t>
            </a:r>
          </a:p>
          <a:p>
            <a:r>
              <a:rPr lang="en-US" dirty="0" smtClean="0"/>
              <a:t>Using Reports</a:t>
            </a:r>
          </a:p>
          <a:p>
            <a:endParaRPr lang="en-US" dirty="0" smtClean="0"/>
          </a:p>
        </p:txBody>
      </p:sp>
      <p:sp>
        <p:nvSpPr>
          <p:cNvPr id="11"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Using Fusion Lifecycle</a:t>
            </a:r>
            <a:endParaRPr lang="en-US" sz="3600" dirty="0">
              <a:solidFill>
                <a:schemeClr val="bg1">
                  <a:lumMod val="50000"/>
                </a:schemeClr>
              </a:solidFill>
            </a:endParaRPr>
          </a:p>
        </p:txBody>
      </p:sp>
    </p:spTree>
    <p:extLst>
      <p:ext uri="{BB962C8B-B14F-4D97-AF65-F5344CB8AC3E}">
        <p14:creationId xmlns:p14="http://schemas.microsoft.com/office/powerpoint/2010/main" val="2721389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Welcome!</a:t>
            </a:r>
            <a:endParaRPr lang="en-US" sz="7200" dirty="0"/>
          </a:p>
        </p:txBody>
      </p:sp>
      <p:sp>
        <p:nvSpPr>
          <p:cNvPr id="3" name="Content Placeholder 2"/>
          <p:cNvSpPr>
            <a:spLocks noGrp="1"/>
          </p:cNvSpPr>
          <p:nvPr>
            <p:ph idx="17"/>
          </p:nvPr>
        </p:nvSpPr>
        <p:spPr>
          <a:xfrm>
            <a:off x="812880" y="1890185"/>
            <a:ext cx="9186905" cy="6279453"/>
          </a:xfrm>
          <a:solidFill>
            <a:schemeClr val="bg1">
              <a:alpha val="67000"/>
            </a:schemeClr>
          </a:solidFill>
        </p:spPr>
        <p:txBody>
          <a:bodyPr/>
          <a:lstStyle/>
          <a:p>
            <a:pPr marL="106688" indent="0">
              <a:buNone/>
            </a:pPr>
            <a:r>
              <a:rPr lang="en-US" sz="4400" b="1" dirty="0"/>
              <a:t>Internet Access </a:t>
            </a:r>
            <a:endParaRPr lang="en-US" sz="4400" b="1" dirty="0" smtClean="0"/>
          </a:p>
          <a:p>
            <a:pPr marL="106688" indent="0">
              <a:buNone/>
            </a:pPr>
            <a:endParaRPr lang="en-US" sz="4400" b="1" dirty="0"/>
          </a:p>
          <a:p>
            <a:pPr marL="106688" indent="0">
              <a:buNone/>
            </a:pPr>
            <a:r>
              <a:rPr lang="en-US" sz="4400" b="1" dirty="0" smtClean="0"/>
              <a:t>Browsers</a:t>
            </a:r>
            <a:endParaRPr lang="en-US" sz="4400" b="1" dirty="0"/>
          </a:p>
          <a:p>
            <a:pPr marL="106688" indent="0">
              <a:buNone/>
            </a:pPr>
            <a:endParaRPr lang="en-US" sz="4400" dirty="0" smtClean="0"/>
          </a:p>
          <a:p>
            <a:pPr marL="106688" indent="0">
              <a:buNone/>
            </a:pPr>
            <a:r>
              <a:rPr lang="en-US" sz="4400" b="1" dirty="0" smtClean="0"/>
              <a:t>Data </a:t>
            </a:r>
            <a:r>
              <a:rPr lang="en-US" sz="4400" b="1" dirty="0"/>
              <a:t>Set</a:t>
            </a:r>
          </a:p>
          <a:p>
            <a:pPr marL="914400" indent="-457200"/>
            <a:r>
              <a:rPr lang="en-US" sz="3600" dirty="0"/>
              <a:t>Copy Training Data Set to your </a:t>
            </a:r>
            <a:r>
              <a:rPr lang="en-US" sz="3600" dirty="0" smtClean="0"/>
              <a:t>desktop (or other accessible location!)</a:t>
            </a:r>
            <a:endParaRPr lang="en-US" sz="3600" dirty="0"/>
          </a:p>
          <a:p>
            <a:pPr marL="106688" indent="0">
              <a:buNone/>
            </a:pPr>
            <a:endParaRPr lang="en-US" sz="3600" b="1" dirty="0" smtClean="0"/>
          </a:p>
          <a:p>
            <a:endParaRPr lang="en-US" sz="3200" dirty="0"/>
          </a:p>
          <a:p>
            <a:pPr marL="106688" indent="0">
              <a:buNone/>
            </a:pPr>
            <a:endParaRPr lang="en-US" sz="3200" dirty="0"/>
          </a:p>
          <a:p>
            <a:endParaRPr lang="en-US" sz="4400" dirty="0"/>
          </a:p>
        </p:txBody>
      </p:sp>
    </p:spTree>
    <p:extLst>
      <p:ext uri="{BB962C8B-B14F-4D97-AF65-F5344CB8AC3E}">
        <p14:creationId xmlns:p14="http://schemas.microsoft.com/office/powerpoint/2010/main" val="552870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7949" y="1910778"/>
            <a:ext cx="14261690" cy="3501878"/>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dirty="0" smtClean="0"/>
              <a:t>Module 1</a:t>
            </a:r>
            <a:endParaRPr lang="en-US" dirty="0"/>
          </a:p>
        </p:txBody>
      </p:sp>
      <p:grpSp>
        <p:nvGrpSpPr>
          <p:cNvPr id="2" name="Group 1"/>
          <p:cNvGrpSpPr/>
          <p:nvPr/>
        </p:nvGrpSpPr>
        <p:grpSpPr>
          <a:xfrm>
            <a:off x="1423535" y="2744429"/>
            <a:ext cx="3118949" cy="4874517"/>
            <a:chOff x="1423535" y="2744429"/>
            <a:chExt cx="3118949" cy="4874517"/>
          </a:xfrm>
        </p:grpSpPr>
        <p:sp>
          <p:nvSpPr>
            <p:cNvPr id="10" name="Rectangle 9"/>
            <p:cNvSpPr/>
            <p:nvPr/>
          </p:nvSpPr>
          <p:spPr>
            <a:xfrm>
              <a:off x="1423535" y="2744429"/>
              <a:ext cx="2802630" cy="23314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a:t>
              </a:r>
            </a:p>
            <a:p>
              <a:pPr algn="ctr"/>
              <a:r>
                <a:rPr lang="en-US" sz="2000" dirty="0" smtClean="0"/>
                <a:t>(Slides)</a:t>
              </a:r>
              <a:endParaRPr lang="en-US" sz="2000" dirty="0"/>
            </a:p>
          </p:txBody>
        </p:sp>
        <p:sp>
          <p:nvSpPr>
            <p:cNvPr id="16" name="TextBox 15"/>
            <p:cNvSpPr txBox="1"/>
            <p:nvPr/>
          </p:nvSpPr>
          <p:spPr>
            <a:xfrm>
              <a:off x="1423535" y="5679954"/>
              <a:ext cx="3118949" cy="1938992"/>
            </a:xfrm>
            <a:prstGeom prst="rect">
              <a:avLst/>
            </a:prstGeom>
            <a:noFill/>
          </p:spPr>
          <p:txBody>
            <a:bodyPr wrap="square" rtlCol="0">
              <a:spAutoFit/>
            </a:bodyPr>
            <a:lstStyle/>
            <a:p>
              <a:pPr marL="171450" indent="-171450">
                <a:buFont typeface="Arial" panose="020B0604020202020204" pitchFamily="34" charset="0"/>
                <a:buChar char="•"/>
              </a:pPr>
              <a:r>
                <a:rPr lang="en-US" sz="2400" dirty="0" smtClean="0"/>
                <a:t>Module Overview</a:t>
              </a:r>
            </a:p>
            <a:p>
              <a:pPr marL="171450" indent="-171450">
                <a:buFont typeface="Arial" panose="020B0604020202020204" pitchFamily="34" charset="0"/>
                <a:buChar char="•"/>
              </a:pPr>
              <a:r>
                <a:rPr lang="en-US" sz="2400" dirty="0" smtClean="0"/>
                <a:t>Uses</a:t>
              </a:r>
            </a:p>
            <a:p>
              <a:pPr marL="171450" indent="-171450">
                <a:buFont typeface="Arial" panose="020B0604020202020204" pitchFamily="34" charset="0"/>
                <a:buChar char="•"/>
              </a:pPr>
              <a:r>
                <a:rPr lang="en-US" sz="2400" dirty="0" smtClean="0"/>
                <a:t>Alternate Uses</a:t>
              </a:r>
            </a:p>
            <a:p>
              <a:pPr marL="171450" indent="-171450">
                <a:buFont typeface="Arial" panose="020B0604020202020204" pitchFamily="34" charset="0"/>
                <a:buChar char="•"/>
              </a:pPr>
              <a:r>
                <a:rPr lang="en-US" sz="2400" dirty="0" smtClean="0"/>
                <a:t>Concepts</a:t>
              </a:r>
            </a:p>
            <a:p>
              <a:pPr marL="171450" indent="-171450">
                <a:buFont typeface="Arial" panose="020B0604020202020204" pitchFamily="34" charset="0"/>
                <a:buChar char="•"/>
              </a:pPr>
              <a:endParaRPr lang="en-US" sz="2400" dirty="0"/>
            </a:p>
          </p:txBody>
        </p:sp>
      </p:grpSp>
      <p:grpSp>
        <p:nvGrpSpPr>
          <p:cNvPr id="4" name="Group 3"/>
          <p:cNvGrpSpPr/>
          <p:nvPr/>
        </p:nvGrpSpPr>
        <p:grpSpPr>
          <a:xfrm>
            <a:off x="4967967" y="2744429"/>
            <a:ext cx="2979174" cy="4135854"/>
            <a:chOff x="4967967" y="2744429"/>
            <a:chExt cx="2979174" cy="4135854"/>
          </a:xfrm>
        </p:grpSpPr>
        <p:sp>
          <p:nvSpPr>
            <p:cNvPr id="11" name="Rectangle 10"/>
            <p:cNvSpPr/>
            <p:nvPr/>
          </p:nvSpPr>
          <p:spPr>
            <a:xfrm>
              <a:off x="4967967" y="2744429"/>
              <a:ext cx="2802630" cy="23314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Show</a:t>
              </a:r>
            </a:p>
            <a:p>
              <a:pPr algn="ctr"/>
              <a:r>
                <a:rPr lang="en-US" sz="2000" dirty="0" smtClean="0"/>
                <a:t>(Demo)</a:t>
              </a:r>
              <a:endParaRPr lang="en-US" sz="2000" dirty="0"/>
            </a:p>
          </p:txBody>
        </p:sp>
        <p:sp>
          <p:nvSpPr>
            <p:cNvPr id="17" name="TextBox 16"/>
            <p:cNvSpPr txBox="1"/>
            <p:nvPr/>
          </p:nvSpPr>
          <p:spPr>
            <a:xfrm>
              <a:off x="4967967" y="5679954"/>
              <a:ext cx="2979174" cy="1200329"/>
            </a:xfrm>
            <a:prstGeom prst="rect">
              <a:avLst/>
            </a:prstGeom>
            <a:noFill/>
          </p:spPr>
          <p:txBody>
            <a:bodyPr wrap="square" rtlCol="0">
              <a:spAutoFit/>
            </a:bodyPr>
            <a:lstStyle/>
            <a:p>
              <a:pPr marL="171450" indent="-171450">
                <a:buFont typeface="Arial" panose="020B0604020202020204" pitchFamily="34" charset="0"/>
                <a:buChar char="•"/>
              </a:pPr>
              <a:r>
                <a:rPr lang="en-US" sz="2400" dirty="0" smtClean="0"/>
                <a:t>Live Demo</a:t>
              </a:r>
            </a:p>
            <a:p>
              <a:pPr marL="171450" indent="-171450">
                <a:buFont typeface="Arial" panose="020B0604020202020204" pitchFamily="34" charset="0"/>
                <a:buChar char="•"/>
              </a:pPr>
              <a:r>
                <a:rPr lang="en-US" sz="2400" dirty="0" smtClean="0"/>
                <a:t>Just watch, don’t try to click along</a:t>
              </a:r>
            </a:p>
          </p:txBody>
        </p:sp>
      </p:grpSp>
      <p:grpSp>
        <p:nvGrpSpPr>
          <p:cNvPr id="5" name="Group 4"/>
          <p:cNvGrpSpPr/>
          <p:nvPr/>
        </p:nvGrpSpPr>
        <p:grpSpPr>
          <a:xfrm>
            <a:off x="8512399" y="2744429"/>
            <a:ext cx="3117090" cy="4135854"/>
            <a:chOff x="8512399" y="2744429"/>
            <a:chExt cx="3117090" cy="4135854"/>
          </a:xfrm>
        </p:grpSpPr>
        <p:sp>
          <p:nvSpPr>
            <p:cNvPr id="13" name="Rectangle 12"/>
            <p:cNvSpPr/>
            <p:nvPr/>
          </p:nvSpPr>
          <p:spPr>
            <a:xfrm>
              <a:off x="8512399" y="2744429"/>
              <a:ext cx="2802630" cy="23314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Do</a:t>
              </a:r>
            </a:p>
            <a:p>
              <a:pPr algn="ctr"/>
              <a:r>
                <a:rPr lang="en-US" sz="2000" dirty="0" smtClean="0"/>
                <a:t>(Exercises)</a:t>
              </a:r>
              <a:endParaRPr lang="en-US" sz="2000" dirty="0"/>
            </a:p>
          </p:txBody>
        </p:sp>
        <p:sp>
          <p:nvSpPr>
            <p:cNvPr id="18" name="TextBox 17"/>
            <p:cNvSpPr txBox="1"/>
            <p:nvPr/>
          </p:nvSpPr>
          <p:spPr>
            <a:xfrm>
              <a:off x="8512399" y="5679954"/>
              <a:ext cx="3117090" cy="1200329"/>
            </a:xfrm>
            <a:prstGeom prst="rect">
              <a:avLst/>
            </a:prstGeom>
            <a:noFill/>
          </p:spPr>
          <p:txBody>
            <a:bodyPr wrap="square" rtlCol="0">
              <a:spAutoFit/>
            </a:bodyPr>
            <a:lstStyle/>
            <a:p>
              <a:pPr marL="171450" indent="-171450">
                <a:buFont typeface="Arial" panose="020B0604020202020204" pitchFamily="34" charset="0"/>
                <a:buChar char="•"/>
              </a:pPr>
              <a:r>
                <a:rPr lang="en-US" sz="2400" dirty="0" smtClean="0"/>
                <a:t>Hands on Exercises</a:t>
              </a:r>
            </a:p>
            <a:p>
              <a:pPr marL="171450" indent="-171450">
                <a:buFont typeface="Arial" panose="020B0604020202020204" pitchFamily="34" charset="0"/>
                <a:buChar char="•"/>
              </a:pPr>
              <a:r>
                <a:rPr lang="en-US" sz="2400" dirty="0" smtClean="0"/>
                <a:t>10-20 minutes</a:t>
              </a:r>
            </a:p>
            <a:p>
              <a:pPr marL="171450" indent="-171450">
                <a:buFont typeface="Arial" panose="020B0604020202020204" pitchFamily="34" charset="0"/>
                <a:buChar char="•"/>
              </a:pPr>
              <a:endParaRPr lang="en-US" sz="2400" dirty="0"/>
            </a:p>
          </p:txBody>
        </p:sp>
      </p:grpSp>
      <p:grpSp>
        <p:nvGrpSpPr>
          <p:cNvPr id="6" name="Group 5"/>
          <p:cNvGrpSpPr/>
          <p:nvPr/>
        </p:nvGrpSpPr>
        <p:grpSpPr>
          <a:xfrm>
            <a:off x="12056830" y="2744429"/>
            <a:ext cx="2806929" cy="4135854"/>
            <a:chOff x="12056830" y="2744429"/>
            <a:chExt cx="2806929" cy="4135854"/>
          </a:xfrm>
        </p:grpSpPr>
        <p:sp>
          <p:nvSpPr>
            <p:cNvPr id="14" name="Rectangle 13"/>
            <p:cNvSpPr/>
            <p:nvPr/>
          </p:nvSpPr>
          <p:spPr>
            <a:xfrm>
              <a:off x="12056830" y="2744429"/>
              <a:ext cx="2802630" cy="23314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Review</a:t>
              </a:r>
            </a:p>
            <a:p>
              <a:pPr algn="ctr"/>
              <a:r>
                <a:rPr lang="en-US" sz="2000" dirty="0" smtClean="0"/>
                <a:t>(Q&amp;A)</a:t>
              </a:r>
              <a:endParaRPr lang="en-US" sz="2000" dirty="0"/>
            </a:p>
          </p:txBody>
        </p:sp>
        <p:sp>
          <p:nvSpPr>
            <p:cNvPr id="19" name="TextBox 18"/>
            <p:cNvSpPr txBox="1"/>
            <p:nvPr/>
          </p:nvSpPr>
          <p:spPr>
            <a:xfrm>
              <a:off x="12056830" y="5679954"/>
              <a:ext cx="2806929" cy="1200329"/>
            </a:xfrm>
            <a:prstGeom prst="rect">
              <a:avLst/>
            </a:prstGeom>
            <a:noFill/>
          </p:spPr>
          <p:txBody>
            <a:bodyPr wrap="square" rtlCol="0">
              <a:spAutoFit/>
            </a:bodyPr>
            <a:lstStyle/>
            <a:p>
              <a:pPr marL="171450" indent="-171450">
                <a:buFont typeface="Arial" panose="020B0604020202020204" pitchFamily="34" charset="0"/>
                <a:buChar char="•"/>
              </a:pPr>
              <a:r>
                <a:rPr lang="en-US" sz="2400" dirty="0" smtClean="0"/>
                <a:t>Review concepts</a:t>
              </a:r>
            </a:p>
            <a:p>
              <a:pPr marL="171450" indent="-171450">
                <a:buFont typeface="Arial" panose="020B0604020202020204" pitchFamily="34" charset="0"/>
                <a:buChar char="•"/>
              </a:pPr>
              <a:r>
                <a:rPr lang="en-US" sz="2400" dirty="0" smtClean="0"/>
                <a:t>Q&amp;A</a:t>
              </a:r>
            </a:p>
            <a:p>
              <a:pPr marL="171450" indent="-171450">
                <a:buFont typeface="Arial" panose="020B0604020202020204" pitchFamily="34" charset="0"/>
                <a:buChar char="•"/>
              </a:pPr>
              <a:endParaRPr lang="en-US" sz="2400" dirty="0"/>
            </a:p>
          </p:txBody>
        </p:sp>
      </p:grpSp>
      <p:sp>
        <p:nvSpPr>
          <p:cNvPr id="21" name="Title 2"/>
          <p:cNvSpPr>
            <a:spLocks noGrp="1"/>
          </p:cNvSpPr>
          <p:nvPr>
            <p:ph type="title"/>
          </p:nvPr>
        </p:nvSpPr>
        <p:spPr>
          <a:xfrm>
            <a:off x="812880" y="366185"/>
            <a:ext cx="14631829" cy="1524000"/>
          </a:xfrm>
        </p:spPr>
        <p:txBody>
          <a:bodyPr/>
          <a:lstStyle/>
          <a:p>
            <a:r>
              <a:rPr lang="en-US" dirty="0" smtClean="0"/>
              <a:t>Training Approach</a:t>
            </a:r>
            <a:endParaRPr lang="en-US" dirty="0"/>
          </a:p>
        </p:txBody>
      </p:sp>
    </p:spTree>
    <p:extLst>
      <p:ext uri="{BB962C8B-B14F-4D97-AF65-F5344CB8AC3E}">
        <p14:creationId xmlns:p14="http://schemas.microsoft.com/office/powerpoint/2010/main" val="14718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Signing In</a:t>
            </a:r>
          </a:p>
          <a:p>
            <a:r>
              <a:rPr lang="en-US" dirty="0" smtClean="0"/>
              <a:t>Menus</a:t>
            </a:r>
          </a:p>
          <a:p>
            <a:r>
              <a:rPr lang="en-US" dirty="0" smtClean="0"/>
              <a:t>Workspaces</a:t>
            </a:r>
          </a:p>
          <a:p>
            <a:r>
              <a:rPr lang="en-US" dirty="0" smtClean="0"/>
              <a:t>Navigation Tips</a:t>
            </a:r>
          </a:p>
          <a:p>
            <a:r>
              <a:rPr lang="en-US" dirty="0" smtClean="0"/>
              <a:t>Workflow</a:t>
            </a:r>
          </a:p>
          <a:p>
            <a:r>
              <a:rPr lang="en-US" dirty="0" smtClean="0"/>
              <a:t>Home Screen Areas</a:t>
            </a:r>
          </a:p>
          <a:p>
            <a:r>
              <a:rPr lang="en-US" dirty="0" smtClean="0"/>
              <a:t>Using Reports</a:t>
            </a:r>
          </a:p>
          <a:p>
            <a:endParaRPr lang="en-US" dirty="0" smtClean="0"/>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1"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Using Fusion Lifecycle</a:t>
            </a:r>
            <a:endParaRPr lang="en-US" sz="3600" dirty="0">
              <a:solidFill>
                <a:schemeClr val="bg1">
                  <a:lumMod val="50000"/>
                </a:schemeClr>
              </a:solidFill>
            </a:endParaRPr>
          </a:p>
        </p:txBody>
      </p:sp>
    </p:spTree>
    <p:extLst>
      <p:ext uri="{BB962C8B-B14F-4D97-AF65-F5344CB8AC3E}">
        <p14:creationId xmlns:p14="http://schemas.microsoft.com/office/powerpoint/2010/main" val="1989325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610156" y="215641"/>
            <a:ext cx="4378175" cy="930153"/>
            <a:chOff x="11610156" y="215641"/>
            <a:chExt cx="4378175" cy="930153"/>
          </a:xfrm>
        </p:grpSpPr>
        <p:sp>
          <p:nvSpPr>
            <p:cNvPr id="6" name="Rectangle 5"/>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7" name="Rectangle 6"/>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8" name="Rectangle 7"/>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9" name="Rectangle 8"/>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0" name="Rectangle 9"/>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graphicFrame>
        <p:nvGraphicFramePr>
          <p:cNvPr id="3" name="Content Placeholder 2">
            <a:hlinkClick r:id="" action="ppaction://ole?verb=0"/>
          </p:cNvPr>
          <p:cNvGraphicFramePr>
            <a:graphicFrameLocks noGrp="1" noChangeAspect="1"/>
          </p:cNvGraphicFramePr>
          <p:nvPr>
            <p:ph idx="1"/>
            <p:extLst>
              <p:ext uri="{D42A27DB-BD31-4B8C-83A1-F6EECF244321}">
                <p14:modId xmlns:p14="http://schemas.microsoft.com/office/powerpoint/2010/main" val="2039680167"/>
              </p:ext>
            </p:extLst>
          </p:nvPr>
        </p:nvGraphicFramePr>
        <p:xfrm>
          <a:off x="125413" y="1588"/>
          <a:ext cx="16129000" cy="9066212"/>
        </p:xfrm>
        <a:graphic>
          <a:graphicData uri="http://schemas.openxmlformats.org/presentationml/2006/ole">
            <mc:AlternateContent xmlns:mc="http://schemas.openxmlformats.org/markup-compatibility/2006">
              <mc:Choice xmlns:v="urn:schemas-microsoft-com:vml" Requires="v">
                <p:oleObj spid="_x0000_s1093" name="Presentation" r:id="rId3" imgW="4165751" imgH="2341893" progId="PowerPoint.Show.12">
                  <p:embed/>
                </p:oleObj>
              </mc:Choice>
              <mc:Fallback>
                <p:oleObj name="Presentation" r:id="rId3" imgW="4165751" imgH="2341893" progId="PowerPoint.Show.12">
                  <p:embed/>
                  <p:pic>
                    <p:nvPicPr>
                      <p:cNvPr id="0" name=""/>
                      <p:cNvPicPr/>
                      <p:nvPr/>
                    </p:nvPicPr>
                    <p:blipFill>
                      <a:blip r:embed="rId4"/>
                      <a:stretch>
                        <a:fillRect/>
                      </a:stretch>
                    </p:blipFill>
                    <p:spPr>
                      <a:xfrm>
                        <a:off x="125413" y="1588"/>
                        <a:ext cx="16129000" cy="9066212"/>
                      </a:xfrm>
                      <a:prstGeom prst="rect">
                        <a:avLst/>
                      </a:prstGeom>
                    </p:spPr>
                  </p:pic>
                </p:oleObj>
              </mc:Fallback>
            </mc:AlternateContent>
          </a:graphicData>
        </a:graphic>
      </p:graphicFrame>
      <p:grpSp>
        <p:nvGrpSpPr>
          <p:cNvPr id="17" name="Group 16"/>
          <p:cNvGrpSpPr/>
          <p:nvPr/>
        </p:nvGrpSpPr>
        <p:grpSpPr>
          <a:xfrm>
            <a:off x="11577782" y="163504"/>
            <a:ext cx="4442922" cy="1034425"/>
            <a:chOff x="11610156" y="1253002"/>
            <a:chExt cx="4378175" cy="930153"/>
          </a:xfrm>
        </p:grpSpPr>
        <p:sp>
          <p:nvSpPr>
            <p:cNvPr id="12" name="Rectangle 11"/>
            <p:cNvSpPr/>
            <p:nvPr/>
          </p:nvSpPr>
          <p:spPr>
            <a:xfrm>
              <a:off x="11610156" y="1253002"/>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1360210"/>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19365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hlinkClick r:id="" action="ppaction://ole?verb=0"/>
          </p:cNvPr>
          <p:cNvGraphicFramePr>
            <a:graphicFrameLocks noGrp="1" noChangeAspect="1"/>
          </p:cNvGraphicFramePr>
          <p:nvPr>
            <p:ph idx="1"/>
            <p:extLst>
              <p:ext uri="{D42A27DB-BD31-4B8C-83A1-F6EECF244321}">
                <p14:modId xmlns:p14="http://schemas.microsoft.com/office/powerpoint/2010/main" val="3928200386"/>
              </p:ext>
            </p:extLst>
          </p:nvPr>
        </p:nvGraphicFramePr>
        <p:xfrm>
          <a:off x="112713" y="63500"/>
          <a:ext cx="16011525" cy="9001125"/>
        </p:xfrm>
        <a:graphic>
          <a:graphicData uri="http://schemas.openxmlformats.org/presentationml/2006/ole">
            <mc:AlternateContent xmlns:mc="http://schemas.openxmlformats.org/markup-compatibility/2006">
              <mc:Choice xmlns:v="urn:schemas-microsoft-com:vml" Requires="v">
                <p:oleObj spid="_x0000_s2115" name="Presentation" r:id="rId3" imgW="4698843" imgH="2641572" progId="PowerPoint.Show.12">
                  <p:embed/>
                </p:oleObj>
              </mc:Choice>
              <mc:Fallback>
                <p:oleObj name="Presentation" r:id="rId3" imgW="4698843" imgH="2641572" progId="PowerPoint.Show.12">
                  <p:embed/>
                  <p:pic>
                    <p:nvPicPr>
                      <p:cNvPr id="0" name=""/>
                      <p:cNvPicPr/>
                      <p:nvPr/>
                    </p:nvPicPr>
                    <p:blipFill>
                      <a:blip r:embed="rId4"/>
                      <a:stretch>
                        <a:fillRect/>
                      </a:stretch>
                    </p:blipFill>
                    <p:spPr>
                      <a:xfrm>
                        <a:off x="112713" y="63500"/>
                        <a:ext cx="16011525" cy="9001125"/>
                      </a:xfrm>
                      <a:prstGeom prst="rect">
                        <a:avLst/>
                      </a:prstGeom>
                    </p:spPr>
                  </p:pic>
                </p:oleObj>
              </mc:Fallback>
            </mc:AlternateContent>
          </a:graphicData>
        </a:graphic>
      </p:graphicFrame>
      <p:grpSp>
        <p:nvGrpSpPr>
          <p:cNvPr id="3" name="Group 2"/>
          <p:cNvGrpSpPr/>
          <p:nvPr/>
        </p:nvGrpSpPr>
        <p:grpSpPr>
          <a:xfrm>
            <a:off x="11540708" y="257579"/>
            <a:ext cx="4378175" cy="930153"/>
            <a:chOff x="11610156" y="1253002"/>
            <a:chExt cx="4378175" cy="930153"/>
          </a:xfrm>
        </p:grpSpPr>
        <p:sp>
          <p:nvSpPr>
            <p:cNvPr id="5" name="Rectangle 4"/>
            <p:cNvSpPr/>
            <p:nvPr/>
          </p:nvSpPr>
          <p:spPr>
            <a:xfrm>
              <a:off x="11610156" y="1253002"/>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1360210"/>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4156636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1 - 5</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9" name="TextBox 8"/>
          <p:cNvSpPr txBox="1"/>
          <p:nvPr/>
        </p:nvSpPr>
        <p:spPr>
          <a:xfrm>
            <a:off x="11610156" y="1361434"/>
            <a:ext cx="4378175" cy="584775"/>
          </a:xfrm>
          <a:prstGeom prst="rect">
            <a:avLst/>
          </a:prstGeom>
          <a:noFill/>
        </p:spPr>
        <p:txBody>
          <a:bodyPr wrap="square" rtlCol="0">
            <a:spAutoFit/>
          </a:bodyPr>
          <a:lstStyle/>
          <a:p>
            <a:pPr algn="ctr"/>
            <a:r>
              <a:rPr lang="en-US" dirty="0" smtClean="0">
                <a:solidFill>
                  <a:srgbClr val="007272"/>
                </a:solidFill>
              </a:rPr>
              <a:t>03 Admin Training</a:t>
            </a:r>
            <a:endParaRPr lang="en-US" dirty="0"/>
          </a:p>
        </p:txBody>
      </p:sp>
    </p:spTree>
    <p:extLst>
      <p:ext uri="{BB962C8B-B14F-4D97-AF65-F5344CB8AC3E}">
        <p14:creationId xmlns:p14="http://schemas.microsoft.com/office/powerpoint/2010/main" val="915870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87542" y="3592332"/>
            <a:ext cx="13169972" cy="2365625"/>
          </a:xfrm>
          <a:prstGeom prst="rect">
            <a:avLst/>
          </a:prstGeom>
        </p:spPr>
      </p:pic>
      <p:sp>
        <p:nvSpPr>
          <p:cNvPr id="3" name="Title 2"/>
          <p:cNvSpPr>
            <a:spLocks noGrp="1"/>
          </p:cNvSpPr>
          <p:nvPr>
            <p:ph type="title"/>
          </p:nvPr>
        </p:nvSpPr>
        <p:spPr/>
        <p:txBody>
          <a:bodyPr/>
          <a:lstStyle/>
          <a:p>
            <a:r>
              <a:rPr lang="en-US" dirty="0" smtClean="0"/>
              <a:t>End User Delegation</a:t>
            </a:r>
            <a:endParaRPr lang="en-US" dirty="0"/>
          </a:p>
        </p:txBody>
      </p:sp>
      <p:sp>
        <p:nvSpPr>
          <p:cNvPr id="4" name="Content Placeholder 1"/>
          <p:cNvSpPr txBox="1">
            <a:spLocks/>
          </p:cNvSpPr>
          <p:nvPr/>
        </p:nvSpPr>
        <p:spPr>
          <a:xfrm>
            <a:off x="812878" y="6134100"/>
            <a:ext cx="14319301" cy="252753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b="1" dirty="0" smtClean="0"/>
              <a:t>Tips</a:t>
            </a:r>
          </a:p>
          <a:p>
            <a:r>
              <a:rPr lang="en-US" sz="2800" dirty="0" smtClean="0"/>
              <a:t>Double-click to pop open the drop down lists</a:t>
            </a:r>
          </a:p>
          <a:p>
            <a:r>
              <a:rPr lang="en-US" sz="2800" dirty="0" smtClean="0"/>
              <a:t>Turn an existing delegation off or on simply by clicking on the Status switch</a:t>
            </a:r>
          </a:p>
          <a:p>
            <a:r>
              <a:rPr lang="en-US" sz="2800" dirty="0" smtClean="0"/>
              <a:t>“Set” the new delegation by clicking off of it, then click the Save button </a:t>
            </a:r>
          </a:p>
          <a:p>
            <a:r>
              <a:rPr lang="en-US" sz="2800" dirty="0" smtClean="0"/>
              <a:t>Even after saving, you will be asked if you want to leave page; yes it’s OK</a:t>
            </a:r>
            <a:endParaRPr lang="en-US" sz="3200" dirty="0" smtClean="0"/>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
        <p:nvSpPr>
          <p:cNvPr id="6" name="Content Placeholder 1"/>
          <p:cNvSpPr txBox="1">
            <a:spLocks/>
          </p:cNvSpPr>
          <p:nvPr/>
        </p:nvSpPr>
        <p:spPr>
          <a:xfrm>
            <a:off x="812880" y="1559985"/>
            <a:ext cx="11252120" cy="2832337"/>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a:buFont typeface="Wingdings" panose="05000000000000000000" pitchFamily="2" charset="2"/>
              <a:buChar char="§"/>
            </a:pPr>
            <a:r>
              <a:rPr lang="en-US" sz="3200" dirty="0" smtClean="0"/>
              <a:t>Set up a delegation from your user to another</a:t>
            </a:r>
          </a:p>
          <a:p>
            <a:pPr>
              <a:buFont typeface="Wingdings" panose="05000000000000000000" pitchFamily="2" charset="2"/>
              <a:buChar char="§"/>
            </a:pPr>
            <a:endParaRPr lang="en-US" sz="3200" dirty="0"/>
          </a:p>
          <a:p>
            <a:pPr>
              <a:buFont typeface="Wingdings" panose="05000000000000000000" pitchFamily="2" charset="2"/>
              <a:buChar char="§"/>
            </a:pPr>
            <a:r>
              <a:rPr lang="en-US" sz="3200" dirty="0" smtClean="0"/>
              <a:t>Workflow history shows “On behalf of” yourself</a:t>
            </a:r>
          </a:p>
          <a:p>
            <a:pPr marL="106688" indent="0">
              <a:buFont typeface="Wingdings" charset="2"/>
              <a:buNone/>
            </a:pPr>
            <a:endParaRPr lang="en-US" sz="3200" dirty="0" smtClean="0"/>
          </a:p>
          <a:p>
            <a:pPr marL="224254" lvl="1" indent="0">
              <a:buNone/>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310507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hlinkClick r:id="" action="ppaction://ole?verb=0"/>
          </p:cNvPr>
          <p:cNvGraphicFramePr>
            <a:graphicFrameLocks noGrp="1" noChangeAspect="1"/>
          </p:cNvGraphicFramePr>
          <p:nvPr>
            <p:ph idx="1"/>
            <p:extLst>
              <p:ext uri="{D42A27DB-BD31-4B8C-83A1-F6EECF244321}">
                <p14:modId xmlns:p14="http://schemas.microsoft.com/office/powerpoint/2010/main" val="3115107864"/>
              </p:ext>
            </p:extLst>
          </p:nvPr>
        </p:nvGraphicFramePr>
        <p:xfrm>
          <a:off x="11113" y="3175"/>
          <a:ext cx="16232187" cy="9137650"/>
        </p:xfrm>
        <a:graphic>
          <a:graphicData uri="http://schemas.openxmlformats.org/presentationml/2006/ole">
            <mc:AlternateContent xmlns:mc="http://schemas.openxmlformats.org/markup-compatibility/2006">
              <mc:Choice xmlns:v="urn:schemas-microsoft-com:vml" Requires="v">
                <p:oleObj spid="_x0000_s3133" name="Presentation" r:id="rId3" imgW="2585552" imgH="1455479" progId="PowerPoint.Show.12">
                  <p:embed/>
                </p:oleObj>
              </mc:Choice>
              <mc:Fallback>
                <p:oleObj name="Presentation" r:id="rId3" imgW="2585552" imgH="1455479" progId="PowerPoint.Show.12">
                  <p:embed/>
                  <p:pic>
                    <p:nvPicPr>
                      <p:cNvPr id="0" name=""/>
                      <p:cNvPicPr/>
                      <p:nvPr/>
                    </p:nvPicPr>
                    <p:blipFill>
                      <a:blip r:embed="rId4"/>
                      <a:stretch>
                        <a:fillRect/>
                      </a:stretch>
                    </p:blipFill>
                    <p:spPr>
                      <a:xfrm>
                        <a:off x="11113" y="3175"/>
                        <a:ext cx="16232187" cy="9137650"/>
                      </a:xfrm>
                      <a:prstGeom prst="rect">
                        <a:avLst/>
                      </a:prstGeom>
                    </p:spPr>
                  </p:pic>
                </p:oleObj>
              </mc:Fallback>
            </mc:AlternateContent>
          </a:graphicData>
        </a:graphic>
      </p:graphicFrame>
      <p:grpSp>
        <p:nvGrpSpPr>
          <p:cNvPr id="3" name="Group 2"/>
          <p:cNvGrpSpPr/>
          <p:nvPr/>
        </p:nvGrpSpPr>
        <p:grpSpPr>
          <a:xfrm>
            <a:off x="11598581" y="211281"/>
            <a:ext cx="4378175" cy="930153"/>
            <a:chOff x="11610156" y="1253002"/>
            <a:chExt cx="4378175" cy="930153"/>
          </a:xfrm>
        </p:grpSpPr>
        <p:sp>
          <p:nvSpPr>
            <p:cNvPr id="5" name="Rectangle 4"/>
            <p:cNvSpPr/>
            <p:nvPr/>
          </p:nvSpPr>
          <p:spPr>
            <a:xfrm>
              <a:off x="11610156" y="1253002"/>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1360210"/>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1360210"/>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1462755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Props1.xml><?xml version="1.0" encoding="utf-8"?>
<ds:datastoreItem xmlns:ds="http://schemas.openxmlformats.org/officeDocument/2006/customXml" ds:itemID="{2F448BE7-3101-4B0C-866E-A59535BFAE7E}"/>
</file>

<file path=customXml/itemProps2.xml><?xml version="1.0" encoding="utf-8"?>
<ds:datastoreItem xmlns:ds="http://schemas.openxmlformats.org/officeDocument/2006/customXml" ds:itemID="{E809E3F7-A38A-4EA4-A674-EEE1B9660382}"/>
</file>

<file path=customXml/itemProps3.xml><?xml version="1.0" encoding="utf-8"?>
<ds:datastoreItem xmlns:ds="http://schemas.openxmlformats.org/officeDocument/2006/customXml" ds:itemID="{DAB8FC34-60D2-4F56-94B5-E81140D9F522}"/>
</file>

<file path=docProps/app.xml><?xml version="1.0" encoding="utf-8"?>
<Properties xmlns="http://schemas.openxmlformats.org/officeDocument/2006/extended-properties" xmlns:vt="http://schemas.openxmlformats.org/officeDocument/2006/docPropsVTypes">
  <Template/>
  <TotalTime>6693</TotalTime>
  <Words>332</Words>
  <Application>Microsoft Office PowerPoint</Application>
  <PresentationFormat>Custom</PresentationFormat>
  <Paragraphs>131</Paragraphs>
  <Slides>12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9" baseType="lpstr">
      <vt:lpstr>Arial</vt:lpstr>
      <vt:lpstr>Calibri</vt:lpstr>
      <vt:lpstr>Frutiger Next LT W1G</vt:lpstr>
      <vt:lpstr>Wingdings</vt:lpstr>
      <vt:lpstr>Autodesk Theme</vt:lpstr>
      <vt:lpstr>Microsoft PowerPoint Presentation</vt:lpstr>
      <vt:lpstr>Presentation</vt:lpstr>
      <vt:lpstr>PowerPoint Presentation</vt:lpstr>
      <vt:lpstr>Welcome!</vt:lpstr>
      <vt:lpstr>Training Approach</vt:lpstr>
      <vt:lpstr>Learning Objectives  Using Fusion Lifecycle</vt:lpstr>
      <vt:lpstr>PowerPoint Presentation</vt:lpstr>
      <vt:lpstr>PowerPoint Presentation</vt:lpstr>
      <vt:lpstr>Exercises 1 - 5</vt:lpstr>
      <vt:lpstr>End User Delegation</vt:lpstr>
      <vt:lpstr>PowerPoint Presentation</vt:lpstr>
      <vt:lpstr>Exercises 6 - 9</vt:lpstr>
      <vt:lpstr>Review Using Fusion Lifecycle</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512</cp:revision>
  <dcterms:created xsi:type="dcterms:W3CDTF">2012-10-19T15:38:24Z</dcterms:created>
  <dcterms:modified xsi:type="dcterms:W3CDTF">2016-10-28T17:39:26Z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