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30.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7.xml" ContentType="application/vnd.openxmlformats-officedocument.presentationml.slide+xml"/>
  <Override PartName="/ppt/slides/slide22.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notesSlides/notesSlide9.xml" ContentType="application/vnd.openxmlformats-officedocument.presentationml.notes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410" r:id="rId2"/>
    <p:sldId id="345" r:id="rId3"/>
    <p:sldId id="392" r:id="rId4"/>
    <p:sldId id="346" r:id="rId5"/>
    <p:sldId id="347" r:id="rId6"/>
    <p:sldId id="391" r:id="rId7"/>
    <p:sldId id="393" r:id="rId8"/>
    <p:sldId id="394" r:id="rId9"/>
    <p:sldId id="395" r:id="rId10"/>
    <p:sldId id="396" r:id="rId11"/>
    <p:sldId id="354" r:id="rId12"/>
    <p:sldId id="379" r:id="rId13"/>
    <p:sldId id="397" r:id="rId14"/>
    <p:sldId id="399" r:id="rId15"/>
    <p:sldId id="398" r:id="rId16"/>
    <p:sldId id="400" r:id="rId17"/>
    <p:sldId id="381" r:id="rId18"/>
    <p:sldId id="401" r:id="rId19"/>
    <p:sldId id="356" r:id="rId20"/>
    <p:sldId id="402" r:id="rId21"/>
    <p:sldId id="384" r:id="rId22"/>
    <p:sldId id="403" r:id="rId23"/>
    <p:sldId id="355" r:id="rId24"/>
    <p:sldId id="405" r:id="rId25"/>
    <p:sldId id="406" r:id="rId26"/>
    <p:sldId id="407" r:id="rId27"/>
    <p:sldId id="408" r:id="rId28"/>
    <p:sldId id="366" r:id="rId29"/>
    <p:sldId id="409" r:id="rId30"/>
    <p:sldId id="321" r:id="rId31"/>
  </p:sldIdLst>
  <p:sldSz cx="16257588" cy="9144000"/>
  <p:notesSz cx="7010400" cy="9296400"/>
  <p:defaultText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92">
          <p15:clr>
            <a:srgbClr val="A4A3A4"/>
          </p15:clr>
        </p15:guide>
        <p15:guide id="2" orient="horz" pos="5427">
          <p15:clr>
            <a:srgbClr val="A4A3A4"/>
          </p15:clr>
        </p15:guide>
        <p15:guide id="3" orient="horz" pos="5379">
          <p15:clr>
            <a:srgbClr val="A4A3A4"/>
          </p15:clr>
        </p15:guide>
        <p15:guide id="4" orient="horz" pos="5183">
          <p15:clr>
            <a:srgbClr val="A4A3A4"/>
          </p15:clr>
        </p15:guide>
        <p15:guide id="5" pos="5426">
          <p15:clr>
            <a:srgbClr val="A4A3A4"/>
          </p15:clr>
        </p15:guide>
        <p15:guide id="6" pos="91">
          <p15:clr>
            <a:srgbClr val="A4A3A4"/>
          </p15:clr>
        </p15:guide>
        <p15:guide id="7" pos="97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elby Thorner" initials="ST" lastIdx="5" clrIdx="0"/>
  <p:cmAuthor id="1" name="Greg Eden" initials="GE" lastIdx="6" clrIdx="1"/>
  <p:cmAuthor id="2" name="Patrick Wendland (Contingent)" initials="PW" lastIdx="9" clrIdx="2"/>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96D7"/>
    <a:srgbClr val="FFAA11"/>
    <a:srgbClr val="1B58A8"/>
    <a:srgbClr val="FF3300"/>
    <a:srgbClr val="FFCC00"/>
    <a:srgbClr val="87BC40"/>
    <a:srgbClr val="32BCAD"/>
    <a:srgbClr val="00AB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04" autoAdjust="0"/>
    <p:restoredTop sz="92105" autoAdjust="0"/>
  </p:normalViewPr>
  <p:slideViewPr>
    <p:cSldViewPr snapToGrid="0">
      <p:cViewPr varScale="1">
        <p:scale>
          <a:sx n="68" d="100"/>
          <a:sy n="68" d="100"/>
        </p:scale>
        <p:origin x="154" y="62"/>
      </p:cViewPr>
      <p:guideLst>
        <p:guide orient="horz" pos="1192"/>
        <p:guide orient="horz" pos="5427"/>
        <p:guide orient="horz" pos="5379"/>
        <p:guide orient="horz" pos="5183"/>
        <p:guide pos="5426"/>
        <p:guide pos="91"/>
        <p:guide pos="973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53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387C2776-B9DD-1946-9831-785CA23AC1F1}" type="datetime1">
              <a:rPr lang="en-US" smtClean="0"/>
              <a:pPr/>
              <a:t>12/6/2017</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58ECB827-1CCB-B349-98A7-AAC485CBB65F}" type="slidenum">
              <a:rPr lang="en-US" smtClean="0"/>
              <a:pPr/>
              <a:t>‹#›</a:t>
            </a:fld>
            <a:endParaRPr lang="en-US" dirty="0"/>
          </a:p>
        </p:txBody>
      </p:sp>
    </p:spTree>
    <p:extLst>
      <p:ext uri="{BB962C8B-B14F-4D97-AF65-F5344CB8AC3E}">
        <p14:creationId xmlns:p14="http://schemas.microsoft.com/office/powerpoint/2010/main" val="34355217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3A1C7DD-7A43-8947-A922-8561F0BA9BCC}" type="datetime1">
              <a:rPr lang="en-US" smtClean="0"/>
              <a:pPr/>
              <a:t>12/6/2017</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3E9330B-B1DA-214B-A229-0CB8492B91A5}" type="slidenum">
              <a:rPr lang="en-US" smtClean="0"/>
              <a:pPr/>
              <a:t>‹#›</a:t>
            </a:fld>
            <a:endParaRPr lang="en-US" dirty="0"/>
          </a:p>
        </p:txBody>
      </p:sp>
    </p:spTree>
    <p:extLst>
      <p:ext uri="{BB962C8B-B14F-4D97-AF65-F5344CB8AC3E}">
        <p14:creationId xmlns:p14="http://schemas.microsoft.com/office/powerpoint/2010/main" val="726771065"/>
      </p:ext>
    </p:extLst>
  </p:cSld>
  <p:clrMap bg1="lt1" tx1="dk1" bg2="lt2" tx2="dk2" accent1="accent1" accent2="accent2" accent3="accent3" accent4="accent4" accent5="accent5" accent6="accent6" hlink="hlink" folHlink="folHlink"/>
  <p:hf hdr="0" ftr="0" dt="0"/>
  <p:notesStyle>
    <a:lvl1pPr marL="0" algn="l" defTabSz="812810" rtl="0" eaLnBrk="1" latinLnBrk="0" hangingPunct="1">
      <a:defRPr sz="2100" kern="1200">
        <a:solidFill>
          <a:schemeClr val="tx1"/>
        </a:solidFill>
        <a:latin typeface="+mn-lt"/>
        <a:ea typeface="+mn-ea"/>
        <a:cs typeface="+mn-cs"/>
      </a:defRPr>
    </a:lvl1pPr>
    <a:lvl2pPr marL="812810" algn="l" defTabSz="812810" rtl="0" eaLnBrk="1" latinLnBrk="0" hangingPunct="1">
      <a:defRPr sz="2100" kern="1200">
        <a:solidFill>
          <a:schemeClr val="tx1"/>
        </a:solidFill>
        <a:latin typeface="+mn-lt"/>
        <a:ea typeface="+mn-ea"/>
        <a:cs typeface="+mn-cs"/>
      </a:defRPr>
    </a:lvl2pPr>
    <a:lvl3pPr marL="1625620" algn="l" defTabSz="812810" rtl="0" eaLnBrk="1" latinLnBrk="0" hangingPunct="1">
      <a:defRPr sz="2100" kern="1200">
        <a:solidFill>
          <a:schemeClr val="tx1"/>
        </a:solidFill>
        <a:latin typeface="+mn-lt"/>
        <a:ea typeface="+mn-ea"/>
        <a:cs typeface="+mn-cs"/>
      </a:defRPr>
    </a:lvl3pPr>
    <a:lvl4pPr marL="2438430" algn="l" defTabSz="812810" rtl="0" eaLnBrk="1" latinLnBrk="0" hangingPunct="1">
      <a:defRPr sz="2100" kern="1200">
        <a:solidFill>
          <a:schemeClr val="tx1"/>
        </a:solidFill>
        <a:latin typeface="+mn-lt"/>
        <a:ea typeface="+mn-ea"/>
        <a:cs typeface="+mn-cs"/>
      </a:defRPr>
    </a:lvl4pPr>
    <a:lvl5pPr marL="3251241" algn="l" defTabSz="812810" rtl="0" eaLnBrk="1" latinLnBrk="0" hangingPunct="1">
      <a:defRPr sz="2100" kern="1200">
        <a:solidFill>
          <a:schemeClr val="tx1"/>
        </a:solidFill>
        <a:latin typeface="+mn-lt"/>
        <a:ea typeface="+mn-ea"/>
        <a:cs typeface="+mn-cs"/>
      </a:defRPr>
    </a:lvl5pPr>
    <a:lvl6pPr marL="4064051" algn="l" defTabSz="812810" rtl="0" eaLnBrk="1" latinLnBrk="0" hangingPunct="1">
      <a:defRPr sz="2100" kern="1200">
        <a:solidFill>
          <a:schemeClr val="tx1"/>
        </a:solidFill>
        <a:latin typeface="+mn-lt"/>
        <a:ea typeface="+mn-ea"/>
        <a:cs typeface="+mn-cs"/>
      </a:defRPr>
    </a:lvl6pPr>
    <a:lvl7pPr marL="4876861" algn="l" defTabSz="812810" rtl="0" eaLnBrk="1" latinLnBrk="0" hangingPunct="1">
      <a:defRPr sz="2100" kern="1200">
        <a:solidFill>
          <a:schemeClr val="tx1"/>
        </a:solidFill>
        <a:latin typeface="+mn-lt"/>
        <a:ea typeface="+mn-ea"/>
        <a:cs typeface="+mn-cs"/>
      </a:defRPr>
    </a:lvl7pPr>
    <a:lvl8pPr marL="5689671" algn="l" defTabSz="812810" rtl="0" eaLnBrk="1" latinLnBrk="0" hangingPunct="1">
      <a:defRPr sz="2100" kern="1200">
        <a:solidFill>
          <a:schemeClr val="tx1"/>
        </a:solidFill>
        <a:latin typeface="+mn-lt"/>
        <a:ea typeface="+mn-ea"/>
        <a:cs typeface="+mn-cs"/>
      </a:defRPr>
    </a:lvl8pPr>
    <a:lvl9pPr marL="6502481" algn="l" defTabSz="812810"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Tx/>
              <a:buAutoNum type="arabicPeriod"/>
            </a:pP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259311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E9330B-B1DA-214B-A229-0CB8492B91A5}" type="slidenum">
              <a:rPr lang="en-US" smtClean="0"/>
              <a:pPr/>
              <a:t>29</a:t>
            </a:fld>
            <a:endParaRPr lang="en-US" dirty="0"/>
          </a:p>
        </p:txBody>
      </p:sp>
    </p:spTree>
    <p:extLst>
      <p:ext uri="{BB962C8B-B14F-4D97-AF65-F5344CB8AC3E}">
        <p14:creationId xmlns:p14="http://schemas.microsoft.com/office/powerpoint/2010/main" val="906151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E9330B-B1DA-214B-A229-0CB8492B91A5}" type="slidenum">
              <a:rPr lang="en-US" smtClean="0"/>
              <a:pPr/>
              <a:t>2</a:t>
            </a:fld>
            <a:endParaRPr lang="en-US" dirty="0"/>
          </a:p>
        </p:txBody>
      </p:sp>
    </p:spTree>
    <p:extLst>
      <p:ext uri="{BB962C8B-B14F-4D97-AF65-F5344CB8AC3E}">
        <p14:creationId xmlns:p14="http://schemas.microsoft.com/office/powerpoint/2010/main" val="2604629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128849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E9330B-B1DA-214B-A229-0CB8492B91A5}" type="slidenum">
              <a:rPr lang="en-US" smtClean="0"/>
              <a:pPr/>
              <a:t>4</a:t>
            </a:fld>
            <a:endParaRPr lang="en-US" dirty="0"/>
          </a:p>
        </p:txBody>
      </p:sp>
    </p:spTree>
    <p:extLst>
      <p:ext uri="{BB962C8B-B14F-4D97-AF65-F5344CB8AC3E}">
        <p14:creationId xmlns:p14="http://schemas.microsoft.com/office/powerpoint/2010/main" val="3188040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27229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566312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375621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Report: All Assemblies and Their 1</a:t>
            </a:r>
            <a:r>
              <a:rPr lang="en-US" baseline="30000" dirty="0" smtClean="0"/>
              <a:t>st</a:t>
            </a:r>
            <a:r>
              <a:rPr lang="en-US" dirty="0" smtClean="0"/>
              <a:t> Level Children is in LYT training</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pPr/>
              <a:t>19</a:t>
            </a:fld>
            <a:endParaRPr lang="en-US" dirty="0"/>
          </a:p>
        </p:txBody>
      </p:sp>
    </p:spTree>
    <p:extLst>
      <p:ext uri="{BB962C8B-B14F-4D97-AF65-F5344CB8AC3E}">
        <p14:creationId xmlns:p14="http://schemas.microsoft.com/office/powerpoint/2010/main" val="616560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pPr/>
              <a:t>21</a:t>
            </a:fld>
            <a:endParaRPr lang="en-US" dirty="0"/>
          </a:p>
        </p:txBody>
      </p:sp>
    </p:spTree>
    <p:extLst>
      <p:ext uri="{BB962C8B-B14F-4D97-AF65-F5344CB8AC3E}">
        <p14:creationId xmlns:p14="http://schemas.microsoft.com/office/powerpoint/2010/main" val="15991260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13" name="TextBox 12"/>
          <p:cNvSpPr txBox="1"/>
          <p:nvPr userDrawn="1"/>
        </p:nvSpPr>
        <p:spPr>
          <a:xfrm>
            <a:off x="6184729" y="8779670"/>
            <a:ext cx="3294185" cy="369332"/>
          </a:xfrm>
          <a:prstGeom prst="rect">
            <a:avLst/>
          </a:prstGeom>
          <a:noFill/>
        </p:spPr>
        <p:txBody>
          <a:bodyPr wrap="square" rtlCol="0">
            <a:spAutoFit/>
          </a:bodyPr>
          <a:lstStyle/>
          <a:p>
            <a:r>
              <a:rPr lang="en-US" sz="1800" dirty="0" smtClean="0"/>
              <a:t>Slide </a:t>
            </a:r>
            <a:fld id="{A03E2FEF-DEE3-4A93-8FC4-53B2DDA2A4DC}" type="slidenum">
              <a:rPr lang="en-US" sz="1800" smtClean="0"/>
              <a:t>‹#›</a:t>
            </a:fld>
            <a:r>
              <a:rPr lang="en-US" sz="1800" dirty="0" smtClean="0"/>
              <a:t> of 30, Items &amp; BOMs</a:t>
            </a:r>
            <a:endParaRPr lang="en-US" sz="1800" dirty="0"/>
          </a:p>
        </p:txBody>
      </p:sp>
      <p:sp>
        <p:nvSpPr>
          <p:cNvPr id="2" name="Rectangle 1"/>
          <p:cNvSpPr/>
          <p:nvPr userDrawn="1"/>
        </p:nvSpPr>
        <p:spPr>
          <a:xfrm>
            <a:off x="0" y="2426764"/>
            <a:ext cx="16257588" cy="4088336"/>
          </a:xfrm>
          <a:prstGeom prst="rect">
            <a:avLst/>
          </a:prstGeom>
          <a:gradFill>
            <a:gsLst>
              <a:gs pos="20000">
                <a:schemeClr val="bg1">
                  <a:alpha val="88000"/>
                </a:schemeClr>
              </a:gs>
              <a:gs pos="100000">
                <a:schemeClr val="bg1">
                  <a:alpha val="5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8" name="Picture 7" descr="Flat_footer.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5981700"/>
            <a:ext cx="16256000" cy="533400"/>
          </a:xfrm>
          <a:prstGeom prst="rect">
            <a:avLst/>
          </a:prstGeom>
        </p:spPr>
      </p:pic>
      <p:sp>
        <p:nvSpPr>
          <p:cNvPr id="4" name="Text Placeholder 2"/>
          <p:cNvSpPr>
            <a:spLocks noGrp="1"/>
          </p:cNvSpPr>
          <p:nvPr>
            <p:ph type="body" sz="quarter" idx="10" hasCustomPrompt="1"/>
          </p:nvPr>
        </p:nvSpPr>
        <p:spPr>
          <a:xfrm>
            <a:off x="812880" y="3243122"/>
            <a:ext cx="9596241" cy="1606783"/>
          </a:xfrm>
          <a:prstGeom prst="rect">
            <a:avLst/>
          </a:prstGeom>
        </p:spPr>
        <p:txBody>
          <a:bodyPr lIns="0" tIns="0" rIns="0" bIns="0">
            <a:noAutofit/>
          </a:bodyPr>
          <a:lstStyle>
            <a:lvl1pPr marL="0" indent="0">
              <a:spcBef>
                <a:spcPts val="0"/>
              </a:spcBef>
              <a:buNone/>
              <a:defRPr sz="4800" b="1" baseline="0">
                <a:solidFill>
                  <a:schemeClr val="accent5"/>
                </a:solidFill>
                <a:latin typeface="Arial" panose="020B0604020202020204" pitchFamily="34" charset="0"/>
                <a:cs typeface="Arial" panose="020B0604020202020204" pitchFamily="34" charset="0"/>
              </a:defRPr>
            </a:lvl1pPr>
          </a:lstStyle>
          <a:p>
            <a:r>
              <a:rPr lang="en-US" sz="4500" dirty="0" smtClean="0"/>
              <a:t>Main title can extend over one or two lines</a:t>
            </a:r>
            <a:endParaRPr lang="en-US" sz="4500" dirty="0"/>
          </a:p>
        </p:txBody>
      </p:sp>
      <p:sp>
        <p:nvSpPr>
          <p:cNvPr id="5" name="Text Placeholder 4"/>
          <p:cNvSpPr>
            <a:spLocks noGrp="1"/>
          </p:cNvSpPr>
          <p:nvPr>
            <p:ph type="body" sz="quarter" idx="12" hasCustomPrompt="1"/>
          </p:nvPr>
        </p:nvSpPr>
        <p:spPr>
          <a:xfrm>
            <a:off x="812884" y="5159375"/>
            <a:ext cx="9596237" cy="516340"/>
          </a:xfrm>
          <a:prstGeom prst="rect">
            <a:avLst/>
          </a:prstGeom>
        </p:spPr>
        <p:txBody>
          <a:bodyPr lIns="0" tIns="0" rIns="0" bIns="0">
            <a:noAutofit/>
          </a:bodyPr>
          <a:lstStyle>
            <a:lvl1pPr marL="0" indent="0">
              <a:spcBef>
                <a:spcPts val="0"/>
              </a:spcBef>
              <a:buNone/>
              <a:defRPr sz="3200" b="0" baseline="0">
                <a:solidFill>
                  <a:schemeClr val="tx2"/>
                </a:solidFill>
                <a:latin typeface="Arial" panose="020B0604020202020204" pitchFamily="34" charset="0"/>
                <a:cs typeface="Arial" panose="020B0604020202020204" pitchFamily="34" charset="0"/>
              </a:defRPr>
            </a:lvl1pPr>
          </a:lstStyle>
          <a:p>
            <a:pPr lvl="0"/>
            <a:r>
              <a:rPr lang="en-US" dirty="0" smtClean="0"/>
              <a:t>Presenter Name</a:t>
            </a:r>
          </a:p>
        </p:txBody>
      </p:sp>
      <p:sp>
        <p:nvSpPr>
          <p:cNvPr id="6" name="Text Placeholder 15"/>
          <p:cNvSpPr>
            <a:spLocks noGrp="1"/>
          </p:cNvSpPr>
          <p:nvPr>
            <p:ph type="body" sz="quarter" idx="13" hasCustomPrompt="1"/>
          </p:nvPr>
        </p:nvSpPr>
        <p:spPr>
          <a:xfrm>
            <a:off x="812880" y="5675715"/>
            <a:ext cx="9596241" cy="420285"/>
          </a:xfrm>
          <a:prstGeom prst="rect">
            <a:avLst/>
          </a:prstGeom>
        </p:spPr>
        <p:txBody>
          <a:bodyPr lIns="0" tIns="0" rIns="0" bIns="0">
            <a:noAutofit/>
          </a:bodyPr>
          <a:lstStyle>
            <a:lvl1pPr marL="0" indent="0">
              <a:spcBef>
                <a:spcPts val="0"/>
              </a:spcBef>
              <a:buNone/>
              <a:defRPr sz="2400" b="0" baseline="0">
                <a:solidFill>
                  <a:schemeClr val="tx2"/>
                </a:solidFill>
                <a:latin typeface="Arial" panose="020B0604020202020204" pitchFamily="34" charset="0"/>
                <a:cs typeface="Arial" panose="020B0604020202020204" pitchFamily="34" charset="0"/>
              </a:defRPr>
            </a:lvl1pPr>
          </a:lstStyle>
          <a:p>
            <a:pPr lvl="0"/>
            <a:r>
              <a:rPr lang="en-US" dirty="0" smtClean="0"/>
              <a:t>Presenter Title</a:t>
            </a:r>
            <a:endParaRPr lang="en-US" dirty="0"/>
          </a:p>
        </p:txBody>
      </p:sp>
      <p:sp>
        <p:nvSpPr>
          <p:cNvPr id="7" name="Text Placeholder 15"/>
          <p:cNvSpPr>
            <a:spLocks noGrp="1"/>
          </p:cNvSpPr>
          <p:nvPr>
            <p:ph type="body" sz="quarter" idx="14" hasCustomPrompt="1"/>
          </p:nvPr>
        </p:nvSpPr>
        <p:spPr>
          <a:xfrm>
            <a:off x="812880" y="2822837"/>
            <a:ext cx="9596241" cy="420285"/>
          </a:xfrm>
          <a:prstGeom prst="rect">
            <a:avLst/>
          </a:prstGeom>
        </p:spPr>
        <p:txBody>
          <a:bodyPr lIns="0" tIns="0" rIns="0" bIns="0">
            <a:noAutofit/>
          </a:bodyPr>
          <a:lstStyle>
            <a:lvl1pPr marL="0" indent="0">
              <a:spcBef>
                <a:spcPts val="0"/>
              </a:spcBef>
              <a:buNone/>
              <a:defRPr sz="2400" b="1" baseline="0">
                <a:solidFill>
                  <a:schemeClr val="accent5"/>
                </a:solidFill>
                <a:latin typeface="Arial" panose="020B0604020202020204" pitchFamily="34" charset="0"/>
                <a:cs typeface="Arial" panose="020B0604020202020204" pitchFamily="34" charset="0"/>
              </a:defRPr>
            </a:lvl1pPr>
          </a:lstStyle>
          <a:p>
            <a:pPr lvl="0"/>
            <a:r>
              <a:rPr lang="en-US" dirty="0" smtClean="0"/>
              <a:t>Event name 2013</a:t>
            </a:r>
            <a:endParaRPr lang="en-US" dirty="0"/>
          </a:p>
        </p:txBody>
      </p:sp>
      <p:grpSp>
        <p:nvGrpSpPr>
          <p:cNvPr id="10" name="Group 9"/>
          <p:cNvGrpSpPr/>
          <p:nvPr userDrawn="1"/>
        </p:nvGrpSpPr>
        <p:grpSpPr>
          <a:xfrm>
            <a:off x="14109700" y="5981700"/>
            <a:ext cx="2146300" cy="533400"/>
            <a:chOff x="14109700" y="5981700"/>
            <a:chExt cx="2146300" cy="533400"/>
          </a:xfrm>
        </p:grpSpPr>
        <p:sp>
          <p:nvSpPr>
            <p:cNvPr id="9" name="Rectangle 8"/>
            <p:cNvSpPr/>
            <p:nvPr userDrawn="1"/>
          </p:nvSpPr>
          <p:spPr>
            <a:xfrm>
              <a:off x="14109700" y="5981700"/>
              <a:ext cx="21463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3" name="Picture 2" descr="autodesk-logo-rgb-color-logo-black-text-larg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236701" y="6108701"/>
              <a:ext cx="1867535" cy="313055"/>
            </a:xfrm>
            <a:prstGeom prst="rect">
              <a:avLst/>
            </a:prstGeom>
          </p:spPr>
        </p:pic>
      </p:grpSp>
      <p:sp>
        <p:nvSpPr>
          <p:cNvPr id="14" name="TextBox 13"/>
          <p:cNvSpPr txBox="1"/>
          <p:nvPr userDrawn="1"/>
        </p:nvSpPr>
        <p:spPr>
          <a:xfrm>
            <a:off x="131709" y="8795059"/>
            <a:ext cx="1295233" cy="169277"/>
          </a:xfrm>
          <a:prstGeom prst="rect">
            <a:avLst/>
          </a:prstGeom>
          <a:noFill/>
        </p:spPr>
        <p:txBody>
          <a:bodyPr wrap="square" lIns="0" tIns="0" rIns="0" bIns="0" rtlCol="0">
            <a:spAutoFit/>
          </a:bodyPr>
          <a:lstStyle/>
          <a:p>
            <a:r>
              <a:rPr lang="en-US" sz="1100" b="0" i="0" baseline="0" dirty="0" smtClean="0">
                <a:solidFill>
                  <a:schemeClr val="tx1">
                    <a:lumMod val="65000"/>
                    <a:lumOff val="35000"/>
                  </a:schemeClr>
                </a:solidFill>
                <a:latin typeface="Arial" panose="020B0604020202020204" pitchFamily="34" charset="0"/>
                <a:cs typeface="Arial" panose="020B0604020202020204" pitchFamily="34" charset="0"/>
              </a:rPr>
              <a:t>© 2014 Autodesk</a:t>
            </a:r>
            <a:endParaRPr lang="en-US" sz="1100" b="0" i="0" baseline="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40494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4" name="Content Placeholder 2"/>
          <p:cNvSpPr>
            <a:spLocks noGrp="1"/>
          </p:cNvSpPr>
          <p:nvPr>
            <p:ph idx="1"/>
          </p:nvPr>
        </p:nvSpPr>
        <p:spPr>
          <a:xfrm>
            <a:off x="812880" y="1890186"/>
            <a:ext cx="14631908" cy="6356376"/>
          </a:xfrm>
          <a:prstGeom prst="rect">
            <a:avLst/>
          </a:prstGeom>
        </p:spPr>
        <p:txBody>
          <a:bodyPr lIns="0" tIns="0" rIns="0" bIns="0">
            <a:noAutofit/>
          </a:bodyPr>
          <a:lstStyle>
            <a:lvl1pPr marL="609608" indent="-502920">
              <a:buClr>
                <a:schemeClr val="accent5"/>
              </a:buClr>
              <a:buSzPct val="100000"/>
              <a:buFont typeface="Wingdings" charset="2"/>
              <a:buChar char="§"/>
              <a:defRPr sz="4500" b="0">
                <a:solidFill>
                  <a:schemeClr val="tx1"/>
                </a:solidFill>
                <a:latin typeface="Arial" panose="020B0604020202020204" pitchFamily="34" charset="0"/>
                <a:cs typeface="Arial" panose="020B0604020202020204" pitchFamily="34" charset="0"/>
              </a:defRPr>
            </a:lvl1pPr>
            <a:lvl2pPr marL="1320817" indent="-457200">
              <a:buClr>
                <a:schemeClr val="accent5"/>
              </a:buClr>
              <a:buSzPct val="100000"/>
              <a:buFont typeface="Wingdings" charset="2"/>
              <a:buChar char="§"/>
              <a:defRPr sz="3600" b="0">
                <a:solidFill>
                  <a:schemeClr val="tx1"/>
                </a:solidFill>
                <a:latin typeface="Arial" panose="020B0604020202020204" pitchFamily="34" charset="0"/>
                <a:cs typeface="Arial" panose="020B0604020202020204" pitchFamily="34" charset="0"/>
              </a:defRPr>
            </a:lvl2pPr>
            <a:lvl3pPr marL="2032025" indent="-411480">
              <a:buClr>
                <a:schemeClr val="accent5"/>
              </a:buClr>
              <a:buSzPct val="100000"/>
              <a:buFont typeface="Wingdings" charset="2"/>
              <a:buChar char="§"/>
              <a:defRPr sz="3200" b="0">
                <a:solidFill>
                  <a:schemeClr val="tx1"/>
                </a:solidFill>
                <a:latin typeface="Arial" panose="020B0604020202020204" pitchFamily="34" charset="0"/>
                <a:cs typeface="Arial" panose="020B0604020202020204" pitchFamily="34" charset="0"/>
              </a:defRPr>
            </a:lvl3pPr>
            <a:lvl4pPr marL="2844836" indent="-365760">
              <a:buClr>
                <a:schemeClr val="accent5"/>
              </a:buClr>
              <a:buSzPct val="100000"/>
              <a:buFont typeface="Wingdings" charset="2"/>
              <a:buChar char="§"/>
              <a:defRPr sz="2700" b="0">
                <a:solidFill>
                  <a:schemeClr val="tx1"/>
                </a:solidFill>
                <a:latin typeface="Arial" panose="020B0604020202020204" pitchFamily="34" charset="0"/>
                <a:cs typeface="Arial" panose="020B0604020202020204" pitchFamily="34" charset="0"/>
              </a:defRPr>
            </a:lvl4pPr>
            <a:lvl5pPr marL="3657646" indent="-320040">
              <a:buClr>
                <a:schemeClr val="accent5"/>
              </a:buClr>
              <a:buSzPct val="100000"/>
              <a:buFont typeface="Wingdings" charset="2"/>
              <a:buChar char="§"/>
              <a:defRPr sz="2400" b="0">
                <a:solidFill>
                  <a:schemeClr val="tx1"/>
                </a:solidFill>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baseline="0">
                <a:solidFill>
                  <a:schemeClr val="accent5"/>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7" name="Rectangle 6"/>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TextBox 7"/>
          <p:cNvSpPr txBox="1"/>
          <p:nvPr userDrawn="1"/>
        </p:nvSpPr>
        <p:spPr>
          <a:xfrm>
            <a:off x="131709" y="8795059"/>
            <a:ext cx="1295233" cy="169277"/>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 2014 Autodesk</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9" name="Picture 8"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
        <p:nvSpPr>
          <p:cNvPr id="10" name="TextBox 9"/>
          <p:cNvSpPr txBox="1"/>
          <p:nvPr userDrawn="1"/>
        </p:nvSpPr>
        <p:spPr>
          <a:xfrm>
            <a:off x="6184729" y="8779670"/>
            <a:ext cx="3294185" cy="369332"/>
          </a:xfrm>
          <a:prstGeom prst="rect">
            <a:avLst/>
          </a:prstGeom>
          <a:noFill/>
        </p:spPr>
        <p:txBody>
          <a:bodyPr wrap="square" rtlCol="0">
            <a:spAutoFit/>
          </a:bodyPr>
          <a:lstStyle/>
          <a:p>
            <a:r>
              <a:rPr lang="en-US" sz="1800" dirty="0" smtClean="0"/>
              <a:t>Slide </a:t>
            </a:r>
            <a:fld id="{A03E2FEF-DEE3-4A93-8FC4-53B2DDA2A4DC}" type="slidenum">
              <a:rPr lang="en-US" sz="1800" smtClean="0"/>
              <a:t>‹#›</a:t>
            </a:fld>
            <a:r>
              <a:rPr lang="en-US" sz="1800" dirty="0" smtClean="0"/>
              <a:t> of 30, Items &amp; BOMs</a:t>
            </a:r>
            <a:endParaRPr lang="en-US" sz="1800" dirty="0"/>
          </a:p>
        </p:txBody>
      </p:sp>
    </p:spTree>
    <p:extLst>
      <p:ext uri="{BB962C8B-B14F-4D97-AF65-F5344CB8AC3E}">
        <p14:creationId xmlns:p14="http://schemas.microsoft.com/office/powerpoint/2010/main" val="40893972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baseline="0">
                <a:solidFill>
                  <a:schemeClr val="accent5"/>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3"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1021088" indent="-914400">
              <a:buClr>
                <a:schemeClr val="accent5"/>
              </a:buClr>
              <a:buSzPct val="100000"/>
              <a:buFont typeface="Wingdings" pitchFamily="2" charset="2"/>
              <a:buChar char="§"/>
              <a:defRPr sz="4500" b="0">
                <a:latin typeface="Arial" panose="020B0604020202020204" pitchFamily="34" charset="0"/>
                <a:cs typeface="Arial" panose="020B0604020202020204" pitchFamily="34" charset="0"/>
              </a:defRPr>
            </a:lvl1pPr>
            <a:lvl2pPr marL="1606567" indent="-742950">
              <a:buClr>
                <a:schemeClr val="accent5"/>
              </a:buClr>
              <a:buSzPct val="100000"/>
              <a:buFont typeface="Wingdings" pitchFamily="2" charset="2"/>
              <a:buChar char="§"/>
              <a:defRPr sz="3600" b="0">
                <a:solidFill>
                  <a:schemeClr val="tx1"/>
                </a:solidFill>
                <a:latin typeface="Arial" panose="020B0604020202020204" pitchFamily="34" charset="0"/>
                <a:cs typeface="Arial" panose="020B0604020202020204" pitchFamily="34" charset="0"/>
              </a:defRPr>
            </a:lvl2pPr>
            <a:lvl3pPr marL="2134895" indent="-514350">
              <a:buClr>
                <a:schemeClr val="accent5"/>
              </a:buClr>
              <a:buSzPct val="100000"/>
              <a:buFont typeface="Wingdings" pitchFamily="2" charset="2"/>
              <a:buChar char="§"/>
              <a:defRPr sz="3200" b="0">
                <a:latin typeface="Arial" panose="020B0604020202020204" pitchFamily="34" charset="0"/>
                <a:cs typeface="Arial" panose="020B0604020202020204" pitchFamily="34" charset="0"/>
              </a:defRPr>
            </a:lvl3pPr>
            <a:lvl4pPr marL="2993426" indent="-514350">
              <a:buClr>
                <a:schemeClr val="accent5"/>
              </a:buClr>
              <a:buSzPct val="100000"/>
              <a:buFont typeface="Wingdings" pitchFamily="2" charset="2"/>
              <a:buChar char="§"/>
              <a:defRPr sz="2700" b="0">
                <a:latin typeface="Arial" panose="020B0604020202020204" pitchFamily="34" charset="0"/>
                <a:cs typeface="Arial" panose="020B0604020202020204" pitchFamily="34" charset="0"/>
              </a:defRPr>
            </a:lvl4pPr>
            <a:lvl5pPr marL="3794806" indent="-457200">
              <a:buClr>
                <a:schemeClr val="accent5"/>
              </a:buClr>
              <a:buSzPct val="100000"/>
              <a:buFont typeface="Wingdings" pitchFamily="2" charset="2"/>
              <a:buChar char="§"/>
              <a:defRPr sz="2400" b="0">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8261452" y="1890186"/>
            <a:ext cx="7183257" cy="6356375"/>
          </a:xfrm>
          <a:prstGeom prst="rect">
            <a:avLst/>
          </a:prstGeom>
        </p:spPr>
        <p:txBody>
          <a:bodyPr lIns="0" tIns="0" rIns="0" bIns="0">
            <a:noAutofit/>
          </a:bodyPr>
          <a:lstStyle>
            <a:lvl1pPr marL="609608" indent="-502920">
              <a:buClr>
                <a:schemeClr val="accent5"/>
              </a:buClr>
              <a:buSzPct val="100000"/>
              <a:buFont typeface="Wingdings" charset="2"/>
              <a:buChar char="§"/>
              <a:defRPr sz="4500" b="0">
                <a:latin typeface="Arial" panose="020B0604020202020204" pitchFamily="34" charset="0"/>
                <a:cs typeface="Arial" panose="020B0604020202020204" pitchFamily="34" charset="0"/>
              </a:defRPr>
            </a:lvl1pPr>
            <a:lvl2pPr marL="1320817" indent="-457200">
              <a:buClr>
                <a:schemeClr val="accent5"/>
              </a:buClr>
              <a:buSzPct val="100000"/>
              <a:buFont typeface="Wingdings" charset="2"/>
              <a:buChar char="§"/>
              <a:defRPr sz="3600" b="0">
                <a:solidFill>
                  <a:schemeClr val="tx1"/>
                </a:solidFill>
                <a:latin typeface="Arial" panose="020B0604020202020204" pitchFamily="34" charset="0"/>
                <a:cs typeface="Arial" panose="020B0604020202020204" pitchFamily="34" charset="0"/>
              </a:defRPr>
            </a:lvl2pPr>
            <a:lvl3pPr marL="2032025" indent="-411480">
              <a:buClr>
                <a:schemeClr val="accent5"/>
              </a:buClr>
              <a:buSzPct val="100000"/>
              <a:buFont typeface="Wingdings" charset="2"/>
              <a:buChar char="§"/>
              <a:defRPr sz="3200" b="0">
                <a:latin typeface="Arial" panose="020B0604020202020204" pitchFamily="34" charset="0"/>
                <a:cs typeface="Arial" panose="020B0604020202020204" pitchFamily="34" charset="0"/>
              </a:defRPr>
            </a:lvl3pPr>
            <a:lvl4pPr marL="2844836" indent="-365760">
              <a:buClr>
                <a:schemeClr val="accent5"/>
              </a:buClr>
              <a:buSzPct val="100000"/>
              <a:buFont typeface="Wingdings" charset="2"/>
              <a:buChar char="§"/>
              <a:defRPr sz="2700" b="0">
                <a:latin typeface="Arial" panose="020B0604020202020204" pitchFamily="34" charset="0"/>
                <a:cs typeface="Arial" panose="020B0604020202020204" pitchFamily="34" charset="0"/>
              </a:defRPr>
            </a:lvl4pPr>
            <a:lvl5pPr marL="3657646" indent="-320040">
              <a:buClr>
                <a:schemeClr val="accent5"/>
              </a:buClr>
              <a:buSzPct val="100000"/>
              <a:buFont typeface="Wingdings" charset="2"/>
              <a:buChar char="§"/>
              <a:defRPr sz="2400" b="0">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5"/>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TextBox 6"/>
          <p:cNvSpPr txBox="1"/>
          <p:nvPr userDrawn="1"/>
        </p:nvSpPr>
        <p:spPr>
          <a:xfrm>
            <a:off x="131709" y="8795059"/>
            <a:ext cx="1295233" cy="169277"/>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 2014 Autodesk</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10" name="Picture 9"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Tree>
    <p:extLst>
      <p:ext uri="{BB962C8B-B14F-4D97-AF65-F5344CB8AC3E}">
        <p14:creationId xmlns:p14="http://schemas.microsoft.com/office/powerpoint/2010/main" val="32982385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and Images">
    <p:spTree>
      <p:nvGrpSpPr>
        <p:cNvPr id="1" name=""/>
        <p:cNvGrpSpPr/>
        <p:nvPr/>
      </p:nvGrpSpPr>
      <p:grpSpPr>
        <a:xfrm>
          <a:off x="0" y="0"/>
          <a:ext cx="0" cy="0"/>
          <a:chOff x="0" y="0"/>
          <a:chExt cx="0" cy="0"/>
        </a:xfrm>
      </p:grpSpPr>
      <p:sp>
        <p:nvSpPr>
          <p:cNvPr id="9" name="Picture Placeholder 6"/>
          <p:cNvSpPr>
            <a:spLocks noGrp="1"/>
          </p:cNvSpPr>
          <p:nvPr>
            <p:ph type="pic" sz="quarter" idx="13"/>
          </p:nvPr>
        </p:nvSpPr>
        <p:spPr>
          <a:xfrm>
            <a:off x="8261373" y="1890186"/>
            <a:ext cx="7183336" cy="2880986"/>
          </a:xfrm>
          <a:prstGeom prst="rect">
            <a:avLst/>
          </a:prstGeom>
        </p:spPr>
        <p:txBody>
          <a:bodyPr vert="horz"/>
          <a:lstStyle>
            <a:lvl1pPr marL="0" indent="0">
              <a:buClr>
                <a:schemeClr val="accent4"/>
              </a:buClr>
              <a:buNone/>
              <a:defRPr>
                <a:latin typeface="Arial" panose="020B0604020202020204" pitchFamily="34" charset="0"/>
                <a:cs typeface="Arial" panose="020B0604020202020204" pitchFamily="34" charset="0"/>
              </a:defRPr>
            </a:lvl1pPr>
          </a:lstStyle>
          <a:p>
            <a:endParaRPr lang="en-US" dirty="0"/>
          </a:p>
        </p:txBody>
      </p:sp>
      <p:sp>
        <p:nvSpPr>
          <p:cNvPr id="1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chemeClr val="accent5"/>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7" name="Text Placeholder 16"/>
          <p:cNvSpPr>
            <a:spLocks noGrp="1"/>
          </p:cNvSpPr>
          <p:nvPr>
            <p:ph type="body" sz="quarter" idx="14" hasCustomPrompt="1"/>
          </p:nvPr>
        </p:nvSpPr>
        <p:spPr>
          <a:xfrm>
            <a:off x="8261373" y="4771172"/>
            <a:ext cx="7183336" cy="230952"/>
          </a:xfrm>
          <a:prstGeom prst="rect">
            <a:avLst/>
          </a:prstGeom>
        </p:spPr>
        <p:txBody>
          <a:bodyPr vert="horz" lIns="0" tIns="0" rIns="0" bIns="0"/>
          <a:lstStyle>
            <a:lvl1pPr marL="0" indent="0">
              <a:buNone/>
              <a:defRPr sz="1100" baseline="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dirty="0" smtClean="0"/>
              <a:t>Image credit line goes here</a:t>
            </a:r>
            <a:endParaRPr lang="en-US" dirty="0"/>
          </a:p>
        </p:txBody>
      </p:sp>
      <p:sp>
        <p:nvSpPr>
          <p:cNvPr id="12"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chemeClr val="accent5"/>
              </a:buClr>
              <a:buSzPct val="100000"/>
              <a:buFont typeface="Wingdings" charset="2"/>
              <a:buChar char="§"/>
              <a:defRPr sz="4500" b="0">
                <a:latin typeface="Arial" panose="020B0604020202020204" pitchFamily="34" charset="0"/>
                <a:cs typeface="Arial" panose="020B0604020202020204" pitchFamily="34" charset="0"/>
              </a:defRPr>
            </a:lvl1pPr>
            <a:lvl2pPr marL="1320817" indent="-457200">
              <a:buClr>
                <a:schemeClr val="accent5"/>
              </a:buClr>
              <a:buSzPct val="100000"/>
              <a:buFont typeface="Wingdings" charset="2"/>
              <a:buChar char="§"/>
              <a:defRPr sz="3600" b="0">
                <a:solidFill>
                  <a:schemeClr val="tx1"/>
                </a:solidFill>
                <a:latin typeface="Arial" panose="020B0604020202020204" pitchFamily="34" charset="0"/>
                <a:cs typeface="Arial" panose="020B0604020202020204" pitchFamily="34" charset="0"/>
              </a:defRPr>
            </a:lvl2pPr>
            <a:lvl3pPr marL="2032025" indent="-411480">
              <a:buClr>
                <a:schemeClr val="accent5"/>
              </a:buClr>
              <a:buSzPct val="100000"/>
              <a:buFont typeface="Wingdings" charset="2"/>
              <a:buChar char="§"/>
              <a:defRPr sz="3200" b="0">
                <a:latin typeface="Arial" panose="020B0604020202020204" pitchFamily="34" charset="0"/>
                <a:cs typeface="Arial" panose="020B0604020202020204" pitchFamily="34" charset="0"/>
              </a:defRPr>
            </a:lvl3pPr>
            <a:lvl4pPr marL="2844836" indent="-365760">
              <a:buClr>
                <a:schemeClr val="accent5"/>
              </a:buClr>
              <a:buSzPct val="100000"/>
              <a:buFont typeface="Wingdings" charset="2"/>
              <a:buChar char="§"/>
              <a:defRPr sz="2700" b="0">
                <a:latin typeface="Arial" panose="020B0604020202020204" pitchFamily="34" charset="0"/>
                <a:cs typeface="Arial" panose="020B0604020202020204" pitchFamily="34" charset="0"/>
              </a:defRPr>
            </a:lvl4pPr>
            <a:lvl5pPr marL="3657646" indent="-320040">
              <a:buClr>
                <a:schemeClr val="accent5"/>
              </a:buClr>
              <a:buSzPct val="100000"/>
              <a:buFont typeface="Wingdings" charset="2"/>
              <a:buChar char="§"/>
              <a:defRPr sz="2400" b="0">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6"/>
          <p:cNvSpPr>
            <a:spLocks noGrp="1"/>
          </p:cNvSpPr>
          <p:nvPr>
            <p:ph type="pic" sz="quarter" idx="18"/>
          </p:nvPr>
        </p:nvSpPr>
        <p:spPr>
          <a:xfrm>
            <a:off x="8261373" y="5136888"/>
            <a:ext cx="7183336" cy="2880986"/>
          </a:xfrm>
          <a:prstGeom prst="rect">
            <a:avLst/>
          </a:prstGeom>
        </p:spPr>
        <p:txBody>
          <a:bodyPr vert="horz"/>
          <a:lstStyle>
            <a:lvl1pPr marL="0" indent="0">
              <a:buClr>
                <a:schemeClr val="accent4"/>
              </a:buClr>
              <a:buNone/>
              <a:defRPr>
                <a:latin typeface="Arial" panose="020B0604020202020204" pitchFamily="34" charset="0"/>
                <a:cs typeface="Arial" panose="020B0604020202020204" pitchFamily="34" charset="0"/>
              </a:defRPr>
            </a:lvl1pPr>
          </a:lstStyle>
          <a:p>
            <a:endParaRPr lang="en-US" dirty="0"/>
          </a:p>
        </p:txBody>
      </p:sp>
      <p:sp>
        <p:nvSpPr>
          <p:cNvPr id="14" name="Text Placeholder 16"/>
          <p:cNvSpPr>
            <a:spLocks noGrp="1"/>
          </p:cNvSpPr>
          <p:nvPr>
            <p:ph type="body" sz="quarter" idx="19" hasCustomPrompt="1"/>
          </p:nvPr>
        </p:nvSpPr>
        <p:spPr>
          <a:xfrm>
            <a:off x="8261373" y="8017874"/>
            <a:ext cx="7183336" cy="230952"/>
          </a:xfrm>
          <a:prstGeom prst="rect">
            <a:avLst/>
          </a:prstGeom>
        </p:spPr>
        <p:txBody>
          <a:bodyPr vert="horz" lIns="0" tIns="0" rIns="0" bIns="0"/>
          <a:lstStyle>
            <a:lvl1pPr marL="0" indent="0">
              <a:buNone/>
              <a:defRPr sz="1100" baseline="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dirty="0" smtClean="0"/>
              <a:t>Image credit line goes here</a:t>
            </a:r>
            <a:endParaRPr lang="en-US" dirty="0"/>
          </a:p>
        </p:txBody>
      </p:sp>
      <p:sp>
        <p:nvSpPr>
          <p:cNvPr id="18" name="Rectangle 17"/>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Box 18"/>
          <p:cNvSpPr txBox="1"/>
          <p:nvPr userDrawn="1"/>
        </p:nvSpPr>
        <p:spPr>
          <a:xfrm>
            <a:off x="131709" y="8795059"/>
            <a:ext cx="1295233" cy="169277"/>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 2014 Autodesk</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20" name="Picture 19"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Tree>
    <p:extLst>
      <p:ext uri="{BB962C8B-B14F-4D97-AF65-F5344CB8AC3E}">
        <p14:creationId xmlns:p14="http://schemas.microsoft.com/office/powerpoint/2010/main" val="42492357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eyword">
    <p:spTree>
      <p:nvGrpSpPr>
        <p:cNvPr id="1" name=""/>
        <p:cNvGrpSpPr/>
        <p:nvPr/>
      </p:nvGrpSpPr>
      <p:grpSpPr>
        <a:xfrm>
          <a:off x="0" y="0"/>
          <a:ext cx="0" cy="0"/>
          <a:chOff x="0" y="0"/>
          <a:chExt cx="0" cy="0"/>
        </a:xfrm>
      </p:grpSpPr>
      <p:sp>
        <p:nvSpPr>
          <p:cNvPr id="7" name="TextBox 6"/>
          <p:cNvSpPr txBox="1"/>
          <p:nvPr userDrawn="1"/>
        </p:nvSpPr>
        <p:spPr>
          <a:xfrm>
            <a:off x="6184729" y="8779670"/>
            <a:ext cx="3294185" cy="369332"/>
          </a:xfrm>
          <a:prstGeom prst="rect">
            <a:avLst/>
          </a:prstGeom>
          <a:noFill/>
        </p:spPr>
        <p:txBody>
          <a:bodyPr wrap="square" rtlCol="0">
            <a:spAutoFit/>
          </a:bodyPr>
          <a:lstStyle/>
          <a:p>
            <a:r>
              <a:rPr lang="en-US" sz="1800" dirty="0" smtClean="0"/>
              <a:t>Slide </a:t>
            </a:r>
            <a:fld id="{A03E2FEF-DEE3-4A93-8FC4-53B2DDA2A4DC}" type="slidenum">
              <a:rPr lang="en-US" sz="1800" smtClean="0"/>
              <a:t>‹#›</a:t>
            </a:fld>
            <a:r>
              <a:rPr lang="en-US" sz="1800" dirty="0" smtClean="0"/>
              <a:t> of 30, Items &amp; BOMs</a:t>
            </a:r>
            <a:endParaRPr lang="en-US" sz="1800" dirty="0"/>
          </a:p>
        </p:txBody>
      </p:sp>
      <p:sp>
        <p:nvSpPr>
          <p:cNvPr id="13" name="Title 1"/>
          <p:cNvSpPr>
            <a:spLocks noGrp="1"/>
          </p:cNvSpPr>
          <p:nvPr>
            <p:ph type="title" hasCustomPrompt="1"/>
          </p:nvPr>
        </p:nvSpPr>
        <p:spPr>
          <a:xfrm>
            <a:off x="0" y="0"/>
            <a:ext cx="16257588" cy="8267700"/>
          </a:xfrm>
          <a:prstGeom prst="rect">
            <a:avLst/>
          </a:prstGeom>
        </p:spPr>
        <p:txBody>
          <a:bodyPr anchor="ctr"/>
          <a:lstStyle>
            <a:lvl1pPr algn="ctr">
              <a:defRPr sz="14000">
                <a:solidFill>
                  <a:schemeClr val="accent5"/>
                </a:solidFill>
                <a:latin typeface="Arial" panose="020B0604020202020204" pitchFamily="34" charset="0"/>
                <a:cs typeface="Arial" panose="020B0604020202020204" pitchFamily="34" charset="0"/>
              </a:defRPr>
            </a:lvl1pPr>
          </a:lstStyle>
          <a:p>
            <a:r>
              <a:rPr lang="en-US" dirty="0" smtClean="0"/>
              <a:t>Keyword</a:t>
            </a:r>
            <a:endParaRPr lang="en-US" dirty="0"/>
          </a:p>
        </p:txBody>
      </p:sp>
      <p:sp>
        <p:nvSpPr>
          <p:cNvPr id="18" name="Rectangle 17"/>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Box 18"/>
          <p:cNvSpPr txBox="1"/>
          <p:nvPr userDrawn="1"/>
        </p:nvSpPr>
        <p:spPr>
          <a:xfrm>
            <a:off x="131709" y="8795059"/>
            <a:ext cx="1295233" cy="169277"/>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 2014 Autodesk</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20" name="Picture 19"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
        <p:nvSpPr>
          <p:cNvPr id="8" name="TextBox 7"/>
          <p:cNvSpPr txBox="1"/>
          <p:nvPr userDrawn="1"/>
        </p:nvSpPr>
        <p:spPr>
          <a:xfrm>
            <a:off x="6481701" y="8767976"/>
            <a:ext cx="3294185" cy="369332"/>
          </a:xfrm>
          <a:prstGeom prst="rect">
            <a:avLst/>
          </a:prstGeom>
          <a:noFill/>
        </p:spPr>
        <p:txBody>
          <a:bodyPr wrap="square" rtlCol="0">
            <a:spAutoFit/>
          </a:bodyPr>
          <a:lstStyle/>
          <a:p>
            <a:r>
              <a:rPr lang="en-US" sz="1800" dirty="0" smtClean="0"/>
              <a:t>Slide </a:t>
            </a:r>
            <a:fld id="{A03E2FEF-DEE3-4A93-8FC4-53B2DDA2A4DC}" type="slidenum">
              <a:rPr lang="en-US" sz="1800" smtClean="0"/>
              <a:t>‹#›</a:t>
            </a:fld>
            <a:r>
              <a:rPr lang="en-US" sz="1800" dirty="0" smtClean="0"/>
              <a:t> of 30, Items &amp; BOMs</a:t>
            </a:r>
            <a:endParaRPr lang="en-US" sz="1800" dirty="0"/>
          </a:p>
        </p:txBody>
      </p:sp>
    </p:spTree>
    <p:extLst>
      <p:ext uri="{BB962C8B-B14F-4D97-AF65-F5344CB8AC3E}">
        <p14:creationId xmlns:p14="http://schemas.microsoft.com/office/powerpoint/2010/main" val="1930379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Box 3"/>
          <p:cNvSpPr txBox="1"/>
          <p:nvPr userDrawn="1"/>
        </p:nvSpPr>
        <p:spPr>
          <a:xfrm>
            <a:off x="131709" y="8356601"/>
            <a:ext cx="15997291" cy="677108"/>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1100" b="0" i="0" dirty="0" smtClean="0">
              <a:solidFill>
                <a:schemeClr val="bg2">
                  <a:lumMod val="65000"/>
                </a:schemeClr>
              </a:solidFill>
              <a:latin typeface="Arial" panose="020B0604020202020204" pitchFamily="34" charset="0"/>
              <a:cs typeface="Arial" panose="020B0604020202020204" pitchFamily="34" charset="0"/>
            </a:endParaRPr>
          </a:p>
          <a:p>
            <a:r>
              <a:rPr lang="en-US" sz="1100" b="0" i="0" dirty="0" smtClean="0">
                <a:solidFill>
                  <a:schemeClr val="bg2">
                    <a:lumMod val="65000"/>
                  </a:schemeClr>
                </a:solidFill>
                <a:latin typeface="Arial" panose="020B0604020202020204" pitchFamily="34" charset="0"/>
                <a:cs typeface="Arial" panose="020B0604020202020204" pitchFamily="34" charset="0"/>
              </a:rPr>
              <a:t>© 2014 Autodesk, Inc. All right</a:t>
            </a:r>
            <a:r>
              <a:rPr lang="en-US" sz="1100" b="0" i="0" baseline="0" dirty="0" smtClean="0">
                <a:solidFill>
                  <a:schemeClr val="bg2">
                    <a:lumMod val="65000"/>
                  </a:schemeClr>
                </a:solidFill>
                <a:latin typeface="Arial" panose="020B0604020202020204" pitchFamily="34" charset="0"/>
                <a:cs typeface="Arial" panose="020B0604020202020204" pitchFamily="34" charset="0"/>
              </a:rPr>
              <a:t>s reserved.</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6" name="Picture 5" descr="autodesk-logo-cmyk-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531499" y="3433763"/>
            <a:ext cx="11430000" cy="1905000"/>
          </a:xfrm>
          <a:prstGeom prst="rect">
            <a:avLst/>
          </a:prstGeom>
        </p:spPr>
      </p:pic>
      <p:sp>
        <p:nvSpPr>
          <p:cNvPr id="7" name="TextBox 6"/>
          <p:cNvSpPr txBox="1"/>
          <p:nvPr userDrawn="1"/>
        </p:nvSpPr>
        <p:spPr>
          <a:xfrm>
            <a:off x="6184729" y="8779670"/>
            <a:ext cx="3294185" cy="369332"/>
          </a:xfrm>
          <a:prstGeom prst="rect">
            <a:avLst/>
          </a:prstGeom>
          <a:noFill/>
        </p:spPr>
        <p:txBody>
          <a:bodyPr wrap="square" rtlCol="0">
            <a:spAutoFit/>
          </a:bodyPr>
          <a:lstStyle/>
          <a:p>
            <a:r>
              <a:rPr lang="en-US" sz="1800" dirty="0" smtClean="0"/>
              <a:t>Slide </a:t>
            </a:r>
            <a:fld id="{A03E2FEF-DEE3-4A93-8FC4-53B2DDA2A4DC}" type="slidenum">
              <a:rPr lang="en-US" sz="1800" smtClean="0"/>
              <a:t>‹#›</a:t>
            </a:fld>
            <a:r>
              <a:rPr lang="en-US" sz="1800" dirty="0" smtClean="0"/>
              <a:t> of 30, Items &amp; BOMs</a:t>
            </a:r>
            <a:endParaRPr lang="en-US" sz="1800" dirty="0"/>
          </a:p>
        </p:txBody>
      </p:sp>
    </p:spTree>
    <p:extLst>
      <p:ext uri="{BB962C8B-B14F-4D97-AF65-F5344CB8AC3E}">
        <p14:creationId xmlns:p14="http://schemas.microsoft.com/office/powerpoint/2010/main" val="28899729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5124512"/>
      </p:ext>
    </p:extLst>
  </p:cSld>
  <p:clrMap bg1="lt1" tx1="dk1" bg2="lt2" tx2="dk2" accent1="accent1" accent2="accent2" accent3="accent3" accent4="accent4" accent5="accent5" accent6="accent6" hlink="hlink" folHlink="folHlink"/>
  <p:sldLayoutIdLst>
    <p:sldLayoutId id="2147483666" r:id="rId1"/>
    <p:sldLayoutId id="2147483664" r:id="rId2"/>
    <p:sldLayoutId id="2147483653" r:id="rId3"/>
    <p:sldLayoutId id="2147483662" r:id="rId4"/>
    <p:sldLayoutId id="2147483671" r:id="rId5"/>
    <p:sldLayoutId id="2147483669" r:id="rId6"/>
  </p:sldLayoutIdLst>
  <p:timing>
    <p:tnLst>
      <p:par>
        <p:cTn id="1" dur="indefinite" restart="never" nodeType="tmRoot"/>
      </p:par>
    </p:tnLst>
  </p:timing>
  <p:hf hdr="0" dt="0"/>
  <p:txStyles>
    <p:titleStyle>
      <a:lvl1pPr algn="l" defTabSz="812810" rtl="0" eaLnBrk="1" latinLnBrk="0" hangingPunct="1">
        <a:spcBef>
          <a:spcPct val="0"/>
        </a:spcBef>
        <a:buNone/>
        <a:defRPr sz="4500" b="1" i="0" kern="1200" baseline="0">
          <a:solidFill>
            <a:srgbClr val="1B58A8"/>
          </a:solidFill>
          <a:latin typeface="Frutiger Next LT W1G"/>
          <a:ea typeface="+mj-ea"/>
          <a:cs typeface="Frutiger Next LT W1G"/>
        </a:defRPr>
      </a:lvl1pPr>
    </p:titleStyle>
    <p:bodyStyle>
      <a:lvl1pPr marL="685800" indent="-685800" algn="l" defTabSz="812810" rtl="0" eaLnBrk="1" latinLnBrk="0" hangingPunct="1">
        <a:spcBef>
          <a:spcPts val="0"/>
        </a:spcBef>
        <a:buFont typeface="Wingdings" charset="2"/>
        <a:buChar char="§"/>
        <a:defRPr sz="4500" b="0" i="0" kern="1200" baseline="0">
          <a:solidFill>
            <a:schemeClr val="tx1"/>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hyperlink" Target="https://razorleaf.com/2015/09/import-legacy-items-boms-into-autodesk-plm-360-with-revisions/" TargetMode="Externa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000" b="-2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87405" y="8241249"/>
            <a:ext cx="2251750" cy="605571"/>
          </a:xfrm>
          <a:prstGeom prst="rect">
            <a:avLst/>
          </a:prstGeom>
        </p:spPr>
      </p:pic>
      <p:sp>
        <p:nvSpPr>
          <p:cNvPr id="10" name="Text Placeholder 1"/>
          <p:cNvSpPr>
            <a:spLocks noGrp="1"/>
          </p:cNvSpPr>
          <p:nvPr>
            <p:ph type="body" sz="quarter" idx="10"/>
          </p:nvPr>
        </p:nvSpPr>
        <p:spPr>
          <a:xfrm>
            <a:off x="812880" y="3867411"/>
            <a:ext cx="9596241" cy="1478071"/>
          </a:xfrm>
        </p:spPr>
        <p:txBody>
          <a:bodyPr/>
          <a:lstStyle/>
          <a:p>
            <a:r>
              <a:rPr lang="en-US" dirty="0" smtClean="0"/>
              <a:t>Admin Training</a:t>
            </a:r>
          </a:p>
          <a:p>
            <a:r>
              <a:rPr lang="en-US" dirty="0">
                <a:solidFill>
                  <a:schemeClr val="tx1"/>
                </a:solidFill>
              </a:rPr>
              <a:t>Items and Bills of Materials</a:t>
            </a: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62" y="3189249"/>
            <a:ext cx="2639448" cy="509833"/>
          </a:xfrm>
          <a:prstGeom prst="rect">
            <a:avLst/>
          </a:prstGeom>
        </p:spPr>
      </p:pic>
    </p:spTree>
    <p:extLst>
      <p:ext uri="{BB962C8B-B14F-4D97-AF65-F5344CB8AC3E}">
        <p14:creationId xmlns:p14="http://schemas.microsoft.com/office/powerpoint/2010/main" val="3290403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 / Edit Views in Item Viewer</a:t>
            </a:r>
            <a:endParaRPr lang="en-US" dirty="0"/>
          </a:p>
        </p:txBody>
      </p:sp>
      <p:sp>
        <p:nvSpPr>
          <p:cNvPr id="6" name="TextBox 5"/>
          <p:cNvSpPr txBox="1"/>
          <p:nvPr/>
        </p:nvSpPr>
        <p:spPr>
          <a:xfrm>
            <a:off x="812880" y="1351576"/>
            <a:ext cx="14509851" cy="3046988"/>
          </a:xfrm>
          <a:prstGeom prst="rect">
            <a:avLst/>
          </a:prstGeom>
          <a:noFill/>
        </p:spPr>
        <p:txBody>
          <a:bodyPr wrap="square" rtlCol="0">
            <a:spAutoFit/>
          </a:bodyPr>
          <a:lstStyle/>
          <a:p>
            <a:pPr marL="457200" indent="-457200">
              <a:buFont typeface="Wingdings" panose="05000000000000000000" pitchFamily="2" charset="2"/>
              <a:buChar char="§"/>
            </a:pPr>
            <a:r>
              <a:rPr lang="en-US" dirty="0" smtClean="0"/>
              <a:t>Report-like capabilities of Views</a:t>
            </a:r>
          </a:p>
          <a:p>
            <a:pPr marL="457200" indent="-457200">
              <a:buFont typeface="Wingdings" panose="05000000000000000000" pitchFamily="2" charset="2"/>
              <a:buChar char="§"/>
            </a:pPr>
            <a:r>
              <a:rPr lang="en-US" dirty="0" smtClean="0"/>
              <a:t>Drag and drop columns to display </a:t>
            </a:r>
          </a:p>
          <a:p>
            <a:pPr marL="457200" indent="-457200">
              <a:buFont typeface="Wingdings" panose="05000000000000000000" pitchFamily="2" charset="2"/>
              <a:buChar char="§"/>
            </a:pPr>
            <a:r>
              <a:rPr lang="en-US" dirty="0" smtClean="0"/>
              <a:t>Sort by any field</a:t>
            </a:r>
          </a:p>
          <a:p>
            <a:pPr marL="457200" indent="-457200">
              <a:buFont typeface="Wingdings" panose="05000000000000000000" pitchFamily="2" charset="2"/>
              <a:buChar char="§"/>
            </a:pPr>
            <a:r>
              <a:rPr lang="en-US" dirty="0" smtClean="0"/>
              <a:t>“Funnel” shows how many filters are on this view</a:t>
            </a:r>
          </a:p>
          <a:p>
            <a:pPr marL="457200" indent="-457200">
              <a:buFont typeface="Wingdings" panose="05000000000000000000" pitchFamily="2" charset="2"/>
              <a:buChar char="§"/>
            </a:pPr>
            <a:endParaRPr lang="en-US" dirty="0" smtClean="0"/>
          </a:p>
          <a:p>
            <a:endParaRPr lang="en-US" dirty="0"/>
          </a:p>
        </p:txBody>
      </p:sp>
      <p:sp>
        <p:nvSpPr>
          <p:cNvPr id="7" name="Content Placeholder 1"/>
          <p:cNvSpPr txBox="1">
            <a:spLocks/>
          </p:cNvSpPr>
          <p:nvPr/>
        </p:nvSpPr>
        <p:spPr>
          <a:xfrm>
            <a:off x="831103" y="7223759"/>
            <a:ext cx="14848243" cy="1120377"/>
          </a:xfrm>
          <a:prstGeom prst="rect">
            <a:avLst/>
          </a:prstGeom>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marL="106688" indent="0">
              <a:buNone/>
            </a:pPr>
            <a:r>
              <a:rPr lang="en-US" sz="3200" b="1" dirty="0" smtClean="0"/>
              <a:t>Tips</a:t>
            </a:r>
          </a:p>
          <a:p>
            <a:r>
              <a:rPr lang="en-US" sz="2800" dirty="0" smtClean="0"/>
              <a:t>Always leave My Default View alone and modify new ones that you create</a:t>
            </a:r>
          </a:p>
          <a:p>
            <a:pPr marL="106688" indent="0">
              <a:buNone/>
            </a:pPr>
            <a:endParaRPr lang="en-US" sz="3200" dirty="0" smtClean="0"/>
          </a:p>
          <a:p>
            <a:pPr marL="106688" indent="0">
              <a:buFont typeface="Wingdings" charset="2"/>
              <a:buNone/>
            </a:pPr>
            <a:endParaRPr lang="en-US" sz="3200" dirty="0" smtClean="0"/>
          </a:p>
          <a:p>
            <a:pPr marL="224254" lvl="1" indent="0">
              <a:buNone/>
            </a:pPr>
            <a:endParaRPr lang="en-US" sz="1800" dirty="0"/>
          </a:p>
          <a:p>
            <a:pPr marL="1317712" lvl="2" indent="-382250">
              <a:buFont typeface="Wingdings" panose="05000000000000000000" pitchFamily="2" charset="2"/>
              <a:buChar char="§"/>
            </a:pPr>
            <a:endParaRPr lang="en-US" sz="1400" dirty="0" smtClean="0"/>
          </a:p>
          <a:p>
            <a:endParaRPr lang="en-US" dirty="0"/>
          </a:p>
        </p:txBody>
      </p:sp>
      <p:pic>
        <p:nvPicPr>
          <p:cNvPr id="4" name="Picture 3"/>
          <p:cNvPicPr>
            <a:picLocks noChangeAspect="1"/>
          </p:cNvPicPr>
          <p:nvPr/>
        </p:nvPicPr>
        <p:blipFill>
          <a:blip r:embed="rId2"/>
          <a:stretch>
            <a:fillRect/>
          </a:stretch>
        </p:blipFill>
        <p:spPr>
          <a:xfrm>
            <a:off x="4259620" y="3616605"/>
            <a:ext cx="7056732" cy="400084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3262" y="724457"/>
            <a:ext cx="2997584" cy="2331455"/>
          </a:xfrm>
          <a:prstGeom prst="rect">
            <a:avLst/>
          </a:prstGeom>
        </p:spPr>
      </p:pic>
    </p:spTree>
    <p:extLst>
      <p:ext uri="{BB962C8B-B14F-4D97-AF65-F5344CB8AC3E}">
        <p14:creationId xmlns:p14="http://schemas.microsoft.com/office/powerpoint/2010/main" val="36966071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txBox="1">
            <a:spLocks/>
          </p:cNvSpPr>
          <p:nvPr/>
        </p:nvSpPr>
        <p:spPr>
          <a:xfrm>
            <a:off x="812879" y="2007030"/>
            <a:ext cx="7689437" cy="6631971"/>
          </a:xfrm>
          <a:prstGeom prst="rect">
            <a:avLst/>
          </a:prstGeom>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marL="224254" lvl="1" indent="0">
              <a:buNone/>
            </a:pPr>
            <a:r>
              <a:rPr lang="en-US" sz="3200" dirty="0" smtClean="0"/>
              <a:t>Navigating</a:t>
            </a:r>
          </a:p>
          <a:p>
            <a:pPr marL="1317712" lvl="2" indent="-382250">
              <a:buFont typeface="Wingdings" panose="05000000000000000000" pitchFamily="2" charset="2"/>
              <a:buChar char="§"/>
            </a:pPr>
            <a:r>
              <a:rPr lang="en-US" sz="1800" dirty="0"/>
              <a:t>Create New Views in Item Viewer</a:t>
            </a:r>
          </a:p>
          <a:p>
            <a:pPr marL="1317712" lvl="2" indent="-382250">
              <a:buFont typeface="Wingdings" panose="05000000000000000000" pitchFamily="2" charset="2"/>
              <a:buChar char="§"/>
            </a:pPr>
            <a:r>
              <a:rPr lang="en-US" sz="1800" dirty="0"/>
              <a:t>Preview Card on </a:t>
            </a:r>
            <a:r>
              <a:rPr lang="en-US" sz="1800" dirty="0" smtClean="0"/>
              <a:t>BOMs</a:t>
            </a:r>
          </a:p>
          <a:p>
            <a:pPr marL="1317712" lvl="2" indent="-382250">
              <a:buFont typeface="Wingdings" panose="05000000000000000000" pitchFamily="2" charset="2"/>
              <a:buChar char="§"/>
            </a:pPr>
            <a:r>
              <a:rPr lang="en-US" sz="1800" dirty="0" smtClean="0"/>
              <a:t>Flat / Expanded View of BOM</a:t>
            </a:r>
            <a:endParaRPr lang="en-US" sz="1800" dirty="0"/>
          </a:p>
          <a:p>
            <a:pPr marL="224254" lvl="1" indent="0">
              <a:buNone/>
            </a:pPr>
            <a:r>
              <a:rPr lang="en-US" sz="3200" dirty="0"/>
              <a:t>Creating Items</a:t>
            </a:r>
          </a:p>
          <a:p>
            <a:pPr marL="1317712" lvl="2" indent="-382250">
              <a:buFont typeface="Wingdings" panose="05000000000000000000" pitchFamily="2" charset="2"/>
              <a:buChar char="§"/>
            </a:pPr>
            <a:r>
              <a:rPr lang="en-US" sz="1800" dirty="0"/>
              <a:t>Categorization (Classification)</a:t>
            </a:r>
          </a:p>
          <a:p>
            <a:pPr marL="1317712" lvl="2" indent="-382250">
              <a:buFont typeface="Wingdings" panose="05000000000000000000" pitchFamily="2" charset="2"/>
              <a:buChar char="§"/>
            </a:pPr>
            <a:r>
              <a:rPr lang="en-US" sz="1800" dirty="0"/>
              <a:t>Filtered </a:t>
            </a:r>
            <a:r>
              <a:rPr lang="en-US" sz="1800" dirty="0" smtClean="0"/>
              <a:t>Pick Lists</a:t>
            </a:r>
          </a:p>
          <a:p>
            <a:pPr marL="1317712" lvl="2" indent="-382250">
              <a:buFont typeface="Wingdings" panose="05000000000000000000" pitchFamily="2" charset="2"/>
              <a:buChar char="§"/>
            </a:pPr>
            <a:r>
              <a:rPr lang="en-US" sz="1800" dirty="0" smtClean="0"/>
              <a:t>Attachments</a:t>
            </a:r>
            <a:endParaRPr lang="en-US" sz="1800" dirty="0"/>
          </a:p>
          <a:p>
            <a:pPr marL="224254" lvl="1" indent="0">
              <a:buNone/>
            </a:pPr>
            <a:r>
              <a:rPr lang="en-US" sz="3200" dirty="0" smtClean="0"/>
              <a:t>Creating BOMs</a:t>
            </a:r>
            <a:endParaRPr lang="en-US" sz="3200" dirty="0"/>
          </a:p>
          <a:p>
            <a:pPr marL="1317712" lvl="2" indent="-382250">
              <a:buFont typeface="Wingdings" panose="05000000000000000000" pitchFamily="2" charset="2"/>
              <a:buChar char="§"/>
            </a:pPr>
            <a:r>
              <a:rPr lang="en-US" sz="1800" dirty="0" smtClean="0"/>
              <a:t>BOM Tab</a:t>
            </a:r>
          </a:p>
          <a:p>
            <a:pPr marL="1317712" lvl="2" indent="-382250">
              <a:buFont typeface="Wingdings" panose="05000000000000000000" pitchFamily="2" charset="2"/>
              <a:buChar char="§"/>
            </a:pPr>
            <a:r>
              <a:rPr lang="en-US" sz="1800" dirty="0" smtClean="0"/>
              <a:t>One </a:t>
            </a:r>
            <a:r>
              <a:rPr lang="en-US" sz="1800" dirty="0"/>
              <a:t>level </a:t>
            </a:r>
            <a:r>
              <a:rPr lang="en-US" sz="1800" dirty="0" smtClean="0"/>
              <a:t>at </a:t>
            </a:r>
            <a:r>
              <a:rPr lang="en-US" sz="1800" dirty="0"/>
              <a:t>a </a:t>
            </a:r>
            <a:r>
              <a:rPr lang="en-US" sz="1800" dirty="0" smtClean="0"/>
              <a:t>time</a:t>
            </a:r>
          </a:p>
          <a:p>
            <a:pPr marL="224254" lvl="1" indent="0">
              <a:buNone/>
            </a:pPr>
            <a:r>
              <a:rPr lang="en-US" sz="3200" dirty="0"/>
              <a:t>Clone </a:t>
            </a:r>
            <a:r>
              <a:rPr lang="en-US" sz="3200" dirty="0" err="1"/>
              <a:t>zz_Items</a:t>
            </a:r>
            <a:r>
              <a:rPr lang="en-US" sz="3200" dirty="0"/>
              <a:t> &amp; BOMs </a:t>
            </a:r>
            <a:r>
              <a:rPr lang="en-US" sz="3200" dirty="0" smtClean="0"/>
              <a:t>2 Workspace</a:t>
            </a:r>
            <a:endParaRPr lang="en-US" sz="3200" dirty="0"/>
          </a:p>
          <a:p>
            <a:pPr marL="1221212" lvl="2" indent="-285750">
              <a:buFont typeface="Wingdings" panose="05000000000000000000" pitchFamily="2" charset="2"/>
              <a:buChar char="§"/>
            </a:pPr>
            <a:r>
              <a:rPr lang="en-US" sz="1800" dirty="0" smtClean="0"/>
              <a:t>Add a pick list field</a:t>
            </a:r>
            <a:endParaRPr lang="en-US" sz="1800" dirty="0"/>
          </a:p>
          <a:p>
            <a:pPr marL="224254" lvl="1" indent="0">
              <a:buNone/>
            </a:pPr>
            <a:endParaRPr lang="en-US" sz="1800" dirty="0"/>
          </a:p>
        </p:txBody>
      </p:sp>
      <p:grpSp>
        <p:nvGrpSpPr>
          <p:cNvPr id="12" name="Group 11"/>
          <p:cNvGrpSpPr/>
          <p:nvPr/>
        </p:nvGrpSpPr>
        <p:grpSpPr>
          <a:xfrm>
            <a:off x="11610156" y="215641"/>
            <a:ext cx="4378175" cy="930153"/>
            <a:chOff x="11610156" y="215641"/>
            <a:chExt cx="4378175" cy="930153"/>
          </a:xfrm>
        </p:grpSpPr>
        <p:sp>
          <p:nvSpPr>
            <p:cNvPr id="7" name="Rectangle 6"/>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8" name="Rectangle 7"/>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9" name="Rectangle 8"/>
            <p:cNvSpPr/>
            <p:nvPr/>
          </p:nvSpPr>
          <p:spPr>
            <a:xfrm>
              <a:off x="12851290" y="322849"/>
              <a:ext cx="860375" cy="7157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10" name="Rectangle 9"/>
            <p:cNvSpPr/>
            <p:nvPr/>
          </p:nvSpPr>
          <p:spPr>
            <a:xfrm>
              <a:off x="13912114"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11" name="Rectangle 10"/>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
        <p:nvSpPr>
          <p:cNvPr id="14" name="Title 2"/>
          <p:cNvSpPr txBox="1">
            <a:spLocks/>
          </p:cNvSpPr>
          <p:nvPr/>
        </p:nvSpPr>
        <p:spPr>
          <a:xfrm>
            <a:off x="812880" y="366185"/>
            <a:ext cx="14631829" cy="1237328"/>
          </a:xfrm>
          <a:prstGeom prst="rect">
            <a:avLst/>
          </a:prstGeom>
        </p:spPr>
        <p:txBody>
          <a:bodyPr lIns="0" tIns="0" rIns="0" bIns="0" anchor="t" anchorCtr="0">
            <a:noAutofit/>
          </a:bodyPr>
          <a:lstStyle>
            <a:lvl1pPr algn="l" defTabSz="812810" rtl="0" eaLnBrk="1" latinLnBrk="0" hangingPunct="1">
              <a:spcBef>
                <a:spcPct val="0"/>
              </a:spcBef>
              <a:buNone/>
              <a:defRPr sz="4500" b="1" i="0" kern="1200" baseline="0">
                <a:solidFill>
                  <a:schemeClr val="accent5"/>
                </a:solidFill>
                <a:latin typeface="Arial" panose="020B0604020202020204" pitchFamily="34" charset="0"/>
                <a:ea typeface="+mj-ea"/>
                <a:cs typeface="Arial" panose="020B0604020202020204" pitchFamily="34" charset="0"/>
              </a:defRPr>
            </a:lvl1pPr>
          </a:lstStyle>
          <a:p>
            <a:r>
              <a:rPr lang="en-US" dirty="0" smtClean="0"/>
              <a:t>Demo Topics</a:t>
            </a:r>
            <a:br>
              <a:rPr lang="en-US" dirty="0" smtClean="0"/>
            </a:br>
            <a:r>
              <a:rPr lang="en-US" sz="3600" dirty="0" smtClean="0">
                <a:solidFill>
                  <a:schemeClr val="bg1">
                    <a:lumMod val="50000"/>
                  </a:schemeClr>
                </a:solidFill>
              </a:rPr>
              <a:t>Items &amp; BOMs Overview</a:t>
            </a:r>
            <a:endParaRPr lang="en-US" sz="3600" dirty="0">
              <a:solidFill>
                <a:schemeClr val="bg1">
                  <a:lumMod val="50000"/>
                </a:schemeClr>
              </a:solidFill>
            </a:endParaRPr>
          </a:p>
        </p:txBody>
      </p:sp>
      <p:pic>
        <p:nvPicPr>
          <p:cNvPr id="2" name="Picture 1"/>
          <p:cNvPicPr>
            <a:picLocks noChangeAspect="1"/>
          </p:cNvPicPr>
          <p:nvPr/>
        </p:nvPicPr>
        <p:blipFill>
          <a:blip r:embed="rId2"/>
          <a:stretch>
            <a:fillRect/>
          </a:stretch>
        </p:blipFill>
        <p:spPr>
          <a:xfrm>
            <a:off x="10228286" y="3697717"/>
            <a:ext cx="5342365" cy="4623322"/>
          </a:xfrm>
          <a:prstGeom prst="rect">
            <a:avLst/>
          </a:prstGeom>
        </p:spPr>
      </p:pic>
      <p:pic>
        <p:nvPicPr>
          <p:cNvPr id="3" name="Picture 2"/>
          <p:cNvPicPr>
            <a:picLocks noChangeAspect="1"/>
          </p:cNvPicPr>
          <p:nvPr/>
        </p:nvPicPr>
        <p:blipFill>
          <a:blip r:embed="rId3"/>
          <a:stretch>
            <a:fillRect/>
          </a:stretch>
        </p:blipFill>
        <p:spPr>
          <a:xfrm>
            <a:off x="6071291" y="2986474"/>
            <a:ext cx="826893" cy="854005"/>
          </a:xfrm>
          <a:prstGeom prst="rect">
            <a:avLst/>
          </a:prstGeom>
        </p:spPr>
      </p:pic>
      <p:pic>
        <p:nvPicPr>
          <p:cNvPr id="4" name="Picture 3"/>
          <p:cNvPicPr>
            <a:picLocks noChangeAspect="1"/>
          </p:cNvPicPr>
          <p:nvPr/>
        </p:nvPicPr>
        <p:blipFill>
          <a:blip r:embed="rId4"/>
          <a:stretch>
            <a:fillRect/>
          </a:stretch>
        </p:blipFill>
        <p:spPr>
          <a:xfrm>
            <a:off x="7244148" y="1340656"/>
            <a:ext cx="4198984" cy="2072820"/>
          </a:xfrm>
          <a:prstGeom prst="rect">
            <a:avLst/>
          </a:prstGeom>
        </p:spPr>
      </p:pic>
    </p:spTree>
    <p:extLst>
      <p:ext uri="{BB962C8B-B14F-4D97-AF65-F5344CB8AC3E}">
        <p14:creationId xmlns:p14="http://schemas.microsoft.com/office/powerpoint/2010/main" val="7305524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Exercises 1 - 8</a:t>
            </a:r>
            <a:endParaRPr lang="en-US" dirty="0">
              <a:solidFill>
                <a:schemeClr val="tx1"/>
              </a:solidFill>
            </a:endParaRPr>
          </a:p>
        </p:txBody>
      </p:sp>
      <p:grpSp>
        <p:nvGrpSpPr>
          <p:cNvPr id="3" name="Group 2"/>
          <p:cNvGrpSpPr/>
          <p:nvPr/>
        </p:nvGrpSpPr>
        <p:grpSpPr>
          <a:xfrm>
            <a:off x="11610156" y="215641"/>
            <a:ext cx="4378175" cy="930153"/>
            <a:chOff x="11610156" y="215641"/>
            <a:chExt cx="4378175" cy="930153"/>
          </a:xfrm>
        </p:grpSpPr>
        <p:sp>
          <p:nvSpPr>
            <p:cNvPr id="4" name="Rectangle 3"/>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5" name="Rectangle 4"/>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6" name="Rectangle 5"/>
            <p:cNvSpPr/>
            <p:nvPr/>
          </p:nvSpPr>
          <p:spPr>
            <a:xfrm>
              <a:off x="12851290"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7" name="Rectangle 6"/>
            <p:cNvSpPr/>
            <p:nvPr/>
          </p:nvSpPr>
          <p:spPr>
            <a:xfrm>
              <a:off x="13912114" y="322849"/>
              <a:ext cx="860375" cy="715736"/>
            </a:xfrm>
            <a:prstGeom prst="rect">
              <a:avLst/>
            </a:prstGeom>
            <a:solidFill>
              <a:schemeClr val="bg1"/>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8" name="Rectangle 7"/>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Tree>
    <p:extLst>
      <p:ext uri="{BB962C8B-B14F-4D97-AF65-F5344CB8AC3E}">
        <p14:creationId xmlns:p14="http://schemas.microsoft.com/office/powerpoint/2010/main" val="704589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000" b="-2000"/>
          </a:stretch>
        </a:blipFill>
        <a:effectLst/>
      </p:bgPr>
    </p:bg>
    <p:spTree>
      <p:nvGrpSpPr>
        <p:cNvPr id="1" name=""/>
        <p:cNvGrpSpPr/>
        <p:nvPr/>
      </p:nvGrpSpPr>
      <p:grpSpPr>
        <a:xfrm>
          <a:off x="0" y="0"/>
          <a:ext cx="0" cy="0"/>
          <a:chOff x="0" y="0"/>
          <a:chExt cx="0" cy="0"/>
        </a:xfrm>
      </p:grpSpPr>
      <p:sp>
        <p:nvSpPr>
          <p:cNvPr id="10" name="Text Placeholder 1"/>
          <p:cNvSpPr>
            <a:spLocks noGrp="1"/>
          </p:cNvSpPr>
          <p:nvPr>
            <p:ph type="body" sz="quarter" idx="10"/>
          </p:nvPr>
        </p:nvSpPr>
        <p:spPr>
          <a:xfrm>
            <a:off x="812880" y="3986681"/>
            <a:ext cx="11670668" cy="731093"/>
          </a:xfrm>
        </p:spPr>
        <p:txBody>
          <a:bodyPr/>
          <a:lstStyle/>
          <a:p>
            <a:r>
              <a:rPr lang="en-US" dirty="0" smtClean="0">
                <a:solidFill>
                  <a:schemeClr val="tx1"/>
                </a:solidFill>
              </a:rPr>
              <a:t>3 – Creating BOM Fields and Views</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0363940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a BOM Field</a:t>
            </a:r>
            <a:endParaRPr lang="en-US" dirty="0"/>
          </a:p>
        </p:txBody>
      </p:sp>
      <p:sp>
        <p:nvSpPr>
          <p:cNvPr id="6" name="TextBox 5"/>
          <p:cNvSpPr txBox="1"/>
          <p:nvPr/>
        </p:nvSpPr>
        <p:spPr>
          <a:xfrm>
            <a:off x="812880" y="1351576"/>
            <a:ext cx="14509851" cy="2062103"/>
          </a:xfrm>
          <a:prstGeom prst="rect">
            <a:avLst/>
          </a:prstGeom>
          <a:noFill/>
        </p:spPr>
        <p:txBody>
          <a:bodyPr wrap="square" rtlCol="0">
            <a:spAutoFit/>
          </a:bodyPr>
          <a:lstStyle/>
          <a:p>
            <a:pPr marL="457200" indent="-457200">
              <a:buFont typeface="Wingdings" panose="05000000000000000000" pitchFamily="2" charset="2"/>
              <a:buChar char="§"/>
            </a:pPr>
            <a:r>
              <a:rPr lang="en-US" dirty="0" smtClean="0"/>
              <a:t>Subset of field types is available</a:t>
            </a:r>
          </a:p>
          <a:p>
            <a:pPr marL="457200" indent="-457200">
              <a:buFont typeface="Wingdings" panose="05000000000000000000" pitchFamily="2" charset="2"/>
              <a:buChar char="§"/>
            </a:pPr>
            <a:r>
              <a:rPr lang="en-US" dirty="0" smtClean="0"/>
              <a:t>Only resides on the BOM</a:t>
            </a:r>
          </a:p>
          <a:p>
            <a:pPr marL="457200" indent="-457200">
              <a:buFont typeface="Wingdings" panose="05000000000000000000" pitchFamily="2" charset="2"/>
              <a:buChar char="§"/>
            </a:pPr>
            <a:endParaRPr lang="en-US" dirty="0" smtClean="0"/>
          </a:p>
          <a:p>
            <a:endParaRPr lang="en-US" dirty="0"/>
          </a:p>
        </p:txBody>
      </p:sp>
      <p:pic>
        <p:nvPicPr>
          <p:cNvPr id="4" name="Picture 3"/>
          <p:cNvPicPr>
            <a:picLocks noChangeAspect="1"/>
          </p:cNvPicPr>
          <p:nvPr/>
        </p:nvPicPr>
        <p:blipFill>
          <a:blip r:embed="rId2"/>
          <a:stretch>
            <a:fillRect/>
          </a:stretch>
        </p:blipFill>
        <p:spPr>
          <a:xfrm>
            <a:off x="11693592" y="548640"/>
            <a:ext cx="2788909" cy="2870041"/>
          </a:xfrm>
          <a:prstGeom prst="rect">
            <a:avLst/>
          </a:prstGeom>
        </p:spPr>
      </p:pic>
      <p:pic>
        <p:nvPicPr>
          <p:cNvPr id="5" name="Picture 4"/>
          <p:cNvPicPr>
            <a:picLocks noChangeAspect="1"/>
          </p:cNvPicPr>
          <p:nvPr/>
        </p:nvPicPr>
        <p:blipFill>
          <a:blip r:embed="rId3"/>
          <a:stretch>
            <a:fillRect/>
          </a:stretch>
        </p:blipFill>
        <p:spPr>
          <a:xfrm>
            <a:off x="5055327" y="2875576"/>
            <a:ext cx="4881196" cy="4414839"/>
          </a:xfrm>
          <a:prstGeom prst="rect">
            <a:avLst/>
          </a:prstGeom>
        </p:spPr>
      </p:pic>
    </p:spTree>
    <p:extLst>
      <p:ext uri="{BB962C8B-B14F-4D97-AF65-F5344CB8AC3E}">
        <p14:creationId xmlns:p14="http://schemas.microsoft.com/office/powerpoint/2010/main" val="24955516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a BOM View</a:t>
            </a:r>
            <a:endParaRPr lang="en-US" dirty="0"/>
          </a:p>
        </p:txBody>
      </p:sp>
      <p:sp>
        <p:nvSpPr>
          <p:cNvPr id="6" name="TextBox 5"/>
          <p:cNvSpPr txBox="1"/>
          <p:nvPr/>
        </p:nvSpPr>
        <p:spPr>
          <a:xfrm>
            <a:off x="812881" y="1351576"/>
            <a:ext cx="8905886" cy="4832092"/>
          </a:xfrm>
          <a:prstGeom prst="rect">
            <a:avLst/>
          </a:prstGeom>
          <a:noFill/>
        </p:spPr>
        <p:txBody>
          <a:bodyPr wrap="square" rtlCol="0">
            <a:spAutoFit/>
          </a:bodyPr>
          <a:lstStyle/>
          <a:p>
            <a:pPr marL="457200" indent="-457200">
              <a:buFont typeface="Wingdings" panose="05000000000000000000" pitchFamily="2" charset="2"/>
              <a:buChar char="§"/>
            </a:pPr>
            <a:r>
              <a:rPr lang="en-US" dirty="0" smtClean="0"/>
              <a:t>Can </a:t>
            </a:r>
            <a:r>
              <a:rPr lang="en-US" dirty="0"/>
              <a:t>only be done by an administrator</a:t>
            </a:r>
            <a:endParaRPr lang="en-US" dirty="0" smtClean="0"/>
          </a:p>
          <a:p>
            <a:pPr marL="457200" indent="-457200">
              <a:buFont typeface="Wingdings" panose="05000000000000000000" pitchFamily="2" charset="2"/>
              <a:buChar char="§"/>
            </a:pPr>
            <a:r>
              <a:rPr lang="en-US" dirty="0" smtClean="0"/>
              <a:t>Can pull from custom BOM fields OR from other tabs </a:t>
            </a:r>
          </a:p>
          <a:p>
            <a:pPr marL="1270010" lvl="1" indent="-457200">
              <a:buFont typeface="Wingdings" panose="05000000000000000000" pitchFamily="2" charset="2"/>
              <a:buChar char="§"/>
            </a:pPr>
            <a:r>
              <a:rPr lang="en-US" sz="2800" dirty="0" smtClean="0"/>
              <a:t>Item Details</a:t>
            </a:r>
          </a:p>
          <a:p>
            <a:pPr marL="1270010" lvl="1" indent="-457200">
              <a:buFont typeface="Wingdings" panose="05000000000000000000" pitchFamily="2" charset="2"/>
              <a:buChar char="§"/>
            </a:pPr>
            <a:r>
              <a:rPr lang="en-US" sz="2800" dirty="0" smtClean="0"/>
              <a:t>System Fields</a:t>
            </a:r>
          </a:p>
          <a:p>
            <a:pPr marL="1270010" lvl="1" indent="-457200">
              <a:buFont typeface="Wingdings" panose="05000000000000000000" pitchFamily="2" charset="2"/>
              <a:buChar char="§"/>
            </a:pPr>
            <a:r>
              <a:rPr lang="en-US" sz="2800" dirty="0" smtClean="0"/>
              <a:t>Sourcing Fields</a:t>
            </a:r>
          </a:p>
          <a:p>
            <a:pPr marL="457200" indent="-457200">
              <a:buFont typeface="Wingdings" panose="05000000000000000000" pitchFamily="2" charset="2"/>
              <a:buChar char="§"/>
            </a:pPr>
            <a:r>
              <a:rPr lang="en-US" dirty="0" smtClean="0"/>
              <a:t>Immediately pushed out to all users as an option</a:t>
            </a:r>
          </a:p>
          <a:p>
            <a:pPr marL="457200" indent="-457200">
              <a:buFont typeface="Wingdings" panose="05000000000000000000" pitchFamily="2" charset="2"/>
              <a:buChar char="§"/>
            </a:pPr>
            <a:endParaRPr lang="en-US" dirty="0" smtClean="0"/>
          </a:p>
          <a:p>
            <a:endParaRPr lang="en-US" dirty="0"/>
          </a:p>
        </p:txBody>
      </p:sp>
      <p:sp>
        <p:nvSpPr>
          <p:cNvPr id="7" name="Content Placeholder 1"/>
          <p:cNvSpPr txBox="1">
            <a:spLocks/>
          </p:cNvSpPr>
          <p:nvPr/>
        </p:nvSpPr>
        <p:spPr>
          <a:xfrm>
            <a:off x="812881" y="6115904"/>
            <a:ext cx="12746366" cy="2466393"/>
          </a:xfrm>
          <a:prstGeom prst="rect">
            <a:avLst/>
          </a:prstGeom>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marL="106688" indent="0">
              <a:buNone/>
            </a:pPr>
            <a:r>
              <a:rPr lang="en-US" sz="3200" b="1" dirty="0" smtClean="0"/>
              <a:t>Tips</a:t>
            </a:r>
          </a:p>
          <a:p>
            <a:r>
              <a:rPr lang="en-US" sz="2800" dirty="0" smtClean="0"/>
              <a:t>Clone a BOM View for similar views</a:t>
            </a:r>
          </a:p>
          <a:p>
            <a:r>
              <a:rPr lang="en-US" sz="2800" dirty="0" smtClean="0"/>
              <a:t>Create fields on the BOM View the furthest-right ones first</a:t>
            </a:r>
          </a:p>
          <a:p>
            <a:r>
              <a:rPr lang="en-US" sz="2800" dirty="0" smtClean="0"/>
              <a:t>Zoom </a:t>
            </a:r>
            <a:r>
              <a:rPr lang="en-US" sz="2800" dirty="0"/>
              <a:t>the browser in as needed to speed dragging </a:t>
            </a:r>
            <a:r>
              <a:rPr lang="en-US" sz="2800" dirty="0" smtClean="0"/>
              <a:t>fields </a:t>
            </a:r>
            <a:r>
              <a:rPr lang="en-US" sz="2800" dirty="0"/>
              <a:t>to their </a:t>
            </a:r>
            <a:r>
              <a:rPr lang="en-US" sz="2800" dirty="0" smtClean="0"/>
              <a:t>destination in the BOM View</a:t>
            </a:r>
          </a:p>
          <a:p>
            <a:pPr marL="106688" indent="0">
              <a:buNone/>
            </a:pPr>
            <a:endParaRPr lang="en-US" sz="3200" dirty="0" smtClean="0"/>
          </a:p>
          <a:p>
            <a:pPr marL="106688" indent="0">
              <a:buFont typeface="Wingdings" charset="2"/>
              <a:buNone/>
            </a:pPr>
            <a:endParaRPr lang="en-US" sz="3200" dirty="0" smtClean="0"/>
          </a:p>
          <a:p>
            <a:pPr marL="224254" lvl="1" indent="0">
              <a:buNone/>
            </a:pPr>
            <a:endParaRPr lang="en-US" sz="1800" dirty="0"/>
          </a:p>
          <a:p>
            <a:pPr marL="1317712" lvl="2" indent="-382250">
              <a:buFont typeface="Wingdings" panose="05000000000000000000" pitchFamily="2" charset="2"/>
              <a:buChar char="§"/>
            </a:pPr>
            <a:endParaRPr lang="en-US" sz="1400" dirty="0" smtClean="0"/>
          </a:p>
          <a:p>
            <a:endParaRPr lang="en-US" dirty="0"/>
          </a:p>
        </p:txBody>
      </p:sp>
      <p:pic>
        <p:nvPicPr>
          <p:cNvPr id="5" name="Picture 4"/>
          <p:cNvPicPr>
            <a:picLocks noChangeAspect="1"/>
          </p:cNvPicPr>
          <p:nvPr/>
        </p:nvPicPr>
        <p:blipFill>
          <a:blip r:embed="rId2"/>
          <a:stretch>
            <a:fillRect/>
          </a:stretch>
        </p:blipFill>
        <p:spPr>
          <a:xfrm>
            <a:off x="9876403" y="1351576"/>
            <a:ext cx="5410669" cy="3055885"/>
          </a:xfrm>
          <a:prstGeom prst="rect">
            <a:avLst/>
          </a:prstGeom>
        </p:spPr>
      </p:pic>
    </p:spTree>
    <p:extLst>
      <p:ext uri="{BB962C8B-B14F-4D97-AF65-F5344CB8AC3E}">
        <p14:creationId xmlns:p14="http://schemas.microsoft.com/office/powerpoint/2010/main" val="27449945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760"/>
          <a:stretch/>
        </p:blipFill>
        <p:spPr>
          <a:xfrm>
            <a:off x="5894459" y="2590800"/>
            <a:ext cx="9320068" cy="5732569"/>
          </a:xfrm>
          <a:prstGeom prst="rect">
            <a:avLst/>
          </a:prstGeom>
        </p:spPr>
      </p:pic>
      <p:sp>
        <p:nvSpPr>
          <p:cNvPr id="6" name="Content Placeholder 1"/>
          <p:cNvSpPr txBox="1">
            <a:spLocks/>
          </p:cNvSpPr>
          <p:nvPr/>
        </p:nvSpPr>
        <p:spPr>
          <a:xfrm>
            <a:off x="590810" y="2111533"/>
            <a:ext cx="6894207" cy="6631971"/>
          </a:xfrm>
          <a:prstGeom prst="rect">
            <a:avLst/>
          </a:prstGeom>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marL="224254" lvl="1" indent="0">
              <a:buNone/>
            </a:pPr>
            <a:r>
              <a:rPr lang="en-US" sz="3200" dirty="0" smtClean="0"/>
              <a:t>Creating a BOM Field</a:t>
            </a:r>
          </a:p>
          <a:p>
            <a:pPr marL="224254" lvl="1" indent="0">
              <a:buNone/>
            </a:pPr>
            <a:r>
              <a:rPr lang="en-US" sz="3200" smtClean="0"/>
              <a:t>Cloning </a:t>
            </a:r>
            <a:r>
              <a:rPr lang="en-US" sz="3200" dirty="0" smtClean="0"/>
              <a:t>a BOM View</a:t>
            </a:r>
            <a:endParaRPr lang="en-US" sz="3200" dirty="0"/>
          </a:p>
          <a:p>
            <a:pPr marL="224254" lvl="1" indent="0">
              <a:buNone/>
            </a:pPr>
            <a:endParaRPr lang="en-US" sz="1800" dirty="0"/>
          </a:p>
        </p:txBody>
      </p:sp>
      <p:grpSp>
        <p:nvGrpSpPr>
          <p:cNvPr id="12" name="Group 11"/>
          <p:cNvGrpSpPr/>
          <p:nvPr/>
        </p:nvGrpSpPr>
        <p:grpSpPr>
          <a:xfrm>
            <a:off x="11610156" y="215641"/>
            <a:ext cx="4378175" cy="930153"/>
            <a:chOff x="11610156" y="215641"/>
            <a:chExt cx="4378175" cy="930153"/>
          </a:xfrm>
        </p:grpSpPr>
        <p:sp>
          <p:nvSpPr>
            <p:cNvPr id="7" name="Rectangle 6"/>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8" name="Rectangle 7"/>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9" name="Rectangle 8"/>
            <p:cNvSpPr/>
            <p:nvPr/>
          </p:nvSpPr>
          <p:spPr>
            <a:xfrm>
              <a:off x="12851290" y="322849"/>
              <a:ext cx="860375" cy="7157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10" name="Rectangle 9"/>
            <p:cNvSpPr/>
            <p:nvPr/>
          </p:nvSpPr>
          <p:spPr>
            <a:xfrm>
              <a:off x="13912114"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11" name="Rectangle 10"/>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
        <p:nvSpPr>
          <p:cNvPr id="14" name="Title 2"/>
          <p:cNvSpPr txBox="1">
            <a:spLocks/>
          </p:cNvSpPr>
          <p:nvPr/>
        </p:nvSpPr>
        <p:spPr>
          <a:xfrm>
            <a:off x="812880" y="366185"/>
            <a:ext cx="14631829" cy="1237328"/>
          </a:xfrm>
          <a:prstGeom prst="rect">
            <a:avLst/>
          </a:prstGeom>
        </p:spPr>
        <p:txBody>
          <a:bodyPr lIns="0" tIns="0" rIns="0" bIns="0" anchor="t" anchorCtr="0">
            <a:noAutofit/>
          </a:bodyPr>
          <a:lstStyle>
            <a:lvl1pPr algn="l" defTabSz="812810" rtl="0" eaLnBrk="1" latinLnBrk="0" hangingPunct="1">
              <a:spcBef>
                <a:spcPct val="0"/>
              </a:spcBef>
              <a:buNone/>
              <a:defRPr sz="4500" b="1" i="0" kern="1200" baseline="0">
                <a:solidFill>
                  <a:schemeClr val="accent5"/>
                </a:solidFill>
                <a:latin typeface="Arial" panose="020B0604020202020204" pitchFamily="34" charset="0"/>
                <a:ea typeface="+mj-ea"/>
                <a:cs typeface="Arial" panose="020B0604020202020204" pitchFamily="34" charset="0"/>
              </a:defRPr>
            </a:lvl1pPr>
          </a:lstStyle>
          <a:p>
            <a:r>
              <a:rPr lang="en-US" dirty="0" smtClean="0"/>
              <a:t>Demo Topics</a:t>
            </a:r>
            <a:br>
              <a:rPr lang="en-US" dirty="0" smtClean="0"/>
            </a:br>
            <a:r>
              <a:rPr lang="en-US" sz="3600" dirty="0">
                <a:solidFill>
                  <a:schemeClr val="bg1">
                    <a:lumMod val="50000"/>
                  </a:schemeClr>
                </a:solidFill>
              </a:rPr>
              <a:t>Creating BOM Fields and Views</a:t>
            </a:r>
          </a:p>
        </p:txBody>
      </p:sp>
    </p:spTree>
    <p:extLst>
      <p:ext uri="{BB962C8B-B14F-4D97-AF65-F5344CB8AC3E}">
        <p14:creationId xmlns:p14="http://schemas.microsoft.com/office/powerpoint/2010/main" val="3738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Exercise </a:t>
            </a:r>
            <a:r>
              <a:rPr lang="en-US" dirty="0" smtClean="0">
                <a:solidFill>
                  <a:schemeClr val="tx1"/>
                </a:solidFill>
              </a:rPr>
              <a:t>10</a:t>
            </a:r>
            <a:endParaRPr lang="en-US" dirty="0">
              <a:solidFill>
                <a:schemeClr val="tx1"/>
              </a:solidFill>
            </a:endParaRPr>
          </a:p>
        </p:txBody>
      </p:sp>
      <p:grpSp>
        <p:nvGrpSpPr>
          <p:cNvPr id="3" name="Group 2"/>
          <p:cNvGrpSpPr/>
          <p:nvPr/>
        </p:nvGrpSpPr>
        <p:grpSpPr>
          <a:xfrm>
            <a:off x="11610156" y="215641"/>
            <a:ext cx="4378175" cy="930153"/>
            <a:chOff x="11610156" y="215641"/>
            <a:chExt cx="4378175" cy="930153"/>
          </a:xfrm>
        </p:grpSpPr>
        <p:sp>
          <p:nvSpPr>
            <p:cNvPr id="4" name="Rectangle 3"/>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5" name="Rectangle 4"/>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6" name="Rectangle 5"/>
            <p:cNvSpPr/>
            <p:nvPr/>
          </p:nvSpPr>
          <p:spPr>
            <a:xfrm>
              <a:off x="12851290"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7" name="Rectangle 6"/>
            <p:cNvSpPr/>
            <p:nvPr/>
          </p:nvSpPr>
          <p:spPr>
            <a:xfrm>
              <a:off x="13912114" y="322849"/>
              <a:ext cx="860375" cy="715736"/>
            </a:xfrm>
            <a:prstGeom prst="rect">
              <a:avLst/>
            </a:prstGeom>
            <a:solidFill>
              <a:schemeClr val="bg1"/>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8" name="Rectangle 7"/>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Tree>
    <p:extLst>
      <p:ext uri="{BB962C8B-B14F-4D97-AF65-F5344CB8AC3E}">
        <p14:creationId xmlns:p14="http://schemas.microsoft.com/office/powerpoint/2010/main" val="41758153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000" b="-2000"/>
          </a:stretch>
        </a:blipFill>
        <a:effectLst/>
      </p:bgPr>
    </p:bg>
    <p:spTree>
      <p:nvGrpSpPr>
        <p:cNvPr id="1" name=""/>
        <p:cNvGrpSpPr/>
        <p:nvPr/>
      </p:nvGrpSpPr>
      <p:grpSpPr>
        <a:xfrm>
          <a:off x="0" y="0"/>
          <a:ext cx="0" cy="0"/>
          <a:chOff x="0" y="0"/>
          <a:chExt cx="0" cy="0"/>
        </a:xfrm>
      </p:grpSpPr>
      <p:sp>
        <p:nvSpPr>
          <p:cNvPr id="10" name="Text Placeholder 1"/>
          <p:cNvSpPr>
            <a:spLocks noGrp="1"/>
          </p:cNvSpPr>
          <p:nvPr>
            <p:ph type="body" sz="quarter" idx="10"/>
          </p:nvPr>
        </p:nvSpPr>
        <p:spPr>
          <a:xfrm>
            <a:off x="812880" y="3986681"/>
            <a:ext cx="11670668" cy="731093"/>
          </a:xfrm>
        </p:spPr>
        <p:txBody>
          <a:bodyPr/>
          <a:lstStyle/>
          <a:p>
            <a:r>
              <a:rPr lang="en-US" dirty="0" smtClean="0">
                <a:solidFill>
                  <a:schemeClr val="tx1"/>
                </a:solidFill>
              </a:rPr>
              <a:t>4 – Importing and Exporting</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5797294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12880" y="1463040"/>
            <a:ext cx="5914491" cy="6783522"/>
          </a:xfrm>
        </p:spPr>
        <p:txBody>
          <a:bodyPr/>
          <a:lstStyle/>
          <a:p>
            <a:r>
              <a:rPr lang="en-US" dirty="0"/>
              <a:t>Export to Excel from </a:t>
            </a:r>
            <a:r>
              <a:rPr lang="en-US" dirty="0" smtClean="0"/>
              <a:t>BOM</a:t>
            </a:r>
          </a:p>
          <a:p>
            <a:endParaRPr lang="en-US" dirty="0"/>
          </a:p>
          <a:p>
            <a:endParaRPr lang="en-US" dirty="0" smtClean="0"/>
          </a:p>
          <a:p>
            <a:r>
              <a:rPr lang="en-US" dirty="0" smtClean="0"/>
              <a:t>Export BOMs via Report</a:t>
            </a:r>
          </a:p>
          <a:p>
            <a:endParaRPr lang="en-US" dirty="0"/>
          </a:p>
          <a:p>
            <a:endParaRPr lang="en-US" dirty="0"/>
          </a:p>
          <a:p>
            <a:r>
              <a:rPr lang="en-US" dirty="0" smtClean="0"/>
              <a:t>Export Item Details via Report</a:t>
            </a:r>
            <a:endParaRPr lang="en-US" dirty="0"/>
          </a:p>
          <a:p>
            <a:endParaRPr lang="en-US" sz="3200" dirty="0" smtClean="0"/>
          </a:p>
          <a:p>
            <a:endParaRPr lang="en-US" sz="3200" dirty="0"/>
          </a:p>
        </p:txBody>
      </p:sp>
      <p:sp>
        <p:nvSpPr>
          <p:cNvPr id="3" name="Title 2"/>
          <p:cNvSpPr>
            <a:spLocks noGrp="1"/>
          </p:cNvSpPr>
          <p:nvPr>
            <p:ph type="title"/>
          </p:nvPr>
        </p:nvSpPr>
        <p:spPr>
          <a:xfrm>
            <a:off x="812880" y="366185"/>
            <a:ext cx="14631829" cy="868255"/>
          </a:xfrm>
        </p:spPr>
        <p:txBody>
          <a:bodyPr/>
          <a:lstStyle/>
          <a:p>
            <a:r>
              <a:rPr lang="en-US" dirty="0" smtClean="0"/>
              <a:t>Methods of Exporting</a:t>
            </a:r>
            <a:endParaRPr lang="en-US" dirty="0"/>
          </a:p>
        </p:txBody>
      </p:sp>
      <p:pic>
        <p:nvPicPr>
          <p:cNvPr id="5" name="Content Placeholder 4"/>
          <p:cNvPicPr>
            <a:picLocks noChangeAspect="1"/>
          </p:cNvPicPr>
          <p:nvPr/>
        </p:nvPicPr>
        <p:blipFill rotWithShape="1">
          <a:blip r:embed="rId3" cstate="print">
            <a:extLst>
              <a:ext uri="{28A0092B-C50C-407E-A947-70E740481C1C}">
                <a14:useLocalDpi xmlns:a14="http://schemas.microsoft.com/office/drawing/2010/main" val="0"/>
              </a:ext>
            </a:extLst>
          </a:blip>
          <a:srcRect b="55161"/>
          <a:stretch/>
        </p:blipFill>
        <p:spPr>
          <a:xfrm>
            <a:off x="9300755" y="366185"/>
            <a:ext cx="6439852" cy="3226314"/>
          </a:xfrm>
          <a:prstGeom prst="rect">
            <a:avLst/>
          </a:prstGeom>
        </p:spPr>
      </p:pic>
      <p:pic>
        <p:nvPicPr>
          <p:cNvPr id="4" name="Picture 3"/>
          <p:cNvPicPr>
            <a:picLocks noChangeAspect="1"/>
          </p:cNvPicPr>
          <p:nvPr/>
        </p:nvPicPr>
        <p:blipFill>
          <a:blip r:embed="rId4"/>
          <a:stretch>
            <a:fillRect/>
          </a:stretch>
        </p:blipFill>
        <p:spPr>
          <a:xfrm>
            <a:off x="8167983" y="3001028"/>
            <a:ext cx="6832939" cy="2762016"/>
          </a:xfrm>
          <a:prstGeom prst="rect">
            <a:avLst/>
          </a:prstGeom>
        </p:spPr>
      </p:pic>
      <p:pic>
        <p:nvPicPr>
          <p:cNvPr id="7" name="Picture 6"/>
          <p:cNvPicPr>
            <a:picLocks noChangeAspect="1"/>
          </p:cNvPicPr>
          <p:nvPr/>
        </p:nvPicPr>
        <p:blipFill>
          <a:blip r:embed="rId5"/>
          <a:stretch>
            <a:fillRect/>
          </a:stretch>
        </p:blipFill>
        <p:spPr>
          <a:xfrm>
            <a:off x="7019035" y="5602911"/>
            <a:ext cx="7690224" cy="282991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04518" y="1234440"/>
            <a:ext cx="1600339" cy="838273"/>
          </a:xfrm>
          <a:prstGeom prst="rect">
            <a:avLst/>
          </a:prstGeom>
        </p:spPr>
      </p:pic>
    </p:spTree>
    <p:extLst>
      <p:ext uri="{BB962C8B-B14F-4D97-AF65-F5344CB8AC3E}">
        <p14:creationId xmlns:p14="http://schemas.microsoft.com/office/powerpoint/2010/main" val="3968690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Items &amp; BOMs Overview</a:t>
            </a:r>
          </a:p>
          <a:p>
            <a:r>
              <a:rPr lang="en-US" dirty="0"/>
              <a:t>Creating Items / </a:t>
            </a:r>
            <a:r>
              <a:rPr lang="en-US" dirty="0" smtClean="0"/>
              <a:t>Creating BOMs</a:t>
            </a:r>
          </a:p>
          <a:p>
            <a:pPr lvl="1"/>
            <a:r>
              <a:rPr lang="en-US" dirty="0" smtClean="0"/>
              <a:t>Part Numbering </a:t>
            </a:r>
          </a:p>
          <a:p>
            <a:pPr lvl="1"/>
            <a:r>
              <a:rPr lang="en-US" dirty="0" smtClean="0"/>
              <a:t>Categorization (Classification)</a:t>
            </a:r>
          </a:p>
          <a:p>
            <a:r>
              <a:rPr lang="en-US" dirty="0" smtClean="0"/>
              <a:t>Creating BOM Fields and BOM Views</a:t>
            </a:r>
            <a:endParaRPr lang="en-US" dirty="0"/>
          </a:p>
          <a:p>
            <a:r>
              <a:rPr lang="en-US" dirty="0" smtClean="0"/>
              <a:t>Importing &amp; Exporting</a:t>
            </a:r>
          </a:p>
        </p:txBody>
      </p:sp>
      <p:grpSp>
        <p:nvGrpSpPr>
          <p:cNvPr id="4" name="Group 3"/>
          <p:cNvGrpSpPr/>
          <p:nvPr/>
        </p:nvGrpSpPr>
        <p:grpSpPr>
          <a:xfrm>
            <a:off x="11610156" y="215641"/>
            <a:ext cx="4378175" cy="930153"/>
            <a:chOff x="11610156" y="215641"/>
            <a:chExt cx="4378175" cy="930153"/>
          </a:xfrm>
        </p:grpSpPr>
        <p:sp>
          <p:nvSpPr>
            <p:cNvPr id="5" name="Rectangle 4"/>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6" name="Rectangle 5"/>
            <p:cNvSpPr/>
            <p:nvPr/>
          </p:nvSpPr>
          <p:spPr>
            <a:xfrm>
              <a:off x="11790466" y="322849"/>
              <a:ext cx="860375" cy="715736"/>
            </a:xfrm>
            <a:prstGeom prst="rect">
              <a:avLst/>
            </a:prstGeom>
            <a:solidFill>
              <a:schemeClr val="bg1"/>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7" name="Rectangle 6"/>
            <p:cNvSpPr/>
            <p:nvPr/>
          </p:nvSpPr>
          <p:spPr>
            <a:xfrm>
              <a:off x="12851290"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8" name="Rectangle 7"/>
            <p:cNvSpPr/>
            <p:nvPr/>
          </p:nvSpPr>
          <p:spPr>
            <a:xfrm>
              <a:off x="13912114"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9" name="Rectangle 8"/>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
        <p:nvSpPr>
          <p:cNvPr id="11" name="Title 2"/>
          <p:cNvSpPr>
            <a:spLocks noGrp="1"/>
          </p:cNvSpPr>
          <p:nvPr>
            <p:ph type="title"/>
          </p:nvPr>
        </p:nvSpPr>
        <p:spPr>
          <a:xfrm>
            <a:off x="812880" y="366185"/>
            <a:ext cx="14631829" cy="1237328"/>
          </a:xfrm>
        </p:spPr>
        <p:txBody>
          <a:bodyPr/>
          <a:lstStyle/>
          <a:p>
            <a:r>
              <a:rPr lang="en-US" dirty="0" smtClean="0"/>
              <a:t>Learning Objectives </a:t>
            </a:r>
            <a:br>
              <a:rPr lang="en-US" dirty="0" smtClean="0"/>
            </a:br>
            <a:r>
              <a:rPr lang="en-US" sz="3600" dirty="0" smtClean="0">
                <a:solidFill>
                  <a:schemeClr val="bg1">
                    <a:lumMod val="50000"/>
                  </a:schemeClr>
                </a:solidFill>
              </a:rPr>
              <a:t>Items and Bills of Materials</a:t>
            </a:r>
            <a:endParaRPr lang="en-US" sz="3600" dirty="0">
              <a:solidFill>
                <a:schemeClr val="bg1">
                  <a:lumMod val="50000"/>
                </a:schemeClr>
              </a:solidFill>
            </a:endParaRPr>
          </a:p>
        </p:txBody>
      </p:sp>
    </p:spTree>
    <p:extLst>
      <p:ext uri="{BB962C8B-B14F-4D97-AF65-F5344CB8AC3E}">
        <p14:creationId xmlns:p14="http://schemas.microsoft.com/office/powerpoint/2010/main" val="19893256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12880" y="1463040"/>
            <a:ext cx="14631908" cy="6783522"/>
          </a:xfrm>
        </p:spPr>
        <p:txBody>
          <a:bodyPr/>
          <a:lstStyle/>
          <a:p>
            <a:pPr marL="1021088" indent="-914400">
              <a:buFont typeface="+mj-lt"/>
              <a:buAutoNum type="arabicPeriod"/>
            </a:pPr>
            <a:r>
              <a:rPr lang="en-US" dirty="0" smtClean="0"/>
              <a:t>Bill </a:t>
            </a:r>
            <a:r>
              <a:rPr lang="en-US" dirty="0"/>
              <a:t>of Materials Tab</a:t>
            </a:r>
          </a:p>
          <a:p>
            <a:pPr marL="1021088" indent="-914400">
              <a:buFont typeface="+mj-lt"/>
              <a:buAutoNum type="arabicPeriod"/>
            </a:pPr>
            <a:r>
              <a:rPr lang="en-US" dirty="0" smtClean="0"/>
              <a:t>Click Export </a:t>
            </a:r>
            <a:r>
              <a:rPr lang="en-US" dirty="0"/>
              <a:t>to Excel</a:t>
            </a:r>
          </a:p>
          <a:p>
            <a:pPr marL="1021088" indent="-914400">
              <a:buFont typeface="+mj-lt"/>
              <a:buAutoNum type="arabicPeriod"/>
            </a:pPr>
            <a:r>
              <a:rPr lang="en-US" dirty="0" smtClean="0"/>
              <a:t>Zip </a:t>
            </a:r>
            <a:r>
              <a:rPr lang="en-US" dirty="0"/>
              <a:t>and Download</a:t>
            </a:r>
          </a:p>
          <a:p>
            <a:endParaRPr lang="en-US" sz="3200" dirty="0" smtClean="0"/>
          </a:p>
          <a:p>
            <a:endParaRPr lang="en-US" sz="3200" dirty="0"/>
          </a:p>
        </p:txBody>
      </p:sp>
      <p:sp>
        <p:nvSpPr>
          <p:cNvPr id="3" name="Title 2"/>
          <p:cNvSpPr>
            <a:spLocks noGrp="1"/>
          </p:cNvSpPr>
          <p:nvPr>
            <p:ph type="title"/>
          </p:nvPr>
        </p:nvSpPr>
        <p:spPr>
          <a:xfrm>
            <a:off x="812880" y="366185"/>
            <a:ext cx="14631829" cy="868255"/>
          </a:xfrm>
        </p:spPr>
        <p:txBody>
          <a:bodyPr/>
          <a:lstStyle/>
          <a:p>
            <a:r>
              <a:rPr lang="en-US" dirty="0" smtClean="0"/>
              <a:t>Export to Excel from BOM</a:t>
            </a:r>
            <a:endParaRPr lang="en-US" dirty="0"/>
          </a:p>
        </p:txBody>
      </p:sp>
      <p:pic>
        <p:nvPicPr>
          <p:cNvPr id="5"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26881" y="823172"/>
            <a:ext cx="6439852" cy="7195325"/>
          </a:xfrm>
          <a:prstGeom prst="rect">
            <a:avLst/>
          </a:prstGeom>
        </p:spPr>
      </p:pic>
    </p:spTree>
    <p:extLst>
      <p:ext uri="{BB962C8B-B14F-4D97-AF65-F5344CB8AC3E}">
        <p14:creationId xmlns:p14="http://schemas.microsoft.com/office/powerpoint/2010/main" val="13690690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28659" y="404682"/>
            <a:ext cx="14631829" cy="1524000"/>
          </a:xfrm>
        </p:spPr>
        <p:txBody>
          <a:bodyPr/>
          <a:lstStyle/>
          <a:p>
            <a:r>
              <a:rPr lang="en-US" dirty="0" smtClean="0"/>
              <a:t>Running Reports</a:t>
            </a:r>
            <a:endParaRPr lang="en-US" dirty="0"/>
          </a:p>
        </p:txBody>
      </p:sp>
      <p:pic>
        <p:nvPicPr>
          <p:cNvPr id="6" name="Picture 5"/>
          <p:cNvPicPr>
            <a:picLocks noChangeAspect="1"/>
          </p:cNvPicPr>
          <p:nvPr/>
        </p:nvPicPr>
        <p:blipFill>
          <a:blip r:embed="rId3"/>
          <a:stretch>
            <a:fillRect/>
          </a:stretch>
        </p:blipFill>
        <p:spPr>
          <a:xfrm>
            <a:off x="10747142" y="1511333"/>
            <a:ext cx="5243778" cy="4357240"/>
          </a:xfrm>
          <a:prstGeom prst="rect">
            <a:avLst/>
          </a:prstGeom>
          <a:ln>
            <a:solidFill>
              <a:schemeClr val="bg1">
                <a:lumMod val="65000"/>
              </a:schemeClr>
            </a:solidFill>
          </a:ln>
        </p:spPr>
      </p:pic>
      <p:pic>
        <p:nvPicPr>
          <p:cNvPr id="7" name="Picture 6"/>
          <p:cNvPicPr>
            <a:picLocks noChangeAspect="1"/>
          </p:cNvPicPr>
          <p:nvPr/>
        </p:nvPicPr>
        <p:blipFill>
          <a:blip r:embed="rId4"/>
          <a:stretch>
            <a:fillRect/>
          </a:stretch>
        </p:blipFill>
        <p:spPr>
          <a:xfrm>
            <a:off x="6549799" y="1511333"/>
            <a:ext cx="3157991" cy="4360229"/>
          </a:xfrm>
          <a:prstGeom prst="rect">
            <a:avLst/>
          </a:prstGeom>
          <a:ln>
            <a:solidFill>
              <a:schemeClr val="bg1">
                <a:lumMod val="65000"/>
              </a:schemeClr>
            </a:solidFill>
          </a:ln>
        </p:spPr>
      </p:pic>
      <p:pic>
        <p:nvPicPr>
          <p:cNvPr id="8" name="Picture 7"/>
          <p:cNvPicPr>
            <a:picLocks noChangeAspect="1"/>
          </p:cNvPicPr>
          <p:nvPr/>
        </p:nvPicPr>
        <p:blipFill>
          <a:blip r:embed="rId5"/>
          <a:stretch>
            <a:fillRect/>
          </a:stretch>
        </p:blipFill>
        <p:spPr>
          <a:xfrm>
            <a:off x="728659" y="1511333"/>
            <a:ext cx="4650255" cy="4357240"/>
          </a:xfrm>
          <a:prstGeom prst="rect">
            <a:avLst/>
          </a:prstGeom>
        </p:spPr>
      </p:pic>
      <p:sp>
        <p:nvSpPr>
          <p:cNvPr id="11" name="Rectangle 10"/>
          <p:cNvSpPr/>
          <p:nvPr/>
        </p:nvSpPr>
        <p:spPr>
          <a:xfrm>
            <a:off x="11143097" y="6155657"/>
            <a:ext cx="4451869" cy="2062103"/>
          </a:xfrm>
          <a:prstGeom prst="rect">
            <a:avLst/>
          </a:prstGeom>
        </p:spPr>
        <p:txBody>
          <a:bodyPr wrap="square">
            <a:spAutoFit/>
          </a:bodyPr>
          <a:lstStyle/>
          <a:p>
            <a:pPr algn="ctr"/>
            <a:r>
              <a:rPr lang="en-US" b="1" dirty="0" smtClean="0"/>
              <a:t>Chart</a:t>
            </a:r>
          </a:p>
          <a:p>
            <a:r>
              <a:rPr lang="en-US" sz="2400" dirty="0"/>
              <a:t>Run and output the report as a </a:t>
            </a:r>
            <a:r>
              <a:rPr lang="en-US" sz="2400" dirty="0" smtClean="0"/>
              <a:t>chart</a:t>
            </a:r>
            <a:r>
              <a:rPr lang="en-US" sz="2400" dirty="0"/>
              <a:t>. This option is available only if a chart is created for the report. </a:t>
            </a:r>
          </a:p>
        </p:txBody>
      </p:sp>
      <p:sp>
        <p:nvSpPr>
          <p:cNvPr id="9" name="Rectangle 8"/>
          <p:cNvSpPr/>
          <p:nvPr/>
        </p:nvSpPr>
        <p:spPr>
          <a:xfrm>
            <a:off x="827852" y="6155657"/>
            <a:ext cx="4451869" cy="1323439"/>
          </a:xfrm>
          <a:prstGeom prst="rect">
            <a:avLst/>
          </a:prstGeom>
        </p:spPr>
        <p:txBody>
          <a:bodyPr wrap="square">
            <a:spAutoFit/>
          </a:bodyPr>
          <a:lstStyle/>
          <a:p>
            <a:pPr algn="ctr"/>
            <a:r>
              <a:rPr lang="en-US" b="1" dirty="0" smtClean="0"/>
              <a:t>HTML</a:t>
            </a:r>
          </a:p>
          <a:p>
            <a:r>
              <a:rPr lang="en-US" sz="2400" dirty="0" smtClean="0"/>
              <a:t>Run </a:t>
            </a:r>
            <a:r>
              <a:rPr lang="en-US" sz="2400" dirty="0"/>
              <a:t>and output the report as an HTML file. </a:t>
            </a:r>
            <a:endParaRPr lang="en-US" sz="2400" dirty="0" smtClean="0"/>
          </a:p>
        </p:txBody>
      </p:sp>
      <p:sp>
        <p:nvSpPr>
          <p:cNvPr id="10" name="Rectangle 9"/>
          <p:cNvSpPr/>
          <p:nvPr/>
        </p:nvSpPr>
        <p:spPr>
          <a:xfrm>
            <a:off x="5902860" y="6155657"/>
            <a:ext cx="4451869" cy="1323439"/>
          </a:xfrm>
          <a:prstGeom prst="rect">
            <a:avLst/>
          </a:prstGeom>
        </p:spPr>
        <p:txBody>
          <a:bodyPr wrap="square">
            <a:spAutoFit/>
          </a:bodyPr>
          <a:lstStyle/>
          <a:p>
            <a:pPr algn="ctr"/>
            <a:r>
              <a:rPr lang="en-US" b="1" dirty="0" smtClean="0"/>
              <a:t>Excel</a:t>
            </a:r>
          </a:p>
          <a:p>
            <a:r>
              <a:rPr lang="en-US" sz="2400" dirty="0"/>
              <a:t>Run and output the report as a Microsoft Excel file</a:t>
            </a:r>
            <a:r>
              <a:rPr lang="en-US" sz="2400" dirty="0" smtClean="0"/>
              <a:t>.</a:t>
            </a:r>
            <a:endParaRPr lang="en-US" sz="2400" dirty="0"/>
          </a:p>
        </p:txBody>
      </p:sp>
    </p:spTree>
    <p:extLst>
      <p:ext uri="{BB962C8B-B14F-4D97-AF65-F5344CB8AC3E}">
        <p14:creationId xmlns:p14="http://schemas.microsoft.com/office/powerpoint/2010/main" val="26075875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Exercise </a:t>
            </a:r>
            <a:r>
              <a:rPr lang="en-US" dirty="0" smtClean="0">
                <a:solidFill>
                  <a:schemeClr val="tx1"/>
                </a:solidFill>
              </a:rPr>
              <a:t>11</a:t>
            </a:r>
            <a:endParaRPr lang="en-US" dirty="0">
              <a:solidFill>
                <a:schemeClr val="tx1"/>
              </a:solidFill>
            </a:endParaRPr>
          </a:p>
        </p:txBody>
      </p:sp>
      <p:grpSp>
        <p:nvGrpSpPr>
          <p:cNvPr id="3" name="Group 2"/>
          <p:cNvGrpSpPr/>
          <p:nvPr/>
        </p:nvGrpSpPr>
        <p:grpSpPr>
          <a:xfrm>
            <a:off x="11610156" y="215641"/>
            <a:ext cx="4378175" cy="930153"/>
            <a:chOff x="11610156" y="215641"/>
            <a:chExt cx="4378175" cy="930153"/>
          </a:xfrm>
        </p:grpSpPr>
        <p:sp>
          <p:nvSpPr>
            <p:cNvPr id="4" name="Rectangle 3"/>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5" name="Rectangle 4"/>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6" name="Rectangle 5"/>
            <p:cNvSpPr/>
            <p:nvPr/>
          </p:nvSpPr>
          <p:spPr>
            <a:xfrm>
              <a:off x="12851290"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7" name="Rectangle 6"/>
            <p:cNvSpPr/>
            <p:nvPr/>
          </p:nvSpPr>
          <p:spPr>
            <a:xfrm>
              <a:off x="13912114" y="322849"/>
              <a:ext cx="860375" cy="715736"/>
            </a:xfrm>
            <a:prstGeom prst="rect">
              <a:avLst/>
            </a:prstGeom>
            <a:solidFill>
              <a:schemeClr val="bg1"/>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8" name="Rectangle 7"/>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Tree>
    <p:extLst>
      <p:ext uri="{BB962C8B-B14F-4D97-AF65-F5344CB8AC3E}">
        <p14:creationId xmlns:p14="http://schemas.microsoft.com/office/powerpoint/2010/main" val="270554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12880" y="1463040"/>
            <a:ext cx="14631908" cy="6785610"/>
          </a:xfrm>
        </p:spPr>
        <p:txBody>
          <a:bodyPr/>
          <a:lstStyle/>
          <a:p>
            <a:r>
              <a:rPr lang="en-US" dirty="0" smtClean="0"/>
              <a:t>Input is an Excel spreadsheet </a:t>
            </a:r>
          </a:p>
          <a:p>
            <a:pPr lvl="1"/>
            <a:r>
              <a:rPr lang="en-US" dirty="0" smtClean="0"/>
              <a:t>First </a:t>
            </a:r>
            <a:r>
              <a:rPr lang="en-US" dirty="0"/>
              <a:t>row </a:t>
            </a:r>
            <a:r>
              <a:rPr lang="en-US" dirty="0" smtClean="0"/>
              <a:t>must be </a:t>
            </a:r>
            <a:r>
              <a:rPr lang="en-US" dirty="0"/>
              <a:t>column </a:t>
            </a:r>
            <a:r>
              <a:rPr lang="en-US" dirty="0" smtClean="0"/>
              <a:t>headers</a:t>
            </a:r>
          </a:p>
          <a:p>
            <a:pPr lvl="1"/>
            <a:r>
              <a:rPr lang="en-US" dirty="0"/>
              <a:t>Automatically </a:t>
            </a:r>
            <a:r>
              <a:rPr lang="en-US" dirty="0" smtClean="0"/>
              <a:t>matched to field </a:t>
            </a:r>
            <a:r>
              <a:rPr lang="en-US" dirty="0"/>
              <a:t>names if values are the </a:t>
            </a:r>
            <a:r>
              <a:rPr lang="en-US" dirty="0" smtClean="0"/>
              <a:t>same</a:t>
            </a:r>
          </a:p>
          <a:p>
            <a:r>
              <a:rPr lang="en-US" dirty="0" smtClean="0"/>
              <a:t>One import project per spreadsheet</a:t>
            </a:r>
          </a:p>
          <a:p>
            <a:r>
              <a:rPr lang="en-US" dirty="0" smtClean="0"/>
              <a:t>Target is a single workspace</a:t>
            </a:r>
          </a:p>
          <a:p>
            <a:r>
              <a:rPr lang="en-US" dirty="0" smtClean="0"/>
              <a:t>Import Types:</a:t>
            </a:r>
          </a:p>
          <a:p>
            <a:pPr lvl="1"/>
            <a:r>
              <a:rPr lang="en-US" dirty="0" smtClean="0"/>
              <a:t>Item Details</a:t>
            </a:r>
          </a:p>
          <a:p>
            <a:pPr lvl="1"/>
            <a:r>
              <a:rPr lang="en-US" dirty="0" smtClean="0"/>
              <a:t>Parent Child BOM</a:t>
            </a:r>
          </a:p>
          <a:p>
            <a:pPr lvl="1"/>
            <a:r>
              <a:rPr lang="en-US" dirty="0" smtClean="0"/>
              <a:t>Hierarchy BOM</a:t>
            </a:r>
          </a:p>
          <a:p>
            <a:pPr lvl="1"/>
            <a:r>
              <a:rPr lang="en-US" dirty="0" smtClean="0"/>
              <a:t>Level BOM</a:t>
            </a:r>
          </a:p>
        </p:txBody>
      </p:sp>
      <p:sp>
        <p:nvSpPr>
          <p:cNvPr id="3" name="Title 2"/>
          <p:cNvSpPr>
            <a:spLocks noGrp="1"/>
          </p:cNvSpPr>
          <p:nvPr>
            <p:ph type="title"/>
          </p:nvPr>
        </p:nvSpPr>
        <p:spPr>
          <a:xfrm>
            <a:off x="812880" y="366185"/>
            <a:ext cx="14631829" cy="773502"/>
          </a:xfrm>
        </p:spPr>
        <p:txBody>
          <a:bodyPr/>
          <a:lstStyle/>
          <a:p>
            <a:r>
              <a:rPr lang="en-US" dirty="0" smtClean="0"/>
              <a:t>Importing</a:t>
            </a:r>
            <a:endParaRPr lang="en-US" dirty="0"/>
          </a:p>
        </p:txBody>
      </p:sp>
      <p:pic>
        <p:nvPicPr>
          <p:cNvPr id="5" name="Picture 4"/>
          <p:cNvPicPr>
            <a:picLocks noChangeAspect="1"/>
          </p:cNvPicPr>
          <p:nvPr/>
        </p:nvPicPr>
        <p:blipFill rotWithShape="1">
          <a:blip r:embed="rId2"/>
          <a:srcRect t="7206"/>
          <a:stretch/>
        </p:blipFill>
        <p:spPr>
          <a:xfrm>
            <a:off x="9991816" y="5515436"/>
            <a:ext cx="4671843" cy="1863058"/>
          </a:xfrm>
          <a:prstGeom prst="rect">
            <a:avLst/>
          </a:prstGeom>
          <a:ln>
            <a:solidFill>
              <a:schemeClr val="bg1">
                <a:lumMod val="75000"/>
              </a:schemeClr>
            </a:solidFill>
          </a:ln>
        </p:spPr>
      </p:pic>
      <p:pic>
        <p:nvPicPr>
          <p:cNvPr id="4" name="Picture 3"/>
          <p:cNvPicPr>
            <a:picLocks noChangeAspect="1"/>
          </p:cNvPicPr>
          <p:nvPr/>
        </p:nvPicPr>
        <p:blipFill>
          <a:blip r:embed="rId3"/>
          <a:stretch>
            <a:fillRect/>
          </a:stretch>
        </p:blipFill>
        <p:spPr>
          <a:xfrm>
            <a:off x="11735369" y="868797"/>
            <a:ext cx="1180531" cy="1665982"/>
          </a:xfrm>
          <a:prstGeom prst="rect">
            <a:avLst/>
          </a:prstGeom>
        </p:spPr>
      </p:pic>
    </p:spTree>
    <p:extLst>
      <p:ext uri="{BB962C8B-B14F-4D97-AF65-F5344CB8AC3E}">
        <p14:creationId xmlns:p14="http://schemas.microsoft.com/office/powerpoint/2010/main" val="13620224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12880" y="1463040"/>
            <a:ext cx="14865270" cy="6557010"/>
          </a:xfrm>
        </p:spPr>
        <p:txBody>
          <a:bodyPr/>
          <a:lstStyle/>
          <a:p>
            <a:r>
              <a:rPr lang="en-US" dirty="0" smtClean="0"/>
              <a:t>Available Functions:</a:t>
            </a:r>
          </a:p>
          <a:p>
            <a:pPr lvl="1"/>
            <a:r>
              <a:rPr lang="en-US" dirty="0" smtClean="0"/>
              <a:t>Mass Import</a:t>
            </a:r>
          </a:p>
          <a:p>
            <a:pPr lvl="1"/>
            <a:r>
              <a:rPr lang="en-US" dirty="0" smtClean="0"/>
              <a:t>Mass Update</a:t>
            </a:r>
          </a:p>
          <a:p>
            <a:pPr lvl="1"/>
            <a:r>
              <a:rPr lang="en-US" dirty="0" smtClean="0"/>
              <a:t>Mass Delete</a:t>
            </a:r>
            <a:endParaRPr lang="en-US" sz="3200" dirty="0" smtClean="0"/>
          </a:p>
          <a:p>
            <a:pPr>
              <a:spcBef>
                <a:spcPts val="1200"/>
              </a:spcBef>
            </a:pPr>
            <a:r>
              <a:rPr lang="en-US" dirty="0"/>
              <a:t>Requirements</a:t>
            </a:r>
            <a:r>
              <a:rPr lang="en-US" dirty="0" smtClean="0"/>
              <a:t>:</a:t>
            </a:r>
          </a:p>
          <a:p>
            <a:pPr lvl="1"/>
            <a:r>
              <a:rPr lang="en-US" dirty="0"/>
              <a:t>Limit </a:t>
            </a:r>
            <a:r>
              <a:rPr lang="en-US" dirty="0" smtClean="0"/>
              <a:t>each </a:t>
            </a:r>
            <a:r>
              <a:rPr lang="en-US" dirty="0"/>
              <a:t>import </a:t>
            </a:r>
            <a:r>
              <a:rPr lang="en-US" dirty="0" smtClean="0"/>
              <a:t>project to </a:t>
            </a:r>
            <a:r>
              <a:rPr lang="en-US" dirty="0"/>
              <a:t>40,000 </a:t>
            </a:r>
            <a:r>
              <a:rPr lang="en-US" dirty="0" smtClean="0"/>
              <a:t>lines </a:t>
            </a:r>
          </a:p>
          <a:p>
            <a:pPr lvl="1"/>
            <a:r>
              <a:rPr lang="en-US" dirty="0"/>
              <a:t>Limit </a:t>
            </a:r>
            <a:r>
              <a:rPr lang="en-US" dirty="0" smtClean="0"/>
              <a:t>each import project to 5,000 lines when importing BOM relationships or updating data, </a:t>
            </a:r>
            <a:r>
              <a:rPr lang="en-US" dirty="0"/>
              <a:t>due to heavy key matching </a:t>
            </a:r>
            <a:r>
              <a:rPr lang="en-US" dirty="0" smtClean="0"/>
              <a:t>process</a:t>
            </a:r>
            <a:endParaRPr lang="en-US" dirty="0"/>
          </a:p>
        </p:txBody>
      </p:sp>
      <p:sp>
        <p:nvSpPr>
          <p:cNvPr id="3" name="Title 2"/>
          <p:cNvSpPr>
            <a:spLocks noGrp="1"/>
          </p:cNvSpPr>
          <p:nvPr>
            <p:ph type="title"/>
          </p:nvPr>
        </p:nvSpPr>
        <p:spPr>
          <a:xfrm>
            <a:off x="812880" y="366185"/>
            <a:ext cx="14631829" cy="773502"/>
          </a:xfrm>
        </p:spPr>
        <p:txBody>
          <a:bodyPr/>
          <a:lstStyle/>
          <a:p>
            <a:r>
              <a:rPr lang="en-US" dirty="0" smtClean="0"/>
              <a:t>Built-In Import Tool</a:t>
            </a:r>
            <a:endParaRPr lang="en-US" dirty="0"/>
          </a:p>
        </p:txBody>
      </p:sp>
      <p:pic>
        <p:nvPicPr>
          <p:cNvPr id="5" name="Picture 4"/>
          <p:cNvPicPr>
            <a:picLocks noChangeAspect="1"/>
          </p:cNvPicPr>
          <p:nvPr/>
        </p:nvPicPr>
        <p:blipFill rotWithShape="1">
          <a:blip r:embed="rId2"/>
          <a:srcRect t="7206"/>
          <a:stretch/>
        </p:blipFill>
        <p:spPr>
          <a:xfrm>
            <a:off x="9382216" y="2200736"/>
            <a:ext cx="4671843" cy="1863058"/>
          </a:xfrm>
          <a:prstGeom prst="rect">
            <a:avLst/>
          </a:prstGeom>
          <a:ln>
            <a:solidFill>
              <a:schemeClr val="bg1">
                <a:lumMod val="75000"/>
              </a:schemeClr>
            </a:solidFill>
          </a:ln>
        </p:spPr>
      </p:pic>
      <p:sp>
        <p:nvSpPr>
          <p:cNvPr id="6" name="Content Placeholder 1"/>
          <p:cNvSpPr txBox="1">
            <a:spLocks/>
          </p:cNvSpPr>
          <p:nvPr/>
        </p:nvSpPr>
        <p:spPr>
          <a:xfrm>
            <a:off x="831103" y="7223759"/>
            <a:ext cx="14848243" cy="1120377"/>
          </a:xfrm>
          <a:prstGeom prst="rect">
            <a:avLst/>
          </a:prstGeom>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marL="106688" indent="0">
              <a:buNone/>
            </a:pPr>
            <a:r>
              <a:rPr lang="en-US" sz="3200" b="1" dirty="0" smtClean="0"/>
              <a:t>Tips</a:t>
            </a:r>
          </a:p>
          <a:p>
            <a:r>
              <a:rPr lang="en-US" sz="2800" dirty="0" smtClean="0"/>
              <a:t>You can import from an exported report, but you must Save As .XLSX first</a:t>
            </a:r>
          </a:p>
          <a:p>
            <a:pPr marL="106688" indent="0">
              <a:buNone/>
            </a:pPr>
            <a:endParaRPr lang="en-US" sz="3200" dirty="0" smtClean="0"/>
          </a:p>
          <a:p>
            <a:pPr marL="106688" indent="0">
              <a:buFont typeface="Wingdings" charset="2"/>
              <a:buNone/>
            </a:pPr>
            <a:endParaRPr lang="en-US" sz="3200" dirty="0" smtClean="0"/>
          </a:p>
          <a:p>
            <a:pPr marL="224254" lvl="1" indent="0">
              <a:buNone/>
            </a:pPr>
            <a:endParaRPr lang="en-US" sz="1800" dirty="0"/>
          </a:p>
          <a:p>
            <a:pPr marL="1317712" lvl="2" indent="-382250">
              <a:buFont typeface="Wingdings" panose="05000000000000000000" pitchFamily="2" charset="2"/>
              <a:buChar char="§"/>
            </a:pPr>
            <a:endParaRPr lang="en-US" sz="1400" dirty="0" smtClean="0"/>
          </a:p>
          <a:p>
            <a:endParaRPr lang="en-US" dirty="0"/>
          </a:p>
        </p:txBody>
      </p:sp>
    </p:spTree>
    <p:extLst>
      <p:ext uri="{BB962C8B-B14F-4D97-AF65-F5344CB8AC3E}">
        <p14:creationId xmlns:p14="http://schemas.microsoft.com/office/powerpoint/2010/main" val="19142872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12880" y="1463040"/>
            <a:ext cx="9766220" cy="6557010"/>
          </a:xfrm>
        </p:spPr>
        <p:txBody>
          <a:bodyPr/>
          <a:lstStyle/>
          <a:p>
            <a:r>
              <a:rPr lang="en-US" dirty="0" smtClean="0"/>
              <a:t>Check system mappings</a:t>
            </a:r>
          </a:p>
          <a:p>
            <a:r>
              <a:rPr lang="en-US" dirty="0" smtClean="0"/>
              <a:t>Add manual mappings if needed</a:t>
            </a:r>
          </a:p>
          <a:p>
            <a:r>
              <a:rPr lang="en-US" dirty="0" smtClean="0"/>
              <a:t>For Mass Update:</a:t>
            </a:r>
          </a:p>
          <a:p>
            <a:pPr lvl="1"/>
            <a:r>
              <a:rPr lang="en-US" dirty="0" smtClean="0"/>
              <a:t>Locate the “Match On” key in the drop down next to the input column name</a:t>
            </a:r>
          </a:p>
          <a:p>
            <a:pPr lvl="1"/>
            <a:r>
              <a:rPr lang="en-US" dirty="0" smtClean="0"/>
              <a:t>Toggle the key On</a:t>
            </a:r>
          </a:p>
          <a:p>
            <a:r>
              <a:rPr lang="en-US" dirty="0" smtClean="0"/>
              <a:t>Same for Mass Delete</a:t>
            </a:r>
          </a:p>
          <a:p>
            <a:r>
              <a:rPr lang="en-US" dirty="0" smtClean="0"/>
              <a:t>Same for BOM relationships creation</a:t>
            </a:r>
          </a:p>
        </p:txBody>
      </p:sp>
      <p:sp>
        <p:nvSpPr>
          <p:cNvPr id="3" name="Title 2"/>
          <p:cNvSpPr>
            <a:spLocks noGrp="1"/>
          </p:cNvSpPr>
          <p:nvPr>
            <p:ph type="title"/>
          </p:nvPr>
        </p:nvSpPr>
        <p:spPr>
          <a:xfrm>
            <a:off x="812880" y="366185"/>
            <a:ext cx="14631829" cy="773502"/>
          </a:xfrm>
        </p:spPr>
        <p:txBody>
          <a:bodyPr/>
          <a:lstStyle/>
          <a:p>
            <a:r>
              <a:rPr lang="en-US" dirty="0" smtClean="0"/>
              <a:t>Column Mapping &amp; Settings</a:t>
            </a:r>
            <a:endParaRPr lang="en-US" dirty="0"/>
          </a:p>
        </p:txBody>
      </p:sp>
      <p:pic>
        <p:nvPicPr>
          <p:cNvPr id="4" name="Picture 3"/>
          <p:cNvPicPr>
            <a:picLocks noChangeAspect="1"/>
          </p:cNvPicPr>
          <p:nvPr/>
        </p:nvPicPr>
        <p:blipFill>
          <a:blip r:embed="rId2"/>
          <a:stretch>
            <a:fillRect/>
          </a:stretch>
        </p:blipFill>
        <p:spPr>
          <a:xfrm>
            <a:off x="10834984" y="3162197"/>
            <a:ext cx="4138019" cy="1745131"/>
          </a:xfrm>
          <a:prstGeom prst="rect">
            <a:avLst/>
          </a:prstGeom>
        </p:spPr>
      </p:pic>
      <p:pic>
        <p:nvPicPr>
          <p:cNvPr id="8" name="Picture 7"/>
          <p:cNvPicPr>
            <a:picLocks noChangeAspect="1"/>
          </p:cNvPicPr>
          <p:nvPr/>
        </p:nvPicPr>
        <p:blipFill>
          <a:blip r:embed="rId3"/>
          <a:stretch>
            <a:fillRect/>
          </a:stretch>
        </p:blipFill>
        <p:spPr>
          <a:xfrm>
            <a:off x="7582569" y="4907328"/>
            <a:ext cx="2095682" cy="617273"/>
          </a:xfrm>
          <a:prstGeom prst="rect">
            <a:avLst/>
          </a:prstGeom>
        </p:spPr>
      </p:pic>
    </p:spTree>
    <p:extLst>
      <p:ext uri="{BB962C8B-B14F-4D97-AF65-F5344CB8AC3E}">
        <p14:creationId xmlns:p14="http://schemas.microsoft.com/office/powerpoint/2010/main" val="35417469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12880" y="1463040"/>
            <a:ext cx="9766220" cy="6557010"/>
          </a:xfrm>
        </p:spPr>
        <p:txBody>
          <a:bodyPr/>
          <a:lstStyle/>
          <a:p>
            <a:r>
              <a:rPr lang="en-US" dirty="0" smtClean="0"/>
              <a:t>After Save, check “Problems” tab</a:t>
            </a:r>
          </a:p>
          <a:p>
            <a:r>
              <a:rPr lang="en-US" dirty="0"/>
              <a:t>Warnings can be ignored </a:t>
            </a:r>
          </a:p>
          <a:p>
            <a:r>
              <a:rPr lang="en-US" dirty="0"/>
              <a:t>Errors </a:t>
            </a:r>
            <a:r>
              <a:rPr lang="en-US" dirty="0" smtClean="0"/>
              <a:t>keep import </a:t>
            </a:r>
            <a:r>
              <a:rPr lang="en-US" dirty="0"/>
              <a:t>from </a:t>
            </a:r>
            <a:r>
              <a:rPr lang="en-US" dirty="0" smtClean="0"/>
              <a:t>proceeding</a:t>
            </a:r>
          </a:p>
          <a:p>
            <a:r>
              <a:rPr lang="en-US" dirty="0" smtClean="0"/>
              <a:t>Modify settings and try again!</a:t>
            </a:r>
          </a:p>
        </p:txBody>
      </p:sp>
      <p:sp>
        <p:nvSpPr>
          <p:cNvPr id="3" name="Title 2"/>
          <p:cNvSpPr>
            <a:spLocks noGrp="1"/>
          </p:cNvSpPr>
          <p:nvPr>
            <p:ph type="title"/>
          </p:nvPr>
        </p:nvSpPr>
        <p:spPr>
          <a:xfrm>
            <a:off x="812880" y="366185"/>
            <a:ext cx="14631829" cy="773502"/>
          </a:xfrm>
        </p:spPr>
        <p:txBody>
          <a:bodyPr/>
          <a:lstStyle/>
          <a:p>
            <a:r>
              <a:rPr lang="en-US" dirty="0" smtClean="0"/>
              <a:t>Addressing Problems in Import Project</a:t>
            </a:r>
            <a:endParaRPr lang="en-US" dirty="0"/>
          </a:p>
        </p:txBody>
      </p:sp>
      <p:grpSp>
        <p:nvGrpSpPr>
          <p:cNvPr id="7" name="Group 6"/>
          <p:cNvGrpSpPr/>
          <p:nvPr/>
        </p:nvGrpSpPr>
        <p:grpSpPr>
          <a:xfrm>
            <a:off x="11743043" y="783551"/>
            <a:ext cx="3947502" cy="2669353"/>
            <a:chOff x="11743043" y="783551"/>
            <a:chExt cx="3947502" cy="2669353"/>
          </a:xfrm>
        </p:grpSpPr>
        <p:pic>
          <p:nvPicPr>
            <p:cNvPr id="5" name="Picture 4"/>
            <p:cNvPicPr>
              <a:picLocks noChangeAspect="1"/>
            </p:cNvPicPr>
            <p:nvPr/>
          </p:nvPicPr>
          <p:blipFill>
            <a:blip r:embed="rId2"/>
            <a:stretch>
              <a:fillRect/>
            </a:stretch>
          </p:blipFill>
          <p:spPr>
            <a:xfrm>
              <a:off x="11743043" y="968569"/>
              <a:ext cx="3947502" cy="2484335"/>
            </a:xfrm>
            <a:prstGeom prst="rect">
              <a:avLst/>
            </a:prstGeom>
          </p:spPr>
        </p:pic>
        <p:sp>
          <p:nvSpPr>
            <p:cNvPr id="6" name="Oval 5"/>
            <p:cNvSpPr/>
            <p:nvPr/>
          </p:nvSpPr>
          <p:spPr>
            <a:xfrm>
              <a:off x="12750800" y="783551"/>
              <a:ext cx="1663700" cy="848360"/>
            </a:xfrm>
            <a:prstGeom prst="ellipse">
              <a:avLst/>
            </a:prstGeom>
            <a:noFill/>
            <a:ln w="38100">
              <a:solidFill>
                <a:srgbClr val="FF0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11342" y="3731817"/>
            <a:ext cx="3128657" cy="2076933"/>
          </a:xfrm>
          <a:prstGeom prst="rect">
            <a:avLst/>
          </a:prstGeom>
        </p:spPr>
      </p:pic>
      <p:pic>
        <p:nvPicPr>
          <p:cNvPr id="10" name="Picture 9"/>
          <p:cNvPicPr>
            <a:picLocks noChangeAspect="1"/>
          </p:cNvPicPr>
          <p:nvPr/>
        </p:nvPicPr>
        <p:blipFill>
          <a:blip r:embed="rId4"/>
          <a:stretch>
            <a:fillRect/>
          </a:stretch>
        </p:blipFill>
        <p:spPr>
          <a:xfrm>
            <a:off x="5092225" y="4909139"/>
            <a:ext cx="5486875" cy="2126164"/>
          </a:xfrm>
          <a:prstGeom prst="rect">
            <a:avLst/>
          </a:prstGeom>
        </p:spPr>
      </p:pic>
      <p:sp>
        <p:nvSpPr>
          <p:cNvPr id="12" name="TextBox 11"/>
          <p:cNvSpPr txBox="1"/>
          <p:nvPr/>
        </p:nvSpPr>
        <p:spPr>
          <a:xfrm>
            <a:off x="814837" y="7601972"/>
            <a:ext cx="10975629" cy="677108"/>
          </a:xfrm>
          <a:prstGeom prst="rect">
            <a:avLst/>
          </a:prstGeom>
          <a:noFill/>
        </p:spPr>
        <p:txBody>
          <a:bodyPr wrap="square" rtlCol="0">
            <a:spAutoFit/>
          </a:bodyPr>
          <a:lstStyle/>
          <a:p>
            <a:r>
              <a:rPr lang="en-US" sz="2000" dirty="0" smtClean="0"/>
              <a:t>For more info:</a:t>
            </a:r>
          </a:p>
          <a:p>
            <a:r>
              <a:rPr lang="en-US" sz="1800" u="sng" dirty="0" smtClean="0">
                <a:hlinkClick r:id="rId5"/>
              </a:rPr>
              <a:t>https</a:t>
            </a:r>
            <a:r>
              <a:rPr lang="en-US" sz="1800" u="sng" dirty="0">
                <a:hlinkClick r:id="rId5"/>
              </a:rPr>
              <a:t>://razorleaf.com/2015/09/import-legacy-items-boms-into-autodesk-plm-360-with-revisions</a:t>
            </a:r>
            <a:r>
              <a:rPr lang="en-US" sz="1800" u="sng" dirty="0" smtClean="0">
                <a:hlinkClick r:id="rId5"/>
              </a:rPr>
              <a:t>/</a:t>
            </a:r>
            <a:r>
              <a:rPr lang="en-US" sz="1800" u="sng" dirty="0" smtClean="0"/>
              <a:t> </a:t>
            </a:r>
            <a:endParaRPr lang="en-US" sz="1800" dirty="0" smtClean="0"/>
          </a:p>
        </p:txBody>
      </p:sp>
    </p:spTree>
    <p:extLst>
      <p:ext uri="{BB962C8B-B14F-4D97-AF65-F5344CB8AC3E}">
        <p14:creationId xmlns:p14="http://schemas.microsoft.com/office/powerpoint/2010/main" val="21550837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txBox="1">
            <a:spLocks/>
          </p:cNvSpPr>
          <p:nvPr/>
        </p:nvSpPr>
        <p:spPr>
          <a:xfrm>
            <a:off x="590810" y="2111533"/>
            <a:ext cx="6894207" cy="6631971"/>
          </a:xfrm>
          <a:prstGeom prst="rect">
            <a:avLst/>
          </a:prstGeom>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marL="224254" lvl="1" indent="0">
              <a:buNone/>
            </a:pPr>
            <a:r>
              <a:rPr lang="en-US" sz="3200" dirty="0" smtClean="0"/>
              <a:t>Built-In Import Tool</a:t>
            </a:r>
          </a:p>
          <a:p>
            <a:pPr marL="1392662" lvl="2" indent="-457200"/>
            <a:r>
              <a:rPr lang="en-US" sz="2000" dirty="0" smtClean="0"/>
              <a:t>Import Released Items</a:t>
            </a:r>
          </a:p>
          <a:p>
            <a:pPr marL="224254" lvl="1" indent="0">
              <a:buNone/>
            </a:pPr>
            <a:endParaRPr lang="en-US" sz="1800" dirty="0"/>
          </a:p>
        </p:txBody>
      </p:sp>
      <p:grpSp>
        <p:nvGrpSpPr>
          <p:cNvPr id="12" name="Group 11"/>
          <p:cNvGrpSpPr/>
          <p:nvPr/>
        </p:nvGrpSpPr>
        <p:grpSpPr>
          <a:xfrm>
            <a:off x="11610156" y="215641"/>
            <a:ext cx="4378175" cy="930153"/>
            <a:chOff x="11610156" y="215641"/>
            <a:chExt cx="4378175" cy="930153"/>
          </a:xfrm>
        </p:grpSpPr>
        <p:sp>
          <p:nvSpPr>
            <p:cNvPr id="7" name="Rectangle 6"/>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8" name="Rectangle 7"/>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9" name="Rectangle 8"/>
            <p:cNvSpPr/>
            <p:nvPr/>
          </p:nvSpPr>
          <p:spPr>
            <a:xfrm>
              <a:off x="12851290" y="322849"/>
              <a:ext cx="860375" cy="7157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10" name="Rectangle 9"/>
            <p:cNvSpPr/>
            <p:nvPr/>
          </p:nvSpPr>
          <p:spPr>
            <a:xfrm>
              <a:off x="13912114"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11" name="Rectangle 10"/>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
        <p:nvSpPr>
          <p:cNvPr id="14" name="Title 2"/>
          <p:cNvSpPr txBox="1">
            <a:spLocks/>
          </p:cNvSpPr>
          <p:nvPr/>
        </p:nvSpPr>
        <p:spPr>
          <a:xfrm>
            <a:off x="812880" y="366185"/>
            <a:ext cx="14631829" cy="1237328"/>
          </a:xfrm>
          <a:prstGeom prst="rect">
            <a:avLst/>
          </a:prstGeom>
        </p:spPr>
        <p:txBody>
          <a:bodyPr lIns="0" tIns="0" rIns="0" bIns="0" anchor="t" anchorCtr="0">
            <a:noAutofit/>
          </a:bodyPr>
          <a:lstStyle>
            <a:lvl1pPr algn="l" defTabSz="812810" rtl="0" eaLnBrk="1" latinLnBrk="0" hangingPunct="1">
              <a:spcBef>
                <a:spcPct val="0"/>
              </a:spcBef>
              <a:buNone/>
              <a:defRPr sz="4500" b="1" i="0" kern="1200" baseline="0">
                <a:solidFill>
                  <a:schemeClr val="accent5"/>
                </a:solidFill>
                <a:latin typeface="Arial" panose="020B0604020202020204" pitchFamily="34" charset="0"/>
                <a:ea typeface="+mj-ea"/>
                <a:cs typeface="Arial" panose="020B0604020202020204" pitchFamily="34" charset="0"/>
              </a:defRPr>
            </a:lvl1pPr>
          </a:lstStyle>
          <a:p>
            <a:r>
              <a:rPr lang="en-US" dirty="0" smtClean="0"/>
              <a:t>Demo Topics</a:t>
            </a:r>
            <a:br>
              <a:rPr lang="en-US" dirty="0" smtClean="0"/>
            </a:br>
            <a:r>
              <a:rPr lang="en-US" sz="3600" dirty="0" smtClean="0">
                <a:solidFill>
                  <a:schemeClr val="bg1">
                    <a:lumMod val="50000"/>
                  </a:schemeClr>
                </a:solidFill>
              </a:rPr>
              <a:t>Importing</a:t>
            </a:r>
            <a:endParaRPr lang="en-US" sz="3600" dirty="0">
              <a:solidFill>
                <a:schemeClr val="bg1">
                  <a:lumMod val="50000"/>
                </a:schemeClr>
              </a:solidFill>
            </a:endParaRPr>
          </a:p>
        </p:txBody>
      </p:sp>
      <p:pic>
        <p:nvPicPr>
          <p:cNvPr id="2" name="Picture 1"/>
          <p:cNvPicPr>
            <a:picLocks noChangeAspect="1"/>
          </p:cNvPicPr>
          <p:nvPr/>
        </p:nvPicPr>
        <p:blipFill>
          <a:blip r:embed="rId2"/>
          <a:stretch>
            <a:fillRect/>
          </a:stretch>
        </p:blipFill>
        <p:spPr>
          <a:xfrm>
            <a:off x="5875747" y="1899630"/>
            <a:ext cx="8466554" cy="6690940"/>
          </a:xfrm>
          <a:prstGeom prst="rect">
            <a:avLst/>
          </a:prstGeom>
        </p:spPr>
      </p:pic>
      <p:pic>
        <p:nvPicPr>
          <p:cNvPr id="3" name="Picture 2"/>
          <p:cNvPicPr>
            <a:picLocks noChangeAspect="1"/>
          </p:cNvPicPr>
          <p:nvPr/>
        </p:nvPicPr>
        <p:blipFill>
          <a:blip r:embed="rId3"/>
          <a:stretch>
            <a:fillRect/>
          </a:stretch>
        </p:blipFill>
        <p:spPr>
          <a:xfrm>
            <a:off x="1665733" y="4413970"/>
            <a:ext cx="1242567" cy="1777006"/>
          </a:xfrm>
          <a:prstGeom prst="rect">
            <a:avLst/>
          </a:prstGeom>
        </p:spPr>
      </p:pic>
    </p:spTree>
    <p:extLst>
      <p:ext uri="{BB962C8B-B14F-4D97-AF65-F5344CB8AC3E}">
        <p14:creationId xmlns:p14="http://schemas.microsoft.com/office/powerpoint/2010/main" val="7737331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tx1"/>
                </a:solidFill>
              </a:rPr>
              <a:t>Exercises </a:t>
            </a:r>
            <a:r>
              <a:rPr lang="en-US" smtClean="0">
                <a:solidFill>
                  <a:schemeClr val="tx1"/>
                </a:solidFill>
              </a:rPr>
              <a:t>12 </a:t>
            </a:r>
            <a:r>
              <a:rPr lang="en-US" smtClean="0">
                <a:solidFill>
                  <a:schemeClr val="tx1"/>
                </a:solidFill>
              </a:rPr>
              <a:t>- </a:t>
            </a:r>
            <a:r>
              <a:rPr lang="en-US" smtClean="0">
                <a:solidFill>
                  <a:schemeClr val="tx1"/>
                </a:solidFill>
              </a:rPr>
              <a:t>13</a:t>
            </a:r>
            <a:endParaRPr lang="en-US" dirty="0">
              <a:solidFill>
                <a:schemeClr val="tx1"/>
              </a:solidFill>
            </a:endParaRPr>
          </a:p>
        </p:txBody>
      </p:sp>
      <p:grpSp>
        <p:nvGrpSpPr>
          <p:cNvPr id="3" name="Group 2"/>
          <p:cNvGrpSpPr/>
          <p:nvPr/>
        </p:nvGrpSpPr>
        <p:grpSpPr>
          <a:xfrm>
            <a:off x="11610156" y="215641"/>
            <a:ext cx="4378175" cy="930153"/>
            <a:chOff x="11610156" y="215641"/>
            <a:chExt cx="4378175" cy="930153"/>
          </a:xfrm>
        </p:grpSpPr>
        <p:sp>
          <p:nvSpPr>
            <p:cNvPr id="4" name="Rectangle 3"/>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5" name="Rectangle 4"/>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6" name="Rectangle 5"/>
            <p:cNvSpPr/>
            <p:nvPr/>
          </p:nvSpPr>
          <p:spPr>
            <a:xfrm>
              <a:off x="12851290"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7" name="Rectangle 6"/>
            <p:cNvSpPr/>
            <p:nvPr/>
          </p:nvSpPr>
          <p:spPr>
            <a:xfrm>
              <a:off x="13912114" y="322849"/>
              <a:ext cx="860375" cy="715736"/>
            </a:xfrm>
            <a:prstGeom prst="rect">
              <a:avLst/>
            </a:prstGeom>
            <a:solidFill>
              <a:schemeClr val="bg1"/>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8" name="Rectangle 7"/>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Tree>
    <p:extLst>
      <p:ext uri="{BB962C8B-B14F-4D97-AF65-F5344CB8AC3E}">
        <p14:creationId xmlns:p14="http://schemas.microsoft.com/office/powerpoint/2010/main" val="22901991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1610156" y="215640"/>
            <a:ext cx="4378175" cy="930153"/>
            <a:chOff x="11610156" y="215641"/>
            <a:chExt cx="4378175" cy="930153"/>
          </a:xfrm>
        </p:grpSpPr>
        <p:sp>
          <p:nvSpPr>
            <p:cNvPr id="12" name="Rectangle 11"/>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13" name="Rectangle 12"/>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14" name="Rectangle 13"/>
            <p:cNvSpPr/>
            <p:nvPr/>
          </p:nvSpPr>
          <p:spPr>
            <a:xfrm>
              <a:off x="12851290"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15" name="Rectangle 14"/>
            <p:cNvSpPr/>
            <p:nvPr/>
          </p:nvSpPr>
          <p:spPr>
            <a:xfrm>
              <a:off x="13912114"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16" name="Rectangle 15"/>
            <p:cNvSpPr/>
            <p:nvPr/>
          </p:nvSpPr>
          <p:spPr>
            <a:xfrm>
              <a:off x="14972939" y="322849"/>
              <a:ext cx="860375" cy="715736"/>
            </a:xfrm>
            <a:prstGeom prst="rect">
              <a:avLst/>
            </a:prstGeom>
            <a:solidFill>
              <a:schemeClr val="bg1"/>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
        <p:nvSpPr>
          <p:cNvPr id="2" name="Content Placeholder 1"/>
          <p:cNvSpPr>
            <a:spLocks noGrp="1"/>
          </p:cNvSpPr>
          <p:nvPr>
            <p:ph idx="1"/>
          </p:nvPr>
        </p:nvSpPr>
        <p:spPr/>
        <p:txBody>
          <a:bodyPr/>
          <a:lstStyle/>
          <a:p>
            <a:r>
              <a:rPr lang="en-US" dirty="0" smtClean="0"/>
              <a:t>Items &amp; BOMs Overview</a:t>
            </a:r>
          </a:p>
          <a:p>
            <a:r>
              <a:rPr lang="en-US" dirty="0"/>
              <a:t>Creating Items / </a:t>
            </a:r>
            <a:r>
              <a:rPr lang="en-US" dirty="0" smtClean="0"/>
              <a:t>Creating BOMs</a:t>
            </a:r>
          </a:p>
          <a:p>
            <a:pPr lvl="1"/>
            <a:r>
              <a:rPr lang="en-US" dirty="0" smtClean="0"/>
              <a:t>Part Numbering </a:t>
            </a:r>
          </a:p>
          <a:p>
            <a:pPr lvl="1"/>
            <a:r>
              <a:rPr lang="en-US" dirty="0" smtClean="0"/>
              <a:t>Categorization (Classification)</a:t>
            </a:r>
          </a:p>
          <a:p>
            <a:r>
              <a:rPr lang="en-US" dirty="0" smtClean="0"/>
              <a:t>Creating BOM Fields and BOM Views</a:t>
            </a:r>
            <a:endParaRPr lang="en-US" dirty="0"/>
          </a:p>
          <a:p>
            <a:r>
              <a:rPr lang="en-US" dirty="0" smtClean="0"/>
              <a:t>Importing &amp; Exporting</a:t>
            </a:r>
          </a:p>
        </p:txBody>
      </p:sp>
      <p:sp>
        <p:nvSpPr>
          <p:cNvPr id="11" name="Title 2"/>
          <p:cNvSpPr>
            <a:spLocks noGrp="1"/>
          </p:cNvSpPr>
          <p:nvPr>
            <p:ph type="title"/>
          </p:nvPr>
        </p:nvSpPr>
        <p:spPr>
          <a:xfrm>
            <a:off x="812880" y="366185"/>
            <a:ext cx="14631829" cy="1237328"/>
          </a:xfrm>
        </p:spPr>
        <p:txBody>
          <a:bodyPr/>
          <a:lstStyle/>
          <a:p>
            <a:r>
              <a:rPr lang="en-US" dirty="0" smtClean="0"/>
              <a:t>Review</a:t>
            </a:r>
            <a:br>
              <a:rPr lang="en-US" dirty="0" smtClean="0"/>
            </a:br>
            <a:r>
              <a:rPr lang="en-US" sz="3600" dirty="0" smtClean="0">
                <a:solidFill>
                  <a:schemeClr val="bg1">
                    <a:lumMod val="50000"/>
                  </a:schemeClr>
                </a:solidFill>
              </a:rPr>
              <a:t>Items and Bills of Materials</a:t>
            </a:r>
            <a:endParaRPr lang="en-US" sz="3600" dirty="0">
              <a:solidFill>
                <a:schemeClr val="bg1">
                  <a:lumMod val="50000"/>
                </a:schemeClr>
              </a:solidFill>
            </a:endParaRPr>
          </a:p>
        </p:txBody>
      </p:sp>
    </p:spTree>
    <p:extLst>
      <p:ext uri="{BB962C8B-B14F-4D97-AF65-F5344CB8AC3E}">
        <p14:creationId xmlns:p14="http://schemas.microsoft.com/office/powerpoint/2010/main" val="2327437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000" b="-2000"/>
          </a:stretch>
        </a:blipFill>
        <a:effectLst/>
      </p:bgPr>
    </p:bg>
    <p:spTree>
      <p:nvGrpSpPr>
        <p:cNvPr id="1" name=""/>
        <p:cNvGrpSpPr/>
        <p:nvPr/>
      </p:nvGrpSpPr>
      <p:grpSpPr>
        <a:xfrm>
          <a:off x="0" y="0"/>
          <a:ext cx="0" cy="0"/>
          <a:chOff x="0" y="0"/>
          <a:chExt cx="0" cy="0"/>
        </a:xfrm>
      </p:grpSpPr>
      <p:sp>
        <p:nvSpPr>
          <p:cNvPr id="10" name="Text Placeholder 1"/>
          <p:cNvSpPr>
            <a:spLocks noGrp="1"/>
          </p:cNvSpPr>
          <p:nvPr>
            <p:ph type="body" sz="quarter" idx="10"/>
          </p:nvPr>
        </p:nvSpPr>
        <p:spPr>
          <a:xfrm>
            <a:off x="812880" y="3986681"/>
            <a:ext cx="11670668" cy="731093"/>
          </a:xfrm>
        </p:spPr>
        <p:txBody>
          <a:bodyPr/>
          <a:lstStyle/>
          <a:p>
            <a:r>
              <a:rPr lang="en-US" dirty="0" smtClean="0">
                <a:solidFill>
                  <a:schemeClr val="tx1"/>
                </a:solidFill>
              </a:rPr>
              <a:t>1 – Items &amp; BOMs Overview</a:t>
            </a:r>
            <a:endParaRPr lang="en-US" dirty="0">
              <a:solidFill>
                <a:schemeClr val="tx1"/>
              </a:solidFill>
            </a:endParaRPr>
          </a:p>
        </p:txBody>
      </p:sp>
    </p:spTree>
    <p:extLst>
      <p:ext uri="{BB962C8B-B14F-4D97-AF65-F5344CB8AC3E}">
        <p14:creationId xmlns:p14="http://schemas.microsoft.com/office/powerpoint/2010/main" val="2040375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010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12880" y="1737360"/>
            <a:ext cx="14631908" cy="4246062"/>
          </a:xfrm>
        </p:spPr>
        <p:txBody>
          <a:bodyPr/>
          <a:lstStyle/>
          <a:p>
            <a:pPr marL="106688" indent="0">
              <a:buNone/>
            </a:pPr>
            <a:r>
              <a:rPr lang="en-US" dirty="0" smtClean="0"/>
              <a:t>What is a Bill of Materials?</a:t>
            </a:r>
          </a:p>
          <a:p>
            <a:pPr marL="106688" indent="0">
              <a:buNone/>
            </a:pPr>
            <a:r>
              <a:rPr lang="en-US" sz="2800" dirty="0" smtClean="0"/>
              <a:t>A </a:t>
            </a:r>
            <a:r>
              <a:rPr lang="en-US" sz="2800" b="1" dirty="0" smtClean="0">
                <a:solidFill>
                  <a:srgbClr val="C00000"/>
                </a:solidFill>
              </a:rPr>
              <a:t>list </a:t>
            </a:r>
            <a:r>
              <a:rPr lang="en-US" sz="2800" b="1" dirty="0">
                <a:solidFill>
                  <a:srgbClr val="C00000"/>
                </a:solidFill>
              </a:rPr>
              <a:t>of the raw materials</a:t>
            </a:r>
            <a:r>
              <a:rPr lang="en-US" sz="2800" dirty="0"/>
              <a:t>, sub-assemblies, intermediate assemblies, sub-components, parts and the </a:t>
            </a:r>
            <a:r>
              <a:rPr lang="en-US" sz="2800" b="1" dirty="0">
                <a:solidFill>
                  <a:srgbClr val="C00000"/>
                </a:solidFill>
              </a:rPr>
              <a:t>quantities of each needed to manufacture an end product. </a:t>
            </a:r>
            <a:r>
              <a:rPr lang="en-US" sz="2800" dirty="0"/>
              <a:t>A BOM may be used for communication between manufacturing partners, or confined to a single manufacturing plant</a:t>
            </a:r>
            <a:r>
              <a:rPr lang="en-US" sz="2800" dirty="0" smtClean="0"/>
              <a:t>.</a:t>
            </a:r>
          </a:p>
          <a:p>
            <a:pPr marL="106688" indent="0">
              <a:buNone/>
            </a:pPr>
            <a:endParaRPr lang="en-US" sz="2800" dirty="0"/>
          </a:p>
          <a:p>
            <a:pPr marL="106688" indent="0">
              <a:buNone/>
            </a:pPr>
            <a:r>
              <a:rPr lang="en-US" sz="2800" dirty="0" smtClean="0"/>
              <a:t>A BOM </a:t>
            </a:r>
            <a:r>
              <a:rPr lang="en-US" sz="2800" dirty="0"/>
              <a:t>is also known as the </a:t>
            </a:r>
            <a:r>
              <a:rPr lang="en-US" sz="2800" b="1" dirty="0">
                <a:solidFill>
                  <a:srgbClr val="C00000"/>
                </a:solidFill>
              </a:rPr>
              <a:t>formula, recipe, or ingredients </a:t>
            </a:r>
            <a:r>
              <a:rPr lang="en-US" sz="2800" b="1" dirty="0" smtClean="0">
                <a:solidFill>
                  <a:srgbClr val="C00000"/>
                </a:solidFill>
              </a:rPr>
              <a:t>list.</a:t>
            </a:r>
            <a:endParaRPr lang="en-US" sz="2800" b="1" dirty="0">
              <a:solidFill>
                <a:srgbClr val="C00000"/>
              </a:solidFill>
            </a:endParaRPr>
          </a:p>
        </p:txBody>
      </p:sp>
      <p:sp>
        <p:nvSpPr>
          <p:cNvPr id="3" name="Title 2"/>
          <p:cNvSpPr>
            <a:spLocks noGrp="1"/>
          </p:cNvSpPr>
          <p:nvPr>
            <p:ph type="title"/>
          </p:nvPr>
        </p:nvSpPr>
        <p:spPr/>
        <p:txBody>
          <a:bodyPr/>
          <a:lstStyle/>
          <a:p>
            <a:r>
              <a:rPr lang="en-US" dirty="0" smtClean="0"/>
              <a:t>BOM Overview</a:t>
            </a:r>
            <a:endParaRPr lang="en-US" dirty="0"/>
          </a:p>
        </p:txBody>
      </p:sp>
    </p:spTree>
    <p:extLst>
      <p:ext uri="{BB962C8B-B14F-4D97-AF65-F5344CB8AC3E}">
        <p14:creationId xmlns:p14="http://schemas.microsoft.com/office/powerpoint/2010/main" val="4114672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Bill of Materials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978" y="3305099"/>
            <a:ext cx="2248366" cy="2053508"/>
          </a:xfrm>
          <a:prstGeom prst="rect">
            <a:avLst/>
          </a:prstGeom>
        </p:spPr>
      </p:pic>
      <p:sp>
        <p:nvSpPr>
          <p:cNvPr id="8" name="Right Arrow 7"/>
          <p:cNvSpPr/>
          <p:nvPr/>
        </p:nvSpPr>
        <p:spPr>
          <a:xfrm>
            <a:off x="2929725" y="4011813"/>
            <a:ext cx="754380" cy="64008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 name="Right Arrow 8"/>
          <p:cNvSpPr/>
          <p:nvPr/>
        </p:nvSpPr>
        <p:spPr>
          <a:xfrm>
            <a:off x="6597940" y="4011813"/>
            <a:ext cx="754380" cy="64008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2880" y="3428986"/>
            <a:ext cx="1864786" cy="1805734"/>
          </a:xfrm>
        </p:spPr>
      </p:pic>
      <p:pic>
        <p:nvPicPr>
          <p:cNvPr id="15" name="Picture 14"/>
          <p:cNvPicPr>
            <a:picLocks noChangeAspect="1"/>
          </p:cNvPicPr>
          <p:nvPr/>
        </p:nvPicPr>
        <p:blipFill>
          <a:blip r:embed="rId4"/>
          <a:stretch>
            <a:fillRect/>
          </a:stretch>
        </p:blipFill>
        <p:spPr>
          <a:xfrm>
            <a:off x="7598917" y="2507226"/>
            <a:ext cx="8491530" cy="3649254"/>
          </a:xfrm>
          <a:prstGeom prst="rect">
            <a:avLst/>
          </a:prstGeom>
          <a:ln>
            <a:solidFill>
              <a:schemeClr val="bg1">
                <a:lumMod val="75000"/>
              </a:schemeClr>
            </a:solidFill>
          </a:ln>
        </p:spPr>
      </p:pic>
    </p:spTree>
    <p:extLst>
      <p:ext uri="{BB962C8B-B14F-4D97-AF65-F5344CB8AC3E}">
        <p14:creationId xmlns:p14="http://schemas.microsoft.com/office/powerpoint/2010/main" val="1035892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12880" y="1737360"/>
            <a:ext cx="14631908" cy="1658983"/>
          </a:xfrm>
        </p:spPr>
        <p:txBody>
          <a:bodyPr/>
          <a:lstStyle/>
          <a:p>
            <a:pPr marL="106688" indent="0">
              <a:buNone/>
            </a:pPr>
            <a:r>
              <a:rPr lang="en-US" dirty="0" smtClean="0"/>
              <a:t>The sub-assemblies and parts reside in the same workspace as the top level assemblies. </a:t>
            </a:r>
          </a:p>
          <a:p>
            <a:pPr marL="106688" indent="0">
              <a:buNone/>
            </a:pPr>
            <a:endParaRPr lang="en-US" dirty="0" smtClean="0"/>
          </a:p>
        </p:txBody>
      </p:sp>
      <p:sp>
        <p:nvSpPr>
          <p:cNvPr id="3" name="Title 2"/>
          <p:cNvSpPr>
            <a:spLocks noGrp="1"/>
          </p:cNvSpPr>
          <p:nvPr>
            <p:ph type="title"/>
          </p:nvPr>
        </p:nvSpPr>
        <p:spPr/>
        <p:txBody>
          <a:bodyPr/>
          <a:lstStyle/>
          <a:p>
            <a:r>
              <a:rPr lang="en-US" dirty="0" smtClean="0"/>
              <a:t>Items and BOMs Coexist</a:t>
            </a:r>
            <a:endParaRPr lang="en-US" dirty="0"/>
          </a:p>
        </p:txBody>
      </p:sp>
      <p:sp>
        <p:nvSpPr>
          <p:cNvPr id="4" name="TextBox 3"/>
          <p:cNvSpPr txBox="1"/>
          <p:nvPr/>
        </p:nvSpPr>
        <p:spPr>
          <a:xfrm>
            <a:off x="812880" y="3605349"/>
            <a:ext cx="4072629" cy="2554545"/>
          </a:xfrm>
          <a:prstGeom prst="rect">
            <a:avLst/>
          </a:prstGeom>
          <a:noFill/>
        </p:spPr>
        <p:txBody>
          <a:bodyPr wrap="square" rtlCol="0">
            <a:spAutoFit/>
          </a:bodyPr>
          <a:lstStyle/>
          <a:p>
            <a:r>
              <a:rPr lang="en-US" dirty="0"/>
              <a:t>If an item has Where Used entries and no BOM entries, it is a </a:t>
            </a:r>
            <a:r>
              <a:rPr lang="en-US" dirty="0" smtClean="0"/>
              <a:t>bottom-level </a:t>
            </a:r>
            <a:r>
              <a:rPr lang="en-US" dirty="0"/>
              <a:t>part.</a:t>
            </a:r>
          </a:p>
          <a:p>
            <a:endParaRPr lang="en-US" dirty="0"/>
          </a:p>
        </p:txBody>
      </p:sp>
      <p:sp>
        <p:nvSpPr>
          <p:cNvPr id="11" name="TextBox 10"/>
          <p:cNvSpPr txBox="1"/>
          <p:nvPr/>
        </p:nvSpPr>
        <p:spPr>
          <a:xfrm>
            <a:off x="5916103" y="3605349"/>
            <a:ext cx="4072629" cy="2554545"/>
          </a:xfrm>
          <a:prstGeom prst="rect">
            <a:avLst/>
          </a:prstGeom>
          <a:noFill/>
        </p:spPr>
        <p:txBody>
          <a:bodyPr wrap="square" rtlCol="0">
            <a:spAutoFit/>
          </a:bodyPr>
          <a:lstStyle/>
          <a:p>
            <a:r>
              <a:rPr lang="en-US" dirty="0"/>
              <a:t>If an item has Where Used entries </a:t>
            </a:r>
            <a:r>
              <a:rPr lang="en-US" dirty="0" smtClean="0"/>
              <a:t>AND  </a:t>
            </a:r>
            <a:r>
              <a:rPr lang="en-US" dirty="0"/>
              <a:t>BOM entries, it is a </a:t>
            </a:r>
            <a:r>
              <a:rPr lang="en-US" dirty="0" smtClean="0"/>
              <a:t>sub-assembly.</a:t>
            </a:r>
            <a:endParaRPr lang="en-US" dirty="0"/>
          </a:p>
          <a:p>
            <a:endParaRPr lang="en-US" dirty="0"/>
          </a:p>
        </p:txBody>
      </p:sp>
      <p:sp>
        <p:nvSpPr>
          <p:cNvPr id="12" name="TextBox 11"/>
          <p:cNvSpPr txBox="1"/>
          <p:nvPr/>
        </p:nvSpPr>
        <p:spPr>
          <a:xfrm>
            <a:off x="11019326" y="3490245"/>
            <a:ext cx="4072629" cy="2554545"/>
          </a:xfrm>
          <a:prstGeom prst="rect">
            <a:avLst/>
          </a:prstGeom>
          <a:noFill/>
        </p:spPr>
        <p:txBody>
          <a:bodyPr wrap="square" rtlCol="0">
            <a:spAutoFit/>
          </a:bodyPr>
          <a:lstStyle/>
          <a:p>
            <a:r>
              <a:rPr lang="en-US" dirty="0"/>
              <a:t>If an item has </a:t>
            </a:r>
            <a:r>
              <a:rPr lang="en-US" dirty="0" smtClean="0"/>
              <a:t>no Where </a:t>
            </a:r>
            <a:r>
              <a:rPr lang="en-US" dirty="0"/>
              <a:t>Used entries and </a:t>
            </a:r>
            <a:r>
              <a:rPr lang="en-US" dirty="0" smtClean="0"/>
              <a:t>BOM </a:t>
            </a:r>
            <a:r>
              <a:rPr lang="en-US" dirty="0"/>
              <a:t>entries, it is a </a:t>
            </a:r>
            <a:r>
              <a:rPr lang="en-US" dirty="0" smtClean="0"/>
              <a:t>top-level assembly.</a:t>
            </a:r>
            <a:endParaRPr lang="en-US" dirty="0"/>
          </a:p>
          <a:p>
            <a:endParaRPr lang="en-US" dirty="0"/>
          </a:p>
        </p:txBody>
      </p:sp>
      <p:pic>
        <p:nvPicPr>
          <p:cNvPr id="13" name="Picture 12"/>
          <p:cNvPicPr>
            <a:picLocks noChangeAspect="1"/>
          </p:cNvPicPr>
          <p:nvPr/>
        </p:nvPicPr>
        <p:blipFill>
          <a:blip r:embed="rId2"/>
          <a:stretch>
            <a:fillRect/>
          </a:stretch>
        </p:blipFill>
        <p:spPr>
          <a:xfrm>
            <a:off x="812880" y="6064100"/>
            <a:ext cx="4038950" cy="1310754"/>
          </a:xfrm>
          <a:prstGeom prst="rect">
            <a:avLst/>
          </a:prstGeom>
        </p:spPr>
      </p:pic>
      <p:pic>
        <p:nvPicPr>
          <p:cNvPr id="14" name="Picture 13"/>
          <p:cNvPicPr>
            <a:picLocks noChangeAspect="1"/>
          </p:cNvPicPr>
          <p:nvPr/>
        </p:nvPicPr>
        <p:blipFill>
          <a:blip r:embed="rId3"/>
          <a:stretch>
            <a:fillRect/>
          </a:stretch>
        </p:blipFill>
        <p:spPr>
          <a:xfrm>
            <a:off x="5916103" y="6064100"/>
            <a:ext cx="3635055" cy="1204064"/>
          </a:xfrm>
          <a:prstGeom prst="rect">
            <a:avLst/>
          </a:prstGeom>
        </p:spPr>
      </p:pic>
      <p:pic>
        <p:nvPicPr>
          <p:cNvPr id="15" name="Picture 14"/>
          <p:cNvPicPr>
            <a:picLocks noChangeAspect="1"/>
          </p:cNvPicPr>
          <p:nvPr/>
        </p:nvPicPr>
        <p:blipFill>
          <a:blip r:embed="rId4"/>
          <a:stretch>
            <a:fillRect/>
          </a:stretch>
        </p:blipFill>
        <p:spPr>
          <a:xfrm>
            <a:off x="11019326" y="6018376"/>
            <a:ext cx="4389500" cy="1356478"/>
          </a:xfrm>
          <a:prstGeom prst="rect">
            <a:avLst/>
          </a:prstGeom>
        </p:spPr>
      </p:pic>
      <p:sp>
        <p:nvSpPr>
          <p:cNvPr id="10" name="TextBox 9"/>
          <p:cNvSpPr txBox="1"/>
          <p:nvPr/>
        </p:nvSpPr>
        <p:spPr>
          <a:xfrm>
            <a:off x="779201" y="7490969"/>
            <a:ext cx="4072629" cy="584775"/>
          </a:xfrm>
          <a:prstGeom prst="rect">
            <a:avLst/>
          </a:prstGeom>
          <a:noFill/>
        </p:spPr>
        <p:txBody>
          <a:bodyPr wrap="square" rtlCol="0">
            <a:spAutoFit/>
          </a:bodyPr>
          <a:lstStyle/>
          <a:p>
            <a:pPr algn="ctr"/>
            <a:r>
              <a:rPr lang="en-US" dirty="0" smtClean="0">
                <a:solidFill>
                  <a:schemeClr val="accent2">
                    <a:lumMod val="75000"/>
                  </a:schemeClr>
                </a:solidFill>
              </a:rPr>
              <a:t>“Leaf”</a:t>
            </a:r>
            <a:endParaRPr lang="en-US" dirty="0">
              <a:solidFill>
                <a:schemeClr val="accent2">
                  <a:lumMod val="75000"/>
                </a:schemeClr>
              </a:solidFill>
            </a:endParaRPr>
          </a:p>
        </p:txBody>
      </p:sp>
      <p:sp>
        <p:nvSpPr>
          <p:cNvPr id="16" name="TextBox 15"/>
          <p:cNvSpPr txBox="1"/>
          <p:nvPr/>
        </p:nvSpPr>
        <p:spPr>
          <a:xfrm>
            <a:off x="5697315" y="7490969"/>
            <a:ext cx="4072629" cy="584775"/>
          </a:xfrm>
          <a:prstGeom prst="rect">
            <a:avLst/>
          </a:prstGeom>
          <a:noFill/>
        </p:spPr>
        <p:txBody>
          <a:bodyPr wrap="square" rtlCol="0">
            <a:spAutoFit/>
          </a:bodyPr>
          <a:lstStyle/>
          <a:p>
            <a:pPr algn="ctr"/>
            <a:r>
              <a:rPr lang="en-US" dirty="0" smtClean="0">
                <a:solidFill>
                  <a:schemeClr val="accent2">
                    <a:lumMod val="75000"/>
                  </a:schemeClr>
                </a:solidFill>
              </a:rPr>
              <a:t>“Branch”</a:t>
            </a:r>
            <a:endParaRPr lang="en-US" dirty="0">
              <a:solidFill>
                <a:schemeClr val="accent2">
                  <a:lumMod val="75000"/>
                </a:schemeClr>
              </a:solidFill>
            </a:endParaRPr>
          </a:p>
        </p:txBody>
      </p:sp>
      <p:sp>
        <p:nvSpPr>
          <p:cNvPr id="17" name="TextBox 16"/>
          <p:cNvSpPr txBox="1"/>
          <p:nvPr/>
        </p:nvSpPr>
        <p:spPr>
          <a:xfrm>
            <a:off x="11177761" y="7490968"/>
            <a:ext cx="4072629" cy="584775"/>
          </a:xfrm>
          <a:prstGeom prst="rect">
            <a:avLst/>
          </a:prstGeom>
          <a:noFill/>
        </p:spPr>
        <p:txBody>
          <a:bodyPr wrap="square" rtlCol="0">
            <a:spAutoFit/>
          </a:bodyPr>
          <a:lstStyle/>
          <a:p>
            <a:pPr algn="ctr"/>
            <a:r>
              <a:rPr lang="en-US" dirty="0" smtClean="0">
                <a:solidFill>
                  <a:schemeClr val="accent2">
                    <a:lumMod val="75000"/>
                  </a:schemeClr>
                </a:solidFill>
              </a:rPr>
              <a:t>“Root”</a:t>
            </a:r>
            <a:endParaRPr lang="en-US" dirty="0">
              <a:solidFill>
                <a:schemeClr val="accent2">
                  <a:lumMod val="75000"/>
                </a:schemeClr>
              </a:solidFill>
            </a:endParaRPr>
          </a:p>
        </p:txBody>
      </p:sp>
    </p:spTree>
    <p:extLst>
      <p:ext uri="{BB962C8B-B14F-4D97-AF65-F5344CB8AC3E}">
        <p14:creationId xmlns:p14="http://schemas.microsoft.com/office/powerpoint/2010/main" val="16755956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000" b="-2000"/>
          </a:stretch>
        </a:blipFill>
        <a:effectLst/>
      </p:bgPr>
    </p:bg>
    <p:spTree>
      <p:nvGrpSpPr>
        <p:cNvPr id="1" name=""/>
        <p:cNvGrpSpPr/>
        <p:nvPr/>
      </p:nvGrpSpPr>
      <p:grpSpPr>
        <a:xfrm>
          <a:off x="0" y="0"/>
          <a:ext cx="0" cy="0"/>
          <a:chOff x="0" y="0"/>
          <a:chExt cx="0" cy="0"/>
        </a:xfrm>
      </p:grpSpPr>
      <p:sp>
        <p:nvSpPr>
          <p:cNvPr id="10" name="Text Placeholder 1"/>
          <p:cNvSpPr>
            <a:spLocks noGrp="1"/>
          </p:cNvSpPr>
          <p:nvPr>
            <p:ph type="body" sz="quarter" idx="10"/>
          </p:nvPr>
        </p:nvSpPr>
        <p:spPr>
          <a:xfrm>
            <a:off x="812880" y="3986681"/>
            <a:ext cx="11670668" cy="731093"/>
          </a:xfrm>
        </p:spPr>
        <p:txBody>
          <a:bodyPr/>
          <a:lstStyle/>
          <a:p>
            <a:r>
              <a:rPr lang="en-US" dirty="0" smtClean="0">
                <a:solidFill>
                  <a:schemeClr val="tx1"/>
                </a:solidFill>
              </a:rPr>
              <a:t>2 – </a:t>
            </a:r>
            <a:r>
              <a:rPr lang="en-US" dirty="0">
                <a:solidFill>
                  <a:schemeClr val="tx1"/>
                </a:solidFill>
              </a:rPr>
              <a:t>Creating Items / Creating BOMs</a:t>
            </a:r>
          </a:p>
          <a:p>
            <a:endParaRPr lang="en-US" dirty="0">
              <a:solidFill>
                <a:schemeClr val="tx1"/>
              </a:solidFill>
            </a:endParaRPr>
          </a:p>
        </p:txBody>
      </p:sp>
    </p:spTree>
    <p:extLst>
      <p:ext uri="{BB962C8B-B14F-4D97-AF65-F5344CB8AC3E}">
        <p14:creationId xmlns:p14="http://schemas.microsoft.com/office/powerpoint/2010/main" val="2956471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Items</a:t>
            </a:r>
            <a:endParaRPr lang="en-US" dirty="0"/>
          </a:p>
        </p:txBody>
      </p:sp>
      <p:pic>
        <p:nvPicPr>
          <p:cNvPr id="5" name="Picture 4"/>
          <p:cNvPicPr>
            <a:picLocks noChangeAspect="1"/>
          </p:cNvPicPr>
          <p:nvPr/>
        </p:nvPicPr>
        <p:blipFill>
          <a:blip r:embed="rId2"/>
          <a:stretch>
            <a:fillRect/>
          </a:stretch>
        </p:blipFill>
        <p:spPr>
          <a:xfrm>
            <a:off x="3564293" y="2595579"/>
            <a:ext cx="8744883" cy="4479609"/>
          </a:xfrm>
          <a:prstGeom prst="rect">
            <a:avLst/>
          </a:prstGeom>
        </p:spPr>
      </p:pic>
      <p:sp>
        <p:nvSpPr>
          <p:cNvPr id="6" name="TextBox 5"/>
          <p:cNvSpPr txBox="1"/>
          <p:nvPr/>
        </p:nvSpPr>
        <p:spPr>
          <a:xfrm>
            <a:off x="812880" y="1351576"/>
            <a:ext cx="14509851" cy="1569660"/>
          </a:xfrm>
          <a:prstGeom prst="rect">
            <a:avLst/>
          </a:prstGeom>
          <a:noFill/>
        </p:spPr>
        <p:txBody>
          <a:bodyPr wrap="square" rtlCol="0">
            <a:spAutoFit/>
          </a:bodyPr>
          <a:lstStyle/>
          <a:p>
            <a:pPr marL="457200" indent="-457200">
              <a:buFont typeface="Wingdings" panose="05000000000000000000" pitchFamily="2" charset="2"/>
              <a:buChar char="§"/>
            </a:pPr>
            <a:r>
              <a:rPr lang="en-US" dirty="0" smtClean="0"/>
              <a:t>Part numbers generated from classification entered </a:t>
            </a:r>
          </a:p>
          <a:p>
            <a:pPr marL="457200" indent="-457200">
              <a:buFont typeface="Wingdings" panose="05000000000000000000" pitchFamily="2" charset="2"/>
              <a:buChar char="§"/>
            </a:pPr>
            <a:r>
              <a:rPr lang="en-US" dirty="0" smtClean="0"/>
              <a:t>Filtered picklists reach into the Classification workspace</a:t>
            </a:r>
            <a:endParaRPr lang="en-US" dirty="0"/>
          </a:p>
          <a:p>
            <a:endParaRPr lang="en-US" dirty="0"/>
          </a:p>
        </p:txBody>
      </p:sp>
      <p:sp>
        <p:nvSpPr>
          <p:cNvPr id="7" name="Content Placeholder 1"/>
          <p:cNvSpPr txBox="1">
            <a:spLocks/>
          </p:cNvSpPr>
          <p:nvPr/>
        </p:nvSpPr>
        <p:spPr>
          <a:xfrm>
            <a:off x="831103" y="7223759"/>
            <a:ext cx="14848243" cy="1120377"/>
          </a:xfrm>
          <a:prstGeom prst="rect">
            <a:avLst/>
          </a:prstGeom>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marL="106688" indent="0">
              <a:buNone/>
            </a:pPr>
            <a:r>
              <a:rPr lang="en-US" sz="3200" b="1" dirty="0" smtClean="0"/>
              <a:t>Tips</a:t>
            </a:r>
          </a:p>
          <a:p>
            <a:r>
              <a:rPr lang="en-US" sz="2800" dirty="0" smtClean="0"/>
              <a:t>To change the upper fields, clear out the lower fields of the picklist entries</a:t>
            </a:r>
          </a:p>
          <a:p>
            <a:pPr marL="106688" indent="0">
              <a:buNone/>
            </a:pPr>
            <a:endParaRPr lang="en-US" sz="3200" dirty="0" smtClean="0"/>
          </a:p>
          <a:p>
            <a:pPr marL="106688" indent="0">
              <a:buFont typeface="Wingdings" charset="2"/>
              <a:buNone/>
            </a:pPr>
            <a:endParaRPr lang="en-US" sz="3200" dirty="0" smtClean="0"/>
          </a:p>
          <a:p>
            <a:pPr marL="224254" lvl="1" indent="0">
              <a:buNone/>
            </a:pPr>
            <a:endParaRPr lang="en-US" sz="1800" dirty="0"/>
          </a:p>
          <a:p>
            <a:pPr marL="1317712" lvl="2" indent="-382250">
              <a:buFont typeface="Wingdings" panose="05000000000000000000" pitchFamily="2" charset="2"/>
              <a:buChar char="§"/>
            </a:pPr>
            <a:endParaRPr lang="en-US" sz="1400" dirty="0" smtClean="0"/>
          </a:p>
          <a:p>
            <a:endParaRPr lang="en-US" dirty="0"/>
          </a:p>
        </p:txBody>
      </p:sp>
    </p:spTree>
    <p:extLst>
      <p:ext uri="{BB962C8B-B14F-4D97-AF65-F5344CB8AC3E}">
        <p14:creationId xmlns:p14="http://schemas.microsoft.com/office/powerpoint/2010/main" val="2860073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a BOM</a:t>
            </a:r>
            <a:endParaRPr lang="en-US" dirty="0"/>
          </a:p>
        </p:txBody>
      </p:sp>
      <p:sp>
        <p:nvSpPr>
          <p:cNvPr id="6" name="TextBox 5"/>
          <p:cNvSpPr txBox="1"/>
          <p:nvPr/>
        </p:nvSpPr>
        <p:spPr>
          <a:xfrm>
            <a:off x="812880" y="1351576"/>
            <a:ext cx="14509851" cy="2554545"/>
          </a:xfrm>
          <a:prstGeom prst="rect">
            <a:avLst/>
          </a:prstGeom>
          <a:noFill/>
        </p:spPr>
        <p:txBody>
          <a:bodyPr wrap="square" rtlCol="0">
            <a:spAutoFit/>
          </a:bodyPr>
          <a:lstStyle/>
          <a:p>
            <a:pPr marL="457200" indent="-457200">
              <a:buFont typeface="Wingdings" panose="05000000000000000000" pitchFamily="2" charset="2"/>
              <a:buChar char="§"/>
            </a:pPr>
            <a:r>
              <a:rPr lang="en-US" dirty="0" smtClean="0"/>
              <a:t>Add items to one level of a BOM at a time</a:t>
            </a:r>
          </a:p>
          <a:p>
            <a:pPr marL="457200" indent="-457200">
              <a:buFont typeface="Wingdings" panose="05000000000000000000" pitchFamily="2" charset="2"/>
              <a:buChar char="§"/>
            </a:pPr>
            <a:r>
              <a:rPr lang="en-US" dirty="0" smtClean="0"/>
              <a:t>Specify quantity for each item</a:t>
            </a:r>
          </a:p>
          <a:p>
            <a:pPr marL="457200" indent="-457200">
              <a:buFont typeface="Wingdings" panose="05000000000000000000" pitchFamily="2" charset="2"/>
              <a:buChar char="§"/>
            </a:pPr>
            <a:r>
              <a:rPr lang="en-US" dirty="0" smtClean="0"/>
              <a:t>Edit BOM-only fields like quantity, revision pinning, and BOM order</a:t>
            </a:r>
          </a:p>
          <a:p>
            <a:pPr marL="457200" indent="-457200">
              <a:buFont typeface="Wingdings" panose="05000000000000000000" pitchFamily="2" charset="2"/>
              <a:buChar char="§"/>
            </a:pPr>
            <a:endParaRPr lang="en-US" dirty="0" smtClean="0"/>
          </a:p>
          <a:p>
            <a:endParaRPr lang="en-US" dirty="0"/>
          </a:p>
        </p:txBody>
      </p:sp>
      <p:sp>
        <p:nvSpPr>
          <p:cNvPr id="7" name="Content Placeholder 1"/>
          <p:cNvSpPr txBox="1">
            <a:spLocks/>
          </p:cNvSpPr>
          <p:nvPr/>
        </p:nvSpPr>
        <p:spPr>
          <a:xfrm>
            <a:off x="831103" y="7223759"/>
            <a:ext cx="14848243" cy="1120377"/>
          </a:xfrm>
          <a:prstGeom prst="rect">
            <a:avLst/>
          </a:prstGeom>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marL="106688" indent="0">
              <a:buNone/>
            </a:pPr>
            <a:r>
              <a:rPr lang="en-US" sz="3200" b="1" dirty="0" smtClean="0"/>
              <a:t>Tips</a:t>
            </a:r>
          </a:p>
          <a:p>
            <a:r>
              <a:rPr lang="en-US" sz="2800" dirty="0" smtClean="0"/>
              <a:t>Use the Preview Card to quickly move between items and expedite editing them!</a:t>
            </a:r>
          </a:p>
          <a:p>
            <a:pPr marL="106688" indent="0">
              <a:buNone/>
            </a:pPr>
            <a:endParaRPr lang="en-US" sz="3200" dirty="0" smtClean="0"/>
          </a:p>
          <a:p>
            <a:pPr marL="106688" indent="0">
              <a:buFont typeface="Wingdings" charset="2"/>
              <a:buNone/>
            </a:pPr>
            <a:endParaRPr lang="en-US" sz="3200" dirty="0" smtClean="0"/>
          </a:p>
          <a:p>
            <a:pPr marL="224254" lvl="1" indent="0">
              <a:buNone/>
            </a:pPr>
            <a:endParaRPr lang="en-US" sz="1800" dirty="0"/>
          </a:p>
          <a:p>
            <a:pPr marL="1317712" lvl="2" indent="-382250">
              <a:buFont typeface="Wingdings" panose="05000000000000000000" pitchFamily="2" charset="2"/>
              <a:buChar char="§"/>
            </a:pPr>
            <a:endParaRPr lang="en-US" sz="1400" dirty="0" smtClean="0"/>
          </a:p>
          <a:p>
            <a:endParaRPr lang="en-US" dirty="0"/>
          </a:p>
        </p:txBody>
      </p:sp>
      <p:pic>
        <p:nvPicPr>
          <p:cNvPr id="2" name="Picture 1"/>
          <p:cNvPicPr>
            <a:picLocks noChangeAspect="1"/>
          </p:cNvPicPr>
          <p:nvPr/>
        </p:nvPicPr>
        <p:blipFill>
          <a:blip r:embed="rId2"/>
          <a:stretch>
            <a:fillRect/>
          </a:stretch>
        </p:blipFill>
        <p:spPr>
          <a:xfrm>
            <a:off x="831103" y="3413659"/>
            <a:ext cx="14456126" cy="3236128"/>
          </a:xfrm>
          <a:prstGeom prst="rect">
            <a:avLst/>
          </a:prstGeom>
        </p:spPr>
      </p:pic>
    </p:spTree>
    <p:extLst>
      <p:ext uri="{BB962C8B-B14F-4D97-AF65-F5344CB8AC3E}">
        <p14:creationId xmlns:p14="http://schemas.microsoft.com/office/powerpoint/2010/main" val="586750991"/>
      </p:ext>
    </p:extLst>
  </p:cSld>
  <p:clrMapOvr>
    <a:masterClrMapping/>
  </p:clrMapOvr>
  <p:timing>
    <p:tnLst>
      <p:par>
        <p:cTn id="1" dur="indefinite" restart="never" nodeType="tmRoot"/>
      </p:par>
    </p:tnLst>
  </p:timing>
</p:sld>
</file>

<file path=ppt/theme/theme1.xml><?xml version="1.0" encoding="utf-8"?>
<a:theme xmlns:a="http://schemas.openxmlformats.org/drawingml/2006/main" name="Autodesk Theme">
  <a:themeElements>
    <a:clrScheme name="Autodesk Theme Colors">
      <a:dk1>
        <a:srgbClr val="000000"/>
      </a:dk1>
      <a:lt1>
        <a:srgbClr val="FFFFFF"/>
      </a:lt1>
      <a:dk2>
        <a:srgbClr val="000000"/>
      </a:dk2>
      <a:lt2>
        <a:srgbClr val="FFFFFF"/>
      </a:lt2>
      <a:accent1>
        <a:srgbClr val="FFCC00"/>
      </a:accent1>
      <a:accent2>
        <a:srgbClr val="87BC40"/>
      </a:accent2>
      <a:accent3>
        <a:srgbClr val="32BCAD"/>
      </a:accent3>
      <a:accent4>
        <a:srgbClr val="0696D7"/>
      </a:accent4>
      <a:accent5>
        <a:srgbClr val="007272"/>
      </a:accent5>
      <a:accent6>
        <a:srgbClr val="1858A8"/>
      </a:accent6>
      <a:hlink>
        <a:srgbClr val="007272"/>
      </a:hlink>
      <a:folHlink>
        <a:srgbClr val="0072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dk1"/>
        </a:lnRef>
        <a:fillRef idx="3">
          <a:schemeClr val="dk1"/>
        </a:fillRef>
        <a:effectRef idx="2">
          <a:schemeClr val="dk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0901408418A34781FB58955B5A4898" ma:contentTypeVersion="15" ma:contentTypeDescription="Create a new document." ma:contentTypeScope="" ma:versionID="f12e08a9d6519e85891a50c23753a3a4">
  <xsd:schema xmlns:xsd="http://www.w3.org/2001/XMLSchema" xmlns:xs="http://www.w3.org/2001/XMLSchema" xmlns:p="http://schemas.microsoft.com/office/2006/metadata/properties" xmlns:ns2="1ba95b48-ff86-4a97-8c0c-72e879096207" xmlns:ns3="9fdfbe47-238d-48cf-9155-9e32c0ba9ffc" xmlns:ns4="03b2d373-c9ab-4c73-bd20-f3f93986c287" targetNamespace="http://schemas.microsoft.com/office/2006/metadata/properties" ma:root="true" ma:fieldsID="437f2f10dc086fea1c5c6071de2c0c10" ns2:_="" ns3:_="" ns4:_="">
    <xsd:import namespace="1ba95b48-ff86-4a97-8c0c-72e879096207"/>
    <xsd:import namespace="9fdfbe47-238d-48cf-9155-9e32c0ba9ffc"/>
    <xsd:import namespace="03b2d373-c9ab-4c73-bd20-f3f93986c287"/>
    <xsd:element name="properties">
      <xsd:complexType>
        <xsd:sequence>
          <xsd:element name="documentManagement">
            <xsd:complexType>
              <xsd:all>
                <xsd:element ref="ns2:SharedWithUsers" minOccurs="0"/>
                <xsd:element ref="ns3:SharingHintHash" minOccurs="0"/>
                <xsd:element ref="ns3:SharedWithDetails" minOccurs="0"/>
                <xsd:element ref="ns4:MediaServiceMetadata" minOccurs="0"/>
                <xsd:element ref="ns4:MediaServiceFastMetadata" minOccurs="0"/>
                <xsd:element ref="ns4:MediaServiceDateTaken" minOccurs="0"/>
                <xsd:element ref="ns4:MediaServiceEventHashCode" minOccurs="0"/>
                <xsd:element ref="ns4:MediaServiceGenerationTime" minOccurs="0"/>
                <xsd:element ref="ns4:MediaServiceOCR" minOccurs="0"/>
                <xsd:element ref="ns4:MediaServiceAutoKeyPoints" minOccurs="0"/>
                <xsd:element ref="ns4:MediaServiceKeyPoints" minOccurs="0"/>
                <xsd:element ref="ns4: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a95b48-ff86-4a97-8c0c-72e87909620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21" nillable="true" ma:displayName="Taxonomy Catch All Column" ma:hidden="true" ma:list="{04ce25b9-7935-43e9-b826-a5174d04766d}" ma:internalName="TaxCatchAll" ma:showField="CatchAllData" ma:web="1ba95b48-ff86-4a97-8c0c-72e87909620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fdfbe47-238d-48cf-9155-9e32c0ba9ffc" elementFormDefault="qualified">
    <xsd:import namespace="http://schemas.microsoft.com/office/2006/documentManagement/types"/>
    <xsd:import namespace="http://schemas.microsoft.com/office/infopath/2007/PartnerControls"/>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b2d373-c9ab-4c73-bd20-f3f93986c287"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8a63c7ac-441e-4a27-a67b-4f073a988be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3b2d373-c9ab-4c73-bd20-f3f93986c287">
      <Terms xmlns="http://schemas.microsoft.com/office/infopath/2007/PartnerControls"/>
    </lcf76f155ced4ddcb4097134ff3c332f>
    <TaxCatchAll xmlns="1ba95b48-ff86-4a97-8c0c-72e879096207" xsi:nil="true"/>
  </documentManagement>
</p:properties>
</file>

<file path=customXml/itemProps1.xml><?xml version="1.0" encoding="utf-8"?>
<ds:datastoreItem xmlns:ds="http://schemas.openxmlformats.org/officeDocument/2006/customXml" ds:itemID="{329CE1A4-25F0-4EB7-8F48-37174BD3840F}"/>
</file>

<file path=customXml/itemProps2.xml><?xml version="1.0" encoding="utf-8"?>
<ds:datastoreItem xmlns:ds="http://schemas.openxmlformats.org/officeDocument/2006/customXml" ds:itemID="{F4095C10-7383-4EAF-A18B-D0B710DA182F}"/>
</file>

<file path=customXml/itemProps3.xml><?xml version="1.0" encoding="utf-8"?>
<ds:datastoreItem xmlns:ds="http://schemas.openxmlformats.org/officeDocument/2006/customXml" ds:itemID="{DA9C1853-6EC2-4C49-89A6-4A955B4CDA03}"/>
</file>

<file path=docProps/app.xml><?xml version="1.0" encoding="utf-8"?>
<Properties xmlns="http://schemas.openxmlformats.org/officeDocument/2006/extended-properties" xmlns:vt="http://schemas.openxmlformats.org/officeDocument/2006/docPropsVTypes">
  <Template/>
  <TotalTime>7876</TotalTime>
  <Words>959</Words>
  <Application>Microsoft Office PowerPoint</Application>
  <PresentationFormat>Custom</PresentationFormat>
  <Paragraphs>243</Paragraphs>
  <Slides>30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Frutiger Next LT W1G</vt:lpstr>
      <vt:lpstr>Wingdings</vt:lpstr>
      <vt:lpstr>Autodesk Theme</vt:lpstr>
      <vt:lpstr>PowerPoint Presentation</vt:lpstr>
      <vt:lpstr>Learning Objectives  Items and Bills of Materials</vt:lpstr>
      <vt:lpstr>PowerPoint Presentation</vt:lpstr>
      <vt:lpstr>BOM Overview</vt:lpstr>
      <vt:lpstr>Example Bill of Materials</vt:lpstr>
      <vt:lpstr>Items and BOMs Coexist</vt:lpstr>
      <vt:lpstr>PowerPoint Presentation</vt:lpstr>
      <vt:lpstr>Creating Items</vt:lpstr>
      <vt:lpstr>Creating a BOM</vt:lpstr>
      <vt:lpstr>Add / Edit Views in Item Viewer</vt:lpstr>
      <vt:lpstr>PowerPoint Presentation</vt:lpstr>
      <vt:lpstr>Exercises 1 - 8</vt:lpstr>
      <vt:lpstr>PowerPoint Presentation</vt:lpstr>
      <vt:lpstr>Creating a BOM Field</vt:lpstr>
      <vt:lpstr>Creating a BOM View</vt:lpstr>
      <vt:lpstr>PowerPoint Presentation</vt:lpstr>
      <vt:lpstr>Exercise 10</vt:lpstr>
      <vt:lpstr>PowerPoint Presentation</vt:lpstr>
      <vt:lpstr>Methods of Exporting</vt:lpstr>
      <vt:lpstr>Export to Excel from BOM</vt:lpstr>
      <vt:lpstr>Running Reports</vt:lpstr>
      <vt:lpstr>Exercise 11</vt:lpstr>
      <vt:lpstr>Importing</vt:lpstr>
      <vt:lpstr>Built-In Import Tool</vt:lpstr>
      <vt:lpstr>Column Mapping &amp; Settings</vt:lpstr>
      <vt:lpstr>Addressing Problems in Import Project</vt:lpstr>
      <vt:lpstr>PowerPoint Presentation</vt:lpstr>
      <vt:lpstr>Exercises 12 - 13</vt:lpstr>
      <vt:lpstr>Review Items and Bills of Materials</vt:lpstr>
      <vt:lpstr>PowerPoint Presentation</vt:lpstr>
    </vt:vector>
  </TitlesOfParts>
  <Company>Autodesk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Pasquale Volpintesta</dc:creator>
  <cp:lastModifiedBy>Sara Murray</cp:lastModifiedBy>
  <cp:revision>515</cp:revision>
  <dcterms:created xsi:type="dcterms:W3CDTF">2012-10-19T15:38:24Z</dcterms:created>
  <dcterms:modified xsi:type="dcterms:W3CDTF">2017-12-06T17:25:30Z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0x0101005D0901408418A34781FB58955B5A4898</vt:lpwstr>
  </property>
  <property fmtid="{D5CDD505-2E9C-101B-9397-08002B2CF9AE}" pid="3" name="MediaServiceImageTags">
    <vt:lpwstr/>
  </property>
</Properties>
</file>