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1"/>
  </p:notesMasterIdLst>
  <p:handoutMasterIdLst>
    <p:handoutMasterId r:id="rId22"/>
  </p:handoutMasterIdLst>
  <p:sldIdLst>
    <p:sldId id="403" r:id="rId6"/>
    <p:sldId id="345" r:id="rId7"/>
    <p:sldId id="392" r:id="rId8"/>
    <p:sldId id="393" r:id="rId9"/>
    <p:sldId id="396" r:id="rId10"/>
    <p:sldId id="391" r:id="rId11"/>
    <p:sldId id="400" r:id="rId12"/>
    <p:sldId id="399" r:id="rId13"/>
    <p:sldId id="390" r:id="rId14"/>
    <p:sldId id="402" r:id="rId15"/>
    <p:sldId id="401" r:id="rId16"/>
    <p:sldId id="394" r:id="rId17"/>
    <p:sldId id="395" r:id="rId18"/>
    <p:sldId id="398" r:id="rId19"/>
    <p:sldId id="321" r:id="rId20"/>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90326" autoAdjust="0"/>
  </p:normalViewPr>
  <p:slideViewPr>
    <p:cSldViewPr snapToGrid="0">
      <p:cViewPr>
        <p:scale>
          <a:sx n="50" d="100"/>
          <a:sy n="50" d="100"/>
        </p:scale>
        <p:origin x="1890" y="864"/>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E7262-2A27-4FFC-812C-51E167ACB04B}" type="doc">
      <dgm:prSet loTypeId="urn:microsoft.com/office/officeart/2005/8/layout/vProcess5" loCatId="process" qsTypeId="urn:microsoft.com/office/officeart/2005/8/quickstyle/simple1" qsCatId="simple" csTypeId="urn:microsoft.com/office/officeart/2005/8/colors/accent4_2" csCatId="accent4" phldr="1"/>
      <dgm:spPr/>
      <dgm:t>
        <a:bodyPr/>
        <a:lstStyle/>
        <a:p>
          <a:endParaRPr lang="en-US"/>
        </a:p>
      </dgm:t>
    </dgm:pt>
    <dgm:pt modelId="{5095CD81-1846-4148-A5D8-C1D88939CB7B}">
      <dgm:prSet phldrT="[Text]"/>
      <dgm:spPr/>
      <dgm:t>
        <a:bodyPr/>
        <a:lstStyle/>
        <a:p>
          <a:r>
            <a:rPr lang="en-US" b="1" dirty="0" smtClean="0"/>
            <a:t>Track</a:t>
          </a:r>
          <a:r>
            <a:rPr lang="en-US" dirty="0" smtClean="0"/>
            <a:t>: Suppliers of each component and their quotes, and set the price and default vendor</a:t>
          </a:r>
          <a:endParaRPr lang="en-US" dirty="0"/>
        </a:p>
      </dgm:t>
    </dgm:pt>
    <dgm:pt modelId="{A2764F40-B405-42A5-9000-BC34E66D1223}" type="parTrans" cxnId="{051A2EAF-5F50-4A01-9C7A-225EA38F97A3}">
      <dgm:prSet/>
      <dgm:spPr/>
      <dgm:t>
        <a:bodyPr/>
        <a:lstStyle/>
        <a:p>
          <a:endParaRPr lang="en-US"/>
        </a:p>
      </dgm:t>
    </dgm:pt>
    <dgm:pt modelId="{E9E0E238-A009-4984-959E-466324E0E21F}" type="sibTrans" cxnId="{051A2EAF-5F50-4A01-9C7A-225EA38F97A3}">
      <dgm:prSet/>
      <dgm:spPr/>
      <dgm:t>
        <a:bodyPr/>
        <a:lstStyle/>
        <a:p>
          <a:endParaRPr lang="en-US"/>
        </a:p>
      </dgm:t>
    </dgm:pt>
    <dgm:pt modelId="{A960BD17-DE07-41D4-B26E-2869EC2C89BF}">
      <dgm:prSet phldrT="[Text]"/>
      <dgm:spPr/>
      <dgm:t>
        <a:bodyPr/>
        <a:lstStyle/>
        <a:p>
          <a:r>
            <a:rPr lang="en-US" b="1" dirty="0" smtClean="0"/>
            <a:t>Maintain</a:t>
          </a:r>
          <a:r>
            <a:rPr lang="en-US" dirty="0" smtClean="0"/>
            <a:t>: An approved vendor list (AVL) with optional workflow for approving and evaluating vendors</a:t>
          </a:r>
          <a:endParaRPr lang="en-US" dirty="0"/>
        </a:p>
      </dgm:t>
    </dgm:pt>
    <dgm:pt modelId="{384DF4AE-74B7-474F-95C3-BEB5E19EAA9F}" type="parTrans" cxnId="{029B2B9A-62C0-43CA-BE26-4B28C5B55CAE}">
      <dgm:prSet/>
      <dgm:spPr/>
      <dgm:t>
        <a:bodyPr/>
        <a:lstStyle/>
        <a:p>
          <a:endParaRPr lang="en-US"/>
        </a:p>
      </dgm:t>
    </dgm:pt>
    <dgm:pt modelId="{29273490-B925-4144-9777-207FB983DF3E}" type="sibTrans" cxnId="{029B2B9A-62C0-43CA-BE26-4B28C5B55CAE}">
      <dgm:prSet/>
      <dgm:spPr/>
      <dgm:t>
        <a:bodyPr/>
        <a:lstStyle/>
        <a:p>
          <a:endParaRPr lang="en-US"/>
        </a:p>
      </dgm:t>
    </dgm:pt>
    <dgm:pt modelId="{A1C755EB-7566-4884-952D-1E035D14C5FA}">
      <dgm:prSet phldrT="[Text]"/>
      <dgm:spPr/>
      <dgm:t>
        <a:bodyPr/>
        <a:lstStyle/>
        <a:p>
          <a:r>
            <a:rPr lang="en-US" b="1" dirty="0" smtClean="0"/>
            <a:t>Manage</a:t>
          </a:r>
          <a:r>
            <a:rPr lang="en-US" dirty="0" smtClean="0"/>
            <a:t>: Full vendor management functionality</a:t>
          </a:r>
          <a:endParaRPr lang="en-US" dirty="0"/>
        </a:p>
      </dgm:t>
    </dgm:pt>
    <dgm:pt modelId="{221C9AE8-8B3B-422B-8937-8C2C41242B41}" type="parTrans" cxnId="{3629A3F0-B796-4C89-9DCA-9DAB64BC02F4}">
      <dgm:prSet/>
      <dgm:spPr/>
      <dgm:t>
        <a:bodyPr/>
        <a:lstStyle/>
        <a:p>
          <a:endParaRPr lang="en-US"/>
        </a:p>
      </dgm:t>
    </dgm:pt>
    <dgm:pt modelId="{45DCDFF8-AF33-4F04-87D9-B75D678A21BB}" type="sibTrans" cxnId="{3629A3F0-B796-4C89-9DCA-9DAB64BC02F4}">
      <dgm:prSet/>
      <dgm:spPr/>
      <dgm:t>
        <a:bodyPr/>
        <a:lstStyle/>
        <a:p>
          <a:endParaRPr lang="en-US"/>
        </a:p>
      </dgm:t>
    </dgm:pt>
    <dgm:pt modelId="{945D541B-813F-4039-9BBF-4DC223EA7BC4}" type="pres">
      <dgm:prSet presAssocID="{B6FE7262-2A27-4FFC-812C-51E167ACB04B}" presName="outerComposite" presStyleCnt="0">
        <dgm:presLayoutVars>
          <dgm:chMax val="5"/>
          <dgm:dir/>
          <dgm:resizeHandles val="exact"/>
        </dgm:presLayoutVars>
      </dgm:prSet>
      <dgm:spPr/>
      <dgm:t>
        <a:bodyPr/>
        <a:lstStyle/>
        <a:p>
          <a:endParaRPr lang="en-US"/>
        </a:p>
      </dgm:t>
    </dgm:pt>
    <dgm:pt modelId="{6BD8AAB7-5CD4-4F97-AC58-FF7CC43BA6D4}" type="pres">
      <dgm:prSet presAssocID="{B6FE7262-2A27-4FFC-812C-51E167ACB04B}" presName="dummyMaxCanvas" presStyleCnt="0">
        <dgm:presLayoutVars/>
      </dgm:prSet>
      <dgm:spPr/>
      <dgm:t>
        <a:bodyPr/>
        <a:lstStyle/>
        <a:p>
          <a:endParaRPr lang="en-US"/>
        </a:p>
      </dgm:t>
    </dgm:pt>
    <dgm:pt modelId="{360C681E-70E4-489F-920E-8999169A8428}" type="pres">
      <dgm:prSet presAssocID="{B6FE7262-2A27-4FFC-812C-51E167ACB04B}" presName="ThreeNodes_1" presStyleLbl="node1" presStyleIdx="0" presStyleCnt="3" custScaleY="64798">
        <dgm:presLayoutVars>
          <dgm:bulletEnabled val="1"/>
        </dgm:presLayoutVars>
      </dgm:prSet>
      <dgm:spPr/>
      <dgm:t>
        <a:bodyPr/>
        <a:lstStyle/>
        <a:p>
          <a:endParaRPr lang="en-US"/>
        </a:p>
      </dgm:t>
    </dgm:pt>
    <dgm:pt modelId="{3766293F-55DC-44ED-ACCE-29A8798DA340}" type="pres">
      <dgm:prSet presAssocID="{B6FE7262-2A27-4FFC-812C-51E167ACB04B}" presName="ThreeNodes_2" presStyleLbl="node1" presStyleIdx="1" presStyleCnt="3" custScaleY="69414" custLinFactNeighborY="-16809">
        <dgm:presLayoutVars>
          <dgm:bulletEnabled val="1"/>
        </dgm:presLayoutVars>
      </dgm:prSet>
      <dgm:spPr/>
      <dgm:t>
        <a:bodyPr/>
        <a:lstStyle/>
        <a:p>
          <a:endParaRPr lang="en-US"/>
        </a:p>
      </dgm:t>
    </dgm:pt>
    <dgm:pt modelId="{7633F971-C7DB-4A42-8FEB-791219C9C1C9}" type="pres">
      <dgm:prSet presAssocID="{B6FE7262-2A27-4FFC-812C-51E167ACB04B}" presName="ThreeNodes_3" presStyleLbl="node1" presStyleIdx="2" presStyleCnt="3" custScaleY="58512" custLinFactNeighborY="-32329">
        <dgm:presLayoutVars>
          <dgm:bulletEnabled val="1"/>
        </dgm:presLayoutVars>
      </dgm:prSet>
      <dgm:spPr/>
      <dgm:t>
        <a:bodyPr/>
        <a:lstStyle/>
        <a:p>
          <a:endParaRPr lang="en-US"/>
        </a:p>
      </dgm:t>
    </dgm:pt>
    <dgm:pt modelId="{8B693AEF-90F7-46B1-86C0-3C1E39E0AC96}" type="pres">
      <dgm:prSet presAssocID="{B6FE7262-2A27-4FFC-812C-51E167ACB04B}" presName="ThreeConn_1-2" presStyleLbl="fgAccFollowNode1" presStyleIdx="0" presStyleCnt="2">
        <dgm:presLayoutVars>
          <dgm:bulletEnabled val="1"/>
        </dgm:presLayoutVars>
      </dgm:prSet>
      <dgm:spPr/>
      <dgm:t>
        <a:bodyPr/>
        <a:lstStyle/>
        <a:p>
          <a:endParaRPr lang="en-US"/>
        </a:p>
      </dgm:t>
    </dgm:pt>
    <dgm:pt modelId="{D13F0AD6-ABD7-4913-B220-9C04324C1689}" type="pres">
      <dgm:prSet presAssocID="{B6FE7262-2A27-4FFC-812C-51E167ACB04B}" presName="ThreeConn_2-3" presStyleLbl="fgAccFollowNode1" presStyleIdx="1" presStyleCnt="2" custLinFactNeighborY="-19413">
        <dgm:presLayoutVars>
          <dgm:bulletEnabled val="1"/>
        </dgm:presLayoutVars>
      </dgm:prSet>
      <dgm:spPr/>
      <dgm:t>
        <a:bodyPr/>
        <a:lstStyle/>
        <a:p>
          <a:endParaRPr lang="en-US"/>
        </a:p>
      </dgm:t>
    </dgm:pt>
    <dgm:pt modelId="{415DACF2-897B-47D0-9AAF-D3805EF30194}" type="pres">
      <dgm:prSet presAssocID="{B6FE7262-2A27-4FFC-812C-51E167ACB04B}" presName="ThreeNodes_1_text" presStyleLbl="node1" presStyleIdx="2" presStyleCnt="3">
        <dgm:presLayoutVars>
          <dgm:bulletEnabled val="1"/>
        </dgm:presLayoutVars>
      </dgm:prSet>
      <dgm:spPr/>
      <dgm:t>
        <a:bodyPr/>
        <a:lstStyle/>
        <a:p>
          <a:endParaRPr lang="en-US"/>
        </a:p>
      </dgm:t>
    </dgm:pt>
    <dgm:pt modelId="{7ED514A8-F3F7-44CF-87E5-D7B495532E0B}" type="pres">
      <dgm:prSet presAssocID="{B6FE7262-2A27-4FFC-812C-51E167ACB04B}" presName="ThreeNodes_2_text" presStyleLbl="node1" presStyleIdx="2" presStyleCnt="3">
        <dgm:presLayoutVars>
          <dgm:bulletEnabled val="1"/>
        </dgm:presLayoutVars>
      </dgm:prSet>
      <dgm:spPr/>
      <dgm:t>
        <a:bodyPr/>
        <a:lstStyle/>
        <a:p>
          <a:endParaRPr lang="en-US"/>
        </a:p>
      </dgm:t>
    </dgm:pt>
    <dgm:pt modelId="{577F38EC-5942-4BA8-BA5B-BEF7C9343391}" type="pres">
      <dgm:prSet presAssocID="{B6FE7262-2A27-4FFC-812C-51E167ACB04B}" presName="ThreeNodes_3_text" presStyleLbl="node1" presStyleIdx="2" presStyleCnt="3">
        <dgm:presLayoutVars>
          <dgm:bulletEnabled val="1"/>
        </dgm:presLayoutVars>
      </dgm:prSet>
      <dgm:spPr/>
      <dgm:t>
        <a:bodyPr/>
        <a:lstStyle/>
        <a:p>
          <a:endParaRPr lang="en-US"/>
        </a:p>
      </dgm:t>
    </dgm:pt>
  </dgm:ptLst>
  <dgm:cxnLst>
    <dgm:cxn modelId="{E737F201-40AA-4F9D-8730-76DC7F4A6B49}" type="presOf" srcId="{5095CD81-1846-4148-A5D8-C1D88939CB7B}" destId="{360C681E-70E4-489F-920E-8999169A8428}" srcOrd="0" destOrd="0" presId="urn:microsoft.com/office/officeart/2005/8/layout/vProcess5"/>
    <dgm:cxn modelId="{BDE6A910-FAD9-4F1D-ADBB-68CF82A3ECDF}" type="presOf" srcId="{29273490-B925-4144-9777-207FB983DF3E}" destId="{D13F0AD6-ABD7-4913-B220-9C04324C1689}" srcOrd="0" destOrd="0" presId="urn:microsoft.com/office/officeart/2005/8/layout/vProcess5"/>
    <dgm:cxn modelId="{B752F323-58ED-4961-899E-F80A1A61BFD9}" type="presOf" srcId="{B6FE7262-2A27-4FFC-812C-51E167ACB04B}" destId="{945D541B-813F-4039-9BBF-4DC223EA7BC4}" srcOrd="0" destOrd="0" presId="urn:microsoft.com/office/officeart/2005/8/layout/vProcess5"/>
    <dgm:cxn modelId="{0D7EF05B-BB8E-4F00-8886-FCFA6011603D}" type="presOf" srcId="{5095CD81-1846-4148-A5D8-C1D88939CB7B}" destId="{415DACF2-897B-47D0-9AAF-D3805EF30194}" srcOrd="1" destOrd="0" presId="urn:microsoft.com/office/officeart/2005/8/layout/vProcess5"/>
    <dgm:cxn modelId="{FE1E273B-C128-4FCB-8701-12A1300BA84C}" type="presOf" srcId="{A1C755EB-7566-4884-952D-1E035D14C5FA}" destId="{577F38EC-5942-4BA8-BA5B-BEF7C9343391}" srcOrd="1" destOrd="0" presId="urn:microsoft.com/office/officeart/2005/8/layout/vProcess5"/>
    <dgm:cxn modelId="{1FA3F6CA-EB56-43AE-A671-5AB3B31B9D16}" type="presOf" srcId="{A1C755EB-7566-4884-952D-1E035D14C5FA}" destId="{7633F971-C7DB-4A42-8FEB-791219C9C1C9}" srcOrd="0" destOrd="0" presId="urn:microsoft.com/office/officeart/2005/8/layout/vProcess5"/>
    <dgm:cxn modelId="{30BE5F01-F7F4-4D8D-901F-1C781C73BBF1}" type="presOf" srcId="{A960BD17-DE07-41D4-B26E-2869EC2C89BF}" destId="{7ED514A8-F3F7-44CF-87E5-D7B495532E0B}" srcOrd="1" destOrd="0" presId="urn:microsoft.com/office/officeart/2005/8/layout/vProcess5"/>
    <dgm:cxn modelId="{3629A3F0-B796-4C89-9DCA-9DAB64BC02F4}" srcId="{B6FE7262-2A27-4FFC-812C-51E167ACB04B}" destId="{A1C755EB-7566-4884-952D-1E035D14C5FA}" srcOrd="2" destOrd="0" parTransId="{221C9AE8-8B3B-422B-8937-8C2C41242B41}" sibTransId="{45DCDFF8-AF33-4F04-87D9-B75D678A21BB}"/>
    <dgm:cxn modelId="{029B2B9A-62C0-43CA-BE26-4B28C5B55CAE}" srcId="{B6FE7262-2A27-4FFC-812C-51E167ACB04B}" destId="{A960BD17-DE07-41D4-B26E-2869EC2C89BF}" srcOrd="1" destOrd="0" parTransId="{384DF4AE-74B7-474F-95C3-BEB5E19EAA9F}" sibTransId="{29273490-B925-4144-9777-207FB983DF3E}"/>
    <dgm:cxn modelId="{73EA6A21-1EC4-42F4-AE7D-8C5D254E7AEA}" type="presOf" srcId="{E9E0E238-A009-4984-959E-466324E0E21F}" destId="{8B693AEF-90F7-46B1-86C0-3C1E39E0AC96}" srcOrd="0" destOrd="0" presId="urn:microsoft.com/office/officeart/2005/8/layout/vProcess5"/>
    <dgm:cxn modelId="{C9E19DBA-A18D-4F4F-B975-0265E9EF1BD1}" type="presOf" srcId="{A960BD17-DE07-41D4-B26E-2869EC2C89BF}" destId="{3766293F-55DC-44ED-ACCE-29A8798DA340}" srcOrd="0" destOrd="0" presId="urn:microsoft.com/office/officeart/2005/8/layout/vProcess5"/>
    <dgm:cxn modelId="{051A2EAF-5F50-4A01-9C7A-225EA38F97A3}" srcId="{B6FE7262-2A27-4FFC-812C-51E167ACB04B}" destId="{5095CD81-1846-4148-A5D8-C1D88939CB7B}" srcOrd="0" destOrd="0" parTransId="{A2764F40-B405-42A5-9000-BC34E66D1223}" sibTransId="{E9E0E238-A009-4984-959E-466324E0E21F}"/>
    <dgm:cxn modelId="{9CA2E3CD-E816-4FAE-9FA2-654E95C795BF}" type="presParOf" srcId="{945D541B-813F-4039-9BBF-4DC223EA7BC4}" destId="{6BD8AAB7-5CD4-4F97-AC58-FF7CC43BA6D4}" srcOrd="0" destOrd="0" presId="urn:microsoft.com/office/officeart/2005/8/layout/vProcess5"/>
    <dgm:cxn modelId="{7EB7E330-D3D4-4555-88B2-583FD176B17F}" type="presParOf" srcId="{945D541B-813F-4039-9BBF-4DC223EA7BC4}" destId="{360C681E-70E4-489F-920E-8999169A8428}" srcOrd="1" destOrd="0" presId="urn:microsoft.com/office/officeart/2005/8/layout/vProcess5"/>
    <dgm:cxn modelId="{189A83AF-281F-46B4-A2CA-76931C177EFB}" type="presParOf" srcId="{945D541B-813F-4039-9BBF-4DC223EA7BC4}" destId="{3766293F-55DC-44ED-ACCE-29A8798DA340}" srcOrd="2" destOrd="0" presId="urn:microsoft.com/office/officeart/2005/8/layout/vProcess5"/>
    <dgm:cxn modelId="{BC916195-7BB4-4A2C-B0DD-5189C3D6685D}" type="presParOf" srcId="{945D541B-813F-4039-9BBF-4DC223EA7BC4}" destId="{7633F971-C7DB-4A42-8FEB-791219C9C1C9}" srcOrd="3" destOrd="0" presId="urn:microsoft.com/office/officeart/2005/8/layout/vProcess5"/>
    <dgm:cxn modelId="{2E95D04F-1B68-4D8F-887E-CFDF8CF53922}" type="presParOf" srcId="{945D541B-813F-4039-9BBF-4DC223EA7BC4}" destId="{8B693AEF-90F7-46B1-86C0-3C1E39E0AC96}" srcOrd="4" destOrd="0" presId="urn:microsoft.com/office/officeart/2005/8/layout/vProcess5"/>
    <dgm:cxn modelId="{D126EF25-C538-4D50-B666-12209F247611}" type="presParOf" srcId="{945D541B-813F-4039-9BBF-4DC223EA7BC4}" destId="{D13F0AD6-ABD7-4913-B220-9C04324C1689}" srcOrd="5" destOrd="0" presId="urn:microsoft.com/office/officeart/2005/8/layout/vProcess5"/>
    <dgm:cxn modelId="{7B7D989B-73E8-482D-93C5-F5F88C562DBA}" type="presParOf" srcId="{945D541B-813F-4039-9BBF-4DC223EA7BC4}" destId="{415DACF2-897B-47D0-9AAF-D3805EF30194}" srcOrd="6" destOrd="0" presId="urn:microsoft.com/office/officeart/2005/8/layout/vProcess5"/>
    <dgm:cxn modelId="{3EA88447-DFCF-405C-ABEB-E01643B41994}" type="presParOf" srcId="{945D541B-813F-4039-9BBF-4DC223EA7BC4}" destId="{7ED514A8-F3F7-44CF-87E5-D7B495532E0B}" srcOrd="7" destOrd="0" presId="urn:microsoft.com/office/officeart/2005/8/layout/vProcess5"/>
    <dgm:cxn modelId="{A4713680-1BAD-436B-8BDF-B1611243AF50}" type="presParOf" srcId="{945D541B-813F-4039-9BBF-4DC223EA7BC4}" destId="{577F38EC-5942-4BA8-BA5B-BEF7C934339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998C44-81D5-41C3-BF47-EC65EF35EFF0}" type="doc">
      <dgm:prSet loTypeId="urn:microsoft.com/office/officeart/2011/layout/CircleProcess" loCatId="process" qsTypeId="urn:microsoft.com/office/officeart/2005/8/quickstyle/simple1" qsCatId="simple" csTypeId="urn:microsoft.com/office/officeart/2005/8/colors/accent4_2" csCatId="accent4" phldr="1"/>
      <dgm:spPr/>
      <dgm:t>
        <a:bodyPr/>
        <a:lstStyle/>
        <a:p>
          <a:endParaRPr lang="en-US"/>
        </a:p>
      </dgm:t>
    </dgm:pt>
    <dgm:pt modelId="{82415B13-8822-4610-A635-E4B309FD603B}" type="pres">
      <dgm:prSet presAssocID="{EE998C44-81D5-41C3-BF47-EC65EF35EFF0}" presName="Name0" presStyleCnt="0">
        <dgm:presLayoutVars>
          <dgm:chMax val="11"/>
          <dgm:chPref val="11"/>
          <dgm:dir/>
          <dgm:resizeHandles/>
        </dgm:presLayoutVars>
      </dgm:prSet>
      <dgm:spPr/>
      <dgm:t>
        <a:bodyPr/>
        <a:lstStyle/>
        <a:p>
          <a:endParaRPr lang="en-US"/>
        </a:p>
      </dgm:t>
    </dgm:pt>
  </dgm:ptLst>
  <dgm:cxnLst>
    <dgm:cxn modelId="{82C32EAD-824E-4BD6-B35D-6CE5719D61AE}" type="presOf" srcId="{EE998C44-81D5-41C3-BF47-EC65EF35EFF0}" destId="{82415B13-8822-4610-A635-E4B309FD603B}"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998C44-81D5-41C3-BF47-EC65EF35EFF0}" type="doc">
      <dgm:prSet loTypeId="urn:microsoft.com/office/officeart/2011/layout/CircleProcess" loCatId="process" qsTypeId="urn:microsoft.com/office/officeart/2005/8/quickstyle/simple1" qsCatId="simple" csTypeId="urn:microsoft.com/office/officeart/2005/8/colors/accent4_2" csCatId="accent4" phldr="1"/>
      <dgm:spPr/>
      <dgm:t>
        <a:bodyPr/>
        <a:lstStyle/>
        <a:p>
          <a:endParaRPr lang="en-US"/>
        </a:p>
      </dgm:t>
    </dgm:pt>
    <dgm:pt modelId="{82415B13-8822-4610-A635-E4B309FD603B}" type="pres">
      <dgm:prSet presAssocID="{EE998C44-81D5-41C3-BF47-EC65EF35EFF0}" presName="Name0" presStyleCnt="0">
        <dgm:presLayoutVars>
          <dgm:chMax val="11"/>
          <dgm:chPref val="11"/>
          <dgm:dir/>
          <dgm:resizeHandles/>
        </dgm:presLayoutVars>
      </dgm:prSet>
      <dgm:spPr/>
      <dgm:t>
        <a:bodyPr/>
        <a:lstStyle/>
        <a:p>
          <a:endParaRPr lang="en-US"/>
        </a:p>
      </dgm:t>
    </dgm:pt>
  </dgm:ptLst>
  <dgm:cxnLst>
    <dgm:cxn modelId="{E40457B3-EF11-4780-898A-A411837F7CC0}" type="presOf" srcId="{EE998C44-81D5-41C3-BF47-EC65EF35EFF0}" destId="{82415B13-8822-4610-A635-E4B309FD603B}"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998C44-81D5-41C3-BF47-EC65EF35EFF0}" type="doc">
      <dgm:prSet loTypeId="urn:microsoft.com/office/officeart/2011/layout/CircleProcess" loCatId="process" qsTypeId="urn:microsoft.com/office/officeart/2005/8/quickstyle/simple1" qsCatId="simple" csTypeId="urn:microsoft.com/office/officeart/2005/8/colors/accent4_2" csCatId="accent4" phldr="1"/>
      <dgm:spPr/>
      <dgm:t>
        <a:bodyPr/>
        <a:lstStyle/>
        <a:p>
          <a:endParaRPr lang="en-US"/>
        </a:p>
      </dgm:t>
    </dgm:pt>
    <dgm:pt modelId="{7FD66D2D-923E-4674-A1F2-38BA34692472}">
      <dgm:prSet phldrT="[Text]"/>
      <dgm:spPr/>
      <dgm:t>
        <a:bodyPr/>
        <a:lstStyle/>
        <a:p>
          <a:r>
            <a:rPr lang="en-US" dirty="0" smtClean="0"/>
            <a:t>Add a supplier / sourcing vendor for an item: on the item’s Sourcing tab, click Add.</a:t>
          </a:r>
          <a:endParaRPr lang="en-US" dirty="0"/>
        </a:p>
      </dgm:t>
    </dgm:pt>
    <dgm:pt modelId="{0A1A0795-809E-463D-9F45-2A23D0807D59}" type="parTrans" cxnId="{9F3C2AB9-056F-4D3F-99D4-775BB90D8F2F}">
      <dgm:prSet/>
      <dgm:spPr/>
      <dgm:t>
        <a:bodyPr/>
        <a:lstStyle/>
        <a:p>
          <a:endParaRPr lang="en-US"/>
        </a:p>
      </dgm:t>
    </dgm:pt>
    <dgm:pt modelId="{05DB0410-B253-425E-8CC7-7C1A2664EB15}" type="sibTrans" cxnId="{9F3C2AB9-056F-4D3F-99D4-775BB90D8F2F}">
      <dgm:prSet/>
      <dgm:spPr/>
      <dgm:t>
        <a:bodyPr/>
        <a:lstStyle/>
        <a:p>
          <a:endParaRPr lang="en-US"/>
        </a:p>
      </dgm:t>
    </dgm:pt>
    <dgm:pt modelId="{229DAAE3-C0F6-4FE1-92DF-1B2C3A249F48}">
      <dgm:prSet phldrT="[Text]"/>
      <dgm:spPr/>
      <dgm:t>
        <a:bodyPr/>
        <a:lstStyle/>
        <a:p>
          <a:r>
            <a:rPr lang="en-US" dirty="0" smtClean="0"/>
            <a:t>In the Supplier drop-down list, you will see the records in your supplier / vendor management workspace.</a:t>
          </a:r>
          <a:endParaRPr lang="en-US" dirty="0"/>
        </a:p>
      </dgm:t>
    </dgm:pt>
    <dgm:pt modelId="{CF1C7097-4C6A-479A-9303-9E46664AA6ED}" type="parTrans" cxnId="{8607B411-CF2B-4B56-838D-741156F53E5B}">
      <dgm:prSet/>
      <dgm:spPr/>
      <dgm:t>
        <a:bodyPr/>
        <a:lstStyle/>
        <a:p>
          <a:endParaRPr lang="en-US"/>
        </a:p>
      </dgm:t>
    </dgm:pt>
    <dgm:pt modelId="{EEA4DE41-6858-4011-AB47-D38453ACC84B}" type="sibTrans" cxnId="{8607B411-CF2B-4B56-838D-741156F53E5B}">
      <dgm:prSet/>
      <dgm:spPr/>
      <dgm:t>
        <a:bodyPr/>
        <a:lstStyle/>
        <a:p>
          <a:endParaRPr lang="en-US"/>
        </a:p>
      </dgm:t>
    </dgm:pt>
    <dgm:pt modelId="{EBED2612-F889-45BD-841E-EC29FE861960}">
      <dgm:prSet phldrT="[Text]"/>
      <dgm:spPr/>
      <dgm:t>
        <a:bodyPr/>
        <a:lstStyle/>
        <a:p>
          <a:r>
            <a:rPr lang="en-US" dirty="0" smtClean="0"/>
            <a:t>Select a supplier to add. If there is workflow process for the supplier / vendor management workspace, the state of the selected supplier displays.</a:t>
          </a:r>
          <a:endParaRPr lang="en-US" dirty="0"/>
        </a:p>
      </dgm:t>
    </dgm:pt>
    <dgm:pt modelId="{B3C05F18-32E4-4A4C-857E-8C6B68758544}" type="parTrans" cxnId="{DABF1324-E20D-4D1C-8977-DCD1EDA3EA72}">
      <dgm:prSet/>
      <dgm:spPr/>
      <dgm:t>
        <a:bodyPr/>
        <a:lstStyle/>
        <a:p>
          <a:endParaRPr lang="en-US"/>
        </a:p>
      </dgm:t>
    </dgm:pt>
    <dgm:pt modelId="{0A3AD845-0E3B-451B-8534-18ED77F52D1A}" type="sibTrans" cxnId="{DABF1324-E20D-4D1C-8977-DCD1EDA3EA72}">
      <dgm:prSet/>
      <dgm:spPr/>
      <dgm:t>
        <a:bodyPr/>
        <a:lstStyle/>
        <a:p>
          <a:endParaRPr lang="en-US"/>
        </a:p>
      </dgm:t>
    </dgm:pt>
    <dgm:pt modelId="{82415B13-8822-4610-A635-E4B309FD603B}" type="pres">
      <dgm:prSet presAssocID="{EE998C44-81D5-41C3-BF47-EC65EF35EFF0}" presName="Name0" presStyleCnt="0">
        <dgm:presLayoutVars>
          <dgm:chMax val="11"/>
          <dgm:chPref val="11"/>
          <dgm:dir/>
          <dgm:resizeHandles/>
        </dgm:presLayoutVars>
      </dgm:prSet>
      <dgm:spPr/>
      <dgm:t>
        <a:bodyPr/>
        <a:lstStyle/>
        <a:p>
          <a:endParaRPr lang="en-US"/>
        </a:p>
      </dgm:t>
    </dgm:pt>
    <dgm:pt modelId="{FD0C5F9F-88E1-4E65-AD0D-EB980468D421}" type="pres">
      <dgm:prSet presAssocID="{EBED2612-F889-45BD-841E-EC29FE861960}" presName="Accent3" presStyleCnt="0"/>
      <dgm:spPr/>
      <dgm:t>
        <a:bodyPr/>
        <a:lstStyle/>
        <a:p>
          <a:endParaRPr lang="en-US"/>
        </a:p>
      </dgm:t>
    </dgm:pt>
    <dgm:pt modelId="{A236C87E-806D-4CA5-8A8D-31662FDFD2A5}" type="pres">
      <dgm:prSet presAssocID="{EBED2612-F889-45BD-841E-EC29FE861960}" presName="Accent" presStyleLbl="node1" presStyleIdx="0" presStyleCnt="3"/>
      <dgm:spPr/>
      <dgm:t>
        <a:bodyPr/>
        <a:lstStyle/>
        <a:p>
          <a:endParaRPr lang="en-US"/>
        </a:p>
      </dgm:t>
    </dgm:pt>
    <dgm:pt modelId="{7B32999B-218E-4F65-8FE2-15927D85F653}" type="pres">
      <dgm:prSet presAssocID="{EBED2612-F889-45BD-841E-EC29FE861960}" presName="ParentBackground3" presStyleCnt="0"/>
      <dgm:spPr/>
      <dgm:t>
        <a:bodyPr/>
        <a:lstStyle/>
        <a:p>
          <a:endParaRPr lang="en-US"/>
        </a:p>
      </dgm:t>
    </dgm:pt>
    <dgm:pt modelId="{219F53F4-DC04-49D3-A47C-F20C91AF5419}" type="pres">
      <dgm:prSet presAssocID="{EBED2612-F889-45BD-841E-EC29FE861960}" presName="ParentBackground" presStyleLbl="fgAcc1" presStyleIdx="0" presStyleCnt="3"/>
      <dgm:spPr/>
      <dgm:t>
        <a:bodyPr/>
        <a:lstStyle/>
        <a:p>
          <a:endParaRPr lang="en-US"/>
        </a:p>
      </dgm:t>
    </dgm:pt>
    <dgm:pt modelId="{B7507248-9E9E-48D1-ADA4-0F107DF7DD46}" type="pres">
      <dgm:prSet presAssocID="{EBED2612-F889-45BD-841E-EC29FE861960}" presName="Parent3" presStyleLbl="revTx" presStyleIdx="0" presStyleCnt="0">
        <dgm:presLayoutVars>
          <dgm:chMax val="1"/>
          <dgm:chPref val="1"/>
          <dgm:bulletEnabled val="1"/>
        </dgm:presLayoutVars>
      </dgm:prSet>
      <dgm:spPr/>
      <dgm:t>
        <a:bodyPr/>
        <a:lstStyle/>
        <a:p>
          <a:endParaRPr lang="en-US"/>
        </a:p>
      </dgm:t>
    </dgm:pt>
    <dgm:pt modelId="{1E055D3F-7943-4172-BBA9-DDBC7C8BC509}" type="pres">
      <dgm:prSet presAssocID="{229DAAE3-C0F6-4FE1-92DF-1B2C3A249F48}" presName="Accent2" presStyleCnt="0"/>
      <dgm:spPr/>
      <dgm:t>
        <a:bodyPr/>
        <a:lstStyle/>
        <a:p>
          <a:endParaRPr lang="en-US"/>
        </a:p>
      </dgm:t>
    </dgm:pt>
    <dgm:pt modelId="{78421B90-4233-40C5-8965-C9E9A2D65D62}" type="pres">
      <dgm:prSet presAssocID="{229DAAE3-C0F6-4FE1-92DF-1B2C3A249F48}" presName="Accent" presStyleLbl="node1" presStyleIdx="1" presStyleCnt="3"/>
      <dgm:spPr/>
      <dgm:t>
        <a:bodyPr/>
        <a:lstStyle/>
        <a:p>
          <a:endParaRPr lang="en-US"/>
        </a:p>
      </dgm:t>
    </dgm:pt>
    <dgm:pt modelId="{FE24A30A-A39F-4EB2-A94C-944F941E40A2}" type="pres">
      <dgm:prSet presAssocID="{229DAAE3-C0F6-4FE1-92DF-1B2C3A249F48}" presName="ParentBackground2" presStyleCnt="0"/>
      <dgm:spPr/>
      <dgm:t>
        <a:bodyPr/>
        <a:lstStyle/>
        <a:p>
          <a:endParaRPr lang="en-US"/>
        </a:p>
      </dgm:t>
    </dgm:pt>
    <dgm:pt modelId="{1BA837EA-A567-42B9-B69A-ABDCD3F28C63}" type="pres">
      <dgm:prSet presAssocID="{229DAAE3-C0F6-4FE1-92DF-1B2C3A249F48}" presName="ParentBackground" presStyleLbl="fgAcc1" presStyleIdx="1" presStyleCnt="3"/>
      <dgm:spPr/>
      <dgm:t>
        <a:bodyPr/>
        <a:lstStyle/>
        <a:p>
          <a:endParaRPr lang="en-US"/>
        </a:p>
      </dgm:t>
    </dgm:pt>
    <dgm:pt modelId="{129C56E7-71B8-443C-944E-228D63503F4B}" type="pres">
      <dgm:prSet presAssocID="{229DAAE3-C0F6-4FE1-92DF-1B2C3A249F48}" presName="Parent2" presStyleLbl="revTx" presStyleIdx="0" presStyleCnt="0">
        <dgm:presLayoutVars>
          <dgm:chMax val="1"/>
          <dgm:chPref val="1"/>
          <dgm:bulletEnabled val="1"/>
        </dgm:presLayoutVars>
      </dgm:prSet>
      <dgm:spPr/>
      <dgm:t>
        <a:bodyPr/>
        <a:lstStyle/>
        <a:p>
          <a:endParaRPr lang="en-US"/>
        </a:p>
      </dgm:t>
    </dgm:pt>
    <dgm:pt modelId="{96B7193E-832F-449B-9A64-BD5ACD83711F}" type="pres">
      <dgm:prSet presAssocID="{7FD66D2D-923E-4674-A1F2-38BA34692472}" presName="Accent1" presStyleCnt="0"/>
      <dgm:spPr/>
      <dgm:t>
        <a:bodyPr/>
        <a:lstStyle/>
        <a:p>
          <a:endParaRPr lang="en-US"/>
        </a:p>
      </dgm:t>
    </dgm:pt>
    <dgm:pt modelId="{2D268EF9-4740-4D3C-BD62-9C273593A006}" type="pres">
      <dgm:prSet presAssocID="{7FD66D2D-923E-4674-A1F2-38BA34692472}" presName="Accent" presStyleLbl="node1" presStyleIdx="2" presStyleCnt="3"/>
      <dgm:spPr/>
      <dgm:t>
        <a:bodyPr/>
        <a:lstStyle/>
        <a:p>
          <a:endParaRPr lang="en-US"/>
        </a:p>
      </dgm:t>
    </dgm:pt>
    <dgm:pt modelId="{AB00609A-8202-4D85-A45D-E344900FC9C8}" type="pres">
      <dgm:prSet presAssocID="{7FD66D2D-923E-4674-A1F2-38BA34692472}" presName="ParentBackground1" presStyleCnt="0"/>
      <dgm:spPr/>
      <dgm:t>
        <a:bodyPr/>
        <a:lstStyle/>
        <a:p>
          <a:endParaRPr lang="en-US"/>
        </a:p>
      </dgm:t>
    </dgm:pt>
    <dgm:pt modelId="{F3977B65-F966-49D9-BEBC-03A29679FFAB}" type="pres">
      <dgm:prSet presAssocID="{7FD66D2D-923E-4674-A1F2-38BA34692472}" presName="ParentBackground" presStyleLbl="fgAcc1" presStyleIdx="2" presStyleCnt="3"/>
      <dgm:spPr/>
      <dgm:t>
        <a:bodyPr/>
        <a:lstStyle/>
        <a:p>
          <a:endParaRPr lang="en-US"/>
        </a:p>
      </dgm:t>
    </dgm:pt>
    <dgm:pt modelId="{401963A7-3D20-4909-A6FF-845F855DD25D}" type="pres">
      <dgm:prSet presAssocID="{7FD66D2D-923E-4674-A1F2-38BA34692472}" presName="Parent1" presStyleLbl="revTx" presStyleIdx="0" presStyleCnt="0">
        <dgm:presLayoutVars>
          <dgm:chMax val="1"/>
          <dgm:chPref val="1"/>
          <dgm:bulletEnabled val="1"/>
        </dgm:presLayoutVars>
      </dgm:prSet>
      <dgm:spPr/>
      <dgm:t>
        <a:bodyPr/>
        <a:lstStyle/>
        <a:p>
          <a:endParaRPr lang="en-US"/>
        </a:p>
      </dgm:t>
    </dgm:pt>
  </dgm:ptLst>
  <dgm:cxnLst>
    <dgm:cxn modelId="{60ED911D-F953-4DB0-878D-7B89E3A9C901}" type="presOf" srcId="{7FD66D2D-923E-4674-A1F2-38BA34692472}" destId="{401963A7-3D20-4909-A6FF-845F855DD25D}" srcOrd="1" destOrd="0" presId="urn:microsoft.com/office/officeart/2011/layout/CircleProcess"/>
    <dgm:cxn modelId="{DABF1324-E20D-4D1C-8977-DCD1EDA3EA72}" srcId="{EE998C44-81D5-41C3-BF47-EC65EF35EFF0}" destId="{EBED2612-F889-45BD-841E-EC29FE861960}" srcOrd="2" destOrd="0" parTransId="{B3C05F18-32E4-4A4C-857E-8C6B68758544}" sibTransId="{0A3AD845-0E3B-451B-8534-18ED77F52D1A}"/>
    <dgm:cxn modelId="{EF0A9E83-ACF5-4FB5-8E5D-E669A64260C2}" type="presOf" srcId="{7FD66D2D-923E-4674-A1F2-38BA34692472}" destId="{F3977B65-F966-49D9-BEBC-03A29679FFAB}" srcOrd="0" destOrd="0" presId="urn:microsoft.com/office/officeart/2011/layout/CircleProcess"/>
    <dgm:cxn modelId="{9F3C2AB9-056F-4D3F-99D4-775BB90D8F2F}" srcId="{EE998C44-81D5-41C3-BF47-EC65EF35EFF0}" destId="{7FD66D2D-923E-4674-A1F2-38BA34692472}" srcOrd="0" destOrd="0" parTransId="{0A1A0795-809E-463D-9F45-2A23D0807D59}" sibTransId="{05DB0410-B253-425E-8CC7-7C1A2664EB15}"/>
    <dgm:cxn modelId="{433A0881-1E9A-4DEB-84CB-94D93140292E}" type="presOf" srcId="{EBED2612-F889-45BD-841E-EC29FE861960}" destId="{219F53F4-DC04-49D3-A47C-F20C91AF5419}" srcOrd="0" destOrd="0" presId="urn:microsoft.com/office/officeart/2011/layout/CircleProcess"/>
    <dgm:cxn modelId="{6F9B773A-DCDF-42D8-B95D-C0BDDC8559DB}" type="presOf" srcId="{EE998C44-81D5-41C3-BF47-EC65EF35EFF0}" destId="{82415B13-8822-4610-A635-E4B309FD603B}" srcOrd="0" destOrd="0" presId="urn:microsoft.com/office/officeart/2011/layout/CircleProcess"/>
    <dgm:cxn modelId="{7FAD5B69-2F54-4251-BFA2-376F26FC293E}" type="presOf" srcId="{229DAAE3-C0F6-4FE1-92DF-1B2C3A249F48}" destId="{1BA837EA-A567-42B9-B69A-ABDCD3F28C63}" srcOrd="0" destOrd="0" presId="urn:microsoft.com/office/officeart/2011/layout/CircleProcess"/>
    <dgm:cxn modelId="{8607B411-CF2B-4B56-838D-741156F53E5B}" srcId="{EE998C44-81D5-41C3-BF47-EC65EF35EFF0}" destId="{229DAAE3-C0F6-4FE1-92DF-1B2C3A249F48}" srcOrd="1" destOrd="0" parTransId="{CF1C7097-4C6A-479A-9303-9E46664AA6ED}" sibTransId="{EEA4DE41-6858-4011-AB47-D38453ACC84B}"/>
    <dgm:cxn modelId="{38E02808-04FD-4FCC-8AE1-F5B1D6F17524}" type="presOf" srcId="{229DAAE3-C0F6-4FE1-92DF-1B2C3A249F48}" destId="{129C56E7-71B8-443C-944E-228D63503F4B}" srcOrd="1" destOrd="0" presId="urn:microsoft.com/office/officeart/2011/layout/CircleProcess"/>
    <dgm:cxn modelId="{2848B4A7-54D1-4048-9F31-9DD98912B796}" type="presOf" srcId="{EBED2612-F889-45BD-841E-EC29FE861960}" destId="{B7507248-9E9E-48D1-ADA4-0F107DF7DD46}" srcOrd="1" destOrd="0" presId="urn:microsoft.com/office/officeart/2011/layout/CircleProcess"/>
    <dgm:cxn modelId="{CC14B99A-FA94-4C7B-97DB-6CDF9ACD760B}" type="presParOf" srcId="{82415B13-8822-4610-A635-E4B309FD603B}" destId="{FD0C5F9F-88E1-4E65-AD0D-EB980468D421}" srcOrd="0" destOrd="0" presId="urn:microsoft.com/office/officeart/2011/layout/CircleProcess"/>
    <dgm:cxn modelId="{5466ABEE-410E-4E0E-A969-6D82EB9EF7A5}" type="presParOf" srcId="{FD0C5F9F-88E1-4E65-AD0D-EB980468D421}" destId="{A236C87E-806D-4CA5-8A8D-31662FDFD2A5}" srcOrd="0" destOrd="0" presId="urn:microsoft.com/office/officeart/2011/layout/CircleProcess"/>
    <dgm:cxn modelId="{B23B5474-70F8-4DE8-8FDE-FECDA243FA1B}" type="presParOf" srcId="{82415B13-8822-4610-A635-E4B309FD603B}" destId="{7B32999B-218E-4F65-8FE2-15927D85F653}" srcOrd="1" destOrd="0" presId="urn:microsoft.com/office/officeart/2011/layout/CircleProcess"/>
    <dgm:cxn modelId="{F06F21AB-2C5A-4D63-AAAC-22CE09EBD524}" type="presParOf" srcId="{7B32999B-218E-4F65-8FE2-15927D85F653}" destId="{219F53F4-DC04-49D3-A47C-F20C91AF5419}" srcOrd="0" destOrd="0" presId="urn:microsoft.com/office/officeart/2011/layout/CircleProcess"/>
    <dgm:cxn modelId="{7BC2853C-2070-4889-9231-C8DCFB716A1A}" type="presParOf" srcId="{82415B13-8822-4610-A635-E4B309FD603B}" destId="{B7507248-9E9E-48D1-ADA4-0F107DF7DD46}" srcOrd="2" destOrd="0" presId="urn:microsoft.com/office/officeart/2011/layout/CircleProcess"/>
    <dgm:cxn modelId="{72CAF232-C92E-4554-878B-D4E19F2A3707}" type="presParOf" srcId="{82415B13-8822-4610-A635-E4B309FD603B}" destId="{1E055D3F-7943-4172-BBA9-DDBC7C8BC509}" srcOrd="3" destOrd="0" presId="urn:microsoft.com/office/officeart/2011/layout/CircleProcess"/>
    <dgm:cxn modelId="{BAEEE5FC-59E6-44F4-BD64-B580704320AC}" type="presParOf" srcId="{1E055D3F-7943-4172-BBA9-DDBC7C8BC509}" destId="{78421B90-4233-40C5-8965-C9E9A2D65D62}" srcOrd="0" destOrd="0" presId="urn:microsoft.com/office/officeart/2011/layout/CircleProcess"/>
    <dgm:cxn modelId="{AA70C540-BA57-48FC-97E7-AA38F3937160}" type="presParOf" srcId="{82415B13-8822-4610-A635-E4B309FD603B}" destId="{FE24A30A-A39F-4EB2-A94C-944F941E40A2}" srcOrd="4" destOrd="0" presId="urn:microsoft.com/office/officeart/2011/layout/CircleProcess"/>
    <dgm:cxn modelId="{4A01283E-0D3D-4385-B3DD-4DCA7F365078}" type="presParOf" srcId="{FE24A30A-A39F-4EB2-A94C-944F941E40A2}" destId="{1BA837EA-A567-42B9-B69A-ABDCD3F28C63}" srcOrd="0" destOrd="0" presId="urn:microsoft.com/office/officeart/2011/layout/CircleProcess"/>
    <dgm:cxn modelId="{384366A0-48C5-4B5E-AB6D-F4B0FCD17D8A}" type="presParOf" srcId="{82415B13-8822-4610-A635-E4B309FD603B}" destId="{129C56E7-71B8-443C-944E-228D63503F4B}" srcOrd="5" destOrd="0" presId="urn:microsoft.com/office/officeart/2011/layout/CircleProcess"/>
    <dgm:cxn modelId="{FA488279-7CF4-4CAD-AB8D-A8CBD974C7D3}" type="presParOf" srcId="{82415B13-8822-4610-A635-E4B309FD603B}" destId="{96B7193E-832F-449B-9A64-BD5ACD83711F}" srcOrd="6" destOrd="0" presId="urn:microsoft.com/office/officeart/2011/layout/CircleProcess"/>
    <dgm:cxn modelId="{A19E5D6D-D477-4D81-AA0A-35E12E44E05D}" type="presParOf" srcId="{96B7193E-832F-449B-9A64-BD5ACD83711F}" destId="{2D268EF9-4740-4D3C-BD62-9C273593A006}" srcOrd="0" destOrd="0" presId="urn:microsoft.com/office/officeart/2011/layout/CircleProcess"/>
    <dgm:cxn modelId="{981EEC30-13DF-4D68-8404-94B47AB94775}" type="presParOf" srcId="{82415B13-8822-4610-A635-E4B309FD603B}" destId="{AB00609A-8202-4D85-A45D-E344900FC9C8}" srcOrd="7" destOrd="0" presId="urn:microsoft.com/office/officeart/2011/layout/CircleProcess"/>
    <dgm:cxn modelId="{E8EE2FED-A103-4C4E-B9DF-1D3A7D831548}" type="presParOf" srcId="{AB00609A-8202-4D85-A45D-E344900FC9C8}" destId="{F3977B65-F966-49D9-BEBC-03A29679FFAB}" srcOrd="0" destOrd="0" presId="urn:microsoft.com/office/officeart/2011/layout/CircleProcess"/>
    <dgm:cxn modelId="{83A3A3A7-DDE4-4B5F-A12D-83F2D5F42383}" type="presParOf" srcId="{82415B13-8822-4610-A635-E4B309FD603B}" destId="{401963A7-3D20-4909-A6FF-845F855DD25D}"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CA6996-7E39-494E-A01D-7DEDCA1E9474}" type="doc">
      <dgm:prSet loTypeId="urn:microsoft.com/office/officeart/2005/8/layout/cycle3" loCatId="cycle" qsTypeId="urn:microsoft.com/office/officeart/2005/8/quickstyle/simple1" qsCatId="simple" csTypeId="urn:microsoft.com/office/officeart/2005/8/colors/accent4_2" csCatId="accent4" phldr="1"/>
      <dgm:spPr/>
      <dgm:t>
        <a:bodyPr/>
        <a:lstStyle/>
        <a:p>
          <a:endParaRPr lang="en-US"/>
        </a:p>
      </dgm:t>
    </dgm:pt>
    <dgm:pt modelId="{C97E364B-7271-4A8E-B939-90A57BD4288F}">
      <dgm:prSet phldrT="[Text]"/>
      <dgm:spPr/>
      <dgm:t>
        <a:bodyPr/>
        <a:lstStyle/>
        <a:p>
          <a:r>
            <a:rPr lang="en-US" dirty="0" smtClean="0"/>
            <a:t>In the Sourcing tab, add quotes for each supplier-item relationship.</a:t>
          </a:r>
          <a:endParaRPr lang="en-US" dirty="0"/>
        </a:p>
      </dgm:t>
    </dgm:pt>
    <dgm:pt modelId="{E0CAFD9B-BA11-4CF2-9728-0B821B24A252}" type="parTrans" cxnId="{1820D71D-9521-4C3E-B7D2-FC0123ABF40B}">
      <dgm:prSet/>
      <dgm:spPr/>
      <dgm:t>
        <a:bodyPr/>
        <a:lstStyle/>
        <a:p>
          <a:endParaRPr lang="en-US"/>
        </a:p>
      </dgm:t>
    </dgm:pt>
    <dgm:pt modelId="{617B63B2-EE1E-41A3-9BB6-B4AE54835A41}" type="sibTrans" cxnId="{1820D71D-9521-4C3E-B7D2-FC0123ABF40B}">
      <dgm:prSet/>
      <dgm:spPr/>
      <dgm:t>
        <a:bodyPr/>
        <a:lstStyle/>
        <a:p>
          <a:endParaRPr lang="en-US"/>
        </a:p>
      </dgm:t>
    </dgm:pt>
    <dgm:pt modelId="{49A42FF1-C68B-4164-80B8-917498DC6B3F}">
      <dgm:prSet phldrT="[Text]"/>
      <dgm:spPr/>
      <dgm:t>
        <a:bodyPr/>
        <a:lstStyle/>
        <a:p>
          <a:r>
            <a:rPr lang="en-US" dirty="0" smtClean="0"/>
            <a:t>In the Quotes column, next to the supplier where you want to add quotes, click Add.</a:t>
          </a:r>
          <a:endParaRPr lang="en-US" dirty="0"/>
        </a:p>
      </dgm:t>
    </dgm:pt>
    <dgm:pt modelId="{83E49036-328D-4165-A3F4-932874B73DD1}" type="parTrans" cxnId="{5B98284E-8F13-4CA4-8A83-B9A60F2B01D5}">
      <dgm:prSet/>
      <dgm:spPr/>
      <dgm:t>
        <a:bodyPr/>
        <a:lstStyle/>
        <a:p>
          <a:endParaRPr lang="en-US"/>
        </a:p>
      </dgm:t>
    </dgm:pt>
    <dgm:pt modelId="{3E29BFA0-858A-4687-A8B7-F7F890610229}" type="sibTrans" cxnId="{5B98284E-8F13-4CA4-8A83-B9A60F2B01D5}">
      <dgm:prSet/>
      <dgm:spPr/>
      <dgm:t>
        <a:bodyPr/>
        <a:lstStyle/>
        <a:p>
          <a:endParaRPr lang="en-US"/>
        </a:p>
      </dgm:t>
    </dgm:pt>
    <dgm:pt modelId="{06505834-29CF-4676-9706-80C8C3847892}">
      <dgm:prSet phldrT="[Text]"/>
      <dgm:spPr/>
      <dgm:t>
        <a:bodyPr/>
        <a:lstStyle/>
        <a:p>
          <a:r>
            <a:rPr lang="en-US" dirty="0" smtClean="0"/>
            <a:t>Enter the minimum and maximum order quantity, the lead time, the cost per unit and any comments.</a:t>
          </a:r>
          <a:endParaRPr lang="en-US" dirty="0"/>
        </a:p>
      </dgm:t>
    </dgm:pt>
    <dgm:pt modelId="{B2C961CC-9EF5-4187-8C33-5ECB9BF0A763}" type="parTrans" cxnId="{72B65DA5-5397-4107-860C-BCC6CE928A5B}">
      <dgm:prSet/>
      <dgm:spPr/>
      <dgm:t>
        <a:bodyPr/>
        <a:lstStyle/>
        <a:p>
          <a:endParaRPr lang="en-US"/>
        </a:p>
      </dgm:t>
    </dgm:pt>
    <dgm:pt modelId="{959113CB-FC6C-41CD-863A-E7BBFA6E72B7}" type="sibTrans" cxnId="{72B65DA5-5397-4107-860C-BCC6CE928A5B}">
      <dgm:prSet/>
      <dgm:spPr/>
      <dgm:t>
        <a:bodyPr/>
        <a:lstStyle/>
        <a:p>
          <a:endParaRPr lang="en-US"/>
        </a:p>
      </dgm:t>
    </dgm:pt>
    <dgm:pt modelId="{7194712A-2D68-4DB7-BF29-D7730E62D3F9}">
      <dgm:prSet phldrT="[Text]"/>
      <dgm:spPr/>
      <dgm:t>
        <a:bodyPr/>
        <a:lstStyle/>
        <a:p>
          <a:r>
            <a:rPr lang="en-US" dirty="0" smtClean="0"/>
            <a:t>You can enter any number of quotes for each vendor. </a:t>
          </a:r>
          <a:endParaRPr lang="en-US" dirty="0"/>
        </a:p>
      </dgm:t>
    </dgm:pt>
    <dgm:pt modelId="{C15103BB-0407-4E47-A079-6181A12F70B8}" type="parTrans" cxnId="{D6689CDB-FFB6-4189-8841-379EA7D24F74}">
      <dgm:prSet/>
      <dgm:spPr/>
      <dgm:t>
        <a:bodyPr/>
        <a:lstStyle/>
        <a:p>
          <a:endParaRPr lang="en-US"/>
        </a:p>
      </dgm:t>
    </dgm:pt>
    <dgm:pt modelId="{C8874747-256F-4AC7-8639-2EDEA89D7117}" type="sibTrans" cxnId="{D6689CDB-FFB6-4189-8841-379EA7D24F74}">
      <dgm:prSet/>
      <dgm:spPr/>
      <dgm:t>
        <a:bodyPr/>
        <a:lstStyle/>
        <a:p>
          <a:endParaRPr lang="en-US"/>
        </a:p>
      </dgm:t>
    </dgm:pt>
    <dgm:pt modelId="{A771C68F-183B-43FE-B3C5-1A1861856F40}" type="pres">
      <dgm:prSet presAssocID="{0ECA6996-7E39-494E-A01D-7DEDCA1E9474}" presName="Name0" presStyleCnt="0">
        <dgm:presLayoutVars>
          <dgm:dir/>
          <dgm:resizeHandles val="exact"/>
        </dgm:presLayoutVars>
      </dgm:prSet>
      <dgm:spPr/>
      <dgm:t>
        <a:bodyPr/>
        <a:lstStyle/>
        <a:p>
          <a:endParaRPr lang="en-US"/>
        </a:p>
      </dgm:t>
    </dgm:pt>
    <dgm:pt modelId="{08BDEA54-D493-44A8-9749-A67E581431A6}" type="pres">
      <dgm:prSet presAssocID="{0ECA6996-7E39-494E-A01D-7DEDCA1E9474}" presName="cycle" presStyleCnt="0"/>
      <dgm:spPr/>
      <dgm:t>
        <a:bodyPr/>
        <a:lstStyle/>
        <a:p>
          <a:endParaRPr lang="en-US"/>
        </a:p>
      </dgm:t>
    </dgm:pt>
    <dgm:pt modelId="{346C0B40-2F04-4C75-AFA4-6F686B6264E1}" type="pres">
      <dgm:prSet presAssocID="{C97E364B-7271-4A8E-B939-90A57BD4288F}" presName="nodeFirstNode" presStyleLbl="node1" presStyleIdx="0" presStyleCnt="4">
        <dgm:presLayoutVars>
          <dgm:bulletEnabled val="1"/>
        </dgm:presLayoutVars>
      </dgm:prSet>
      <dgm:spPr/>
      <dgm:t>
        <a:bodyPr/>
        <a:lstStyle/>
        <a:p>
          <a:endParaRPr lang="en-US"/>
        </a:p>
      </dgm:t>
    </dgm:pt>
    <dgm:pt modelId="{6999ADA1-6255-4819-8E3A-531A6AFB71F7}" type="pres">
      <dgm:prSet presAssocID="{617B63B2-EE1E-41A3-9BB6-B4AE54835A41}" presName="sibTransFirstNode" presStyleLbl="bgShp" presStyleIdx="0" presStyleCnt="1"/>
      <dgm:spPr/>
      <dgm:t>
        <a:bodyPr/>
        <a:lstStyle/>
        <a:p>
          <a:endParaRPr lang="en-US"/>
        </a:p>
      </dgm:t>
    </dgm:pt>
    <dgm:pt modelId="{DCC972A2-A336-492E-9996-9E605732E89D}" type="pres">
      <dgm:prSet presAssocID="{49A42FF1-C68B-4164-80B8-917498DC6B3F}" presName="nodeFollowingNodes" presStyleLbl="node1" presStyleIdx="1" presStyleCnt="4">
        <dgm:presLayoutVars>
          <dgm:bulletEnabled val="1"/>
        </dgm:presLayoutVars>
      </dgm:prSet>
      <dgm:spPr/>
      <dgm:t>
        <a:bodyPr/>
        <a:lstStyle/>
        <a:p>
          <a:endParaRPr lang="en-US"/>
        </a:p>
      </dgm:t>
    </dgm:pt>
    <dgm:pt modelId="{B709498A-394D-49F1-94A1-24D61CE85854}" type="pres">
      <dgm:prSet presAssocID="{06505834-29CF-4676-9706-80C8C3847892}" presName="nodeFollowingNodes" presStyleLbl="node1" presStyleIdx="2" presStyleCnt="4">
        <dgm:presLayoutVars>
          <dgm:bulletEnabled val="1"/>
        </dgm:presLayoutVars>
      </dgm:prSet>
      <dgm:spPr/>
      <dgm:t>
        <a:bodyPr/>
        <a:lstStyle/>
        <a:p>
          <a:endParaRPr lang="en-US"/>
        </a:p>
      </dgm:t>
    </dgm:pt>
    <dgm:pt modelId="{A895E42A-13B7-4B5D-A355-6CDAFC3CC6EC}" type="pres">
      <dgm:prSet presAssocID="{7194712A-2D68-4DB7-BF29-D7730E62D3F9}" presName="nodeFollowingNodes" presStyleLbl="node1" presStyleIdx="3" presStyleCnt="4">
        <dgm:presLayoutVars>
          <dgm:bulletEnabled val="1"/>
        </dgm:presLayoutVars>
      </dgm:prSet>
      <dgm:spPr/>
      <dgm:t>
        <a:bodyPr/>
        <a:lstStyle/>
        <a:p>
          <a:endParaRPr lang="en-US"/>
        </a:p>
      </dgm:t>
    </dgm:pt>
  </dgm:ptLst>
  <dgm:cxnLst>
    <dgm:cxn modelId="{45455CE3-3E9C-45AD-B7D1-A4D2577A972C}" type="presOf" srcId="{06505834-29CF-4676-9706-80C8C3847892}" destId="{B709498A-394D-49F1-94A1-24D61CE85854}" srcOrd="0" destOrd="0" presId="urn:microsoft.com/office/officeart/2005/8/layout/cycle3"/>
    <dgm:cxn modelId="{1820D71D-9521-4C3E-B7D2-FC0123ABF40B}" srcId="{0ECA6996-7E39-494E-A01D-7DEDCA1E9474}" destId="{C97E364B-7271-4A8E-B939-90A57BD4288F}" srcOrd="0" destOrd="0" parTransId="{E0CAFD9B-BA11-4CF2-9728-0B821B24A252}" sibTransId="{617B63B2-EE1E-41A3-9BB6-B4AE54835A41}"/>
    <dgm:cxn modelId="{72B65DA5-5397-4107-860C-BCC6CE928A5B}" srcId="{0ECA6996-7E39-494E-A01D-7DEDCA1E9474}" destId="{06505834-29CF-4676-9706-80C8C3847892}" srcOrd="2" destOrd="0" parTransId="{B2C961CC-9EF5-4187-8C33-5ECB9BF0A763}" sibTransId="{959113CB-FC6C-41CD-863A-E7BBFA6E72B7}"/>
    <dgm:cxn modelId="{E8130A8C-F76D-413F-BF62-00A9DA9A6D28}" type="presOf" srcId="{7194712A-2D68-4DB7-BF29-D7730E62D3F9}" destId="{A895E42A-13B7-4B5D-A355-6CDAFC3CC6EC}" srcOrd="0" destOrd="0" presId="urn:microsoft.com/office/officeart/2005/8/layout/cycle3"/>
    <dgm:cxn modelId="{A2EB38E3-9753-45F4-AEB3-9D1D57444F39}" type="presOf" srcId="{617B63B2-EE1E-41A3-9BB6-B4AE54835A41}" destId="{6999ADA1-6255-4819-8E3A-531A6AFB71F7}" srcOrd="0" destOrd="0" presId="urn:microsoft.com/office/officeart/2005/8/layout/cycle3"/>
    <dgm:cxn modelId="{45628EE5-B7CD-4ADE-B518-019BEB60452D}" type="presOf" srcId="{C97E364B-7271-4A8E-B939-90A57BD4288F}" destId="{346C0B40-2F04-4C75-AFA4-6F686B6264E1}" srcOrd="0" destOrd="0" presId="urn:microsoft.com/office/officeart/2005/8/layout/cycle3"/>
    <dgm:cxn modelId="{5B98284E-8F13-4CA4-8A83-B9A60F2B01D5}" srcId="{0ECA6996-7E39-494E-A01D-7DEDCA1E9474}" destId="{49A42FF1-C68B-4164-80B8-917498DC6B3F}" srcOrd="1" destOrd="0" parTransId="{83E49036-328D-4165-A3F4-932874B73DD1}" sibTransId="{3E29BFA0-858A-4687-A8B7-F7F890610229}"/>
    <dgm:cxn modelId="{E581F68E-5A8E-4975-A837-07BB8EF99241}" type="presOf" srcId="{49A42FF1-C68B-4164-80B8-917498DC6B3F}" destId="{DCC972A2-A336-492E-9996-9E605732E89D}" srcOrd="0" destOrd="0" presId="urn:microsoft.com/office/officeart/2005/8/layout/cycle3"/>
    <dgm:cxn modelId="{7DA19169-5620-40DC-BCDB-D23E0D63727F}" type="presOf" srcId="{0ECA6996-7E39-494E-A01D-7DEDCA1E9474}" destId="{A771C68F-183B-43FE-B3C5-1A1861856F40}" srcOrd="0" destOrd="0" presId="urn:microsoft.com/office/officeart/2005/8/layout/cycle3"/>
    <dgm:cxn modelId="{D6689CDB-FFB6-4189-8841-379EA7D24F74}" srcId="{0ECA6996-7E39-494E-A01D-7DEDCA1E9474}" destId="{7194712A-2D68-4DB7-BF29-D7730E62D3F9}" srcOrd="3" destOrd="0" parTransId="{C15103BB-0407-4E47-A079-6181A12F70B8}" sibTransId="{C8874747-256F-4AC7-8639-2EDEA89D7117}"/>
    <dgm:cxn modelId="{9A268DFD-D7F4-4DED-94B1-28EEC2A50831}" type="presParOf" srcId="{A771C68F-183B-43FE-B3C5-1A1861856F40}" destId="{08BDEA54-D493-44A8-9749-A67E581431A6}" srcOrd="0" destOrd="0" presId="urn:microsoft.com/office/officeart/2005/8/layout/cycle3"/>
    <dgm:cxn modelId="{2B04989B-8E55-4A37-B7F9-B240CCFA2C2B}" type="presParOf" srcId="{08BDEA54-D493-44A8-9749-A67E581431A6}" destId="{346C0B40-2F04-4C75-AFA4-6F686B6264E1}" srcOrd="0" destOrd="0" presId="urn:microsoft.com/office/officeart/2005/8/layout/cycle3"/>
    <dgm:cxn modelId="{6AA04B8D-59DE-4DA6-BB66-7EB8D891B6F1}" type="presParOf" srcId="{08BDEA54-D493-44A8-9749-A67E581431A6}" destId="{6999ADA1-6255-4819-8E3A-531A6AFB71F7}" srcOrd="1" destOrd="0" presId="urn:microsoft.com/office/officeart/2005/8/layout/cycle3"/>
    <dgm:cxn modelId="{370D157B-94EB-463F-81CD-55B0E7C0783C}" type="presParOf" srcId="{08BDEA54-D493-44A8-9749-A67E581431A6}" destId="{DCC972A2-A336-492E-9996-9E605732E89D}" srcOrd="2" destOrd="0" presId="urn:microsoft.com/office/officeart/2005/8/layout/cycle3"/>
    <dgm:cxn modelId="{EDE76AA8-7358-4B01-B8B2-8A2B43206DEB}" type="presParOf" srcId="{08BDEA54-D493-44A8-9749-A67E581431A6}" destId="{B709498A-394D-49F1-94A1-24D61CE85854}" srcOrd="3" destOrd="0" presId="urn:microsoft.com/office/officeart/2005/8/layout/cycle3"/>
    <dgm:cxn modelId="{C0347BFD-7328-4FA9-8CAD-664FEEFDAF72}" type="presParOf" srcId="{08BDEA54-D493-44A8-9749-A67E581431A6}" destId="{A895E42A-13B7-4B5D-A355-6CDAFC3CC6EC}"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998C44-81D5-41C3-BF47-EC65EF35EFF0}" type="doc">
      <dgm:prSet loTypeId="urn:microsoft.com/office/officeart/2011/layout/CircleProcess" loCatId="process" qsTypeId="urn:microsoft.com/office/officeart/2005/8/quickstyle/simple1" qsCatId="simple" csTypeId="urn:microsoft.com/office/officeart/2005/8/colors/accent4_2" csCatId="accent4" phldr="1"/>
      <dgm:spPr/>
      <dgm:t>
        <a:bodyPr/>
        <a:lstStyle/>
        <a:p>
          <a:endParaRPr lang="en-US"/>
        </a:p>
      </dgm:t>
    </dgm:pt>
    <dgm:pt modelId="{82415B13-8822-4610-A635-E4B309FD603B}" type="pres">
      <dgm:prSet presAssocID="{EE998C44-81D5-41C3-BF47-EC65EF35EFF0}" presName="Name0" presStyleCnt="0">
        <dgm:presLayoutVars>
          <dgm:chMax val="11"/>
          <dgm:chPref val="11"/>
          <dgm:dir/>
          <dgm:resizeHandles/>
        </dgm:presLayoutVars>
      </dgm:prSet>
      <dgm:spPr/>
      <dgm:t>
        <a:bodyPr/>
        <a:lstStyle/>
        <a:p>
          <a:endParaRPr lang="en-US"/>
        </a:p>
      </dgm:t>
    </dgm:pt>
  </dgm:ptLst>
  <dgm:cxnLst>
    <dgm:cxn modelId="{FDE1668C-9625-42F0-80D8-C70A2C50C7D5}" type="presOf" srcId="{EE998C44-81D5-41C3-BF47-EC65EF35EFF0}" destId="{82415B13-8822-4610-A635-E4B309FD603B}"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998C44-81D5-41C3-BF47-EC65EF35EFF0}" type="doc">
      <dgm:prSet loTypeId="urn:microsoft.com/office/officeart/2011/layout/CircleProcess" loCatId="process" qsTypeId="urn:microsoft.com/office/officeart/2005/8/quickstyle/simple1" qsCatId="simple" csTypeId="urn:microsoft.com/office/officeart/2005/8/colors/accent4_2" csCatId="accent4" phldr="1"/>
      <dgm:spPr/>
      <dgm:t>
        <a:bodyPr/>
        <a:lstStyle/>
        <a:p>
          <a:endParaRPr lang="en-US"/>
        </a:p>
      </dgm:t>
    </dgm:pt>
    <dgm:pt modelId="{82415B13-8822-4610-A635-E4B309FD603B}" type="pres">
      <dgm:prSet presAssocID="{EE998C44-81D5-41C3-BF47-EC65EF35EFF0}" presName="Name0" presStyleCnt="0">
        <dgm:presLayoutVars>
          <dgm:chMax val="11"/>
          <dgm:chPref val="11"/>
          <dgm:dir/>
          <dgm:resizeHandles/>
        </dgm:presLayoutVars>
      </dgm:prSet>
      <dgm:spPr/>
      <dgm:t>
        <a:bodyPr/>
        <a:lstStyle/>
        <a:p>
          <a:endParaRPr lang="en-US"/>
        </a:p>
      </dgm:t>
    </dgm:pt>
  </dgm:ptLst>
  <dgm:cxnLst>
    <dgm:cxn modelId="{3BB82FE1-822F-48BE-8C1E-46A8BC754D4B}" type="presOf" srcId="{EE998C44-81D5-41C3-BF47-EC65EF35EFF0}" destId="{82415B13-8822-4610-A635-E4B309FD603B}"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C681E-70E4-489F-920E-8999169A8428}">
      <dsp:nvSpPr>
        <dsp:cNvPr id="0" name=""/>
        <dsp:cNvSpPr/>
      </dsp:nvSpPr>
      <dsp:spPr>
        <a:xfrm>
          <a:off x="0" y="353590"/>
          <a:ext cx="12437054" cy="13017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t>Track</a:t>
          </a:r>
          <a:r>
            <a:rPr lang="en-US" sz="3200" kern="1200" dirty="0" smtClean="0"/>
            <a:t>: Suppliers of each component and their quotes, and set the price and default vendor</a:t>
          </a:r>
          <a:endParaRPr lang="en-US" sz="3200" kern="1200" dirty="0"/>
        </a:p>
      </dsp:txBody>
      <dsp:txXfrm>
        <a:off x="38127" y="391717"/>
        <a:ext cx="10310697" cy="1225485"/>
      </dsp:txXfrm>
    </dsp:sp>
    <dsp:sp modelId="{3766293F-55DC-44ED-ACCE-29A8798DA340}">
      <dsp:nvSpPr>
        <dsp:cNvPr id="0" name=""/>
        <dsp:cNvSpPr/>
      </dsp:nvSpPr>
      <dsp:spPr>
        <a:xfrm>
          <a:off x="1097387" y="2313284"/>
          <a:ext cx="12437054" cy="139447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t>Maintain</a:t>
          </a:r>
          <a:r>
            <a:rPr lang="en-US" sz="3200" kern="1200" dirty="0" smtClean="0"/>
            <a:t>: An approved vendor list (AVL) with optional workflow for approving and evaluating vendors</a:t>
          </a:r>
          <a:endParaRPr lang="en-US" sz="3200" kern="1200" dirty="0"/>
        </a:p>
      </dsp:txBody>
      <dsp:txXfrm>
        <a:off x="1138230" y="2354127"/>
        <a:ext cx="9952183" cy="1312785"/>
      </dsp:txXfrm>
    </dsp:sp>
    <dsp:sp modelId="{7633F971-C7DB-4A42-8FEB-791219C9C1C9}">
      <dsp:nvSpPr>
        <dsp:cNvPr id="0" name=""/>
        <dsp:cNvSpPr/>
      </dsp:nvSpPr>
      <dsp:spPr>
        <a:xfrm>
          <a:off x="2194774" y="4454746"/>
          <a:ext cx="12437054" cy="117545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t>Manage</a:t>
          </a:r>
          <a:r>
            <a:rPr lang="en-US" sz="3200" kern="1200" dirty="0" smtClean="0"/>
            <a:t>: Full vendor management functionality</a:t>
          </a:r>
          <a:endParaRPr lang="en-US" sz="3200" kern="1200" dirty="0"/>
        </a:p>
      </dsp:txBody>
      <dsp:txXfrm>
        <a:off x="2229202" y="4489174"/>
        <a:ext cx="9965013" cy="1106603"/>
      </dsp:txXfrm>
    </dsp:sp>
    <dsp:sp modelId="{8B693AEF-90F7-46B1-86C0-3C1E39E0AC96}">
      <dsp:nvSpPr>
        <dsp:cNvPr id="0" name=""/>
        <dsp:cNvSpPr/>
      </dsp:nvSpPr>
      <dsp:spPr>
        <a:xfrm>
          <a:off x="11131256" y="1523431"/>
          <a:ext cx="1305798" cy="1305798"/>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11425061" y="1523431"/>
        <a:ext cx="718188" cy="982613"/>
      </dsp:txXfrm>
    </dsp:sp>
    <dsp:sp modelId="{D13F0AD6-ABD7-4913-B220-9C04324C1689}">
      <dsp:nvSpPr>
        <dsp:cNvPr id="0" name=""/>
        <dsp:cNvSpPr/>
      </dsp:nvSpPr>
      <dsp:spPr>
        <a:xfrm>
          <a:off x="12228643" y="3600283"/>
          <a:ext cx="1305798" cy="1305798"/>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12522448" y="3600283"/>
        <a:ext cx="718188" cy="982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6C87E-806D-4CA5-8A8D-31662FDFD2A5}">
      <dsp:nvSpPr>
        <dsp:cNvPr id="0" name=""/>
        <dsp:cNvSpPr/>
      </dsp:nvSpPr>
      <dsp:spPr>
        <a:xfrm>
          <a:off x="10320832" y="1498536"/>
          <a:ext cx="3969587" cy="397032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F53F4-DC04-49D3-A47C-F20C91AF5419}">
      <dsp:nvSpPr>
        <dsp:cNvPr id="0" name=""/>
        <dsp:cNvSpPr/>
      </dsp:nvSpPr>
      <dsp:spPr>
        <a:xfrm>
          <a:off x="10452635" y="1630904"/>
          <a:ext cx="3705981" cy="3705587"/>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Select a supplier to add. If there is workflow process for the supplier / vendor management workspace, the state of the selected supplier displays.</a:t>
          </a:r>
          <a:endParaRPr lang="en-US" sz="2200" kern="1200" dirty="0"/>
        </a:p>
      </dsp:txBody>
      <dsp:txXfrm>
        <a:off x="10982430" y="2160373"/>
        <a:ext cx="2646391" cy="2646648"/>
      </dsp:txXfrm>
    </dsp:sp>
    <dsp:sp modelId="{78421B90-4233-40C5-8965-C9E9A2D65D62}">
      <dsp:nvSpPr>
        <dsp:cNvPr id="0" name=""/>
        <dsp:cNvSpPr/>
      </dsp:nvSpPr>
      <dsp:spPr>
        <a:xfrm rot="2700000">
          <a:off x="6222930" y="1503336"/>
          <a:ext cx="3960026" cy="3960026"/>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837EA-A567-42B9-B69A-ABDCD3F28C63}">
      <dsp:nvSpPr>
        <dsp:cNvPr id="0" name=""/>
        <dsp:cNvSpPr/>
      </dsp:nvSpPr>
      <dsp:spPr>
        <a:xfrm>
          <a:off x="6349952" y="1630904"/>
          <a:ext cx="3705981" cy="3705587"/>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In the Supplier drop-down list, you will see the records in your supplier / vendor management workspace.</a:t>
          </a:r>
          <a:endParaRPr lang="en-US" sz="2200" kern="1200" dirty="0"/>
        </a:p>
      </dsp:txBody>
      <dsp:txXfrm>
        <a:off x="6879748" y="2160373"/>
        <a:ext cx="2646391" cy="2646648"/>
      </dsp:txXfrm>
    </dsp:sp>
    <dsp:sp modelId="{2D268EF9-4740-4D3C-BD62-9C273593A006}">
      <dsp:nvSpPr>
        <dsp:cNvPr id="0" name=""/>
        <dsp:cNvSpPr/>
      </dsp:nvSpPr>
      <dsp:spPr>
        <a:xfrm rot="2700000">
          <a:off x="2120248" y="1503336"/>
          <a:ext cx="3960026" cy="3960026"/>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977B65-F966-49D9-BEBC-03A29679FFAB}">
      <dsp:nvSpPr>
        <dsp:cNvPr id="0" name=""/>
        <dsp:cNvSpPr/>
      </dsp:nvSpPr>
      <dsp:spPr>
        <a:xfrm>
          <a:off x="2247270" y="1630904"/>
          <a:ext cx="3705981" cy="3705587"/>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Add a supplier / sourcing vendor for an item: on the item’s Sourcing tab, click Add.</a:t>
          </a:r>
          <a:endParaRPr lang="en-US" sz="2200" kern="1200" dirty="0"/>
        </a:p>
      </dsp:txBody>
      <dsp:txXfrm>
        <a:off x="2777066" y="2160373"/>
        <a:ext cx="2646391" cy="2646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9ADA1-6255-4819-8E3A-531A6AFB71F7}">
      <dsp:nvSpPr>
        <dsp:cNvPr id="0" name=""/>
        <dsp:cNvSpPr/>
      </dsp:nvSpPr>
      <dsp:spPr>
        <a:xfrm>
          <a:off x="4315847" y="-192504"/>
          <a:ext cx="5999341" cy="5999341"/>
        </a:xfrm>
        <a:prstGeom prst="circularArrow">
          <a:avLst>
            <a:gd name="adj1" fmla="val 4668"/>
            <a:gd name="adj2" fmla="val 272909"/>
            <a:gd name="adj3" fmla="val 12731122"/>
            <a:gd name="adj4" fmla="val 18099791"/>
            <a:gd name="adj5" fmla="val 484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6C0B40-2F04-4C75-AFA4-6F686B6264E1}">
      <dsp:nvSpPr>
        <dsp:cNvPr id="0" name=""/>
        <dsp:cNvSpPr/>
      </dsp:nvSpPr>
      <dsp:spPr>
        <a:xfrm>
          <a:off x="5268744" y="1129"/>
          <a:ext cx="4093546" cy="204677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In the Sourcing tab, add quotes for each supplier-item relationship.</a:t>
          </a:r>
          <a:endParaRPr lang="en-US" sz="2500" kern="1200" dirty="0"/>
        </a:p>
      </dsp:txBody>
      <dsp:txXfrm>
        <a:off x="5368659" y="101044"/>
        <a:ext cx="3893716" cy="1846943"/>
      </dsp:txXfrm>
    </dsp:sp>
    <dsp:sp modelId="{DCC972A2-A336-492E-9996-9E605732E89D}">
      <dsp:nvSpPr>
        <dsp:cNvPr id="0" name=""/>
        <dsp:cNvSpPr/>
      </dsp:nvSpPr>
      <dsp:spPr>
        <a:xfrm>
          <a:off x="7422906" y="2155291"/>
          <a:ext cx="4093546" cy="204677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In the Quotes column, next to the supplier where you want to add quotes, click Add.</a:t>
          </a:r>
          <a:endParaRPr lang="en-US" sz="2500" kern="1200" dirty="0"/>
        </a:p>
      </dsp:txBody>
      <dsp:txXfrm>
        <a:off x="7522821" y="2255206"/>
        <a:ext cx="3893716" cy="1846943"/>
      </dsp:txXfrm>
    </dsp:sp>
    <dsp:sp modelId="{B709498A-394D-49F1-94A1-24D61CE85854}">
      <dsp:nvSpPr>
        <dsp:cNvPr id="0" name=""/>
        <dsp:cNvSpPr/>
      </dsp:nvSpPr>
      <dsp:spPr>
        <a:xfrm>
          <a:off x="5268744" y="4309454"/>
          <a:ext cx="4093546" cy="204677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Enter the minimum and maximum order quantity, the lead time, the cost per unit and any comments.</a:t>
          </a:r>
          <a:endParaRPr lang="en-US" sz="2500" kern="1200" dirty="0"/>
        </a:p>
      </dsp:txBody>
      <dsp:txXfrm>
        <a:off x="5368659" y="4409369"/>
        <a:ext cx="3893716" cy="1846943"/>
      </dsp:txXfrm>
    </dsp:sp>
    <dsp:sp modelId="{A895E42A-13B7-4B5D-A355-6CDAFC3CC6EC}">
      <dsp:nvSpPr>
        <dsp:cNvPr id="0" name=""/>
        <dsp:cNvSpPr/>
      </dsp:nvSpPr>
      <dsp:spPr>
        <a:xfrm>
          <a:off x="3114582" y="2155291"/>
          <a:ext cx="4093546" cy="204677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You can enter any number of quotes for each vendor. </a:t>
          </a:r>
          <a:endParaRPr lang="en-US" sz="2500" kern="1200" dirty="0"/>
        </a:p>
      </dsp:txBody>
      <dsp:txXfrm>
        <a:off x="3214497" y="2255206"/>
        <a:ext cx="3893716" cy="1846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10/26/2016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10/26/2016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37508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a:t>
            </a:r>
            <a:r>
              <a:rPr lang="en-US" baseline="0" dirty="0" smtClean="0"/>
              <a:t> screenshot?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6</a:t>
            </a:fld>
            <a:endParaRPr lang="en-US" dirty="0"/>
          </a:p>
        </p:txBody>
      </p:sp>
    </p:spTree>
    <p:extLst>
      <p:ext uri="{BB962C8B-B14F-4D97-AF65-F5344CB8AC3E}">
        <p14:creationId xmlns:p14="http://schemas.microsoft.com/office/powerpoint/2010/main" val="189033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7</a:t>
            </a:fld>
            <a:endParaRPr lang="en-US" dirty="0"/>
          </a:p>
        </p:txBody>
      </p:sp>
    </p:spTree>
    <p:extLst>
      <p:ext uri="{BB962C8B-B14F-4D97-AF65-F5344CB8AC3E}">
        <p14:creationId xmlns:p14="http://schemas.microsoft.com/office/powerpoint/2010/main" val="159723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a:t>
            </a:r>
            <a:r>
              <a:rPr lang="en-US" baseline="0" dirty="0" smtClean="0"/>
              <a:t> screenshot?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10</a:t>
            </a:fld>
            <a:endParaRPr lang="en-US" dirty="0"/>
          </a:p>
        </p:txBody>
      </p:sp>
    </p:spTree>
    <p:extLst>
      <p:ext uri="{BB962C8B-B14F-4D97-AF65-F5344CB8AC3E}">
        <p14:creationId xmlns:p14="http://schemas.microsoft.com/office/powerpoint/2010/main" val="127523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11</a:t>
            </a:fld>
            <a:endParaRPr lang="en-US" dirty="0"/>
          </a:p>
        </p:txBody>
      </p:sp>
    </p:spTree>
    <p:extLst>
      <p:ext uri="{BB962C8B-B14F-4D97-AF65-F5344CB8AC3E}">
        <p14:creationId xmlns:p14="http://schemas.microsoft.com/office/powerpoint/2010/main" val="253693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2015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14710221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21836529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dirty="0" smtClean="0">
              <a:solidFill>
                <a:srgbClr val="FFFFFF">
                  <a:lumMod val="65000"/>
                </a:srgbClr>
              </a:solidFill>
              <a:cs typeface="Arial" panose="020B0604020202020204" pitchFamily="34" charset="0"/>
            </a:endParaRPr>
          </a:p>
          <a:p>
            <a:r>
              <a:rPr lang="en-US" sz="1100" dirty="0" smtClean="0">
                <a:solidFill>
                  <a:srgbClr val="FFFFFF">
                    <a:lumMod val="65000"/>
                  </a:srgbClr>
                </a:solidFill>
                <a:cs typeface="Arial" panose="020B0604020202020204" pitchFamily="34" charset="0"/>
              </a:rPr>
              <a:t>© 2014 Autodesk, Inc. All rights reserved.</a:t>
            </a:r>
            <a:endParaRPr lang="en-US" sz="1100" dirty="0">
              <a:solidFill>
                <a:srgbClr val="FFFFFF">
                  <a:lumMod val="65000"/>
                </a:srgbClr>
              </a:solidFill>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9505346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2015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000000">
                    <a:lumMod val="65000"/>
                    <a:lumOff val="35000"/>
                  </a:srgbClr>
                </a:solidFill>
                <a:cs typeface="Arial" panose="020B0604020202020204" pitchFamily="34" charset="0"/>
              </a:rPr>
              <a:t>© 2014 Autodesk</a:t>
            </a:r>
            <a:endParaRPr lang="en-US" sz="1100" dirty="0">
              <a:solidFill>
                <a:srgbClr val="000000">
                  <a:lumMod val="65000"/>
                  <a:lumOff val="35000"/>
                </a:srgbClr>
              </a:solidFill>
              <a:cs typeface="Arial" panose="020B0604020202020204" pitchFamily="34" charset="0"/>
            </a:endParaRPr>
          </a:p>
        </p:txBody>
      </p:sp>
    </p:spTree>
    <p:extLst>
      <p:ext uri="{BB962C8B-B14F-4D97-AF65-F5344CB8AC3E}">
        <p14:creationId xmlns:p14="http://schemas.microsoft.com/office/powerpoint/2010/main" val="30426485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801227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24754000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272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a:solidFill>
                  <a:schemeClr val="tx1"/>
                </a:solidFill>
              </a:rPr>
              <a:t>Supplier Management</a:t>
            </a:r>
            <a:endParaRPr lang="en-US" dirty="0">
              <a:solidFill>
                <a:schemeClr val="tx1"/>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1623768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44202209"/>
              </p:ext>
            </p:extLst>
          </p:nvPr>
        </p:nvGraphicFramePr>
        <p:xfrm>
          <a:off x="333534" y="1280160"/>
          <a:ext cx="15590520" cy="6966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Sourcing Tab Layout</a:t>
            </a:r>
            <a:r>
              <a:rPr lang="en-US" dirty="0"/>
              <a:t/>
            </a:r>
            <a:br>
              <a:rPr lang="en-US" dirty="0"/>
            </a:br>
            <a:endParaRPr lang="en-US" dirty="0"/>
          </a:p>
        </p:txBody>
      </p:sp>
      <p:sp>
        <p:nvSpPr>
          <p:cNvPr id="5" name="Content Placeholder 2"/>
          <p:cNvSpPr txBox="1">
            <a:spLocks/>
          </p:cNvSpPr>
          <p:nvPr/>
        </p:nvSpPr>
        <p:spPr>
          <a:xfrm>
            <a:off x="333534" y="1732705"/>
            <a:ext cx="4917735" cy="6418517"/>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600" dirty="0"/>
              <a:t>Any workspace of Supplier Management type will be the source for the “Suppliers” field in all Sourcing </a:t>
            </a:r>
            <a:r>
              <a:rPr lang="en-US" sz="3600" dirty="0" smtClean="0"/>
              <a:t>tabs</a:t>
            </a:r>
          </a:p>
          <a:p>
            <a:r>
              <a:rPr lang="en-US" sz="3600" dirty="0" smtClean="0"/>
              <a:t>Unit Cost feeding into BOM Cost Rollup is entered here</a:t>
            </a:r>
          </a:p>
          <a:p>
            <a:endParaRPr lang="en-US" sz="3600" dirty="0"/>
          </a:p>
        </p:txBody>
      </p:sp>
      <p:pic>
        <p:nvPicPr>
          <p:cNvPr id="3" name="Picture 2"/>
          <p:cNvPicPr>
            <a:picLocks noChangeAspect="1"/>
          </p:cNvPicPr>
          <p:nvPr/>
        </p:nvPicPr>
        <p:blipFill>
          <a:blip r:embed="rId8"/>
          <a:stretch>
            <a:fillRect/>
          </a:stretch>
        </p:blipFill>
        <p:spPr>
          <a:xfrm>
            <a:off x="5415730" y="1890185"/>
            <a:ext cx="10028980" cy="5829964"/>
          </a:xfrm>
          <a:prstGeom prst="rect">
            <a:avLst/>
          </a:prstGeom>
        </p:spPr>
      </p:pic>
    </p:spTree>
    <p:extLst>
      <p:ext uri="{BB962C8B-B14F-4D97-AF65-F5344CB8AC3E}">
        <p14:creationId xmlns:p14="http://schemas.microsoft.com/office/powerpoint/2010/main" val="29551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44202209"/>
              </p:ext>
            </p:extLst>
          </p:nvPr>
        </p:nvGraphicFramePr>
        <p:xfrm>
          <a:off x="333534" y="1280160"/>
          <a:ext cx="15590520" cy="6966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BOM Cost Rollup</a:t>
            </a:r>
            <a:r>
              <a:rPr lang="en-US" dirty="0"/>
              <a:t/>
            </a:r>
            <a:br>
              <a:rPr lang="en-US" dirty="0"/>
            </a:br>
            <a:endParaRPr lang="en-US" dirty="0"/>
          </a:p>
        </p:txBody>
      </p:sp>
      <p:sp>
        <p:nvSpPr>
          <p:cNvPr id="5" name="Content Placeholder 2"/>
          <p:cNvSpPr txBox="1">
            <a:spLocks/>
          </p:cNvSpPr>
          <p:nvPr/>
        </p:nvSpPr>
        <p:spPr>
          <a:xfrm>
            <a:off x="875823" y="1562889"/>
            <a:ext cx="14172587" cy="3361806"/>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a:spcAft>
                <a:spcPts val="600"/>
              </a:spcAft>
            </a:pPr>
            <a:r>
              <a:rPr lang="en-US" sz="3600" dirty="0" smtClean="0">
                <a:latin typeface="+mn-lt"/>
              </a:rPr>
              <a:t>Child items have sourcing quotes filled out </a:t>
            </a:r>
          </a:p>
          <a:p>
            <a:r>
              <a:rPr lang="en-US" sz="3600" dirty="0" smtClean="0">
                <a:latin typeface="+mn-lt"/>
              </a:rPr>
              <a:t>Total Cost is automatically calculated on Parent BOM</a:t>
            </a:r>
          </a:p>
        </p:txBody>
      </p:sp>
      <p:grpSp>
        <p:nvGrpSpPr>
          <p:cNvPr id="8" name="Group 7"/>
          <p:cNvGrpSpPr/>
          <p:nvPr/>
        </p:nvGrpSpPr>
        <p:grpSpPr>
          <a:xfrm>
            <a:off x="900597" y="3132689"/>
            <a:ext cx="14456393" cy="5151566"/>
            <a:chOff x="900597" y="3132689"/>
            <a:chExt cx="14456393" cy="5151566"/>
          </a:xfrm>
        </p:grpSpPr>
        <p:pic>
          <p:nvPicPr>
            <p:cNvPr id="2" name="Picture 1"/>
            <p:cNvPicPr>
              <a:picLocks noChangeAspect="1"/>
            </p:cNvPicPr>
            <p:nvPr/>
          </p:nvPicPr>
          <p:blipFill>
            <a:blip r:embed="rId8"/>
            <a:stretch>
              <a:fillRect/>
            </a:stretch>
          </p:blipFill>
          <p:spPr>
            <a:xfrm>
              <a:off x="900597" y="3132689"/>
              <a:ext cx="14456393" cy="5151566"/>
            </a:xfrm>
            <a:prstGeom prst="rect">
              <a:avLst/>
            </a:prstGeom>
          </p:spPr>
        </p:pic>
        <p:sp>
          <p:nvSpPr>
            <p:cNvPr id="7" name="Rectangle 6"/>
            <p:cNvSpPr/>
            <p:nvPr/>
          </p:nvSpPr>
          <p:spPr>
            <a:xfrm>
              <a:off x="13010606" y="5799909"/>
              <a:ext cx="1345474" cy="2259874"/>
            </a:xfrm>
            <a:prstGeom prst="rect">
              <a:avLst/>
            </a:prstGeom>
            <a:noFill/>
            <a:ln w="38100">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398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Supplier Management</a:t>
            </a:r>
            <a:endParaRPr lang="en-US" sz="3600" dirty="0">
              <a:solidFill>
                <a:schemeClr val="bg1">
                  <a:lumMod val="50000"/>
                </a:schemeClr>
              </a:solidFill>
            </a:endParaRPr>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6" name="Content Placeholder 1"/>
          <p:cNvSpPr txBox="1">
            <a:spLocks/>
          </p:cNvSpPr>
          <p:nvPr/>
        </p:nvSpPr>
        <p:spPr>
          <a:xfrm>
            <a:off x="812880" y="2027583"/>
            <a:ext cx="6280251" cy="6105526"/>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Exploring Suppliers Workspace</a:t>
            </a:r>
          </a:p>
          <a:p>
            <a:pPr lvl="1"/>
            <a:r>
              <a:rPr lang="en-US" sz="2300" dirty="0" smtClean="0"/>
              <a:t>Create a new Supplier</a:t>
            </a:r>
          </a:p>
          <a:p>
            <a:pPr lvl="1"/>
            <a:r>
              <a:rPr lang="en-US" sz="2300" dirty="0" smtClean="0"/>
              <a:t>Qualify the new Supplier</a:t>
            </a:r>
          </a:p>
          <a:p>
            <a:r>
              <a:rPr lang="en-US" sz="3200" dirty="0" smtClean="0"/>
              <a:t>Enabling Sourcing Tab for Items and BOMs</a:t>
            </a:r>
          </a:p>
          <a:p>
            <a:r>
              <a:rPr lang="en-US" sz="3200" dirty="0" smtClean="0"/>
              <a:t>Sourcing for Items</a:t>
            </a:r>
            <a:endParaRPr lang="en-US" sz="1400" dirty="0" smtClean="0"/>
          </a:p>
          <a:p>
            <a:pPr marL="1317712" lvl="2" indent="-382250">
              <a:buFont typeface="Wingdings" panose="05000000000000000000" pitchFamily="2" charset="2"/>
              <a:buChar char="§"/>
            </a:pPr>
            <a:r>
              <a:rPr lang="en-US" sz="2300" dirty="0" smtClean="0"/>
              <a:t>Add Sourcing</a:t>
            </a:r>
          </a:p>
          <a:p>
            <a:pPr marL="1317712" lvl="2" indent="-382250">
              <a:buFont typeface="Wingdings" panose="05000000000000000000" pitchFamily="2" charset="2"/>
              <a:buChar char="§"/>
            </a:pPr>
            <a:r>
              <a:rPr lang="en-US" sz="2400" dirty="0"/>
              <a:t>View cost rollup in </a:t>
            </a:r>
            <a:r>
              <a:rPr lang="en-US" sz="2400" dirty="0" smtClean="0"/>
              <a:t>parent </a:t>
            </a:r>
            <a:r>
              <a:rPr lang="en-US" sz="2400" dirty="0"/>
              <a:t>BOM </a:t>
            </a:r>
            <a:endParaRPr lang="en-US" sz="2300" dirty="0"/>
          </a:p>
          <a:p>
            <a:pPr marL="606504" lvl="1" indent="-382250">
              <a:buFont typeface="Wingdings" panose="05000000000000000000" pitchFamily="2" charset="2"/>
              <a:buChar char="§"/>
            </a:pPr>
            <a:endParaRPr lang="en-US" sz="1800" dirty="0" smtClean="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3" name="Picture 2"/>
          <p:cNvPicPr>
            <a:picLocks noChangeAspect="1"/>
          </p:cNvPicPr>
          <p:nvPr/>
        </p:nvPicPr>
        <p:blipFill>
          <a:blip r:embed="rId2"/>
          <a:stretch>
            <a:fillRect/>
          </a:stretch>
        </p:blipFill>
        <p:spPr>
          <a:xfrm>
            <a:off x="7328263" y="1590132"/>
            <a:ext cx="8660068" cy="4535650"/>
          </a:xfrm>
          <a:prstGeom prst="rect">
            <a:avLst/>
          </a:prstGeom>
        </p:spPr>
      </p:pic>
      <p:pic>
        <p:nvPicPr>
          <p:cNvPr id="2" name="Picture 1"/>
          <p:cNvPicPr>
            <a:picLocks noChangeAspect="1"/>
          </p:cNvPicPr>
          <p:nvPr/>
        </p:nvPicPr>
        <p:blipFill>
          <a:blip r:embed="rId3"/>
          <a:stretch>
            <a:fillRect/>
          </a:stretch>
        </p:blipFill>
        <p:spPr>
          <a:xfrm>
            <a:off x="3692639" y="5934173"/>
            <a:ext cx="7397727" cy="2823008"/>
          </a:xfrm>
          <a:prstGeom prst="rect">
            <a:avLst/>
          </a:prstGeom>
        </p:spPr>
      </p:pic>
      <p:pic>
        <p:nvPicPr>
          <p:cNvPr id="4" name="Picture 3"/>
          <p:cNvPicPr>
            <a:picLocks noChangeAspect="1"/>
          </p:cNvPicPr>
          <p:nvPr/>
        </p:nvPicPr>
        <p:blipFill>
          <a:blip r:embed="rId4"/>
          <a:stretch>
            <a:fillRect/>
          </a:stretch>
        </p:blipFill>
        <p:spPr>
          <a:xfrm>
            <a:off x="12117448" y="6675662"/>
            <a:ext cx="3589331" cy="1950889"/>
          </a:xfrm>
          <a:prstGeom prst="rect">
            <a:avLst/>
          </a:prstGeom>
        </p:spPr>
      </p:pic>
    </p:spTree>
    <p:extLst>
      <p:ext uri="{BB962C8B-B14F-4D97-AF65-F5344CB8AC3E}">
        <p14:creationId xmlns:p14="http://schemas.microsoft.com/office/powerpoint/2010/main" val="1309141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1 - 4</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389550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613966" y="219451"/>
            <a:ext cx="4378175" cy="930153"/>
            <a:chOff x="11610156" y="215641"/>
            <a:chExt cx="4378175" cy="930153"/>
          </a:xfrm>
        </p:grpSpPr>
        <p:sp>
          <p:nvSpPr>
            <p:cNvPr id="12" name="Rectangle 11"/>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3" name="Rectangle 12"/>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4" name="Rectangle 13"/>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5" name="Rectangle 14"/>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6" name="Rectangle 15"/>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2" name="Content Placeholder 1"/>
          <p:cNvSpPr>
            <a:spLocks noGrp="1"/>
          </p:cNvSpPr>
          <p:nvPr>
            <p:ph idx="1"/>
          </p:nvPr>
        </p:nvSpPr>
        <p:spPr/>
        <p:txBody>
          <a:bodyPr/>
          <a:lstStyle/>
          <a:p>
            <a:r>
              <a:rPr lang="en-US" dirty="0" smtClean="0"/>
              <a:t>Supplier Management Overview</a:t>
            </a:r>
          </a:p>
          <a:p>
            <a:r>
              <a:rPr lang="en-US" dirty="0"/>
              <a:t>Suppliers Workspace Setup</a:t>
            </a:r>
          </a:p>
          <a:p>
            <a:r>
              <a:rPr lang="en-US" dirty="0" smtClean="0"/>
              <a:t>Supplier </a:t>
            </a:r>
            <a:r>
              <a:rPr lang="en-US" dirty="0"/>
              <a:t>Workflow Approval</a:t>
            </a:r>
          </a:p>
          <a:p>
            <a:r>
              <a:rPr lang="en-US" dirty="0" smtClean="0"/>
              <a:t>Adding Sourcing to Items</a:t>
            </a:r>
          </a:p>
          <a:p>
            <a:r>
              <a:rPr lang="en-US" dirty="0" smtClean="0"/>
              <a:t>Creating Quotes</a:t>
            </a:r>
          </a:p>
          <a:p>
            <a:r>
              <a:rPr lang="en-US" dirty="0"/>
              <a:t>BOM Cost </a:t>
            </a:r>
            <a:r>
              <a:rPr lang="en-US" dirty="0" smtClean="0"/>
              <a:t>Rollup</a:t>
            </a:r>
          </a:p>
        </p:txBody>
      </p:sp>
      <p:sp>
        <p:nvSpPr>
          <p:cNvPr id="6" name="Title 2"/>
          <p:cNvSpPr>
            <a:spLocks noGrp="1"/>
          </p:cNvSpPr>
          <p:nvPr>
            <p:ph type="title"/>
          </p:nvPr>
        </p:nvSpPr>
        <p:spPr>
          <a:xfrm>
            <a:off x="812880" y="366185"/>
            <a:ext cx="14631829" cy="1237328"/>
          </a:xfrm>
        </p:spPr>
        <p:txBody>
          <a:bodyPr/>
          <a:lstStyle/>
          <a:p>
            <a:r>
              <a:rPr lang="en-US" dirty="0" smtClean="0"/>
              <a:t>Review</a:t>
            </a:r>
            <a:br>
              <a:rPr lang="en-US" dirty="0" smtClean="0"/>
            </a:br>
            <a:r>
              <a:rPr lang="en-US" sz="3600" dirty="0" smtClean="0">
                <a:solidFill>
                  <a:schemeClr val="bg1">
                    <a:lumMod val="50000"/>
                  </a:schemeClr>
                </a:solidFill>
              </a:rPr>
              <a:t>Supplier Management</a:t>
            </a:r>
            <a:endParaRPr lang="en-US" sz="3600" dirty="0">
              <a:solidFill>
                <a:schemeClr val="bg1">
                  <a:lumMod val="50000"/>
                </a:schemeClr>
              </a:solidFill>
            </a:endParaRPr>
          </a:p>
        </p:txBody>
      </p:sp>
    </p:spTree>
    <p:extLst>
      <p:ext uri="{BB962C8B-B14F-4D97-AF65-F5344CB8AC3E}">
        <p14:creationId xmlns:p14="http://schemas.microsoft.com/office/powerpoint/2010/main" val="3108879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Supplier Management Overview</a:t>
            </a:r>
          </a:p>
          <a:p>
            <a:r>
              <a:rPr lang="en-US" dirty="0" smtClean="0"/>
              <a:t>Suppliers Workspace Setup</a:t>
            </a:r>
          </a:p>
          <a:p>
            <a:r>
              <a:rPr lang="en-US" dirty="0" smtClean="0"/>
              <a:t>Supplier Workflow </a:t>
            </a:r>
            <a:r>
              <a:rPr lang="en-US" dirty="0"/>
              <a:t>Approval</a:t>
            </a:r>
          </a:p>
          <a:p>
            <a:r>
              <a:rPr lang="en-US" dirty="0" smtClean="0"/>
              <a:t>Adding Sourcing to Items</a:t>
            </a:r>
          </a:p>
          <a:p>
            <a:r>
              <a:rPr lang="en-US" dirty="0" smtClean="0"/>
              <a:t>Creating Quotes</a:t>
            </a:r>
          </a:p>
          <a:p>
            <a:r>
              <a:rPr lang="en-US" dirty="0" smtClean="0"/>
              <a:t>BOM Cost Rollup</a:t>
            </a:r>
          </a:p>
        </p:txBody>
      </p:sp>
      <p:sp>
        <p:nvSpPr>
          <p:cNvPr id="6"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smtClean="0">
                <a:solidFill>
                  <a:schemeClr val="bg1">
                    <a:lumMod val="50000"/>
                  </a:schemeClr>
                </a:solidFill>
              </a:rPr>
              <a:t>Supplier Management</a:t>
            </a:r>
            <a:endParaRPr lang="en-US" sz="3600" dirty="0">
              <a:solidFill>
                <a:schemeClr val="bg1">
                  <a:lumMod val="50000"/>
                </a:schemeClr>
              </a:solidFill>
            </a:endParaRPr>
          </a:p>
        </p:txBody>
      </p:sp>
      <p:grpSp>
        <p:nvGrpSpPr>
          <p:cNvPr id="4" name="Group 3"/>
          <p:cNvGrpSpPr/>
          <p:nvPr/>
        </p:nvGrpSpPr>
        <p:grpSpPr>
          <a:xfrm>
            <a:off x="11610156" y="215641"/>
            <a:ext cx="4378175" cy="930153"/>
            <a:chOff x="11610156" y="215641"/>
            <a:chExt cx="4378175" cy="930153"/>
          </a:xfrm>
        </p:grpSpPr>
        <p:sp>
          <p:nvSpPr>
            <p:cNvPr id="5" name="Rectangle 4"/>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7" name="Rectangle 6"/>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8" name="Rectangle 7"/>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9" name="Rectangle 8"/>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0" name="Rectangle 9"/>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1989325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380" y="366185"/>
            <a:ext cx="13547329" cy="852343"/>
          </a:xfrm>
        </p:spPr>
        <p:txBody>
          <a:bodyPr/>
          <a:lstStyle/>
          <a:p>
            <a:r>
              <a:rPr lang="en-US" dirty="0" smtClean="0"/>
              <a:t>Supplier Management Overview</a:t>
            </a:r>
            <a:endParaRPr lang="en-US" dirty="0"/>
          </a:p>
        </p:txBody>
      </p:sp>
      <p:sp>
        <p:nvSpPr>
          <p:cNvPr id="11" name="Content Placeholder 1"/>
          <p:cNvSpPr txBox="1">
            <a:spLocks/>
          </p:cNvSpPr>
          <p:nvPr/>
        </p:nvSpPr>
        <p:spPr>
          <a:xfrm>
            <a:off x="812880" y="1508760"/>
            <a:ext cx="14631829" cy="701802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a:t>Supply and Procurement applications </a:t>
            </a:r>
            <a:r>
              <a:rPr lang="en-US" sz="2800" dirty="0" smtClean="0"/>
              <a:t>help </a:t>
            </a:r>
            <a:r>
              <a:rPr lang="en-US" sz="2800" dirty="0"/>
              <a:t>everyone in the organization involved with the </a:t>
            </a:r>
            <a:r>
              <a:rPr lang="en-US" sz="2800" b="1" dirty="0">
                <a:solidFill>
                  <a:srgbClr val="C00000"/>
                </a:solidFill>
              </a:rPr>
              <a:t>negotiation, purchase, and receipt of goods and </a:t>
            </a:r>
            <a:r>
              <a:rPr lang="en-US" sz="2800" b="1" dirty="0" smtClean="0">
                <a:solidFill>
                  <a:srgbClr val="C00000"/>
                </a:solidFill>
              </a:rPr>
              <a:t>services</a:t>
            </a:r>
          </a:p>
          <a:p>
            <a:pPr marL="106688" indent="0">
              <a:buNone/>
            </a:pPr>
            <a:endParaRPr lang="en-US" sz="1400" b="1" dirty="0" smtClean="0"/>
          </a:p>
          <a:p>
            <a:pPr marL="106688" indent="0">
              <a:buNone/>
            </a:pPr>
            <a:r>
              <a:rPr lang="en-US" sz="2400" b="1" dirty="0"/>
              <a:t>Sourcing and Costing</a:t>
            </a:r>
          </a:p>
          <a:p>
            <a:pPr marL="106688" indent="0">
              <a:buNone/>
            </a:pPr>
            <a:r>
              <a:rPr lang="en-US" sz="2000" dirty="0"/>
              <a:t>Capture component costs, and view rolled up cost totals in your BOMs. Track the suppliers of each component and their quotes, and set the price and default vendor. Your BOMs are automatically updated with cost and supplier part numbers.</a:t>
            </a:r>
          </a:p>
          <a:p>
            <a:pPr marL="106688" indent="0">
              <a:buNone/>
            </a:pPr>
            <a:endParaRPr lang="en-US" sz="1200" b="1" dirty="0"/>
          </a:p>
          <a:p>
            <a:pPr marL="106688" indent="0">
              <a:buNone/>
            </a:pPr>
            <a:r>
              <a:rPr lang="en-US" sz="2400" b="1" dirty="0"/>
              <a:t>Warranty Recovery</a:t>
            </a:r>
          </a:p>
          <a:p>
            <a:pPr marL="106688" indent="0">
              <a:buNone/>
            </a:pPr>
            <a:r>
              <a:rPr lang="en-US" sz="2000" dirty="0"/>
              <a:t>Open claims on failed items to notify those affected, organize replacement, and collect refunds. Record claims immediately upon discovery of loss or damage from anywhere, using any device. Easily monitor vendor performance by reviewing the warranty history of all items received.</a:t>
            </a:r>
          </a:p>
          <a:p>
            <a:pPr marL="106688" indent="0">
              <a:buNone/>
            </a:pPr>
            <a:endParaRPr lang="en-US" sz="1000" dirty="0"/>
          </a:p>
          <a:p>
            <a:pPr marL="106688" indent="0">
              <a:buNone/>
            </a:pPr>
            <a:r>
              <a:rPr lang="en-US" sz="2400" b="1" dirty="0"/>
              <a:t>Supplier Evaluations</a:t>
            </a:r>
          </a:p>
          <a:p>
            <a:pPr marL="106688" indent="0">
              <a:buNone/>
            </a:pPr>
            <a:r>
              <a:rPr lang="en-US" sz="2000" dirty="0"/>
              <a:t>An online source of accurate information vital to conducting day-to-day business with partners. Stay abreast of recent developments by referencing notable events and details of all items supplied. Assemble a detailed record of agreements that includes final contracts, item definitions, and costs.</a:t>
            </a:r>
          </a:p>
          <a:p>
            <a:pPr marL="106688" indent="0">
              <a:buNone/>
            </a:pPr>
            <a:endParaRPr lang="en-US" sz="1000" b="1" dirty="0"/>
          </a:p>
          <a:p>
            <a:pPr marL="106688" indent="0">
              <a:buNone/>
            </a:pPr>
            <a:r>
              <a:rPr lang="en-US" sz="2400" b="1" dirty="0"/>
              <a:t>Request for Quotation (RFQ)</a:t>
            </a:r>
          </a:p>
          <a:p>
            <a:pPr marL="106688" indent="0">
              <a:buNone/>
            </a:pPr>
            <a:r>
              <a:rPr lang="en-US" sz="2000" dirty="0"/>
              <a:t>Collect and compare supplier offers to maximize the value of purchased goods and services. Speed offer negotiations by designating specific buyer and technical supplier contacts. Clearly understand each offer by reviewing a complete listing of all items and drawings for quote.</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9" y="308281"/>
            <a:ext cx="910247" cy="910247"/>
          </a:xfrm>
          <a:prstGeom prst="rect">
            <a:avLst/>
          </a:prstGeom>
        </p:spPr>
      </p:pic>
    </p:spTree>
    <p:extLst>
      <p:ext uri="{BB962C8B-B14F-4D97-AF65-F5344CB8AC3E}">
        <p14:creationId xmlns:p14="http://schemas.microsoft.com/office/powerpoint/2010/main" val="3635402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380" y="366185"/>
            <a:ext cx="13547329" cy="852343"/>
          </a:xfrm>
        </p:spPr>
        <p:txBody>
          <a:bodyPr/>
          <a:lstStyle/>
          <a:p>
            <a:r>
              <a:rPr lang="en-US" dirty="0" smtClean="0"/>
              <a:t>Supplier Management Overview</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9" y="308281"/>
            <a:ext cx="910247" cy="910247"/>
          </a:xfrm>
          <a:prstGeom prst="rect">
            <a:avLst/>
          </a:prstGeom>
        </p:spPr>
      </p:pic>
      <p:sp>
        <p:nvSpPr>
          <p:cNvPr id="5" name="Content Placeholder 2"/>
          <p:cNvSpPr>
            <a:spLocks noGrp="1"/>
          </p:cNvSpPr>
          <p:nvPr>
            <p:ph idx="4294967295"/>
          </p:nvPr>
        </p:nvSpPr>
        <p:spPr>
          <a:xfrm>
            <a:off x="812879" y="1844468"/>
            <a:ext cx="7201421" cy="6356376"/>
          </a:xfrm>
          <a:prstGeom prst="rect">
            <a:avLst/>
          </a:prstGeom>
        </p:spPr>
        <p:txBody>
          <a:bodyPr/>
          <a:lstStyle/>
          <a:p>
            <a:pPr marL="755330" lvl="1" indent="-457200">
              <a:buFont typeface="Wingdings" panose="05000000000000000000" pitchFamily="2" charset="2"/>
              <a:buChar char="§"/>
            </a:pPr>
            <a:r>
              <a:rPr lang="en-US" sz="3200" dirty="0" smtClean="0">
                <a:latin typeface="+mn-lt"/>
              </a:rPr>
              <a:t>Access Controls</a:t>
            </a:r>
          </a:p>
          <a:p>
            <a:pPr marL="583880" lvl="1" indent="-285750">
              <a:buFont typeface="Wingdings" panose="05000000000000000000" pitchFamily="2" charset="2"/>
              <a:buChar char="§"/>
            </a:pPr>
            <a:endParaRPr lang="en-US" sz="1800" dirty="0">
              <a:latin typeface="+mn-lt"/>
            </a:endParaRPr>
          </a:p>
          <a:p>
            <a:pPr marL="755330" lvl="1" indent="-457200">
              <a:buFont typeface="Wingdings" panose="05000000000000000000" pitchFamily="2" charset="2"/>
              <a:buChar char="§"/>
            </a:pPr>
            <a:r>
              <a:rPr lang="en-US" sz="3200" dirty="0" smtClean="0">
                <a:latin typeface="+mn-lt"/>
              </a:rPr>
              <a:t>Sourcing Data</a:t>
            </a:r>
          </a:p>
          <a:p>
            <a:pPr marL="583880" lvl="1" indent="-285750">
              <a:buFont typeface="Wingdings" panose="05000000000000000000" pitchFamily="2" charset="2"/>
              <a:buChar char="§"/>
            </a:pPr>
            <a:endParaRPr lang="en-US" sz="1800" dirty="0">
              <a:latin typeface="+mn-lt"/>
            </a:endParaRPr>
          </a:p>
          <a:p>
            <a:pPr marL="755330" lvl="1" indent="-457200">
              <a:buFont typeface="Wingdings" panose="05000000000000000000" pitchFamily="2" charset="2"/>
              <a:buChar char="§"/>
            </a:pPr>
            <a:r>
              <a:rPr lang="en-US" sz="3200" dirty="0" smtClean="0">
                <a:latin typeface="+mn-lt"/>
              </a:rPr>
              <a:t>Costing Visibility</a:t>
            </a:r>
          </a:p>
          <a:p>
            <a:pPr marL="583880" lvl="1" indent="-285750">
              <a:buFont typeface="Wingdings" panose="05000000000000000000" pitchFamily="2" charset="2"/>
              <a:buChar char="§"/>
            </a:pPr>
            <a:endParaRPr lang="en-US" sz="1800" dirty="0">
              <a:latin typeface="+mn-lt"/>
            </a:endParaRPr>
          </a:p>
          <a:p>
            <a:pPr marL="755330" lvl="1" indent="-457200">
              <a:buFont typeface="Wingdings" panose="05000000000000000000" pitchFamily="2" charset="2"/>
              <a:buChar char="§"/>
            </a:pPr>
            <a:r>
              <a:rPr lang="en-US" sz="3200" dirty="0" smtClean="0">
                <a:latin typeface="+mn-lt"/>
              </a:rPr>
              <a:t>Supplier Restriction by IP</a:t>
            </a:r>
          </a:p>
          <a:p>
            <a:pPr marL="583880" lvl="1" indent="-285750">
              <a:buFont typeface="Wingdings" panose="05000000000000000000" pitchFamily="2" charset="2"/>
              <a:buChar char="§"/>
            </a:pPr>
            <a:endParaRPr lang="en-US" sz="1800" dirty="0">
              <a:latin typeface="+mn-lt"/>
            </a:endParaRPr>
          </a:p>
          <a:p>
            <a:pPr marL="755330" lvl="1" indent="-457200">
              <a:buFont typeface="Wingdings" panose="05000000000000000000" pitchFamily="2" charset="2"/>
              <a:buChar char="§"/>
            </a:pPr>
            <a:r>
              <a:rPr lang="en-US" sz="3200" dirty="0" smtClean="0">
                <a:latin typeface="+mn-lt"/>
              </a:rPr>
              <a:t>Access Logging</a:t>
            </a:r>
          </a:p>
          <a:p>
            <a:pPr marL="583880" lvl="1" indent="-285750">
              <a:buFont typeface="Wingdings" panose="05000000000000000000" pitchFamily="2" charset="2"/>
              <a:buChar char="§"/>
            </a:pPr>
            <a:endParaRPr lang="en-US" sz="1800" dirty="0">
              <a:latin typeface="+mn-lt"/>
            </a:endParaRPr>
          </a:p>
          <a:p>
            <a:pPr marL="755330" lvl="1" indent="-457200">
              <a:buFont typeface="Wingdings" panose="05000000000000000000" pitchFamily="2" charset="2"/>
              <a:buChar char="§"/>
            </a:pPr>
            <a:r>
              <a:rPr lang="en-US" sz="3200" dirty="0" smtClean="0">
                <a:latin typeface="+mn-lt"/>
              </a:rPr>
              <a:t>Automatic Notifications</a:t>
            </a:r>
          </a:p>
          <a:p>
            <a:pPr marL="583880" lvl="1" indent="-285750">
              <a:buFont typeface="Wingdings" panose="05000000000000000000" pitchFamily="2" charset="2"/>
              <a:buChar char="§"/>
            </a:pPr>
            <a:endParaRPr lang="en-US" sz="1800" dirty="0">
              <a:latin typeface="+mn-lt"/>
            </a:endParaRPr>
          </a:p>
          <a:p>
            <a:pPr marL="755330" lvl="1" indent="-457200">
              <a:buFont typeface="Wingdings" panose="05000000000000000000" pitchFamily="2" charset="2"/>
              <a:buChar char="§"/>
            </a:pPr>
            <a:r>
              <a:rPr lang="en-US" sz="3200" dirty="0" smtClean="0">
                <a:latin typeface="+mn-lt"/>
              </a:rPr>
              <a:t>Configurable Reports</a:t>
            </a:r>
          </a:p>
          <a:p>
            <a:pPr marL="755330" lvl="1" indent="-457200">
              <a:buFont typeface="Wingdings" panose="05000000000000000000" pitchFamily="2" charset="2"/>
              <a:buChar char="§"/>
            </a:pPr>
            <a:endParaRPr lang="en-US" sz="3200" dirty="0" smtClean="0">
              <a:latin typeface="+mn-lt"/>
            </a:endParaRPr>
          </a:p>
          <a:p>
            <a:pPr marL="920206" lvl="1" indent="-457200">
              <a:buFont typeface="Wingdings" panose="05000000000000000000" pitchFamily="2" charset="2"/>
              <a:buChar char="§"/>
            </a:pPr>
            <a:endParaRPr lang="en-US" sz="3200" dirty="0">
              <a:latin typeface="+mn-lt"/>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116" y="2180069"/>
            <a:ext cx="8612541" cy="52318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113770" y="2278808"/>
            <a:ext cx="1007512" cy="2299739"/>
          </a:xfrm>
          <a:prstGeom prst="rect">
            <a:avLst/>
          </a:prstGeom>
          <a:noFill/>
          <a:ln w="4762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0094" tIns="65046" rIns="130094" bIns="65046" rtlCol="0" anchor="ctr"/>
          <a:lstStyle/>
          <a:p>
            <a:pPr algn="ctr" defTabSz="812673"/>
            <a:endParaRPr lang="en-US">
              <a:solidFill>
                <a:srgbClr val="FFFFFF"/>
              </a:solidFill>
            </a:endParaRPr>
          </a:p>
        </p:txBody>
      </p:sp>
    </p:spTree>
    <p:extLst>
      <p:ext uri="{BB962C8B-B14F-4D97-AF65-F5344CB8AC3E}">
        <p14:creationId xmlns:p14="http://schemas.microsoft.com/office/powerpoint/2010/main" val="24300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6"/>
                                        </p:tgtEl>
                                        <p:attrNameLst>
                                          <p:attrName>style.visibility</p:attrName>
                                        </p:attrNameLst>
                                      </p:cBhvr>
                                      <p:to>
                                        <p:strVal val="hidden"/>
                                      </p:to>
                                    </p:set>
                                  </p:childTnLst>
                                </p:cTn>
                              </p:par>
                            </p:childTnLst>
                          </p:cTn>
                        </p:par>
                        <p:par>
                          <p:cTn id="40" fill="hold">
                            <p:stCondLst>
                              <p:cond delay="0"/>
                            </p:stCondLst>
                            <p:childTnLst>
                              <p:par>
                                <p:cTn id="41" presetID="1" presetClass="exit" presetSubtype="0" fill="hold" grpId="1" nodeType="after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Supplier Management</a:t>
            </a:r>
            <a:endParaRPr lang="en-US" dirty="0"/>
          </a:p>
        </p:txBody>
      </p:sp>
      <p:graphicFrame>
        <p:nvGraphicFramePr>
          <p:cNvPr id="4" name="Diagram 3"/>
          <p:cNvGraphicFramePr/>
          <p:nvPr>
            <p:extLst>
              <p:ext uri="{D42A27DB-BD31-4B8C-83A1-F6EECF244321}">
                <p14:modId xmlns:p14="http://schemas.microsoft.com/office/powerpoint/2010/main" val="4099827189"/>
              </p:ext>
            </p:extLst>
          </p:nvPr>
        </p:nvGraphicFramePr>
        <p:xfrm>
          <a:off x="812879" y="1533200"/>
          <a:ext cx="14631829" cy="669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900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44202209"/>
              </p:ext>
            </p:extLst>
          </p:nvPr>
        </p:nvGraphicFramePr>
        <p:xfrm>
          <a:off x="333534" y="1280160"/>
          <a:ext cx="15590520" cy="6966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a:t>Suppliers Workspace Setup</a:t>
            </a:r>
            <a:br>
              <a:rPr lang="en-US" dirty="0"/>
            </a:br>
            <a:endParaRPr lang="en-US" dirty="0"/>
          </a:p>
        </p:txBody>
      </p:sp>
      <p:pic>
        <p:nvPicPr>
          <p:cNvPr id="2" name="Picture 1"/>
          <p:cNvPicPr>
            <a:picLocks noChangeAspect="1"/>
          </p:cNvPicPr>
          <p:nvPr/>
        </p:nvPicPr>
        <p:blipFill rotWithShape="1">
          <a:blip r:embed="rId8"/>
          <a:srcRect l="1156"/>
          <a:stretch/>
        </p:blipFill>
        <p:spPr>
          <a:xfrm>
            <a:off x="3602516" y="4666099"/>
            <a:ext cx="9159639" cy="1562235"/>
          </a:xfrm>
          <a:prstGeom prst="rect">
            <a:avLst/>
          </a:prstGeom>
        </p:spPr>
      </p:pic>
      <p:sp>
        <p:nvSpPr>
          <p:cNvPr id="5" name="Content Placeholder 2"/>
          <p:cNvSpPr txBox="1">
            <a:spLocks/>
          </p:cNvSpPr>
          <p:nvPr/>
        </p:nvSpPr>
        <p:spPr>
          <a:xfrm>
            <a:off x="875824" y="1967840"/>
            <a:ext cx="12448290" cy="1911831"/>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600" dirty="0" smtClean="0">
                <a:latin typeface="+mn-lt"/>
              </a:rPr>
              <a:t>Workspace Type: Supplier Management</a:t>
            </a:r>
          </a:p>
          <a:p>
            <a:r>
              <a:rPr lang="en-US" sz="3600" dirty="0" smtClean="0">
                <a:latin typeface="+mn-lt"/>
              </a:rPr>
              <a:t>With or without workflow</a:t>
            </a:r>
          </a:p>
          <a:p>
            <a:r>
              <a:rPr lang="en-US" sz="3600" b="1" dirty="0" smtClean="0">
                <a:latin typeface="+mn-lt"/>
              </a:rPr>
              <a:t>Automated features and connection to Sourcing tabs</a:t>
            </a:r>
          </a:p>
        </p:txBody>
      </p:sp>
    </p:spTree>
    <p:extLst>
      <p:ext uri="{BB962C8B-B14F-4D97-AF65-F5344CB8AC3E}">
        <p14:creationId xmlns:p14="http://schemas.microsoft.com/office/powerpoint/2010/main" val="213377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44202209"/>
              </p:ext>
            </p:extLst>
          </p:nvPr>
        </p:nvGraphicFramePr>
        <p:xfrm>
          <a:off x="333534" y="1280160"/>
          <a:ext cx="15590520" cy="6966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Supplier Workflow Approval</a:t>
            </a:r>
            <a:r>
              <a:rPr lang="en-US" dirty="0"/>
              <a:t/>
            </a:r>
            <a:br>
              <a:rPr lang="en-US" dirty="0"/>
            </a:br>
            <a:endParaRPr lang="en-US" dirty="0"/>
          </a:p>
        </p:txBody>
      </p:sp>
      <p:sp>
        <p:nvSpPr>
          <p:cNvPr id="5" name="Content Placeholder 2"/>
          <p:cNvSpPr txBox="1">
            <a:spLocks/>
          </p:cNvSpPr>
          <p:nvPr/>
        </p:nvSpPr>
        <p:spPr>
          <a:xfrm>
            <a:off x="875824" y="1967840"/>
            <a:ext cx="6961890" cy="5321234"/>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600" dirty="0" smtClean="0">
                <a:latin typeface="+mn-lt"/>
              </a:rPr>
              <a:t>Out of the Cloud provides workflow and logic for vendor evaluation</a:t>
            </a:r>
          </a:p>
          <a:p>
            <a:r>
              <a:rPr lang="en-US" sz="3600" dirty="0" smtClean="0">
                <a:latin typeface="+mn-lt"/>
              </a:rPr>
              <a:t>Supplier workflow state displayed on Supplier record and in Sourcing tab of item</a:t>
            </a:r>
          </a:p>
          <a:p>
            <a:r>
              <a:rPr lang="en-US" sz="3600" dirty="0" smtClean="0">
                <a:latin typeface="+mn-lt"/>
              </a:rPr>
              <a:t>Supplier Workflow can be customized to your business needs </a:t>
            </a:r>
          </a:p>
        </p:txBody>
      </p:sp>
      <p:pic>
        <p:nvPicPr>
          <p:cNvPr id="3" name="Picture 2"/>
          <p:cNvPicPr>
            <a:picLocks noChangeAspect="1"/>
          </p:cNvPicPr>
          <p:nvPr/>
        </p:nvPicPr>
        <p:blipFill rotWithShape="1">
          <a:blip r:embed="rId8"/>
          <a:srcRect l="444"/>
          <a:stretch/>
        </p:blipFill>
        <p:spPr>
          <a:xfrm>
            <a:off x="9032590" y="535576"/>
            <a:ext cx="6412119" cy="7992863"/>
          </a:xfrm>
          <a:prstGeom prst="rect">
            <a:avLst/>
          </a:prstGeom>
        </p:spPr>
      </p:pic>
    </p:spTree>
    <p:extLst>
      <p:ext uri="{BB962C8B-B14F-4D97-AF65-F5344CB8AC3E}">
        <p14:creationId xmlns:p14="http://schemas.microsoft.com/office/powerpoint/2010/main" val="369109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97608136"/>
              </p:ext>
            </p:extLst>
          </p:nvPr>
        </p:nvGraphicFramePr>
        <p:xfrm>
          <a:off x="333534" y="1280160"/>
          <a:ext cx="15590520" cy="6966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a:t>Add a Sourcing Vendor</a:t>
            </a:r>
            <a:br>
              <a:rPr lang="en-US" dirty="0"/>
            </a:br>
            <a:endParaRPr lang="en-US" dirty="0"/>
          </a:p>
        </p:txBody>
      </p:sp>
    </p:spTree>
    <p:extLst>
      <p:ext uri="{BB962C8B-B14F-4D97-AF65-F5344CB8AC3E}">
        <p14:creationId xmlns:p14="http://schemas.microsoft.com/office/powerpoint/2010/main" val="14070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Add </a:t>
            </a:r>
            <a:r>
              <a:rPr lang="en-US" dirty="0" smtClean="0"/>
              <a:t>Quotes</a:t>
            </a:r>
            <a:endParaRPr lang="en-US" dirty="0"/>
          </a:p>
        </p:txBody>
      </p:sp>
      <p:graphicFrame>
        <p:nvGraphicFramePr>
          <p:cNvPr id="26" name="Content Placeholder 25"/>
          <p:cNvGraphicFramePr>
            <a:graphicFrameLocks noGrp="1"/>
          </p:cNvGraphicFramePr>
          <p:nvPr>
            <p:ph idx="1"/>
            <p:extLst>
              <p:ext uri="{D42A27DB-BD31-4B8C-83A1-F6EECF244321}">
                <p14:modId xmlns:p14="http://schemas.microsoft.com/office/powerpoint/2010/main" val="1089288934"/>
              </p:ext>
            </p:extLst>
          </p:nvPr>
        </p:nvGraphicFramePr>
        <p:xfrm>
          <a:off x="813276" y="1889502"/>
          <a:ext cx="14631036" cy="6357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024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Props1.xml><?xml version="1.0" encoding="utf-8"?>
<ds:datastoreItem xmlns:ds="http://schemas.openxmlformats.org/officeDocument/2006/customXml" ds:itemID="{2FB34E1A-80D3-45F9-B89B-324D42ABC740}">
  <ds:schemaRefs>
    <ds:schemaRef ds:uri="http://schemas.microsoft.com/sharepoint/v3/contenttype/forms"/>
  </ds:schemaRefs>
</ds:datastoreItem>
</file>

<file path=customXml/itemProps2.xml><?xml version="1.0" encoding="utf-8"?>
<ds:datastoreItem xmlns:ds="http://schemas.openxmlformats.org/officeDocument/2006/customXml" ds:itemID="{5A2D27A3-BB75-4710-BC22-A469C91A8099}"/>
</file>

<file path=customXml/itemProps3.xml><?xml version="1.0" encoding="utf-8"?>
<ds:datastoreItem xmlns:ds="http://schemas.openxmlformats.org/officeDocument/2006/customXml" ds:itemID="{C0595961-19AA-40E8-805F-F0C4E0A59E2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23566</TotalTime>
  <Words>675</Words>
  <Application>Microsoft Office PowerPoint</Application>
  <PresentationFormat>Custom</PresentationFormat>
  <Paragraphs>121</Paragraphs>
  <Slides>15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Frutiger Next LT W1G</vt:lpstr>
      <vt:lpstr>Wingdings</vt:lpstr>
      <vt:lpstr>Autodesk Theme</vt:lpstr>
      <vt:lpstr>1_Autodesk Theme</vt:lpstr>
      <vt:lpstr>PowerPoint Presentation</vt:lpstr>
      <vt:lpstr>Learning Objectives  Supplier Management</vt:lpstr>
      <vt:lpstr>Supplier Management Overview</vt:lpstr>
      <vt:lpstr>Supplier Management Overview</vt:lpstr>
      <vt:lpstr>Supplier Management</vt:lpstr>
      <vt:lpstr>Suppliers Workspace Setup </vt:lpstr>
      <vt:lpstr>Supplier Workflow Approval </vt:lpstr>
      <vt:lpstr>Add a Sourcing Vendor </vt:lpstr>
      <vt:lpstr>Add Quotes</vt:lpstr>
      <vt:lpstr>Sourcing Tab Layout </vt:lpstr>
      <vt:lpstr>BOM Cost Rollup </vt:lpstr>
      <vt:lpstr>PowerPoint Presentation</vt:lpstr>
      <vt:lpstr>Exercises 1 - 4</vt:lpstr>
      <vt:lpstr>Review Supplier Management</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494</cp:revision>
  <dcterms:created xsi:type="dcterms:W3CDTF">2012-10-19T15:38:24Z</dcterms:created>
  <dcterms:modified xsi:type="dcterms:W3CDTF">2016-10-26T19:21:25Z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