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408" r:id="rId5"/>
    <p:sldId id="392" r:id="rId6"/>
    <p:sldId id="398" r:id="rId7"/>
    <p:sldId id="400" r:id="rId8"/>
    <p:sldId id="399" r:id="rId9"/>
    <p:sldId id="397" r:id="rId10"/>
    <p:sldId id="401" r:id="rId11"/>
    <p:sldId id="405" r:id="rId12"/>
    <p:sldId id="406" r:id="rId13"/>
    <p:sldId id="402" r:id="rId14"/>
    <p:sldId id="393" r:id="rId15"/>
    <p:sldId id="394" r:id="rId16"/>
    <p:sldId id="407" r:id="rId17"/>
    <p:sldId id="321" r:id="rId18"/>
  </p:sldIdLst>
  <p:sldSz cx="16257588" cy="9144000"/>
  <p:notesSz cx="7010400" cy="92964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92">
          <p15:clr>
            <a:srgbClr val="A4A3A4"/>
          </p15:clr>
        </p15:guide>
        <p15:guide id="2" orient="horz" pos="5427">
          <p15:clr>
            <a:srgbClr val="A4A3A4"/>
          </p15:clr>
        </p15:guide>
        <p15:guide id="3" orient="horz" pos="5379">
          <p15:clr>
            <a:srgbClr val="A4A3A4"/>
          </p15:clr>
        </p15:guide>
        <p15:guide id="4" orient="horz" pos="5183">
          <p15:clr>
            <a:srgbClr val="A4A3A4"/>
          </p15:clr>
        </p15:guide>
        <p15:guide id="5" pos="5426">
          <p15:clr>
            <a:srgbClr val="A4A3A4"/>
          </p15:clr>
        </p15:guide>
        <p15:guide id="6" pos="91">
          <p15:clr>
            <a:srgbClr val="A4A3A4"/>
          </p15:clr>
        </p15:guide>
        <p15:guide id="7" pos="97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elby Thorner" initials="ST" lastIdx="5" clrIdx="0"/>
  <p:cmAuthor id="1" name="Greg Eden" initials="GE" lastIdx="6" clrIdx="1"/>
  <p:cmAuthor id="2" name="Patrick Wendland (Contingent)" initials="PW" lastIdx="9" clrIdx="2"/>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6D7"/>
    <a:srgbClr val="FFAA11"/>
    <a:srgbClr val="1B58A8"/>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0" autoAdjust="0"/>
    <p:restoredTop sz="90326" autoAdjust="0"/>
  </p:normalViewPr>
  <p:slideViewPr>
    <p:cSldViewPr snapToGrid="0">
      <p:cViewPr varScale="1">
        <p:scale>
          <a:sx n="77" d="100"/>
          <a:sy n="77" d="100"/>
        </p:scale>
        <p:origin x="810" y="114"/>
      </p:cViewPr>
      <p:guideLst>
        <p:guide orient="horz" pos="1192"/>
        <p:guide orient="horz" pos="5427"/>
        <p:guide orient="horz" pos="5379"/>
        <p:guide orient="horz" pos="5183"/>
        <p:guide pos="5426"/>
        <p:guide pos="91"/>
        <p:guide pos="97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387C2776-B9DD-1946-9831-785CA23AC1F1}" type="datetime1">
              <a:rPr lang="en-US" smtClean="0"/>
              <a:pPr/>
              <a:t>10/26/2016</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8ECB827-1CCB-B349-98A7-AAC485CBB65F}" type="slidenum">
              <a:rPr lang="en-US" smtClean="0"/>
              <a:pPr/>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3A1C7DD-7A43-8947-A922-8561F0BA9BCC}" type="datetime1">
              <a:rPr lang="en-US" smtClean="0"/>
              <a:pPr/>
              <a:t>10/26/2016</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3E9330B-B1DA-214B-A229-0CB8492B91A5}" type="slidenum">
              <a:rPr lang="en-US" smtClean="0"/>
              <a:pPr/>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mn-lt"/>
        <a:ea typeface="+mn-ea"/>
        <a:cs typeface="+mn-cs"/>
      </a:defRPr>
    </a:lvl1pPr>
    <a:lvl2pPr marL="812810" algn="l" defTabSz="812810" rtl="0" eaLnBrk="1" latinLnBrk="0" hangingPunct="1">
      <a:defRPr sz="2100" kern="1200">
        <a:solidFill>
          <a:schemeClr val="tx1"/>
        </a:solidFill>
        <a:latin typeface="+mn-lt"/>
        <a:ea typeface="+mn-ea"/>
        <a:cs typeface="+mn-cs"/>
      </a:defRPr>
    </a:lvl2pPr>
    <a:lvl3pPr marL="1625620" algn="l" defTabSz="812810" rtl="0" eaLnBrk="1" latinLnBrk="0" hangingPunct="1">
      <a:defRPr sz="2100" kern="1200">
        <a:solidFill>
          <a:schemeClr val="tx1"/>
        </a:solidFill>
        <a:latin typeface="+mn-lt"/>
        <a:ea typeface="+mn-ea"/>
        <a:cs typeface="+mn-cs"/>
      </a:defRPr>
    </a:lvl3pPr>
    <a:lvl4pPr marL="2438430" algn="l" defTabSz="812810" rtl="0" eaLnBrk="1" latinLnBrk="0" hangingPunct="1">
      <a:defRPr sz="2100" kern="1200">
        <a:solidFill>
          <a:schemeClr val="tx1"/>
        </a:solidFill>
        <a:latin typeface="+mn-lt"/>
        <a:ea typeface="+mn-ea"/>
        <a:cs typeface="+mn-cs"/>
      </a:defRPr>
    </a:lvl4pPr>
    <a:lvl5pPr marL="3251241" algn="l" defTabSz="812810" rtl="0" eaLnBrk="1" latinLnBrk="0" hangingPunct="1">
      <a:defRPr sz="2100" kern="1200">
        <a:solidFill>
          <a:schemeClr val="tx1"/>
        </a:solidFill>
        <a:latin typeface="+mn-lt"/>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Tx/>
              <a:buAutoNum type="arabicPeriod"/>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335173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just introduce Milestones here and go into them in more depth in the Project Execution and Tracking portion, up next.</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pPr/>
              <a:t>11</a:t>
            </a:fld>
            <a:endParaRPr lang="en-US" dirty="0"/>
          </a:p>
        </p:txBody>
      </p:sp>
    </p:spTree>
    <p:extLst>
      <p:ext uri="{BB962C8B-B14F-4D97-AF65-F5344CB8AC3E}">
        <p14:creationId xmlns:p14="http://schemas.microsoft.com/office/powerpoint/2010/main" val="2482046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0000">
                <a:schemeClr val="bg1">
                  <a:alpha val="88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8" name="Picture 7" descr="Flat_footer.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5981700"/>
            <a:ext cx="16256000" cy="533400"/>
          </a:xfrm>
          <a:prstGeom prst="rect">
            <a:avLst/>
          </a:prstGeom>
        </p:spPr>
      </p:pic>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chemeClr val="accent5"/>
                </a:solidFill>
                <a:latin typeface="Arial" panose="020B0604020202020204" pitchFamily="34" charset="0"/>
                <a:cs typeface="Arial" panose="020B0604020202020204" pitchFamily="34" charset="0"/>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chemeClr val="tx2"/>
                </a:solidFill>
                <a:latin typeface="Arial" panose="020B0604020202020204" pitchFamily="34" charset="0"/>
                <a:cs typeface="Arial" panose="020B0604020202020204" pitchFamily="34" charset="0"/>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chemeClr val="tx2"/>
                </a:solidFill>
                <a:latin typeface="Arial" panose="020B0604020202020204" pitchFamily="34" charset="0"/>
                <a:cs typeface="Arial" panose="020B0604020202020204" pitchFamily="34" charset="0"/>
              </a:defRPr>
            </a:lvl1pPr>
          </a:lstStyle>
          <a:p>
            <a:pPr lvl="0"/>
            <a:r>
              <a:rPr lang="en-US" dirty="0" smtClean="0"/>
              <a:t>Presenter Title</a:t>
            </a:r>
            <a:endParaRPr lang="en-US" dirty="0"/>
          </a:p>
        </p:txBody>
      </p:sp>
      <p:sp>
        <p:nvSpPr>
          <p:cNvPr id="7" name="Text Placeholder 15"/>
          <p:cNvSpPr>
            <a:spLocks noGrp="1"/>
          </p:cNvSpPr>
          <p:nvPr>
            <p:ph type="body" sz="quarter" idx="14" hasCustomPrompt="1"/>
          </p:nvPr>
        </p:nvSpPr>
        <p:spPr>
          <a:xfrm>
            <a:off x="812880" y="2822837"/>
            <a:ext cx="9596241" cy="420285"/>
          </a:xfrm>
          <a:prstGeom prst="rect">
            <a:avLst/>
          </a:prstGeom>
        </p:spPr>
        <p:txBody>
          <a:bodyPr lIns="0" tIns="0" rIns="0" bIns="0">
            <a:noAutofit/>
          </a:bodyPr>
          <a:lstStyle>
            <a:lvl1pPr marL="0" indent="0">
              <a:spcBef>
                <a:spcPts val="0"/>
              </a:spcBef>
              <a:buNone/>
              <a:defRPr sz="2400" b="1" baseline="0">
                <a:solidFill>
                  <a:schemeClr val="accent5"/>
                </a:solidFill>
                <a:latin typeface="Arial" panose="020B0604020202020204" pitchFamily="34" charset="0"/>
                <a:cs typeface="Arial" panose="020B0604020202020204" pitchFamily="34" charset="0"/>
              </a:defRPr>
            </a:lvl1pPr>
          </a:lstStyle>
          <a:p>
            <a:pPr lvl="0"/>
            <a:r>
              <a:rPr lang="en-US" dirty="0" smtClean="0"/>
              <a:t>Event name 2013</a:t>
            </a:r>
            <a:endParaRPr lang="en-US" dirty="0"/>
          </a:p>
        </p:txBody>
      </p:sp>
      <p:grpSp>
        <p:nvGrpSpPr>
          <p:cNvPr id="10" name="Group 9"/>
          <p:cNvGrpSpPr/>
          <p:nvPr userDrawn="1"/>
        </p:nvGrpSpPr>
        <p:grpSpPr>
          <a:xfrm>
            <a:off x="14109700" y="5981700"/>
            <a:ext cx="2146300" cy="533400"/>
            <a:chOff x="14109700" y="5981700"/>
            <a:chExt cx="2146300" cy="533400"/>
          </a:xfrm>
        </p:grpSpPr>
        <p:sp>
          <p:nvSpPr>
            <p:cNvPr id="9" name="Rectangle 8"/>
            <p:cNvSpPr/>
            <p:nvPr userDrawn="1"/>
          </p:nvSpPr>
          <p:spPr>
            <a:xfrm>
              <a:off x="14109700" y="5981700"/>
              <a:ext cx="21463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3" name="Picture 2" descr="autodesk-logo-rgb-color-logo-black-text-lar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236701" y="6108701"/>
              <a:ext cx="1867535" cy="313055"/>
            </a:xfrm>
            <a:prstGeom prst="rect">
              <a:avLst/>
            </a:prstGeom>
          </p:spPr>
        </p:pic>
      </p:grpSp>
      <p:sp>
        <p:nvSpPr>
          <p:cNvPr id="14" name="TextBox 13"/>
          <p:cNvSpPr txBox="1"/>
          <p:nvPr userDrawn="1"/>
        </p:nvSpPr>
        <p:spPr>
          <a:xfrm>
            <a:off x="131709" y="8795059"/>
            <a:ext cx="1295233" cy="169277"/>
          </a:xfrm>
          <a:prstGeom prst="rect">
            <a:avLst/>
          </a:prstGeom>
          <a:noFill/>
        </p:spPr>
        <p:txBody>
          <a:bodyPr wrap="square" lIns="0" tIns="0" rIns="0" bIns="0" rtlCol="0">
            <a:spAutoFit/>
          </a:bodyPr>
          <a:lstStyle/>
          <a:p>
            <a:r>
              <a:rPr lang="en-US" sz="1100" b="0" i="0" baseline="0" dirty="0" smtClean="0">
                <a:solidFill>
                  <a:schemeClr val="tx1">
                    <a:lumMod val="65000"/>
                    <a:lumOff val="35000"/>
                  </a:schemeClr>
                </a:solidFill>
                <a:latin typeface="Arial" panose="020B0604020202020204" pitchFamily="34" charset="0"/>
                <a:cs typeface="Arial" panose="020B0604020202020204" pitchFamily="34" charset="0"/>
              </a:rPr>
              <a:t>© 2014 Autodesk</a:t>
            </a:r>
            <a:endParaRPr lang="en-US" sz="1100" b="0" i="0" baseline="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chemeClr val="accent5"/>
              </a:buClr>
              <a:buSzPct val="100000"/>
              <a:buFont typeface="Wingdings" charset="2"/>
              <a:buChar char="§"/>
              <a:defRPr sz="4500" b="0">
                <a:solidFill>
                  <a:schemeClr val="tx1"/>
                </a:solidFill>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solidFill>
                  <a:schemeClr val="tx1"/>
                </a:solidFill>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solidFill>
                  <a:schemeClr val="tx1"/>
                </a:solidFill>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solidFill>
                  <a:schemeClr val="tx1"/>
                </a:solidFill>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baseline="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7" name="Rectangle 6"/>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TextBox 7"/>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2014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9" name="Picture 8"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40893972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baseline="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1021088" indent="-914400">
              <a:buClr>
                <a:schemeClr val="accent5"/>
              </a:buClr>
              <a:buSzPct val="100000"/>
              <a:buFont typeface="Wingdings" pitchFamily="2" charset="2"/>
              <a:buChar char="§"/>
              <a:defRPr sz="4500" b="0">
                <a:latin typeface="Arial" panose="020B0604020202020204" pitchFamily="34" charset="0"/>
                <a:cs typeface="Arial" panose="020B0604020202020204" pitchFamily="34" charset="0"/>
              </a:defRPr>
            </a:lvl1pPr>
            <a:lvl2pPr marL="1606567" indent="-742950">
              <a:buClr>
                <a:schemeClr val="accent5"/>
              </a:buClr>
              <a:buSzPct val="100000"/>
              <a:buFont typeface="Wingdings" pitchFamily="2" charset="2"/>
              <a:buChar char="§"/>
              <a:defRPr sz="3600" b="0">
                <a:solidFill>
                  <a:schemeClr val="tx1"/>
                </a:solidFill>
                <a:latin typeface="Arial" panose="020B0604020202020204" pitchFamily="34" charset="0"/>
                <a:cs typeface="Arial" panose="020B0604020202020204" pitchFamily="34" charset="0"/>
              </a:defRPr>
            </a:lvl2pPr>
            <a:lvl3pPr marL="2134895" indent="-514350">
              <a:buClr>
                <a:schemeClr val="accent5"/>
              </a:buClr>
              <a:buSzPct val="100000"/>
              <a:buFont typeface="Wingdings" pitchFamily="2" charset="2"/>
              <a:buChar char="§"/>
              <a:defRPr sz="3200" b="0">
                <a:latin typeface="Arial" panose="020B0604020202020204" pitchFamily="34" charset="0"/>
                <a:cs typeface="Arial" panose="020B0604020202020204" pitchFamily="34" charset="0"/>
              </a:defRPr>
            </a:lvl3pPr>
            <a:lvl4pPr marL="2993426" indent="-514350">
              <a:buClr>
                <a:schemeClr val="accent5"/>
              </a:buClr>
              <a:buSzPct val="100000"/>
              <a:buFont typeface="Wingdings" pitchFamily="2" charset="2"/>
              <a:buChar char="§"/>
              <a:defRPr sz="2700" b="0">
                <a:latin typeface="Arial" panose="020B0604020202020204" pitchFamily="34" charset="0"/>
                <a:cs typeface="Arial" panose="020B0604020202020204" pitchFamily="34" charset="0"/>
              </a:defRPr>
            </a:lvl4pPr>
            <a:lvl5pPr marL="3794806" indent="-457200">
              <a:buClr>
                <a:schemeClr val="accent5"/>
              </a:buClr>
              <a:buSzPct val="100000"/>
              <a:buFont typeface="Wingdings" pitchFamily="2"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chemeClr val="accent5"/>
              </a:buClr>
              <a:buSzPct val="100000"/>
              <a:buFont typeface="Wingdings" charset="2"/>
              <a:buChar char="§"/>
              <a:defRPr sz="4500" b="0">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5"/>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2014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10" name="Picture 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32982385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atin typeface="Arial" panose="020B0604020202020204" pitchFamily="34" charset="0"/>
                <a:cs typeface="Arial" panose="020B0604020202020204" pitchFamily="34" charset="0"/>
              </a:defRPr>
            </a:lvl1pPr>
          </a:lstStyle>
          <a:p>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chemeClr val="accent5"/>
              </a:buClr>
              <a:buSzPct val="100000"/>
              <a:buFont typeface="Wingdings" charset="2"/>
              <a:buChar char="§"/>
              <a:defRPr sz="4500" b="0">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atin typeface="Arial" panose="020B0604020202020204" pitchFamily="34" charset="0"/>
                <a:cs typeface="Arial" panose="020B0604020202020204" pitchFamily="34" charset="0"/>
              </a:defRPr>
            </a:lvl1pPr>
          </a:lstStyle>
          <a:p>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smtClean="0"/>
              <a:t>Image credit line goes here</a:t>
            </a:r>
            <a:endParaRPr lang="en-US" dirty="0"/>
          </a:p>
        </p:txBody>
      </p:sp>
      <p:sp>
        <p:nvSpPr>
          <p:cNvPr id="18" name="Rectangle 17"/>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2014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20" name="Picture 1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42492357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word">
    <p:spTree>
      <p:nvGrpSpPr>
        <p:cNvPr id="1" name=""/>
        <p:cNvGrpSpPr/>
        <p:nvPr/>
      </p:nvGrpSpPr>
      <p:grpSpPr>
        <a:xfrm>
          <a:off x="0" y="0"/>
          <a:ext cx="0" cy="0"/>
          <a:chOff x="0" y="0"/>
          <a:chExt cx="0" cy="0"/>
        </a:xfrm>
      </p:grpSpPr>
      <p:sp>
        <p:nvSpPr>
          <p:cNvPr id="18" name="Rectangle 17"/>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2014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20" name="Picture 1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
        <p:nvSpPr>
          <p:cNvPr id="13" name="Title 1"/>
          <p:cNvSpPr>
            <a:spLocks noGrp="1"/>
          </p:cNvSpPr>
          <p:nvPr>
            <p:ph type="title" hasCustomPrompt="1"/>
          </p:nvPr>
        </p:nvSpPr>
        <p:spPr>
          <a:xfrm>
            <a:off x="0" y="0"/>
            <a:ext cx="16257588" cy="8267700"/>
          </a:xfrm>
          <a:prstGeom prst="rect">
            <a:avLst/>
          </a:prstGeom>
        </p:spPr>
        <p:txBody>
          <a:bodyPr anchor="ctr"/>
          <a:lstStyle>
            <a:lvl1pPr algn="ctr">
              <a:defRPr sz="14000">
                <a:solidFill>
                  <a:schemeClr val="accent5"/>
                </a:solidFill>
                <a:latin typeface="Arial" panose="020B0604020202020204" pitchFamily="34" charset="0"/>
                <a:cs typeface="Arial" panose="020B0604020202020204" pitchFamily="34" charset="0"/>
              </a:defRPr>
            </a:lvl1pPr>
          </a:lstStyle>
          <a:p>
            <a:r>
              <a:rPr lang="en-US" dirty="0" smtClean="0"/>
              <a:t>Keyword</a:t>
            </a:r>
            <a:endParaRPr lang="en-US" dirty="0"/>
          </a:p>
        </p:txBody>
      </p:sp>
    </p:spTree>
    <p:extLst>
      <p:ext uri="{BB962C8B-B14F-4D97-AF65-F5344CB8AC3E}">
        <p14:creationId xmlns:p14="http://schemas.microsoft.com/office/powerpoint/2010/main" val="1930379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Box 3"/>
          <p:cNvSpPr txBox="1"/>
          <p:nvPr userDrawn="1"/>
        </p:nvSpPr>
        <p:spPr>
          <a:xfrm>
            <a:off x="131709" y="8356601"/>
            <a:ext cx="15997291" cy="677108"/>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100" b="0" i="0" dirty="0" smtClean="0">
              <a:solidFill>
                <a:schemeClr val="bg2">
                  <a:lumMod val="65000"/>
                </a:schemeClr>
              </a:solidFill>
              <a:latin typeface="Arial" panose="020B0604020202020204" pitchFamily="34" charset="0"/>
              <a:cs typeface="Arial" panose="020B0604020202020204" pitchFamily="34" charset="0"/>
            </a:endParaRPr>
          </a:p>
          <a:p>
            <a:r>
              <a:rPr lang="en-US" sz="1100" b="0" i="0" dirty="0" smtClean="0">
                <a:solidFill>
                  <a:schemeClr val="bg2">
                    <a:lumMod val="65000"/>
                  </a:schemeClr>
                </a:solidFill>
                <a:latin typeface="Arial" panose="020B0604020202020204" pitchFamily="34" charset="0"/>
                <a:cs typeface="Arial" panose="020B0604020202020204" pitchFamily="34" charset="0"/>
              </a:rPr>
              <a:t>© 2014 Autodesk, Inc. All right</a:t>
            </a:r>
            <a:r>
              <a:rPr lang="en-US" sz="1100" b="0" i="0" baseline="0" dirty="0" smtClean="0">
                <a:solidFill>
                  <a:schemeClr val="bg2">
                    <a:lumMod val="65000"/>
                  </a:schemeClr>
                </a:solidFill>
                <a:latin typeface="Arial" panose="020B0604020202020204" pitchFamily="34" charset="0"/>
                <a:cs typeface="Arial" panose="020B0604020202020204" pitchFamily="34" charset="0"/>
              </a:rPr>
              <a:t>s reserved.</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6" name="Picture 5" descr="autodesk-logo-cmyk-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31499" y="3433763"/>
            <a:ext cx="11430000" cy="1905000"/>
          </a:xfrm>
          <a:prstGeom prst="rect">
            <a:avLst/>
          </a:prstGeom>
        </p:spPr>
      </p:pic>
    </p:spTree>
    <p:extLst>
      <p:ext uri="{BB962C8B-B14F-4D97-AF65-F5344CB8AC3E}">
        <p14:creationId xmlns:p14="http://schemas.microsoft.com/office/powerpoint/2010/main" val="28899729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4" r:id="rId2"/>
    <p:sldLayoutId id="2147483653" r:id="rId3"/>
    <p:sldLayoutId id="2147483662" r:id="rId4"/>
    <p:sldLayoutId id="2147483671" r:id="rId5"/>
    <p:sldLayoutId id="2147483669" r:id="rId6"/>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87405" y="8241249"/>
            <a:ext cx="2251750" cy="605571"/>
          </a:xfrm>
          <a:prstGeom prst="rect">
            <a:avLst/>
          </a:prstGeom>
        </p:spPr>
      </p:pic>
      <p:sp>
        <p:nvSpPr>
          <p:cNvPr id="10" name="Text Placeholder 1"/>
          <p:cNvSpPr>
            <a:spLocks noGrp="1"/>
          </p:cNvSpPr>
          <p:nvPr>
            <p:ph type="body" sz="quarter" idx="10"/>
          </p:nvPr>
        </p:nvSpPr>
        <p:spPr>
          <a:xfrm>
            <a:off x="812880" y="3867411"/>
            <a:ext cx="9596241" cy="1478071"/>
          </a:xfrm>
        </p:spPr>
        <p:txBody>
          <a:bodyPr/>
          <a:lstStyle/>
          <a:p>
            <a:r>
              <a:rPr lang="en-US" dirty="0" smtClean="0"/>
              <a:t>Admin Training</a:t>
            </a:r>
          </a:p>
          <a:p>
            <a:r>
              <a:rPr lang="en-US" dirty="0">
                <a:solidFill>
                  <a:schemeClr val="tx1"/>
                </a:solidFill>
              </a:rPr>
              <a:t>Quality Management</a:t>
            </a:r>
            <a:endParaRPr lang="en-US" dirty="0">
              <a:solidFill>
                <a:schemeClr val="tx1"/>
              </a:solidFill>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62" y="3189249"/>
            <a:ext cx="2639448" cy="509833"/>
          </a:xfrm>
          <a:prstGeom prst="rect">
            <a:avLst/>
          </a:prstGeom>
        </p:spPr>
      </p:pic>
    </p:spTree>
    <p:extLst>
      <p:ext uri="{BB962C8B-B14F-4D97-AF65-F5344CB8AC3E}">
        <p14:creationId xmlns:p14="http://schemas.microsoft.com/office/powerpoint/2010/main" val="3948617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Workflow </a:t>
            </a:r>
            <a:r>
              <a:rPr lang="en-US" dirty="0"/>
              <a:t>Approval / Spawning Follow-on Items</a:t>
            </a:r>
            <a:br>
              <a:rPr lang="en-US" dirty="0"/>
            </a:br>
            <a:endParaRPr lang="en-US" dirty="0"/>
          </a:p>
        </p:txBody>
      </p:sp>
      <p:sp>
        <p:nvSpPr>
          <p:cNvPr id="7" name="Content Placeholder 1"/>
          <p:cNvSpPr txBox="1">
            <a:spLocks/>
          </p:cNvSpPr>
          <p:nvPr/>
        </p:nvSpPr>
        <p:spPr>
          <a:xfrm>
            <a:off x="1832949" y="7040880"/>
            <a:ext cx="12941142" cy="1345474"/>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z="3200" dirty="0" smtClean="0"/>
              <a:t>If “Generate CAPA” is checked, only allows path to Open CAPA</a:t>
            </a:r>
          </a:p>
          <a:p>
            <a:r>
              <a:rPr lang="en-US" sz="3200" dirty="0" smtClean="0"/>
              <a:t>CAPA is automatically generated from Non Conformance</a:t>
            </a:r>
          </a:p>
          <a:p>
            <a:r>
              <a:rPr lang="en-US" sz="3200" dirty="0" smtClean="0"/>
              <a:t>CAPA completion automatically moves Non Conformance to Closed</a:t>
            </a:r>
            <a:endParaRPr lang="en-US" sz="1800" dirty="0" smtClean="0"/>
          </a:p>
          <a:p>
            <a:pPr marL="606504" lvl="1" indent="-382250">
              <a:buFont typeface="Wingdings" panose="05000000000000000000" pitchFamily="2" charset="2"/>
              <a:buChar char="§"/>
            </a:pPr>
            <a:endParaRPr lang="en-US" sz="1800" dirty="0"/>
          </a:p>
          <a:p>
            <a:pPr marL="1317712" lvl="2" indent="-382250">
              <a:buFont typeface="Wingdings" panose="05000000000000000000" pitchFamily="2" charset="2"/>
              <a:buChar char="§"/>
            </a:pPr>
            <a:endParaRPr lang="en-US" sz="1400" dirty="0" smtClean="0"/>
          </a:p>
          <a:p>
            <a:endParaRPr lang="en-US" dirty="0"/>
          </a:p>
        </p:txBody>
      </p:sp>
      <p:grpSp>
        <p:nvGrpSpPr>
          <p:cNvPr id="2" name="Group 1"/>
          <p:cNvGrpSpPr/>
          <p:nvPr/>
        </p:nvGrpSpPr>
        <p:grpSpPr>
          <a:xfrm>
            <a:off x="1832949" y="1487829"/>
            <a:ext cx="12527870" cy="5474673"/>
            <a:chOff x="1832949" y="1487829"/>
            <a:chExt cx="12527870" cy="5474673"/>
          </a:xfrm>
        </p:grpSpPr>
        <p:pic>
          <p:nvPicPr>
            <p:cNvPr id="5" name="Picture 4"/>
            <p:cNvPicPr>
              <a:picLocks noChangeAspect="1"/>
            </p:cNvPicPr>
            <p:nvPr/>
          </p:nvPicPr>
          <p:blipFill>
            <a:blip r:embed="rId2"/>
            <a:stretch>
              <a:fillRect/>
            </a:stretch>
          </p:blipFill>
          <p:spPr>
            <a:xfrm>
              <a:off x="1894697" y="1877119"/>
              <a:ext cx="12466122" cy="1323278"/>
            </a:xfrm>
            <a:prstGeom prst="rect">
              <a:avLst/>
            </a:prstGeom>
          </p:spPr>
        </p:pic>
        <p:pic>
          <p:nvPicPr>
            <p:cNvPr id="6" name="Picture 5"/>
            <p:cNvPicPr>
              <a:picLocks noChangeAspect="1"/>
            </p:cNvPicPr>
            <p:nvPr/>
          </p:nvPicPr>
          <p:blipFill>
            <a:blip r:embed="rId3"/>
            <a:stretch>
              <a:fillRect/>
            </a:stretch>
          </p:blipFill>
          <p:spPr>
            <a:xfrm>
              <a:off x="1990827" y="3553096"/>
              <a:ext cx="12273861" cy="3409406"/>
            </a:xfrm>
            <a:prstGeom prst="rect">
              <a:avLst/>
            </a:prstGeom>
          </p:spPr>
        </p:pic>
        <p:pic>
          <p:nvPicPr>
            <p:cNvPr id="8" name="Picture 7"/>
            <p:cNvPicPr>
              <a:picLocks noChangeAspect="1"/>
            </p:cNvPicPr>
            <p:nvPr/>
          </p:nvPicPr>
          <p:blipFill>
            <a:blip r:embed="rId4"/>
            <a:stretch>
              <a:fillRect/>
            </a:stretch>
          </p:blipFill>
          <p:spPr>
            <a:xfrm>
              <a:off x="1832949" y="1487829"/>
              <a:ext cx="2807604" cy="389290"/>
            </a:xfrm>
            <a:prstGeom prst="rect">
              <a:avLst/>
            </a:prstGeom>
          </p:spPr>
        </p:pic>
        <p:pic>
          <p:nvPicPr>
            <p:cNvPr id="9" name="Picture 8"/>
            <p:cNvPicPr>
              <a:picLocks noChangeAspect="1"/>
            </p:cNvPicPr>
            <p:nvPr/>
          </p:nvPicPr>
          <p:blipFill>
            <a:blip r:embed="rId4"/>
            <a:stretch>
              <a:fillRect/>
            </a:stretch>
          </p:blipFill>
          <p:spPr>
            <a:xfrm>
              <a:off x="1894697" y="3584000"/>
              <a:ext cx="2807604" cy="389290"/>
            </a:xfrm>
            <a:prstGeom prst="rect">
              <a:avLst/>
            </a:prstGeom>
          </p:spPr>
        </p:pic>
      </p:grpSp>
    </p:spTree>
    <p:extLst>
      <p:ext uri="{BB962C8B-B14F-4D97-AF65-F5344CB8AC3E}">
        <p14:creationId xmlns:p14="http://schemas.microsoft.com/office/powerpoint/2010/main" val="2203104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txBox="1">
            <a:spLocks/>
          </p:cNvSpPr>
          <p:nvPr/>
        </p:nvSpPr>
        <p:spPr>
          <a:xfrm>
            <a:off x="812880" y="366185"/>
            <a:ext cx="14631829" cy="1237328"/>
          </a:xfrm>
          <a:prstGeom prst="rect">
            <a:avLst/>
          </a:prstGeom>
        </p:spPr>
        <p:txBody>
          <a:bodyPr lIns="0" tIns="0" rIns="0" bIns="0" anchor="t" anchorCtr="0">
            <a:noAutofit/>
          </a:bodyPr>
          <a:lstStyle>
            <a:lvl1pPr algn="l" defTabSz="812810" rtl="0" eaLnBrk="1" latinLnBrk="0" hangingPunct="1">
              <a:spcBef>
                <a:spcPct val="0"/>
              </a:spcBef>
              <a:buNone/>
              <a:defRPr sz="4500" b="1" i="0" kern="1200" baseline="0">
                <a:solidFill>
                  <a:schemeClr val="accent5"/>
                </a:solidFill>
                <a:latin typeface="Arial" panose="020B0604020202020204" pitchFamily="34" charset="0"/>
                <a:ea typeface="+mj-ea"/>
                <a:cs typeface="Arial" panose="020B0604020202020204" pitchFamily="34" charset="0"/>
              </a:defRPr>
            </a:lvl1pPr>
          </a:lstStyle>
          <a:p>
            <a:r>
              <a:rPr lang="en-US" dirty="0" smtClean="0"/>
              <a:t>Demo Topics</a:t>
            </a:r>
            <a:br>
              <a:rPr lang="en-US" dirty="0" smtClean="0"/>
            </a:br>
            <a:r>
              <a:rPr lang="en-US" sz="3600" dirty="0" smtClean="0">
                <a:solidFill>
                  <a:schemeClr val="bg1">
                    <a:lumMod val="50000"/>
                  </a:schemeClr>
                </a:solidFill>
              </a:rPr>
              <a:t>Quality Management</a:t>
            </a:r>
            <a:endParaRPr lang="en-US" sz="3600" dirty="0">
              <a:solidFill>
                <a:schemeClr val="bg1">
                  <a:lumMod val="50000"/>
                </a:schemeClr>
              </a:solidFill>
            </a:endParaRPr>
          </a:p>
        </p:txBody>
      </p:sp>
      <p:grpSp>
        <p:nvGrpSpPr>
          <p:cNvPr id="12" name="Group 11"/>
          <p:cNvGrpSpPr/>
          <p:nvPr/>
        </p:nvGrpSpPr>
        <p:grpSpPr>
          <a:xfrm>
            <a:off x="11610156" y="215641"/>
            <a:ext cx="4378175" cy="930153"/>
            <a:chOff x="11610156" y="215641"/>
            <a:chExt cx="4378175" cy="930153"/>
          </a:xfrm>
        </p:grpSpPr>
        <p:sp>
          <p:nvSpPr>
            <p:cNvPr id="7" name="Rectangle 6"/>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8" name="Rectangle 7"/>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9" name="Rectangle 8"/>
            <p:cNvSpPr/>
            <p:nvPr/>
          </p:nvSpPr>
          <p:spPr>
            <a:xfrm>
              <a:off x="12851290" y="322849"/>
              <a:ext cx="860375" cy="7157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10" name="Rectangle 9"/>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1" name="Rectangle 10"/>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grpSp>
        <p:nvGrpSpPr>
          <p:cNvPr id="14" name="Group 13"/>
          <p:cNvGrpSpPr/>
          <p:nvPr/>
        </p:nvGrpSpPr>
        <p:grpSpPr>
          <a:xfrm>
            <a:off x="7406640" y="1872744"/>
            <a:ext cx="8312715" cy="3851612"/>
            <a:chOff x="1832949" y="1487829"/>
            <a:chExt cx="12527870" cy="5474673"/>
          </a:xfrm>
        </p:grpSpPr>
        <p:pic>
          <p:nvPicPr>
            <p:cNvPr id="15" name="Picture 14"/>
            <p:cNvPicPr>
              <a:picLocks noChangeAspect="1"/>
            </p:cNvPicPr>
            <p:nvPr/>
          </p:nvPicPr>
          <p:blipFill>
            <a:blip r:embed="rId3"/>
            <a:stretch>
              <a:fillRect/>
            </a:stretch>
          </p:blipFill>
          <p:spPr>
            <a:xfrm>
              <a:off x="1894697" y="1877119"/>
              <a:ext cx="12466122" cy="1323278"/>
            </a:xfrm>
            <a:prstGeom prst="rect">
              <a:avLst/>
            </a:prstGeom>
          </p:spPr>
        </p:pic>
        <p:pic>
          <p:nvPicPr>
            <p:cNvPr id="17" name="Picture 16"/>
            <p:cNvPicPr>
              <a:picLocks noChangeAspect="1"/>
            </p:cNvPicPr>
            <p:nvPr/>
          </p:nvPicPr>
          <p:blipFill>
            <a:blip r:embed="rId4"/>
            <a:stretch>
              <a:fillRect/>
            </a:stretch>
          </p:blipFill>
          <p:spPr>
            <a:xfrm>
              <a:off x="1990827" y="3553096"/>
              <a:ext cx="12273861" cy="3409406"/>
            </a:xfrm>
            <a:prstGeom prst="rect">
              <a:avLst/>
            </a:prstGeom>
          </p:spPr>
        </p:pic>
        <p:pic>
          <p:nvPicPr>
            <p:cNvPr id="18" name="Picture 17"/>
            <p:cNvPicPr>
              <a:picLocks noChangeAspect="1"/>
            </p:cNvPicPr>
            <p:nvPr/>
          </p:nvPicPr>
          <p:blipFill>
            <a:blip r:embed="rId5"/>
            <a:stretch>
              <a:fillRect/>
            </a:stretch>
          </p:blipFill>
          <p:spPr>
            <a:xfrm>
              <a:off x="1832949" y="1487829"/>
              <a:ext cx="2807604" cy="389290"/>
            </a:xfrm>
            <a:prstGeom prst="rect">
              <a:avLst/>
            </a:prstGeom>
          </p:spPr>
        </p:pic>
        <p:pic>
          <p:nvPicPr>
            <p:cNvPr id="19" name="Picture 18"/>
            <p:cNvPicPr>
              <a:picLocks noChangeAspect="1"/>
            </p:cNvPicPr>
            <p:nvPr/>
          </p:nvPicPr>
          <p:blipFill>
            <a:blip r:embed="rId5"/>
            <a:stretch>
              <a:fillRect/>
            </a:stretch>
          </p:blipFill>
          <p:spPr>
            <a:xfrm>
              <a:off x="1894697" y="3584000"/>
              <a:ext cx="2807604" cy="389290"/>
            </a:xfrm>
            <a:prstGeom prst="rect">
              <a:avLst/>
            </a:prstGeom>
          </p:spPr>
        </p:pic>
      </p:grpSp>
      <p:sp>
        <p:nvSpPr>
          <p:cNvPr id="20" name="Content Placeholder 1"/>
          <p:cNvSpPr txBox="1">
            <a:spLocks/>
          </p:cNvSpPr>
          <p:nvPr/>
        </p:nvSpPr>
        <p:spPr>
          <a:xfrm>
            <a:off x="812879" y="2007030"/>
            <a:ext cx="6894207" cy="6631971"/>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224254" lvl="1" indent="0">
              <a:buNone/>
            </a:pPr>
            <a:r>
              <a:rPr lang="en-US" sz="3200" dirty="0" smtClean="0"/>
              <a:t>Non Conformance</a:t>
            </a:r>
          </a:p>
          <a:p>
            <a:pPr marL="1317712" lvl="2" indent="-382250">
              <a:buFont typeface="Wingdings" panose="05000000000000000000" pitchFamily="2" charset="2"/>
              <a:buChar char="§"/>
            </a:pPr>
            <a:r>
              <a:rPr lang="en-US" sz="1800" dirty="0" smtClean="0"/>
              <a:t>Workspace</a:t>
            </a:r>
            <a:endParaRPr lang="en-US" sz="1800" dirty="0"/>
          </a:p>
          <a:p>
            <a:pPr marL="1317712" lvl="2" indent="-382250">
              <a:buFont typeface="Wingdings" panose="05000000000000000000" pitchFamily="2" charset="2"/>
              <a:buChar char="§"/>
            </a:pPr>
            <a:r>
              <a:rPr lang="en-US" sz="1800" dirty="0" smtClean="0"/>
              <a:t>Workflow</a:t>
            </a:r>
          </a:p>
          <a:p>
            <a:pPr marL="1317712" lvl="2" indent="-382250">
              <a:buFont typeface="Wingdings" panose="05000000000000000000" pitchFamily="2" charset="2"/>
              <a:buChar char="§"/>
            </a:pPr>
            <a:r>
              <a:rPr lang="en-US" sz="1800" dirty="0" smtClean="0"/>
              <a:t>Generate CAPA</a:t>
            </a:r>
            <a:endParaRPr lang="en-US" sz="1800" dirty="0"/>
          </a:p>
          <a:p>
            <a:pPr marL="224254" lvl="1" indent="0">
              <a:buNone/>
            </a:pPr>
            <a:r>
              <a:rPr lang="en-US" sz="3200" dirty="0" smtClean="0"/>
              <a:t>Corrective / Preventative Actions</a:t>
            </a:r>
            <a:endParaRPr lang="en-US" sz="3200" dirty="0"/>
          </a:p>
          <a:p>
            <a:pPr marL="1317712" lvl="2" indent="-382250">
              <a:buFont typeface="Wingdings" panose="05000000000000000000" pitchFamily="2" charset="2"/>
              <a:buChar char="§"/>
            </a:pPr>
            <a:r>
              <a:rPr lang="en-US" sz="1800" dirty="0" smtClean="0"/>
              <a:t>Link from Non Conformance</a:t>
            </a:r>
            <a:endParaRPr lang="en-US" sz="1800" dirty="0"/>
          </a:p>
          <a:p>
            <a:pPr marL="1317712" lvl="2" indent="-382250">
              <a:buFont typeface="Wingdings" panose="05000000000000000000" pitchFamily="2" charset="2"/>
              <a:buChar char="§"/>
            </a:pPr>
            <a:r>
              <a:rPr lang="en-US" sz="1800" dirty="0" smtClean="0"/>
              <a:t>Workspace</a:t>
            </a:r>
          </a:p>
          <a:p>
            <a:pPr marL="1317712" lvl="2" indent="-382250">
              <a:buFont typeface="Wingdings" panose="05000000000000000000" pitchFamily="2" charset="2"/>
              <a:buChar char="§"/>
            </a:pPr>
            <a:r>
              <a:rPr lang="en-US" sz="1800" dirty="0" smtClean="0"/>
              <a:t>Milestones</a:t>
            </a:r>
          </a:p>
          <a:p>
            <a:pPr marL="1317712" lvl="2" indent="-382250">
              <a:buFont typeface="Wingdings" panose="05000000000000000000" pitchFamily="2" charset="2"/>
              <a:buChar char="§"/>
            </a:pPr>
            <a:r>
              <a:rPr lang="en-US" sz="1800" dirty="0" smtClean="0"/>
              <a:t>Workflow</a:t>
            </a:r>
          </a:p>
          <a:p>
            <a:pPr marL="1317712" lvl="2" indent="-382250">
              <a:buFont typeface="Wingdings" panose="05000000000000000000" pitchFamily="2" charset="2"/>
              <a:buChar char="§"/>
            </a:pPr>
            <a:r>
              <a:rPr lang="en-US" sz="1800" dirty="0" smtClean="0"/>
              <a:t>Generate Deviation / Waiver</a:t>
            </a:r>
          </a:p>
          <a:p>
            <a:pPr marL="1317712" lvl="2" indent="-382250">
              <a:buFont typeface="Wingdings" panose="05000000000000000000" pitchFamily="2" charset="2"/>
              <a:buChar char="§"/>
            </a:pPr>
            <a:r>
              <a:rPr lang="en-US" sz="1800" dirty="0" smtClean="0"/>
              <a:t>Generate Change Request</a:t>
            </a:r>
          </a:p>
          <a:p>
            <a:pPr marL="224254" lvl="1" indent="0">
              <a:buNone/>
            </a:pPr>
            <a:endParaRPr lang="en-US" sz="1800" dirty="0"/>
          </a:p>
        </p:txBody>
      </p:sp>
      <p:pic>
        <p:nvPicPr>
          <p:cNvPr id="2" name="Picture 1"/>
          <p:cNvPicPr>
            <a:picLocks noChangeAspect="1"/>
          </p:cNvPicPr>
          <p:nvPr/>
        </p:nvPicPr>
        <p:blipFill>
          <a:blip r:embed="rId6"/>
          <a:stretch>
            <a:fillRect/>
          </a:stretch>
        </p:blipFill>
        <p:spPr>
          <a:xfrm>
            <a:off x="5015618" y="6187190"/>
            <a:ext cx="7998019" cy="2451811"/>
          </a:xfrm>
          <a:prstGeom prst="rect">
            <a:avLst/>
          </a:prstGeom>
        </p:spPr>
      </p:pic>
    </p:spTree>
    <p:extLst>
      <p:ext uri="{BB962C8B-B14F-4D97-AF65-F5344CB8AC3E}">
        <p14:creationId xmlns:p14="http://schemas.microsoft.com/office/powerpoint/2010/main" val="77022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Exercises 1 - 2</a:t>
            </a:r>
            <a:endParaRPr lang="en-US" dirty="0">
              <a:solidFill>
                <a:schemeClr val="tx1"/>
              </a:solidFill>
            </a:endParaRPr>
          </a:p>
        </p:txBody>
      </p:sp>
      <p:grpSp>
        <p:nvGrpSpPr>
          <p:cNvPr id="3" name="Group 2"/>
          <p:cNvGrpSpPr/>
          <p:nvPr/>
        </p:nvGrpSpPr>
        <p:grpSpPr>
          <a:xfrm>
            <a:off x="11610156" y="215641"/>
            <a:ext cx="4378175" cy="930153"/>
            <a:chOff x="11610156" y="215641"/>
            <a:chExt cx="4378175" cy="930153"/>
          </a:xfrm>
        </p:grpSpPr>
        <p:sp>
          <p:nvSpPr>
            <p:cNvPr id="4" name="Rectangle 3"/>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5" name="Rectangle 4"/>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6" name="Rectangle 5"/>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7" name="Rectangle 6"/>
            <p:cNvSpPr/>
            <p:nvPr/>
          </p:nvSpPr>
          <p:spPr>
            <a:xfrm>
              <a:off x="13912114"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8" name="Rectangle 7"/>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Tree>
    <p:extLst>
      <p:ext uri="{BB962C8B-B14F-4D97-AF65-F5344CB8AC3E}">
        <p14:creationId xmlns:p14="http://schemas.microsoft.com/office/powerpoint/2010/main" val="4024670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2880" y="366185"/>
            <a:ext cx="14631829" cy="1237328"/>
          </a:xfrm>
        </p:spPr>
        <p:txBody>
          <a:bodyPr/>
          <a:lstStyle/>
          <a:p>
            <a:r>
              <a:rPr lang="en-US" dirty="0" smtClean="0"/>
              <a:t>Review</a:t>
            </a:r>
            <a:br>
              <a:rPr lang="en-US" dirty="0" smtClean="0"/>
            </a:br>
            <a:r>
              <a:rPr lang="en-US" sz="3600" dirty="0" smtClean="0">
                <a:solidFill>
                  <a:schemeClr val="bg1">
                    <a:lumMod val="50000"/>
                  </a:schemeClr>
                </a:solidFill>
              </a:rPr>
              <a:t>Quality Management</a:t>
            </a:r>
            <a:endParaRPr lang="en-US" sz="3600" dirty="0">
              <a:solidFill>
                <a:schemeClr val="bg1">
                  <a:lumMod val="50000"/>
                </a:schemeClr>
              </a:solidFill>
            </a:endParaRPr>
          </a:p>
        </p:txBody>
      </p:sp>
      <p:sp>
        <p:nvSpPr>
          <p:cNvPr id="11" name="Content Placeholder 1"/>
          <p:cNvSpPr>
            <a:spLocks noGrp="1"/>
          </p:cNvSpPr>
          <p:nvPr>
            <p:ph idx="1"/>
          </p:nvPr>
        </p:nvSpPr>
        <p:spPr>
          <a:xfrm>
            <a:off x="812880" y="1890186"/>
            <a:ext cx="14631908" cy="6356376"/>
          </a:xfrm>
        </p:spPr>
        <p:txBody>
          <a:bodyPr/>
          <a:lstStyle/>
          <a:p>
            <a:r>
              <a:rPr lang="en-US" dirty="0" smtClean="0"/>
              <a:t>Quality Management Overview</a:t>
            </a:r>
          </a:p>
          <a:p>
            <a:r>
              <a:rPr lang="en-US" dirty="0" smtClean="0"/>
              <a:t>Quality </a:t>
            </a:r>
            <a:r>
              <a:rPr lang="en-US" dirty="0"/>
              <a:t>Management </a:t>
            </a:r>
            <a:r>
              <a:rPr lang="en-US" dirty="0" smtClean="0"/>
              <a:t>Relationships</a:t>
            </a:r>
          </a:p>
          <a:p>
            <a:r>
              <a:rPr lang="en-US" dirty="0" smtClean="0"/>
              <a:t>Workflow Approval / Spawning Follow-on Items</a:t>
            </a:r>
          </a:p>
        </p:txBody>
      </p:sp>
      <p:grpSp>
        <p:nvGrpSpPr>
          <p:cNvPr id="12" name="Group 11"/>
          <p:cNvGrpSpPr/>
          <p:nvPr/>
        </p:nvGrpSpPr>
        <p:grpSpPr>
          <a:xfrm>
            <a:off x="11610155" y="209010"/>
            <a:ext cx="4378175" cy="930153"/>
            <a:chOff x="11610156" y="215641"/>
            <a:chExt cx="4378175" cy="930153"/>
          </a:xfrm>
        </p:grpSpPr>
        <p:sp>
          <p:nvSpPr>
            <p:cNvPr id="13" name="Rectangle 12"/>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14" name="Rectangle 13"/>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15" name="Rectangle 14"/>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16" name="Rectangle 15"/>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7" name="Rectangle 16"/>
            <p:cNvSpPr/>
            <p:nvPr/>
          </p:nvSpPr>
          <p:spPr>
            <a:xfrm>
              <a:off x="14972939"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Tree>
    <p:extLst>
      <p:ext uri="{BB962C8B-B14F-4D97-AF65-F5344CB8AC3E}">
        <p14:creationId xmlns:p14="http://schemas.microsoft.com/office/powerpoint/2010/main" val="3941313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010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2880" y="366185"/>
            <a:ext cx="14631829" cy="1237328"/>
          </a:xfrm>
        </p:spPr>
        <p:txBody>
          <a:bodyPr/>
          <a:lstStyle/>
          <a:p>
            <a:r>
              <a:rPr lang="en-US" dirty="0" smtClean="0"/>
              <a:t>Learning Objectives </a:t>
            </a:r>
            <a:br>
              <a:rPr lang="en-US" dirty="0" smtClean="0"/>
            </a:br>
            <a:r>
              <a:rPr lang="en-US" sz="3600" dirty="0" smtClean="0">
                <a:solidFill>
                  <a:schemeClr val="bg1">
                    <a:lumMod val="50000"/>
                  </a:schemeClr>
                </a:solidFill>
              </a:rPr>
              <a:t>Quality Management</a:t>
            </a:r>
            <a:endParaRPr lang="en-US" sz="3600" dirty="0">
              <a:solidFill>
                <a:schemeClr val="bg1">
                  <a:lumMod val="50000"/>
                </a:schemeClr>
              </a:solidFill>
            </a:endParaRPr>
          </a:p>
        </p:txBody>
      </p:sp>
      <p:grpSp>
        <p:nvGrpSpPr>
          <p:cNvPr id="4" name="Group 3"/>
          <p:cNvGrpSpPr/>
          <p:nvPr/>
        </p:nvGrpSpPr>
        <p:grpSpPr>
          <a:xfrm>
            <a:off x="11610156" y="215641"/>
            <a:ext cx="4378175" cy="930153"/>
            <a:chOff x="11610156" y="215641"/>
            <a:chExt cx="4378175" cy="930153"/>
          </a:xfrm>
        </p:grpSpPr>
        <p:sp>
          <p:nvSpPr>
            <p:cNvPr id="5" name="Rectangle 4"/>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6" name="Rectangle 5"/>
            <p:cNvSpPr/>
            <p:nvPr/>
          </p:nvSpPr>
          <p:spPr>
            <a:xfrm>
              <a:off x="11790466"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7" name="Rectangle 6"/>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8" name="Rectangle 7"/>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9" name="Rectangle 8"/>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11" name="Content Placeholder 1"/>
          <p:cNvSpPr>
            <a:spLocks noGrp="1"/>
          </p:cNvSpPr>
          <p:nvPr>
            <p:ph idx="1"/>
          </p:nvPr>
        </p:nvSpPr>
        <p:spPr>
          <a:xfrm>
            <a:off x="812880" y="1890186"/>
            <a:ext cx="14631908" cy="6356376"/>
          </a:xfrm>
        </p:spPr>
        <p:txBody>
          <a:bodyPr/>
          <a:lstStyle/>
          <a:p>
            <a:r>
              <a:rPr lang="en-US" dirty="0" smtClean="0"/>
              <a:t>Quality Management Overview</a:t>
            </a:r>
          </a:p>
          <a:p>
            <a:r>
              <a:rPr lang="en-US" dirty="0" smtClean="0"/>
              <a:t>Quality </a:t>
            </a:r>
            <a:r>
              <a:rPr lang="en-US" dirty="0"/>
              <a:t>Management </a:t>
            </a:r>
            <a:r>
              <a:rPr lang="en-US" dirty="0" smtClean="0"/>
              <a:t>Relationships</a:t>
            </a:r>
          </a:p>
          <a:p>
            <a:r>
              <a:rPr lang="en-US" dirty="0" smtClean="0"/>
              <a:t>Workflow Approval / Spawning Follow-on Items</a:t>
            </a:r>
          </a:p>
        </p:txBody>
      </p:sp>
    </p:spTree>
    <p:extLst>
      <p:ext uri="{BB962C8B-B14F-4D97-AF65-F5344CB8AC3E}">
        <p14:creationId xmlns:p14="http://schemas.microsoft.com/office/powerpoint/2010/main" val="2330652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380" y="366185"/>
            <a:ext cx="13547329" cy="852343"/>
          </a:xfrm>
        </p:spPr>
        <p:txBody>
          <a:bodyPr/>
          <a:lstStyle/>
          <a:p>
            <a:r>
              <a:rPr lang="en-US" dirty="0" smtClean="0"/>
              <a:t>Quality Management Overview</a:t>
            </a:r>
            <a:endParaRPr lang="en-US" dirty="0"/>
          </a:p>
        </p:txBody>
      </p:sp>
      <p:sp>
        <p:nvSpPr>
          <p:cNvPr id="11" name="Content Placeholder 1"/>
          <p:cNvSpPr txBox="1">
            <a:spLocks/>
          </p:cNvSpPr>
          <p:nvPr/>
        </p:nvSpPr>
        <p:spPr>
          <a:xfrm>
            <a:off x="812879" y="1348740"/>
            <a:ext cx="14631829" cy="7018020"/>
          </a:xfrm>
          <a:prstGeom prst="rect">
            <a:avLst/>
          </a:prstGeom>
          <a:solidFill>
            <a:schemeClr val="bg1"/>
          </a:solidFill>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2800" dirty="0" smtClean="0"/>
              <a:t>With Quality </a:t>
            </a:r>
            <a:r>
              <a:rPr lang="en-US" sz="2800" dirty="0"/>
              <a:t>Management </a:t>
            </a:r>
            <a:r>
              <a:rPr lang="en-US" sz="2800" dirty="0" smtClean="0"/>
              <a:t>workspaces, you can </a:t>
            </a:r>
            <a:r>
              <a:rPr lang="en-US" sz="2800" b="1" dirty="0" smtClean="0">
                <a:solidFill>
                  <a:srgbClr val="C00000"/>
                </a:solidFill>
              </a:rPr>
              <a:t>track </a:t>
            </a:r>
            <a:r>
              <a:rPr lang="en-US" sz="2800" b="1" dirty="0">
                <a:solidFill>
                  <a:srgbClr val="C00000"/>
                </a:solidFill>
              </a:rPr>
              <a:t>and communicate non-conformances, initiate </a:t>
            </a:r>
            <a:r>
              <a:rPr lang="en-US" sz="2800" b="1" dirty="0" smtClean="0">
                <a:solidFill>
                  <a:srgbClr val="C00000"/>
                </a:solidFill>
              </a:rPr>
              <a:t>corrective / preventative </a:t>
            </a:r>
            <a:r>
              <a:rPr lang="en-US" sz="2800" b="1" dirty="0">
                <a:solidFill>
                  <a:srgbClr val="C00000"/>
                </a:solidFill>
              </a:rPr>
              <a:t>action, and </a:t>
            </a:r>
            <a:r>
              <a:rPr lang="en-US" sz="2800" b="1" dirty="0" smtClean="0">
                <a:solidFill>
                  <a:srgbClr val="C00000"/>
                </a:solidFill>
              </a:rPr>
              <a:t>standardize your Return </a:t>
            </a:r>
            <a:r>
              <a:rPr lang="en-US" sz="2800" b="1" dirty="0">
                <a:solidFill>
                  <a:srgbClr val="C00000"/>
                </a:solidFill>
              </a:rPr>
              <a:t>Merchandise Authorization process.</a:t>
            </a:r>
          </a:p>
          <a:p>
            <a:pPr marL="106688" indent="0">
              <a:buNone/>
            </a:pPr>
            <a:endParaRPr lang="en-US" sz="2000" dirty="0">
              <a:solidFill>
                <a:srgbClr val="C00000"/>
              </a:solidFill>
            </a:endParaRPr>
          </a:p>
          <a:p>
            <a:pPr marL="106688" indent="0">
              <a:buNone/>
            </a:pPr>
            <a:endParaRPr lang="en-US" sz="2000" dirty="0"/>
          </a:p>
          <a:p>
            <a:pPr marL="106688" indent="0">
              <a:buNone/>
            </a:pPr>
            <a:r>
              <a:rPr lang="en-US" sz="2400" b="1" dirty="0"/>
              <a:t>Nonconformance Management</a:t>
            </a:r>
          </a:p>
          <a:p>
            <a:pPr marL="106688" indent="0">
              <a:buNone/>
            </a:pPr>
            <a:r>
              <a:rPr lang="en-US" sz="2000" dirty="0"/>
              <a:t>Assess and classify failed items to quickly determine the type of corrective action necessary. Easily trace non-conforming items from problem discovery (inspection) to originator (supplier). Accurately estimate the cost of poor quality using item cost, quantity, and disposition accounting. React quickly by automatically opening corrective actions against legitimate non-conformances.</a:t>
            </a:r>
          </a:p>
          <a:p>
            <a:pPr marL="106688" indent="0">
              <a:buNone/>
            </a:pPr>
            <a:endParaRPr lang="en-US" sz="2000" dirty="0"/>
          </a:p>
          <a:p>
            <a:pPr marL="106688" indent="0">
              <a:buNone/>
            </a:pPr>
            <a:r>
              <a:rPr lang="en-US" sz="2400" b="1" dirty="0"/>
              <a:t>Corrective Actions / Preventative Actions (CAPA)</a:t>
            </a:r>
          </a:p>
          <a:p>
            <a:pPr marL="106688" indent="0">
              <a:buNone/>
            </a:pPr>
            <a:r>
              <a:rPr lang="en-US" sz="2000" dirty="0"/>
              <a:t>Formalize efficient quality improvement to reduce problem reoccurrences. Easily comprehend the problem, root cause and resolution on a single screen. Track investigations of probable cause and findings in a central searchable </a:t>
            </a:r>
            <a:r>
              <a:rPr lang="en-US" sz="2000" dirty="0" smtClean="0"/>
              <a:t>location.</a:t>
            </a:r>
          </a:p>
          <a:p>
            <a:pPr marL="106688" indent="0">
              <a:buNone/>
            </a:pPr>
            <a:endParaRPr lang="en-US" sz="2000" dirty="0" smtClean="0"/>
          </a:p>
          <a:p>
            <a:pPr marL="106688" indent="0">
              <a:buNone/>
            </a:pPr>
            <a:r>
              <a:rPr lang="en-US" sz="2400" b="1" dirty="0"/>
              <a:t>Return Merchandise Authorization (RMA)</a:t>
            </a:r>
          </a:p>
          <a:p>
            <a:pPr marL="106688" indent="0">
              <a:buNone/>
            </a:pPr>
            <a:r>
              <a:rPr lang="en-US" sz="2000" dirty="0" smtClean="0"/>
              <a:t>When </a:t>
            </a:r>
            <a:r>
              <a:rPr lang="en-US" sz="2000" dirty="0"/>
              <a:t>a product needs repair or replaced within the product's warranty period, a repeatable RMA process is key to effective control. The RMA process and the issuance of an RMA is a key gatekeeping moment in the Reverse Logistics cycle, and commonly used in the high tech </a:t>
            </a:r>
            <a:r>
              <a:rPr lang="en-US" sz="2000" dirty="0" smtClean="0"/>
              <a:t>and </a:t>
            </a:r>
            <a:r>
              <a:rPr lang="en-US" sz="2000" dirty="0"/>
              <a:t>consumer </a:t>
            </a:r>
            <a:r>
              <a:rPr lang="en-US" sz="2000" dirty="0" smtClean="0"/>
              <a:t>industries.</a:t>
            </a:r>
            <a:endParaRPr lang="en-US" sz="20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79" y="308281"/>
            <a:ext cx="910247" cy="910247"/>
          </a:xfrm>
          <a:prstGeom prst="rect">
            <a:avLst/>
          </a:prstGeom>
        </p:spPr>
      </p:pic>
    </p:spTree>
    <p:extLst>
      <p:ext uri="{BB962C8B-B14F-4D97-AF65-F5344CB8AC3E}">
        <p14:creationId xmlns:p14="http://schemas.microsoft.com/office/powerpoint/2010/main" val="2890154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380" y="366185"/>
            <a:ext cx="13547329" cy="852343"/>
          </a:xfrm>
        </p:spPr>
        <p:txBody>
          <a:bodyPr/>
          <a:lstStyle/>
          <a:p>
            <a:r>
              <a:rPr lang="en-US" dirty="0" smtClean="0"/>
              <a:t>Quality Management in the App Store</a:t>
            </a:r>
            <a:endParaRPr lang="en-US" dirty="0"/>
          </a:p>
        </p:txBody>
      </p:sp>
      <p:sp>
        <p:nvSpPr>
          <p:cNvPr id="11" name="Content Placeholder 1"/>
          <p:cNvSpPr txBox="1">
            <a:spLocks/>
          </p:cNvSpPr>
          <p:nvPr/>
        </p:nvSpPr>
        <p:spPr>
          <a:xfrm>
            <a:off x="812879" y="1348740"/>
            <a:ext cx="14631829" cy="7018020"/>
          </a:xfrm>
          <a:prstGeom prst="rect">
            <a:avLst/>
          </a:prstGeom>
          <a:solidFill>
            <a:schemeClr val="bg1"/>
          </a:solidFill>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2800" dirty="0" smtClean="0"/>
              <a:t>These additional Quality </a:t>
            </a:r>
            <a:r>
              <a:rPr lang="en-US" sz="2800" dirty="0"/>
              <a:t>Management </a:t>
            </a:r>
            <a:r>
              <a:rPr lang="en-US" sz="2800" dirty="0" smtClean="0"/>
              <a:t>workspaces are available through the App Store. With them you can </a:t>
            </a:r>
            <a:r>
              <a:rPr lang="en-US" sz="2800" b="1" dirty="0" smtClean="0">
                <a:solidFill>
                  <a:srgbClr val="C00000"/>
                </a:solidFill>
              </a:rPr>
              <a:t>collect </a:t>
            </a:r>
            <a:r>
              <a:rPr lang="en-US" sz="2800" b="1" dirty="0">
                <a:solidFill>
                  <a:srgbClr val="C00000"/>
                </a:solidFill>
              </a:rPr>
              <a:t>and analyze quality </a:t>
            </a:r>
            <a:r>
              <a:rPr lang="en-US" sz="2800" b="1" dirty="0" smtClean="0">
                <a:solidFill>
                  <a:srgbClr val="C00000"/>
                </a:solidFill>
              </a:rPr>
              <a:t>data and define </a:t>
            </a:r>
            <a:r>
              <a:rPr lang="en-US" sz="2800" b="1" dirty="0">
                <a:solidFill>
                  <a:srgbClr val="C00000"/>
                </a:solidFill>
              </a:rPr>
              <a:t>inspection </a:t>
            </a:r>
            <a:r>
              <a:rPr lang="en-US" sz="2800" b="1" dirty="0" smtClean="0">
                <a:solidFill>
                  <a:srgbClr val="C00000"/>
                </a:solidFill>
              </a:rPr>
              <a:t>standards.</a:t>
            </a:r>
          </a:p>
          <a:p>
            <a:pPr marL="106688" indent="0">
              <a:buNone/>
            </a:pPr>
            <a:endParaRPr lang="en-US" sz="2000" dirty="0" smtClean="0">
              <a:solidFill>
                <a:srgbClr val="C00000"/>
              </a:solidFill>
            </a:endParaRPr>
          </a:p>
          <a:p>
            <a:pPr marL="106688" indent="0">
              <a:buNone/>
            </a:pPr>
            <a:endParaRPr lang="en-US" sz="2000" dirty="0">
              <a:solidFill>
                <a:srgbClr val="C00000"/>
              </a:solidFill>
            </a:endParaRPr>
          </a:p>
          <a:p>
            <a:pPr marL="106688" indent="0">
              <a:buNone/>
            </a:pPr>
            <a:r>
              <a:rPr lang="en-US" sz="2400" b="1" dirty="0" smtClean="0"/>
              <a:t>Quality Inspection Plan</a:t>
            </a:r>
          </a:p>
          <a:p>
            <a:pPr marL="106688" indent="0">
              <a:buNone/>
            </a:pPr>
            <a:r>
              <a:rPr lang="en-US" sz="2000" dirty="0" smtClean="0"/>
              <a:t>Capture the required inspection procedure for your products with the Quality Inspection Plan workspace. Users can quickly reference this instruction set while performing inspection to ensure that they are performed to standard.</a:t>
            </a:r>
          </a:p>
          <a:p>
            <a:pPr marL="106688" indent="0">
              <a:buNone/>
            </a:pPr>
            <a:endParaRPr lang="en-US" sz="2000" dirty="0" smtClean="0"/>
          </a:p>
          <a:p>
            <a:pPr marL="106688" indent="0">
              <a:buNone/>
            </a:pPr>
            <a:r>
              <a:rPr lang="en-US" sz="2400" b="1" dirty="0" smtClean="0"/>
              <a:t>Inspection </a:t>
            </a:r>
            <a:r>
              <a:rPr lang="en-US" sz="2400" b="1" dirty="0"/>
              <a:t>Management</a:t>
            </a:r>
          </a:p>
          <a:p>
            <a:pPr marL="106688" indent="0">
              <a:buNone/>
            </a:pPr>
            <a:r>
              <a:rPr lang="en-US" sz="2000" dirty="0"/>
              <a:t>Define product performance tests and criteria and clearly report all examination findings. Easily tabulate inspection data traceable by item, type, supplier, or build designation. Detect trends early by analyzing the results of all prior inspection activities. Find the root cause of failed items faster by automatically by spawning a non-conformance.</a:t>
            </a:r>
          </a:p>
          <a:p>
            <a:pPr marL="106688" indent="0">
              <a:buNone/>
            </a:pPr>
            <a:endParaRPr lang="en-US" sz="20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79" y="308281"/>
            <a:ext cx="910247" cy="910247"/>
          </a:xfrm>
          <a:prstGeom prst="rect">
            <a:avLst/>
          </a:prstGeom>
        </p:spPr>
      </p:pic>
    </p:spTree>
    <p:extLst>
      <p:ext uri="{BB962C8B-B14F-4D97-AF65-F5344CB8AC3E}">
        <p14:creationId xmlns:p14="http://schemas.microsoft.com/office/powerpoint/2010/main" val="2033167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1897380" y="366185"/>
            <a:ext cx="13547329" cy="852343"/>
          </a:xfrm>
        </p:spPr>
        <p:txBody>
          <a:bodyPr/>
          <a:lstStyle/>
          <a:p>
            <a:r>
              <a:rPr lang="en-US" dirty="0" smtClean="0"/>
              <a:t>Quality Management Overview</a:t>
            </a:r>
            <a:endParaRPr lang="en-US" dirty="0"/>
          </a:p>
        </p:txBody>
      </p:sp>
      <p:sp>
        <p:nvSpPr>
          <p:cNvPr id="11" name="Content Placeholder 1"/>
          <p:cNvSpPr txBox="1">
            <a:spLocks/>
          </p:cNvSpPr>
          <p:nvPr/>
        </p:nvSpPr>
        <p:spPr>
          <a:xfrm>
            <a:off x="812879" y="1348740"/>
            <a:ext cx="14631829" cy="7018020"/>
          </a:xfrm>
          <a:prstGeom prst="rect">
            <a:avLst/>
          </a:prstGeom>
          <a:solidFill>
            <a:schemeClr val="bg1"/>
          </a:solidFill>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2800" dirty="0" smtClean="0"/>
              <a:t>With Quality </a:t>
            </a:r>
            <a:r>
              <a:rPr lang="en-US" sz="2800" dirty="0"/>
              <a:t>Management </a:t>
            </a:r>
            <a:r>
              <a:rPr lang="en-US" sz="2800" dirty="0" smtClean="0"/>
              <a:t>workspaces, you can </a:t>
            </a:r>
            <a:r>
              <a:rPr lang="en-US" sz="2800" b="1" dirty="0" smtClean="0">
                <a:solidFill>
                  <a:srgbClr val="C00000"/>
                </a:solidFill>
              </a:rPr>
              <a:t>collect </a:t>
            </a:r>
            <a:r>
              <a:rPr lang="en-US" sz="2800" b="1" dirty="0">
                <a:solidFill>
                  <a:srgbClr val="C00000"/>
                </a:solidFill>
              </a:rPr>
              <a:t>and analyze quality data, define inspection standards, track and communicate non-conformances, initiate corrective action, and respond </a:t>
            </a:r>
            <a:r>
              <a:rPr lang="en-US" sz="2800" b="1" dirty="0" smtClean="0">
                <a:solidFill>
                  <a:srgbClr val="C00000"/>
                </a:solidFill>
              </a:rPr>
              <a:t>to issues.</a:t>
            </a:r>
            <a:endParaRPr lang="en-US" sz="2000" dirty="0" smtClean="0">
              <a:solidFill>
                <a:srgbClr val="C00000"/>
              </a:solidFill>
            </a:endParaRPr>
          </a:p>
          <a:p>
            <a:pPr marL="106688" indent="0">
              <a:buNone/>
            </a:pPr>
            <a:endParaRPr lang="en-US" sz="2000" dirty="0">
              <a:solidFill>
                <a:srgbClr val="C00000"/>
              </a:solidFill>
            </a:endParaRPr>
          </a:p>
          <a:p>
            <a:pPr marL="106688" indent="0">
              <a:buNone/>
            </a:pPr>
            <a:r>
              <a:rPr lang="en-US" sz="2400" b="1" smtClean="0"/>
              <a:t>Quality Inspection Plan</a:t>
            </a:r>
          </a:p>
          <a:p>
            <a:pPr marL="106688" indent="0">
              <a:buNone/>
            </a:pPr>
            <a:r>
              <a:rPr lang="en-US" sz="2000" smtClean="0"/>
              <a:t>Capture the required inspection procedure for your products with the Quality Inspection Plan workspace. Users can quickly reference this instruction set while performing inspection to ensure that they are performed to standard.</a:t>
            </a:r>
          </a:p>
          <a:p>
            <a:pPr marL="106688" indent="0">
              <a:buNone/>
            </a:pPr>
            <a:endParaRPr lang="en-US" sz="2000" dirty="0" smtClean="0"/>
          </a:p>
          <a:p>
            <a:pPr marL="106688" indent="0">
              <a:buNone/>
            </a:pPr>
            <a:r>
              <a:rPr lang="en-US" sz="2400" b="1" dirty="0" smtClean="0"/>
              <a:t>Inspection </a:t>
            </a:r>
            <a:r>
              <a:rPr lang="en-US" sz="2400" b="1" dirty="0"/>
              <a:t>Management</a:t>
            </a:r>
          </a:p>
          <a:p>
            <a:pPr marL="106688" indent="0">
              <a:buNone/>
            </a:pPr>
            <a:r>
              <a:rPr lang="en-US" sz="2000" dirty="0"/>
              <a:t>Define product performance tests and criteria and clearly report all examination findings. Easily tabulate inspection data traceable by item, type, supplier, or build designation. Detect trends early by analyzing the results of all prior inspection activities. Find the root cause of failed items faster by automatically by spawning a non-conformance.</a:t>
            </a:r>
          </a:p>
          <a:p>
            <a:pPr marL="106688" indent="0">
              <a:buNone/>
            </a:pPr>
            <a:endParaRPr lang="en-US" sz="2000" dirty="0"/>
          </a:p>
          <a:p>
            <a:pPr marL="106688" indent="0">
              <a:buNone/>
            </a:pPr>
            <a:r>
              <a:rPr lang="en-US" sz="2400" b="1" dirty="0"/>
              <a:t>Nonconformance Management</a:t>
            </a:r>
          </a:p>
          <a:p>
            <a:pPr marL="106688" indent="0">
              <a:buNone/>
            </a:pPr>
            <a:r>
              <a:rPr lang="en-US" sz="2000" dirty="0"/>
              <a:t>Assess and classify failed items to quickly determine the type of corrective action necessary. Easily trace non-conforming items from problem discovery (inspection) to originator (supplier). Accurately estimate the cost of poor quality using item cost, quantity, and disposition accounting. React quickly by automatically opening corrective actions against legitimate non-conformances.</a:t>
            </a:r>
          </a:p>
          <a:p>
            <a:pPr marL="106688" indent="0">
              <a:buNone/>
            </a:pPr>
            <a:endParaRPr lang="en-US" sz="2000" dirty="0"/>
          </a:p>
          <a:p>
            <a:pPr marL="106688" indent="0">
              <a:buNone/>
            </a:pPr>
            <a:r>
              <a:rPr lang="en-US" sz="2400" b="1" dirty="0"/>
              <a:t>Corrective Actions / Preventative Actions (CAPA)</a:t>
            </a:r>
          </a:p>
          <a:p>
            <a:pPr marL="106688" indent="0">
              <a:buNone/>
            </a:pPr>
            <a:r>
              <a:rPr lang="en-US" sz="2000" dirty="0"/>
              <a:t>Formalize efficient quality improvement to reduce problem reoccurrences. Easily comprehend the problem, root cause and resolution on a single screen. Track investigations of probable cause and findings in a central searchable location</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79" y="308281"/>
            <a:ext cx="910247" cy="910247"/>
          </a:xfrm>
          <a:prstGeom prst="rect">
            <a:avLst/>
          </a:prstGeom>
        </p:spPr>
      </p:pic>
    </p:spTree>
    <p:extLst>
      <p:ext uri="{BB962C8B-B14F-4D97-AF65-F5344CB8AC3E}">
        <p14:creationId xmlns:p14="http://schemas.microsoft.com/office/powerpoint/2010/main" val="766613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Quality Management Relationships</a:t>
            </a:r>
            <a:endParaRPr lang="en-US" dirty="0"/>
          </a:p>
        </p:txBody>
      </p:sp>
      <p:pic>
        <p:nvPicPr>
          <p:cNvPr id="4" name="Picture 2" descr="http://underthehood-autodesk.typepad.com/.a/6a012877799c1c970c017d3ff7ed5d970c-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2357" y="1173162"/>
            <a:ext cx="6492875" cy="7619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948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 Report </a:t>
            </a:r>
            <a:r>
              <a:rPr lang="en-US" dirty="0"/>
              <a:t>Spawning Follow-on Items</a:t>
            </a:r>
            <a:br>
              <a:rPr lang="en-US" dirty="0"/>
            </a:br>
            <a:endParaRPr lang="en-US" dirty="0"/>
          </a:p>
        </p:txBody>
      </p:sp>
      <p:sp>
        <p:nvSpPr>
          <p:cNvPr id="7" name="Content Placeholder 1"/>
          <p:cNvSpPr txBox="1">
            <a:spLocks/>
          </p:cNvSpPr>
          <p:nvPr/>
        </p:nvSpPr>
        <p:spPr>
          <a:xfrm>
            <a:off x="1832949" y="1750410"/>
            <a:ext cx="12941142" cy="940539"/>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z="3200" dirty="0" smtClean="0"/>
              <a:t>Problem Report can generate and link a CAPA or Change Request</a:t>
            </a:r>
          </a:p>
          <a:p>
            <a:pPr marL="606504" lvl="1" indent="-382250">
              <a:buFont typeface="Wingdings" panose="05000000000000000000" pitchFamily="2" charset="2"/>
              <a:buChar char="§"/>
            </a:pPr>
            <a:endParaRPr lang="en-US" sz="1800" dirty="0"/>
          </a:p>
          <a:p>
            <a:pPr marL="1317712" lvl="2" indent="-382250">
              <a:buFont typeface="Wingdings" panose="05000000000000000000" pitchFamily="2" charset="2"/>
              <a:buChar char="§"/>
            </a:pPr>
            <a:endParaRPr lang="en-US" sz="1400" dirty="0" smtClean="0"/>
          </a:p>
          <a:p>
            <a:endParaRPr lang="en-US" dirty="0"/>
          </a:p>
        </p:txBody>
      </p:sp>
      <p:pic>
        <p:nvPicPr>
          <p:cNvPr id="10" name="Picture 9"/>
          <p:cNvPicPr>
            <a:picLocks noChangeAspect="1"/>
          </p:cNvPicPr>
          <p:nvPr/>
        </p:nvPicPr>
        <p:blipFill>
          <a:blip r:embed="rId2"/>
          <a:stretch>
            <a:fillRect/>
          </a:stretch>
        </p:blipFill>
        <p:spPr>
          <a:xfrm>
            <a:off x="994698" y="2419181"/>
            <a:ext cx="14274599" cy="4608630"/>
          </a:xfrm>
          <a:prstGeom prst="rect">
            <a:avLst/>
          </a:prstGeom>
        </p:spPr>
      </p:pic>
      <p:sp>
        <p:nvSpPr>
          <p:cNvPr id="11" name="Content Placeholder 1"/>
          <p:cNvSpPr txBox="1">
            <a:spLocks/>
          </p:cNvSpPr>
          <p:nvPr/>
        </p:nvSpPr>
        <p:spPr>
          <a:xfrm>
            <a:off x="1832949" y="7350021"/>
            <a:ext cx="12941142" cy="940539"/>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z="3200" dirty="0"/>
              <a:t>CAPA </a:t>
            </a:r>
            <a:r>
              <a:rPr lang="en-US" sz="3200" dirty="0" smtClean="0"/>
              <a:t>or ECR completion </a:t>
            </a:r>
            <a:r>
              <a:rPr lang="en-US" sz="3200" dirty="0"/>
              <a:t>automatically moves </a:t>
            </a:r>
            <a:r>
              <a:rPr lang="en-US" sz="3200" dirty="0" smtClean="0"/>
              <a:t>Problem Report to </a:t>
            </a:r>
            <a:r>
              <a:rPr lang="en-US" sz="3200" dirty="0"/>
              <a:t>Closed</a:t>
            </a:r>
            <a:endParaRPr lang="en-US" sz="1800" dirty="0"/>
          </a:p>
          <a:p>
            <a:pPr marL="606504" lvl="1" indent="-382250">
              <a:buFont typeface="Wingdings" panose="05000000000000000000" pitchFamily="2" charset="2"/>
              <a:buChar char="§"/>
            </a:pPr>
            <a:endParaRPr lang="en-US" sz="1800" dirty="0"/>
          </a:p>
          <a:p>
            <a:pPr marL="1317712" lvl="2" indent="-382250">
              <a:buFont typeface="Wingdings" panose="05000000000000000000" pitchFamily="2" charset="2"/>
              <a:buChar char="§"/>
            </a:pPr>
            <a:endParaRPr lang="en-US" sz="1400" dirty="0" smtClean="0"/>
          </a:p>
          <a:p>
            <a:endParaRPr lang="en-US" dirty="0"/>
          </a:p>
        </p:txBody>
      </p:sp>
    </p:spTree>
    <p:extLst>
      <p:ext uri="{BB962C8B-B14F-4D97-AF65-F5344CB8AC3E}">
        <p14:creationId xmlns:p14="http://schemas.microsoft.com/office/powerpoint/2010/main" val="219963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Non Conformance </a:t>
            </a:r>
            <a:r>
              <a:rPr lang="en-US" dirty="0" smtClean="0"/>
              <a:t>Spawning </a:t>
            </a:r>
            <a:r>
              <a:rPr lang="en-US" dirty="0"/>
              <a:t>Follow-on Items</a:t>
            </a:r>
            <a:br>
              <a:rPr lang="en-US" dirty="0"/>
            </a:br>
            <a:endParaRPr lang="en-US" dirty="0"/>
          </a:p>
        </p:txBody>
      </p:sp>
      <p:sp>
        <p:nvSpPr>
          <p:cNvPr id="7" name="Content Placeholder 1"/>
          <p:cNvSpPr txBox="1">
            <a:spLocks/>
          </p:cNvSpPr>
          <p:nvPr/>
        </p:nvSpPr>
        <p:spPr>
          <a:xfrm>
            <a:off x="1832949" y="1750410"/>
            <a:ext cx="12941142" cy="940539"/>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z="3200" dirty="0"/>
              <a:t>Non Conformance </a:t>
            </a:r>
            <a:r>
              <a:rPr lang="en-US" sz="3200" dirty="0" smtClean="0"/>
              <a:t>can generate </a:t>
            </a:r>
            <a:r>
              <a:rPr lang="en-US" sz="3200" dirty="0"/>
              <a:t>and link </a:t>
            </a:r>
            <a:r>
              <a:rPr lang="en-US" sz="3200" dirty="0" smtClean="0"/>
              <a:t>a CAPA </a:t>
            </a:r>
          </a:p>
          <a:p>
            <a:pPr marL="606504" lvl="1" indent="-382250">
              <a:buFont typeface="Wingdings" panose="05000000000000000000" pitchFamily="2" charset="2"/>
              <a:buChar char="§"/>
            </a:pPr>
            <a:endParaRPr lang="en-US" sz="1800" dirty="0"/>
          </a:p>
          <a:p>
            <a:pPr marL="1317712" lvl="2" indent="-382250">
              <a:buFont typeface="Wingdings" panose="05000000000000000000" pitchFamily="2" charset="2"/>
              <a:buChar char="§"/>
            </a:pPr>
            <a:endParaRPr lang="en-US" sz="1400" dirty="0" smtClean="0"/>
          </a:p>
          <a:p>
            <a:endParaRPr lang="en-US" dirty="0"/>
          </a:p>
        </p:txBody>
      </p:sp>
      <p:pic>
        <p:nvPicPr>
          <p:cNvPr id="5" name="Picture 4"/>
          <p:cNvPicPr>
            <a:picLocks noChangeAspect="1"/>
          </p:cNvPicPr>
          <p:nvPr/>
        </p:nvPicPr>
        <p:blipFill>
          <a:blip r:embed="rId2"/>
          <a:stretch>
            <a:fillRect/>
          </a:stretch>
        </p:blipFill>
        <p:spPr>
          <a:xfrm>
            <a:off x="1990827" y="3278773"/>
            <a:ext cx="12273861" cy="3409406"/>
          </a:xfrm>
          <a:prstGeom prst="rect">
            <a:avLst/>
          </a:prstGeom>
        </p:spPr>
      </p:pic>
      <p:sp>
        <p:nvSpPr>
          <p:cNvPr id="6" name="Content Placeholder 1"/>
          <p:cNvSpPr txBox="1">
            <a:spLocks/>
          </p:cNvSpPr>
          <p:nvPr/>
        </p:nvSpPr>
        <p:spPr>
          <a:xfrm>
            <a:off x="1832949" y="7350021"/>
            <a:ext cx="12941142" cy="940539"/>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z="3200" dirty="0"/>
              <a:t>CAPA </a:t>
            </a:r>
            <a:r>
              <a:rPr lang="en-US" sz="3200" dirty="0" smtClean="0"/>
              <a:t>completion </a:t>
            </a:r>
            <a:r>
              <a:rPr lang="en-US" sz="3200" dirty="0"/>
              <a:t>automatically moves </a:t>
            </a:r>
            <a:r>
              <a:rPr lang="en-US" sz="3200" dirty="0" smtClean="0"/>
              <a:t>Non Conformance to </a:t>
            </a:r>
            <a:r>
              <a:rPr lang="en-US" sz="3200" dirty="0"/>
              <a:t>Closed</a:t>
            </a:r>
            <a:endParaRPr lang="en-US" sz="1800" dirty="0"/>
          </a:p>
          <a:p>
            <a:pPr marL="606504" lvl="1" indent="-382250">
              <a:buFont typeface="Wingdings" panose="05000000000000000000" pitchFamily="2" charset="2"/>
              <a:buChar char="§"/>
            </a:pPr>
            <a:endParaRPr lang="en-US" sz="1800" dirty="0"/>
          </a:p>
          <a:p>
            <a:pPr marL="1317712" lvl="2" indent="-382250">
              <a:buFont typeface="Wingdings" panose="05000000000000000000" pitchFamily="2" charset="2"/>
              <a:buChar char="§"/>
            </a:pPr>
            <a:endParaRPr lang="en-US" sz="1400" dirty="0" smtClean="0"/>
          </a:p>
          <a:p>
            <a:endParaRPr lang="en-US" dirty="0"/>
          </a:p>
        </p:txBody>
      </p:sp>
    </p:spTree>
    <p:extLst>
      <p:ext uri="{BB962C8B-B14F-4D97-AF65-F5344CB8AC3E}">
        <p14:creationId xmlns:p14="http://schemas.microsoft.com/office/powerpoint/2010/main" val="1949010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CAPA Spawning </a:t>
            </a:r>
            <a:r>
              <a:rPr lang="en-US" dirty="0"/>
              <a:t>Follow-on Items</a:t>
            </a:r>
            <a:br>
              <a:rPr lang="en-US" dirty="0"/>
            </a:br>
            <a:endParaRPr lang="en-US" dirty="0"/>
          </a:p>
        </p:txBody>
      </p:sp>
      <p:sp>
        <p:nvSpPr>
          <p:cNvPr id="7" name="Content Placeholder 1"/>
          <p:cNvSpPr txBox="1">
            <a:spLocks/>
          </p:cNvSpPr>
          <p:nvPr/>
        </p:nvSpPr>
        <p:spPr>
          <a:xfrm>
            <a:off x="1832949" y="1750410"/>
            <a:ext cx="12941142" cy="940539"/>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z="3200" dirty="0"/>
              <a:t>CAPA can generate and link </a:t>
            </a:r>
            <a:r>
              <a:rPr lang="en-US" sz="3200" dirty="0" smtClean="0"/>
              <a:t>a </a:t>
            </a:r>
            <a:r>
              <a:rPr lang="en-US" sz="3200" dirty="0"/>
              <a:t>Deviation / Waiver and/or a Change Request</a:t>
            </a:r>
            <a:endParaRPr lang="en-US" sz="1800" dirty="0"/>
          </a:p>
          <a:p>
            <a:pPr marL="606504" lvl="1" indent="-382250">
              <a:buFont typeface="Wingdings" panose="05000000000000000000" pitchFamily="2" charset="2"/>
              <a:buChar char="§"/>
            </a:pPr>
            <a:endParaRPr lang="en-US" sz="1800" dirty="0"/>
          </a:p>
          <a:p>
            <a:pPr marL="1317712" lvl="2" indent="-382250">
              <a:buFont typeface="Wingdings" panose="05000000000000000000" pitchFamily="2" charset="2"/>
              <a:buChar char="§"/>
            </a:pPr>
            <a:endParaRPr lang="en-US" sz="1400" dirty="0" smtClean="0"/>
          </a:p>
          <a:p>
            <a:endParaRPr lang="en-US" dirty="0"/>
          </a:p>
        </p:txBody>
      </p:sp>
      <p:pic>
        <p:nvPicPr>
          <p:cNvPr id="2" name="Picture 1"/>
          <p:cNvPicPr>
            <a:picLocks noChangeAspect="1"/>
          </p:cNvPicPr>
          <p:nvPr/>
        </p:nvPicPr>
        <p:blipFill>
          <a:blip r:embed="rId2"/>
          <a:stretch>
            <a:fillRect/>
          </a:stretch>
        </p:blipFill>
        <p:spPr>
          <a:xfrm>
            <a:off x="771380" y="3402228"/>
            <a:ext cx="14754846" cy="2645875"/>
          </a:xfrm>
          <a:prstGeom prst="rect">
            <a:avLst/>
          </a:prstGeom>
        </p:spPr>
      </p:pic>
      <p:sp>
        <p:nvSpPr>
          <p:cNvPr id="6" name="Content Placeholder 1"/>
          <p:cNvSpPr txBox="1">
            <a:spLocks/>
          </p:cNvSpPr>
          <p:nvPr/>
        </p:nvSpPr>
        <p:spPr>
          <a:xfrm>
            <a:off x="1832949" y="7350021"/>
            <a:ext cx="12941142" cy="940539"/>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z="3200" dirty="0"/>
              <a:t>CAPA </a:t>
            </a:r>
            <a:r>
              <a:rPr lang="en-US" sz="3200" dirty="0" smtClean="0"/>
              <a:t>workflow continues independently of the </a:t>
            </a:r>
            <a:r>
              <a:rPr lang="en-US" sz="3200" dirty="0"/>
              <a:t>Deviation / Waiver </a:t>
            </a:r>
            <a:r>
              <a:rPr lang="en-US" sz="3200" dirty="0" smtClean="0"/>
              <a:t>and/or </a:t>
            </a:r>
            <a:r>
              <a:rPr lang="en-US" sz="3200" dirty="0"/>
              <a:t>Change Request</a:t>
            </a:r>
            <a:r>
              <a:rPr lang="en-US" sz="3200" dirty="0" smtClean="0"/>
              <a:t> </a:t>
            </a:r>
            <a:endParaRPr lang="en-US" sz="1800" dirty="0"/>
          </a:p>
          <a:p>
            <a:pPr marL="606504" lvl="1" indent="-382250">
              <a:buFont typeface="Wingdings" panose="05000000000000000000" pitchFamily="2" charset="2"/>
              <a:buChar char="§"/>
            </a:pPr>
            <a:endParaRPr lang="en-US" sz="1800" dirty="0"/>
          </a:p>
          <a:p>
            <a:pPr marL="1317712" lvl="2" indent="-382250">
              <a:buFont typeface="Wingdings" panose="05000000000000000000" pitchFamily="2" charset="2"/>
              <a:buChar char="§"/>
            </a:pPr>
            <a:endParaRPr lang="en-US" sz="1400" dirty="0" smtClean="0"/>
          </a:p>
          <a:p>
            <a:endParaRPr lang="en-US" dirty="0"/>
          </a:p>
        </p:txBody>
      </p:sp>
    </p:spTree>
    <p:extLst>
      <p:ext uri="{BB962C8B-B14F-4D97-AF65-F5344CB8AC3E}">
        <p14:creationId xmlns:p14="http://schemas.microsoft.com/office/powerpoint/2010/main" val="1889134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desk Theme">
  <a:themeElements>
    <a:clrScheme name="Autodesk Theme Colors">
      <a:dk1>
        <a:srgbClr val="000000"/>
      </a:dk1>
      <a:lt1>
        <a:srgbClr val="FFFFFF"/>
      </a:lt1>
      <a:dk2>
        <a:srgbClr val="000000"/>
      </a:dk2>
      <a:lt2>
        <a:srgbClr val="FFFFFF"/>
      </a:lt2>
      <a:accent1>
        <a:srgbClr val="FFCC00"/>
      </a:accent1>
      <a:accent2>
        <a:srgbClr val="87BC40"/>
      </a:accent2>
      <a:accent3>
        <a:srgbClr val="32BCAD"/>
      </a:accent3>
      <a:accent4>
        <a:srgbClr val="0696D7"/>
      </a:accent4>
      <a:accent5>
        <a:srgbClr val="007272"/>
      </a:accent5>
      <a:accent6>
        <a:srgbClr val="1858A8"/>
      </a:accent6>
      <a:hlink>
        <a:srgbClr val="007272"/>
      </a:hlink>
      <a:folHlink>
        <a:srgbClr val="0072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dk1"/>
        </a:lnRef>
        <a:fillRef idx="3">
          <a:schemeClr val="dk1"/>
        </a:fillRef>
        <a:effectRef idx="2">
          <a:schemeClr val="dk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0901408418A34781FB58955B5A4898" ma:contentTypeVersion="15" ma:contentTypeDescription="Create a new document." ma:contentTypeScope="" ma:versionID="f12e08a9d6519e85891a50c23753a3a4">
  <xsd:schema xmlns:xsd="http://www.w3.org/2001/XMLSchema" xmlns:xs="http://www.w3.org/2001/XMLSchema" xmlns:p="http://schemas.microsoft.com/office/2006/metadata/properties" xmlns:ns2="1ba95b48-ff86-4a97-8c0c-72e879096207" xmlns:ns3="9fdfbe47-238d-48cf-9155-9e32c0ba9ffc" xmlns:ns4="03b2d373-c9ab-4c73-bd20-f3f93986c287" targetNamespace="http://schemas.microsoft.com/office/2006/metadata/properties" ma:root="true" ma:fieldsID="437f2f10dc086fea1c5c6071de2c0c10" ns2:_="" ns3:_="" ns4:_="">
    <xsd:import namespace="1ba95b48-ff86-4a97-8c0c-72e879096207"/>
    <xsd:import namespace="9fdfbe47-238d-48cf-9155-9e32c0ba9ffc"/>
    <xsd:import namespace="03b2d373-c9ab-4c73-bd20-f3f93986c287"/>
    <xsd:element name="properties">
      <xsd:complexType>
        <xsd:sequence>
          <xsd:element name="documentManagement">
            <xsd:complexType>
              <xsd:all>
                <xsd:element ref="ns2:SharedWithUsers" minOccurs="0"/>
                <xsd:element ref="ns3:SharingHintHash" minOccurs="0"/>
                <xsd:element ref="ns3:SharedWithDetails" minOccurs="0"/>
                <xsd:element ref="ns4:MediaServiceMetadata" minOccurs="0"/>
                <xsd:element ref="ns4:MediaServiceFastMetadata" minOccurs="0"/>
                <xsd:element ref="ns4:MediaServiceDateTaken" minOccurs="0"/>
                <xsd:element ref="ns4:MediaServiceEventHashCode" minOccurs="0"/>
                <xsd:element ref="ns4:MediaServiceGenerationTime" minOccurs="0"/>
                <xsd:element ref="ns4:MediaServiceOCR" minOccurs="0"/>
                <xsd:element ref="ns4:MediaServiceAutoKeyPoints" minOccurs="0"/>
                <xsd:element ref="ns4:MediaServiceKeyPoints" minOccurs="0"/>
                <xsd:element ref="ns4: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a95b48-ff86-4a97-8c0c-72e87909620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21" nillable="true" ma:displayName="Taxonomy Catch All Column" ma:hidden="true" ma:list="{04ce25b9-7935-43e9-b826-a5174d04766d}" ma:internalName="TaxCatchAll" ma:showField="CatchAllData" ma:web="1ba95b48-ff86-4a97-8c0c-72e87909620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fdfbe47-238d-48cf-9155-9e32c0ba9ffc"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b2d373-c9ab-4c73-bd20-f3f93986c287"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8a63c7ac-441e-4a27-a67b-4f073a988be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3b2d373-c9ab-4c73-bd20-f3f93986c287">
      <Terms xmlns="http://schemas.microsoft.com/office/infopath/2007/PartnerControls"/>
    </lcf76f155ced4ddcb4097134ff3c332f>
    <TaxCatchAll xmlns="1ba95b48-ff86-4a97-8c0c-72e87909620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5C44F3-16AB-4032-BE3C-08B43CC3209F}"/>
</file>

<file path=customXml/itemProps2.xml><?xml version="1.0" encoding="utf-8"?>
<ds:datastoreItem xmlns:ds="http://schemas.openxmlformats.org/officeDocument/2006/customXml" ds:itemID="{C0595961-19AA-40E8-805F-F0C4E0A59E2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2FB34E1A-80D3-45F9-B89B-324D42ABC7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22944</TotalTime>
  <Words>819</Words>
  <Application>Microsoft Office PowerPoint</Application>
  <PresentationFormat>Custom</PresentationFormat>
  <Paragraphs>114</Paragraphs>
  <Slides>14</Slides>
  <Notes>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Frutiger Next LT W1G</vt:lpstr>
      <vt:lpstr>Wingdings</vt:lpstr>
      <vt:lpstr>Autodesk Theme</vt:lpstr>
      <vt:lpstr>PowerPoint Presentation</vt:lpstr>
      <vt:lpstr>Learning Objectives  Quality Management</vt:lpstr>
      <vt:lpstr>Quality Management Overview</vt:lpstr>
      <vt:lpstr>Quality Management in the App Store</vt:lpstr>
      <vt:lpstr>Quality Management Overview</vt:lpstr>
      <vt:lpstr>Quality Management Relationships</vt:lpstr>
      <vt:lpstr>Problem Report Spawning Follow-on Items </vt:lpstr>
      <vt:lpstr>Non Conformance Spawning Follow-on Items </vt:lpstr>
      <vt:lpstr>CAPA Spawning Follow-on Items </vt:lpstr>
      <vt:lpstr>Workflow Approval / Spawning Follow-on Items </vt:lpstr>
      <vt:lpstr>PowerPoint Presentation</vt:lpstr>
      <vt:lpstr>Exercises 1 - 2</vt:lpstr>
      <vt:lpstr>Review Quality Management</vt:lpstr>
      <vt:lpstr>PowerPoint Presentation</vt:lpstr>
    </vt:vector>
  </TitlesOfParts>
  <Company>Autodesk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Pasquale Volpintesta</dc:creator>
  <cp:lastModifiedBy>Sara Murray</cp:lastModifiedBy>
  <cp:revision>489</cp:revision>
  <dcterms:created xsi:type="dcterms:W3CDTF">2012-10-19T15:38:24Z</dcterms:created>
  <dcterms:modified xsi:type="dcterms:W3CDTF">2016-10-26T19:22:02Z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0x0101005D0901408418A34781FB58955B5A4898</vt:lpwstr>
  </property>
  <property fmtid="{D5CDD505-2E9C-101B-9397-08002B2CF9AE}" pid="3" name="MediaServiceImageTags">
    <vt:lpwstr/>
  </property>
</Properties>
</file>