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6" r:id="rId5"/>
  </p:sldMasterIdLst>
  <p:notesMasterIdLst>
    <p:notesMasterId r:id="rId24"/>
  </p:notesMasterIdLst>
  <p:handoutMasterIdLst>
    <p:handoutMasterId r:id="rId25"/>
  </p:handoutMasterIdLst>
  <p:sldIdLst>
    <p:sldId id="446" r:id="rId6"/>
    <p:sldId id="429" r:id="rId7"/>
    <p:sldId id="432" r:id="rId8"/>
    <p:sldId id="433" r:id="rId9"/>
    <p:sldId id="436" r:id="rId10"/>
    <p:sldId id="346" r:id="rId11"/>
    <p:sldId id="444" r:id="rId12"/>
    <p:sldId id="443" r:id="rId13"/>
    <p:sldId id="438" r:id="rId14"/>
    <p:sldId id="439" r:id="rId15"/>
    <p:sldId id="440" r:id="rId16"/>
    <p:sldId id="441" r:id="rId17"/>
    <p:sldId id="442" r:id="rId18"/>
    <p:sldId id="445" r:id="rId19"/>
    <p:sldId id="430" r:id="rId20"/>
    <p:sldId id="431" r:id="rId21"/>
    <p:sldId id="435" r:id="rId22"/>
    <p:sldId id="321" r:id="rId23"/>
  </p:sldIdLst>
  <p:sldSz cx="16257588" cy="9144000"/>
  <p:notesSz cx="7010400" cy="9296400"/>
  <p:defaultText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2">
          <p15:clr>
            <a:srgbClr val="A4A3A4"/>
          </p15:clr>
        </p15:guide>
        <p15:guide id="2" orient="horz" pos="5427">
          <p15:clr>
            <a:srgbClr val="A4A3A4"/>
          </p15:clr>
        </p15:guide>
        <p15:guide id="3" orient="horz" pos="5379">
          <p15:clr>
            <a:srgbClr val="A4A3A4"/>
          </p15:clr>
        </p15:guide>
        <p15:guide id="4" orient="horz" pos="5183">
          <p15:clr>
            <a:srgbClr val="A4A3A4"/>
          </p15:clr>
        </p15:guide>
        <p15:guide id="5" pos="5426">
          <p15:clr>
            <a:srgbClr val="A4A3A4"/>
          </p15:clr>
        </p15:guide>
        <p15:guide id="6" pos="91">
          <p15:clr>
            <a:srgbClr val="A4A3A4"/>
          </p15:clr>
        </p15:guide>
        <p15:guide id="7" pos="97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elby Thorner" initials="ST" lastIdx="5" clrIdx="0"/>
  <p:cmAuthor id="1" name="Greg Eden" initials="GE" lastIdx="6" clrIdx="1"/>
  <p:cmAuthor id="2" name="Patrick Wendland (Contingent)" initials="PW" lastIdx="9" clrIdx="2"/>
  <p:cmAuthor id="3" name="Sara Murray" initials="SM" lastIdx="1" clrIdx="3">
    <p:extLst>
      <p:ext uri="{19B8F6BF-5375-455C-9EA6-DF929625EA0E}">
        <p15:presenceInfo xmlns:p15="http://schemas.microsoft.com/office/powerpoint/2012/main" userId="S-1-5-21-1705074610-2908800572-1813024313-21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96D7"/>
    <a:srgbClr val="FFAA11"/>
    <a:srgbClr val="1B58A8"/>
    <a:srgbClr val="FF3300"/>
    <a:srgbClr val="FFCC00"/>
    <a:srgbClr val="87BC40"/>
    <a:srgbClr val="32BCAD"/>
    <a:srgbClr val="00ABE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594" autoAdjust="0"/>
    <p:restoredTop sz="93869" autoAdjust="0"/>
  </p:normalViewPr>
  <p:slideViewPr>
    <p:cSldViewPr snapToGrid="0">
      <p:cViewPr>
        <p:scale>
          <a:sx n="50" d="100"/>
          <a:sy n="50" d="100"/>
        </p:scale>
        <p:origin x="1524" y="954"/>
      </p:cViewPr>
      <p:guideLst>
        <p:guide orient="horz" pos="1192"/>
        <p:guide orient="horz" pos="5427"/>
        <p:guide orient="horz" pos="5379"/>
        <p:guide orient="horz" pos="5183"/>
        <p:guide pos="5426"/>
        <p:guide pos="91"/>
        <p:guide pos="97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0" d="100"/>
        <a:sy n="12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387C2776-B9DD-1946-9831-785CA23AC1F1}" type="datetime1">
              <a:rPr lang="en-US" smtClean="0"/>
              <a:pPr/>
              <a:t>10/26/2016</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58ECB827-1CCB-B349-98A7-AAC485CBB65F}" type="slidenum">
              <a:rPr lang="en-US" smtClean="0"/>
              <a:pPr/>
              <a:t>‹#›</a:t>
            </a:fld>
            <a:endParaRPr lang="en-US" dirty="0"/>
          </a:p>
        </p:txBody>
      </p:sp>
    </p:spTree>
    <p:extLst>
      <p:ext uri="{BB962C8B-B14F-4D97-AF65-F5344CB8AC3E}">
        <p14:creationId xmlns:p14="http://schemas.microsoft.com/office/powerpoint/2010/main" val="34355217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3A1C7DD-7A43-8947-A922-8561F0BA9BCC}" type="datetime1">
              <a:rPr lang="en-US" smtClean="0"/>
              <a:pPr/>
              <a:t>10/26/2016</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73E9330B-B1DA-214B-A229-0CB8492B91A5}" type="slidenum">
              <a:rPr lang="en-US" smtClean="0"/>
              <a:pPr/>
              <a:t>‹#›</a:t>
            </a:fld>
            <a:endParaRPr lang="en-US" dirty="0"/>
          </a:p>
        </p:txBody>
      </p:sp>
    </p:spTree>
    <p:extLst>
      <p:ext uri="{BB962C8B-B14F-4D97-AF65-F5344CB8AC3E}">
        <p14:creationId xmlns:p14="http://schemas.microsoft.com/office/powerpoint/2010/main" val="726771065"/>
      </p:ext>
    </p:extLst>
  </p:cSld>
  <p:clrMap bg1="lt1" tx1="dk1" bg2="lt2" tx2="dk2" accent1="accent1" accent2="accent2" accent3="accent3" accent4="accent4" accent5="accent5" accent6="accent6" hlink="hlink" folHlink="folHlink"/>
  <p:hf hdr="0" ftr="0" dt="0"/>
  <p:notesStyle>
    <a:lvl1pPr marL="0" algn="l" defTabSz="812810" rtl="0" eaLnBrk="1" latinLnBrk="0" hangingPunct="1">
      <a:defRPr sz="2100" kern="1200">
        <a:solidFill>
          <a:schemeClr val="tx1"/>
        </a:solidFill>
        <a:latin typeface="+mn-lt"/>
        <a:ea typeface="+mn-ea"/>
        <a:cs typeface="+mn-cs"/>
      </a:defRPr>
    </a:lvl1pPr>
    <a:lvl2pPr marL="812810" algn="l" defTabSz="812810" rtl="0" eaLnBrk="1" latinLnBrk="0" hangingPunct="1">
      <a:defRPr sz="2100" kern="1200">
        <a:solidFill>
          <a:schemeClr val="tx1"/>
        </a:solidFill>
        <a:latin typeface="+mn-lt"/>
        <a:ea typeface="+mn-ea"/>
        <a:cs typeface="+mn-cs"/>
      </a:defRPr>
    </a:lvl2pPr>
    <a:lvl3pPr marL="1625620" algn="l" defTabSz="812810" rtl="0" eaLnBrk="1" latinLnBrk="0" hangingPunct="1">
      <a:defRPr sz="2100" kern="1200">
        <a:solidFill>
          <a:schemeClr val="tx1"/>
        </a:solidFill>
        <a:latin typeface="+mn-lt"/>
        <a:ea typeface="+mn-ea"/>
        <a:cs typeface="+mn-cs"/>
      </a:defRPr>
    </a:lvl3pPr>
    <a:lvl4pPr marL="2438430" algn="l" defTabSz="812810" rtl="0" eaLnBrk="1" latinLnBrk="0" hangingPunct="1">
      <a:defRPr sz="2100" kern="1200">
        <a:solidFill>
          <a:schemeClr val="tx1"/>
        </a:solidFill>
        <a:latin typeface="+mn-lt"/>
        <a:ea typeface="+mn-ea"/>
        <a:cs typeface="+mn-cs"/>
      </a:defRPr>
    </a:lvl4pPr>
    <a:lvl5pPr marL="3251241" algn="l" defTabSz="812810" rtl="0" eaLnBrk="1" latinLnBrk="0" hangingPunct="1">
      <a:defRPr sz="2100" kern="1200">
        <a:solidFill>
          <a:schemeClr val="tx1"/>
        </a:solidFill>
        <a:latin typeface="+mn-lt"/>
        <a:ea typeface="+mn-ea"/>
        <a:cs typeface="+mn-cs"/>
      </a:defRPr>
    </a:lvl5pPr>
    <a:lvl6pPr marL="4064051" algn="l" defTabSz="812810" rtl="0" eaLnBrk="1" latinLnBrk="0" hangingPunct="1">
      <a:defRPr sz="2100" kern="1200">
        <a:solidFill>
          <a:schemeClr val="tx1"/>
        </a:solidFill>
        <a:latin typeface="+mn-lt"/>
        <a:ea typeface="+mn-ea"/>
        <a:cs typeface="+mn-cs"/>
      </a:defRPr>
    </a:lvl6pPr>
    <a:lvl7pPr marL="4876861" algn="l" defTabSz="812810" rtl="0" eaLnBrk="1" latinLnBrk="0" hangingPunct="1">
      <a:defRPr sz="2100" kern="1200">
        <a:solidFill>
          <a:schemeClr val="tx1"/>
        </a:solidFill>
        <a:latin typeface="+mn-lt"/>
        <a:ea typeface="+mn-ea"/>
        <a:cs typeface="+mn-cs"/>
      </a:defRPr>
    </a:lvl7pPr>
    <a:lvl8pPr marL="5689671" algn="l" defTabSz="812810" rtl="0" eaLnBrk="1" latinLnBrk="0" hangingPunct="1">
      <a:defRPr sz="2100" kern="1200">
        <a:solidFill>
          <a:schemeClr val="tx1"/>
        </a:solidFill>
        <a:latin typeface="+mn-lt"/>
        <a:ea typeface="+mn-ea"/>
        <a:cs typeface="+mn-cs"/>
      </a:defRPr>
    </a:lvl8pPr>
    <a:lvl9pPr marL="6502481" algn="l" defTabSz="812810" rtl="0" eaLnBrk="1" latinLnBrk="0" hangingPunct="1">
      <a:defRPr sz="2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Tx/>
              <a:buAutoNum type="arabicPeriod"/>
            </a:pPr>
            <a:endParaRPr lang="en-US" dirty="0" smtClean="0"/>
          </a:p>
        </p:txBody>
      </p:sp>
      <p:sp>
        <p:nvSpPr>
          <p:cNvPr id="4" name="Slide Number Placeholder 3"/>
          <p:cNvSpPr>
            <a:spLocks noGrp="1"/>
          </p:cNvSpPr>
          <p:nvPr>
            <p:ph type="sldNum" sz="quarter" idx="10"/>
          </p:nvPr>
        </p:nvSpPr>
        <p:spPr/>
        <p:txBody>
          <a:bodyPr/>
          <a:lstStyle/>
          <a:p>
            <a:fld id="{73E9330B-B1DA-214B-A229-0CB8492B91A5}"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6006631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b="0" i="0" baseline="0" dirty="0" smtClean="0">
                <a:solidFill>
                  <a:schemeClr val="tx1">
                    <a:lumMod val="65000"/>
                    <a:lumOff val="35000"/>
                  </a:schemeClr>
                </a:solidFill>
                <a:latin typeface="Arial" panose="020B0604020202020204" pitchFamily="34" charset="0"/>
                <a:cs typeface="Arial" panose="020B0604020202020204" pitchFamily="34" charset="0"/>
              </a:rPr>
              <a:t>© 2015 Autodesk</a:t>
            </a:r>
            <a:endParaRPr lang="en-US" sz="1100" b="0" i="0" baseline="0"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04946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21366385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167727006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412653452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dirty="0" smtClean="0">
              <a:solidFill>
                <a:srgbClr val="FFFFFF">
                  <a:lumMod val="65000"/>
                </a:srgbClr>
              </a:solidFill>
              <a:cs typeface="Arial" panose="020B0604020202020204" pitchFamily="34" charset="0"/>
            </a:endParaRPr>
          </a:p>
          <a:p>
            <a:r>
              <a:rPr lang="en-US" sz="1100" dirty="0" smtClean="0">
                <a:solidFill>
                  <a:srgbClr val="FFFFFF">
                    <a:lumMod val="65000"/>
                  </a:srgbClr>
                </a:solidFill>
                <a:cs typeface="Arial" panose="020B0604020202020204" pitchFamily="34" charset="0"/>
              </a:rPr>
              <a:t>© 2014 Autodesk, Inc. All rights reserved.</a:t>
            </a:r>
            <a:endParaRPr lang="en-US" sz="1100" dirty="0">
              <a:solidFill>
                <a:srgbClr val="FFFFFF">
                  <a:lumMod val="65000"/>
                </a:srgbClr>
              </a:solidFill>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38041413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089397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column)">
    <p:spTree>
      <p:nvGrpSpPr>
        <p:cNvPr id="1" name=""/>
        <p:cNvGrpSpPr/>
        <p:nvPr/>
      </p:nvGrpSpPr>
      <p:grpSpPr>
        <a:xfrm>
          <a:off x="0" y="0"/>
          <a:ext cx="0" cy="0"/>
          <a:chOff x="0" y="0"/>
          <a:chExt cx="0" cy="0"/>
        </a:xfrm>
      </p:grpSpPr>
      <p:sp>
        <p:nvSpPr>
          <p:cNvPr id="8"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3"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1021088" indent="-914400">
              <a:buClr>
                <a:schemeClr val="accent5"/>
              </a:buClr>
              <a:buSzPct val="100000"/>
              <a:buFont typeface="Wingdings" pitchFamily="2" charset="2"/>
              <a:buChar char="§"/>
              <a:defRPr sz="4500" b="0">
                <a:latin typeface="Arial" panose="020B0604020202020204" pitchFamily="34" charset="0"/>
                <a:cs typeface="Arial" panose="020B0604020202020204" pitchFamily="34" charset="0"/>
              </a:defRPr>
            </a:lvl1pPr>
            <a:lvl2pPr marL="1606567" indent="-742950">
              <a:buClr>
                <a:schemeClr val="accent5"/>
              </a:buClr>
              <a:buSzPct val="100000"/>
              <a:buFont typeface="Wingdings" pitchFamily="2" charset="2"/>
              <a:buChar char="§"/>
              <a:defRPr sz="3600" b="0">
                <a:solidFill>
                  <a:schemeClr val="tx1"/>
                </a:solidFill>
                <a:latin typeface="Arial" panose="020B0604020202020204" pitchFamily="34" charset="0"/>
                <a:cs typeface="Arial" panose="020B0604020202020204" pitchFamily="34" charset="0"/>
              </a:defRPr>
            </a:lvl2pPr>
            <a:lvl3pPr marL="2134895" indent="-514350">
              <a:buClr>
                <a:schemeClr val="accent5"/>
              </a:buClr>
              <a:buSzPct val="100000"/>
              <a:buFont typeface="Wingdings" pitchFamily="2" charset="2"/>
              <a:buChar char="§"/>
              <a:defRPr sz="3200" b="0">
                <a:latin typeface="Arial" panose="020B0604020202020204" pitchFamily="34" charset="0"/>
                <a:cs typeface="Arial" panose="020B0604020202020204" pitchFamily="34" charset="0"/>
              </a:defRPr>
            </a:lvl3pPr>
            <a:lvl4pPr marL="2993426" indent="-514350">
              <a:buClr>
                <a:schemeClr val="accent5"/>
              </a:buClr>
              <a:buSzPct val="100000"/>
              <a:buFont typeface="Wingdings" pitchFamily="2" charset="2"/>
              <a:buChar char="§"/>
              <a:defRPr sz="2700" b="0">
                <a:latin typeface="Arial" panose="020B0604020202020204" pitchFamily="34" charset="0"/>
                <a:cs typeface="Arial" panose="020B0604020202020204" pitchFamily="34" charset="0"/>
              </a:defRPr>
            </a:lvl4pPr>
            <a:lvl5pPr marL="3794806" indent="-457200">
              <a:buClr>
                <a:schemeClr val="accent5"/>
              </a:buClr>
              <a:buSzPct val="100000"/>
              <a:buFont typeface="Wingdings" pitchFamily="2"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2"/>
          <p:cNvSpPr>
            <a:spLocks noGrp="1"/>
          </p:cNvSpPr>
          <p:nvPr>
            <p:ph idx="18"/>
          </p:nvPr>
        </p:nvSpPr>
        <p:spPr>
          <a:xfrm>
            <a:off x="8261452" y="1890186"/>
            <a:ext cx="7183257" cy="6356375"/>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5"/>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7" name="TextBox 6"/>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10" name="Picture 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32982385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s">
    <p:spTree>
      <p:nvGrpSpPr>
        <p:cNvPr id="1" name=""/>
        <p:cNvGrpSpPr/>
        <p:nvPr/>
      </p:nvGrpSpPr>
      <p:grpSpPr>
        <a:xfrm>
          <a:off x="0" y="0"/>
          <a:ext cx="0" cy="0"/>
          <a:chOff x="0" y="0"/>
          <a:chExt cx="0" cy="0"/>
        </a:xfrm>
      </p:grpSpPr>
      <p:sp>
        <p:nvSpPr>
          <p:cNvPr id="9" name="Picture Placeholder 6"/>
          <p:cNvSpPr>
            <a:spLocks noGrp="1"/>
          </p:cNvSpPr>
          <p:nvPr>
            <p:ph type="pic" sz="quarter" idx="13"/>
          </p:nvPr>
        </p:nvSpPr>
        <p:spPr>
          <a:xfrm>
            <a:off x="8261373" y="1890186"/>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17" name="Text Placeholder 16"/>
          <p:cNvSpPr>
            <a:spLocks noGrp="1"/>
          </p:cNvSpPr>
          <p:nvPr>
            <p:ph type="body" sz="quarter" idx="14" hasCustomPrompt="1"/>
          </p:nvPr>
        </p:nvSpPr>
        <p:spPr>
          <a:xfrm>
            <a:off x="8261373" y="4771172"/>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2" name="Content Placeholder 2"/>
          <p:cNvSpPr>
            <a:spLocks noGrp="1"/>
          </p:cNvSpPr>
          <p:nvPr>
            <p:ph idx="17"/>
          </p:nvPr>
        </p:nvSpPr>
        <p:spPr>
          <a:xfrm>
            <a:off x="812880" y="1890186"/>
            <a:ext cx="7183257"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Picture Placeholder 6"/>
          <p:cNvSpPr>
            <a:spLocks noGrp="1"/>
          </p:cNvSpPr>
          <p:nvPr>
            <p:ph type="pic" sz="quarter" idx="18"/>
          </p:nvPr>
        </p:nvSpPr>
        <p:spPr>
          <a:xfrm>
            <a:off x="8261373" y="5136888"/>
            <a:ext cx="7183336" cy="2880986"/>
          </a:xfrm>
          <a:prstGeom prst="rect">
            <a:avLst/>
          </a:prstGeom>
        </p:spPr>
        <p:txBody>
          <a:bodyPr vert="horz"/>
          <a:lstStyle>
            <a:lvl1pPr marL="0" indent="0">
              <a:buClr>
                <a:schemeClr val="accent4"/>
              </a:buClr>
              <a:buNone/>
              <a:defRPr>
                <a:latin typeface="Arial" panose="020B0604020202020204" pitchFamily="34" charset="0"/>
                <a:cs typeface="Arial" panose="020B0604020202020204" pitchFamily="34" charset="0"/>
              </a:defRPr>
            </a:lvl1pPr>
          </a:lstStyle>
          <a:p>
            <a:endParaRPr lang="en-US" dirty="0"/>
          </a:p>
        </p:txBody>
      </p:sp>
      <p:sp>
        <p:nvSpPr>
          <p:cNvPr id="14" name="Text Placeholder 16"/>
          <p:cNvSpPr>
            <a:spLocks noGrp="1"/>
          </p:cNvSpPr>
          <p:nvPr>
            <p:ph type="body" sz="quarter" idx="19" hasCustomPrompt="1"/>
          </p:nvPr>
        </p:nvSpPr>
        <p:spPr>
          <a:xfrm>
            <a:off x="8261373" y="8017874"/>
            <a:ext cx="7183336" cy="230952"/>
          </a:xfrm>
          <a:prstGeom prst="rect">
            <a:avLst/>
          </a:prstGeom>
        </p:spPr>
        <p:txBody>
          <a:bodyPr vert="horz" lIns="0" tIns="0" rIns="0" bIns="0"/>
          <a:lstStyle>
            <a:lvl1pPr marL="0" indent="0">
              <a:buNone/>
              <a:defRPr sz="1100" baseline="0">
                <a:solidFill>
                  <a:schemeClr val="tx1">
                    <a:lumMod val="65000"/>
                    <a:lumOff val="35000"/>
                  </a:schemeClr>
                </a:solidFill>
                <a:latin typeface="Arial" panose="020B0604020202020204" pitchFamily="34" charset="0"/>
                <a:cs typeface="Arial" panose="020B0604020202020204" pitchFamily="34" charset="0"/>
              </a:defRPr>
            </a:lvl1pPr>
          </a:lstStyle>
          <a:p>
            <a:pPr lvl="0"/>
            <a:r>
              <a:rPr lang="en-US" dirty="0" smtClean="0"/>
              <a:t>Image credit line goes here</a:t>
            </a:r>
            <a:endParaRPr lang="en-US" dirty="0"/>
          </a:p>
        </p:txBody>
      </p:sp>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42492357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eyword">
    <p:spTree>
      <p:nvGrpSpPr>
        <p:cNvPr id="1" name=""/>
        <p:cNvGrpSpPr/>
        <p:nvPr/>
      </p:nvGrpSpPr>
      <p:grpSpPr>
        <a:xfrm>
          <a:off x="0" y="0"/>
          <a:ext cx="0" cy="0"/>
          <a:chOff x="0" y="0"/>
          <a:chExt cx="0" cy="0"/>
        </a:xfrm>
      </p:grpSpPr>
      <p:sp>
        <p:nvSpPr>
          <p:cNvPr id="18" name="Rectangle 17"/>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19" name="TextBox 18"/>
          <p:cNvSpPr txBox="1"/>
          <p:nvPr userDrawn="1"/>
        </p:nvSpPr>
        <p:spPr>
          <a:xfrm>
            <a:off x="131709" y="8795059"/>
            <a:ext cx="1295233" cy="169277"/>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 2015 Autodesk</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20" name="Picture 19"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
        <p:nvSpPr>
          <p:cNvPr id="13" name="Title 1"/>
          <p:cNvSpPr>
            <a:spLocks noGrp="1"/>
          </p:cNvSpPr>
          <p:nvPr>
            <p:ph type="title" hasCustomPrompt="1"/>
          </p:nvPr>
        </p:nvSpPr>
        <p:spPr>
          <a:xfrm>
            <a:off x="0" y="0"/>
            <a:ext cx="16257588" cy="8267700"/>
          </a:xfrm>
          <a:prstGeom prst="rect">
            <a:avLst/>
          </a:prstGeom>
        </p:spPr>
        <p:txBody>
          <a:bodyPr anchor="ctr"/>
          <a:lstStyle>
            <a:lvl1pPr algn="ctr">
              <a:defRPr sz="14000">
                <a:solidFill>
                  <a:schemeClr val="accent5"/>
                </a:solidFill>
                <a:latin typeface="Arial" panose="020B0604020202020204" pitchFamily="34" charset="0"/>
                <a:cs typeface="Arial" panose="020B0604020202020204" pitchFamily="34" charset="0"/>
              </a:defRPr>
            </a:lvl1pPr>
          </a:lstStyle>
          <a:p>
            <a:r>
              <a:rPr lang="en-US" dirty="0" smtClean="0"/>
              <a:t>Keyword</a:t>
            </a:r>
            <a:endParaRPr lang="en-US" dirty="0"/>
          </a:p>
        </p:txBody>
      </p:sp>
    </p:spTree>
    <p:extLst>
      <p:ext uri="{BB962C8B-B14F-4D97-AF65-F5344CB8AC3E}">
        <p14:creationId xmlns:p14="http://schemas.microsoft.com/office/powerpoint/2010/main" val="1930379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Box 3"/>
          <p:cNvSpPr txBox="1"/>
          <p:nvPr userDrawn="1"/>
        </p:nvSpPr>
        <p:spPr>
          <a:xfrm>
            <a:off x="131709" y="8356601"/>
            <a:ext cx="15997291" cy="677108"/>
          </a:xfrm>
          <a:prstGeom prst="rect">
            <a:avLst/>
          </a:prstGeom>
          <a:noFill/>
        </p:spPr>
        <p:txBody>
          <a:bodyPr wrap="square" lIns="0" tIns="0" rIns="0" bIns="0" rtlCol="0">
            <a:spAutoFit/>
          </a:bodyPr>
          <a:lstStyle/>
          <a:p>
            <a:r>
              <a:rPr lang="en-US" sz="1100" b="0" i="0" dirty="0" smtClean="0">
                <a:solidFill>
                  <a:schemeClr val="bg2">
                    <a:lumMod val="65000"/>
                  </a:schemeClr>
                </a:solidFill>
                <a:latin typeface="Arial" panose="020B0604020202020204" pitchFamily="34" charset="0"/>
                <a:cs typeface="Arial" panose="020B0604020202020204" pitchFamily="34" charset="0"/>
              </a:rPr>
              <a:t>Autodesk is a registered trademark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endParaRPr lang="en-US" sz="1100" b="0" i="0" dirty="0" smtClean="0">
              <a:solidFill>
                <a:schemeClr val="bg2">
                  <a:lumMod val="65000"/>
                </a:schemeClr>
              </a:solidFill>
              <a:latin typeface="Arial" panose="020B0604020202020204" pitchFamily="34" charset="0"/>
              <a:cs typeface="Arial" panose="020B0604020202020204" pitchFamily="34" charset="0"/>
            </a:endParaRPr>
          </a:p>
          <a:p>
            <a:r>
              <a:rPr lang="en-US" sz="1100" b="0" i="0" dirty="0" smtClean="0">
                <a:solidFill>
                  <a:schemeClr val="bg2">
                    <a:lumMod val="65000"/>
                  </a:schemeClr>
                </a:solidFill>
                <a:latin typeface="Arial" panose="020B0604020202020204" pitchFamily="34" charset="0"/>
                <a:cs typeface="Arial" panose="020B0604020202020204" pitchFamily="34" charset="0"/>
              </a:rPr>
              <a:t>© 2015 Autodesk, Inc. All right</a:t>
            </a:r>
            <a:r>
              <a:rPr lang="en-US" sz="1100" b="0" i="0" baseline="0" dirty="0" smtClean="0">
                <a:solidFill>
                  <a:schemeClr val="bg2">
                    <a:lumMod val="65000"/>
                  </a:schemeClr>
                </a:solidFill>
                <a:latin typeface="Arial" panose="020B0604020202020204" pitchFamily="34" charset="0"/>
                <a:cs typeface="Arial" panose="020B0604020202020204" pitchFamily="34" charset="0"/>
              </a:rPr>
              <a:t>s reserved.</a:t>
            </a:r>
            <a:endParaRPr lang="en-US" sz="1100" b="0" i="0" dirty="0">
              <a:solidFill>
                <a:schemeClr val="bg2">
                  <a:lumMod val="65000"/>
                </a:schemeClr>
              </a:solidFill>
              <a:latin typeface="Arial" panose="020B0604020202020204" pitchFamily="34" charset="0"/>
              <a:cs typeface="Arial" panose="020B0604020202020204" pitchFamily="34" charset="0"/>
            </a:endParaRPr>
          </a:p>
        </p:txBody>
      </p:sp>
      <p:pic>
        <p:nvPicPr>
          <p:cNvPr id="6" name="Picture 5" descr="autodesk-logo-cmyk-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531499" y="3433763"/>
            <a:ext cx="11430000" cy="1905000"/>
          </a:xfrm>
          <a:prstGeom prst="rect">
            <a:avLst/>
          </a:prstGeom>
        </p:spPr>
      </p:pic>
    </p:spTree>
    <p:extLst>
      <p:ext uri="{BB962C8B-B14F-4D97-AF65-F5344CB8AC3E}">
        <p14:creationId xmlns:p14="http://schemas.microsoft.com/office/powerpoint/2010/main" val="288997296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6" name="Picture 7" descr="Hexagon Bgrnd.eps"/>
          <p:cNvPicPr>
            <a:picLocks noChangeAspect="1"/>
          </p:cNvPicPr>
          <p:nvPr userDrawn="1"/>
        </p:nvPicPr>
        <p:blipFill rotWithShape="1">
          <a:blip r:embed="rId2" cstate="email">
            <a:extLst>
              <a:ext uri="{28A0092B-C50C-407E-A947-70E740481C1C}">
                <a14:useLocalDpi xmlns:a14="http://schemas.microsoft.com/office/drawing/2010/main" val="0"/>
              </a:ext>
            </a:extLst>
          </a:blip>
          <a:srcRect l="14408" r="14408"/>
          <a:stretch/>
        </p:blipFill>
        <p:spPr bwMode="auto">
          <a:xfrm>
            <a:off x="-1" y="2072502"/>
            <a:ext cx="16257589" cy="3520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a:xfrm>
            <a:off x="797407" y="2500986"/>
            <a:ext cx="14696860" cy="5789574"/>
          </a:xfrm>
          <a:prstGeom prst="rect">
            <a:avLst/>
          </a:prstGeom>
        </p:spPr>
        <p:txBody>
          <a:bodyPr/>
          <a:lstStyle>
            <a:lvl1pPr marL="0" indent="0" algn="ctr">
              <a:buNone/>
              <a:defRPr sz="3200"/>
            </a:lvl1pPr>
            <a:lvl2pPr marL="0" indent="0" algn="ctr">
              <a:buNone/>
              <a:defRPr baseline="0"/>
            </a:lvl2pPr>
            <a:lvl3pPr marL="0" indent="0" algn="ctr">
              <a:buNone/>
              <a:defRPr/>
            </a:lvl3pPr>
            <a:lvl4pPr marL="0" indent="0" algn="ctr">
              <a:buNone/>
              <a:defRPr/>
            </a:lvl4pPr>
            <a:lvl5pPr marL="0" indent="0" algn="ctr">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797407" y="287145"/>
            <a:ext cx="14696860" cy="1785356"/>
          </a:xfrm>
          <a:prstGeom prst="rect">
            <a:avLst/>
          </a:prstGeom>
        </p:spPr>
        <p:txBody>
          <a:bodyPr/>
          <a:lstStyle>
            <a:lvl1pPr algn="ctr">
              <a:spcAft>
                <a:spcPts val="300"/>
              </a:spcAft>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61821941"/>
      </p:ext>
    </p:extLst>
  </p:cSld>
  <p:clrMapOvr>
    <a:masterClrMapping/>
  </p:clrMapOv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Rectangle 1"/>
          <p:cNvSpPr/>
          <p:nvPr userDrawn="1"/>
        </p:nvSpPr>
        <p:spPr>
          <a:xfrm>
            <a:off x="0" y="2426764"/>
            <a:ext cx="16257588" cy="4088336"/>
          </a:xfrm>
          <a:prstGeom prst="rect">
            <a:avLst/>
          </a:prstGeom>
          <a:gradFill>
            <a:gsLst>
              <a:gs pos="20000">
                <a:schemeClr val="bg1">
                  <a:alpha val="88000"/>
                </a:schemeClr>
              </a:gs>
              <a:gs pos="100000">
                <a:schemeClr val="bg1">
                  <a:alpha val="5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pic>
        <p:nvPicPr>
          <p:cNvPr id="8" name="Picture 7" descr="Flat_footer.pn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5981700"/>
            <a:ext cx="16256000" cy="533400"/>
          </a:xfrm>
          <a:prstGeom prst="rect">
            <a:avLst/>
          </a:prstGeom>
        </p:spPr>
      </p:pic>
      <p:sp>
        <p:nvSpPr>
          <p:cNvPr id="4" name="Text Placeholder 2"/>
          <p:cNvSpPr>
            <a:spLocks noGrp="1"/>
          </p:cNvSpPr>
          <p:nvPr>
            <p:ph type="body" sz="quarter" idx="10" hasCustomPrompt="1"/>
          </p:nvPr>
        </p:nvSpPr>
        <p:spPr>
          <a:xfrm>
            <a:off x="812880" y="3243122"/>
            <a:ext cx="9596241" cy="1606783"/>
          </a:xfrm>
          <a:prstGeom prst="rect">
            <a:avLst/>
          </a:prstGeom>
        </p:spPr>
        <p:txBody>
          <a:bodyPr lIns="0" tIns="0" rIns="0" bIns="0">
            <a:noAutofit/>
          </a:bodyPr>
          <a:lstStyle>
            <a:lvl1pPr marL="0" indent="0">
              <a:spcBef>
                <a:spcPts val="0"/>
              </a:spcBef>
              <a:buNone/>
              <a:defRPr sz="4800" b="1" baseline="0">
                <a:solidFill>
                  <a:schemeClr val="accent5"/>
                </a:solidFill>
                <a:latin typeface="Arial" panose="020B0604020202020204" pitchFamily="34" charset="0"/>
                <a:cs typeface="Arial" panose="020B0604020202020204" pitchFamily="34" charset="0"/>
              </a:defRPr>
            </a:lvl1pPr>
          </a:lstStyle>
          <a:p>
            <a:r>
              <a:rPr lang="en-US" sz="4500" dirty="0" smtClean="0"/>
              <a:t>Main title can extend over one or two lines</a:t>
            </a:r>
            <a:endParaRPr lang="en-US" sz="4500" dirty="0"/>
          </a:p>
        </p:txBody>
      </p:sp>
      <p:sp>
        <p:nvSpPr>
          <p:cNvPr id="5" name="Text Placeholder 4"/>
          <p:cNvSpPr>
            <a:spLocks noGrp="1"/>
          </p:cNvSpPr>
          <p:nvPr>
            <p:ph type="body" sz="quarter" idx="12" hasCustomPrompt="1"/>
          </p:nvPr>
        </p:nvSpPr>
        <p:spPr>
          <a:xfrm>
            <a:off x="812884" y="5159375"/>
            <a:ext cx="9596237" cy="516340"/>
          </a:xfrm>
          <a:prstGeom prst="rect">
            <a:avLst/>
          </a:prstGeom>
        </p:spPr>
        <p:txBody>
          <a:bodyPr lIns="0" tIns="0" rIns="0" bIns="0">
            <a:noAutofit/>
          </a:bodyPr>
          <a:lstStyle>
            <a:lvl1pPr marL="0" indent="0">
              <a:spcBef>
                <a:spcPts val="0"/>
              </a:spcBef>
              <a:buNone/>
              <a:defRPr sz="32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Name</a:t>
            </a:r>
          </a:p>
        </p:txBody>
      </p:sp>
      <p:sp>
        <p:nvSpPr>
          <p:cNvPr id="6" name="Text Placeholder 15"/>
          <p:cNvSpPr>
            <a:spLocks noGrp="1"/>
          </p:cNvSpPr>
          <p:nvPr>
            <p:ph type="body" sz="quarter" idx="13" hasCustomPrompt="1"/>
          </p:nvPr>
        </p:nvSpPr>
        <p:spPr>
          <a:xfrm>
            <a:off x="812880" y="5675715"/>
            <a:ext cx="9596241" cy="420285"/>
          </a:xfrm>
          <a:prstGeom prst="rect">
            <a:avLst/>
          </a:prstGeom>
        </p:spPr>
        <p:txBody>
          <a:bodyPr lIns="0" tIns="0" rIns="0" bIns="0">
            <a:noAutofit/>
          </a:bodyPr>
          <a:lstStyle>
            <a:lvl1pPr marL="0" indent="0">
              <a:spcBef>
                <a:spcPts val="0"/>
              </a:spcBef>
              <a:buNone/>
              <a:defRPr sz="2400" b="0" baseline="0">
                <a:solidFill>
                  <a:schemeClr val="tx2"/>
                </a:solidFill>
                <a:latin typeface="Arial" panose="020B0604020202020204" pitchFamily="34" charset="0"/>
                <a:cs typeface="Arial" panose="020B0604020202020204" pitchFamily="34" charset="0"/>
              </a:defRPr>
            </a:lvl1pPr>
          </a:lstStyle>
          <a:p>
            <a:pPr lvl="0"/>
            <a:r>
              <a:rPr lang="en-US" dirty="0" smtClean="0"/>
              <a:t>Presenter Title</a:t>
            </a:r>
            <a:endParaRPr lang="en-US" dirty="0"/>
          </a:p>
        </p:txBody>
      </p:sp>
      <p:sp>
        <p:nvSpPr>
          <p:cNvPr id="7" name="Text Placeholder 15"/>
          <p:cNvSpPr>
            <a:spLocks noGrp="1"/>
          </p:cNvSpPr>
          <p:nvPr>
            <p:ph type="body" sz="quarter" idx="14" hasCustomPrompt="1"/>
          </p:nvPr>
        </p:nvSpPr>
        <p:spPr>
          <a:xfrm>
            <a:off x="812880" y="2822837"/>
            <a:ext cx="9596241" cy="420285"/>
          </a:xfrm>
          <a:prstGeom prst="rect">
            <a:avLst/>
          </a:prstGeom>
        </p:spPr>
        <p:txBody>
          <a:bodyPr lIns="0" tIns="0" rIns="0" bIns="0">
            <a:noAutofit/>
          </a:bodyPr>
          <a:lstStyle>
            <a:lvl1pPr marL="0" indent="0">
              <a:spcBef>
                <a:spcPts val="0"/>
              </a:spcBef>
              <a:buNone/>
              <a:defRPr sz="2400" b="1" baseline="0">
                <a:solidFill>
                  <a:schemeClr val="accent5"/>
                </a:solidFill>
                <a:latin typeface="Arial" panose="020B0604020202020204" pitchFamily="34" charset="0"/>
                <a:cs typeface="Arial" panose="020B0604020202020204" pitchFamily="34" charset="0"/>
              </a:defRPr>
            </a:lvl1pPr>
          </a:lstStyle>
          <a:p>
            <a:pPr lvl="0"/>
            <a:r>
              <a:rPr lang="en-US" dirty="0" smtClean="0"/>
              <a:t>Event name 2013</a:t>
            </a:r>
            <a:endParaRPr lang="en-US" dirty="0"/>
          </a:p>
        </p:txBody>
      </p:sp>
      <p:grpSp>
        <p:nvGrpSpPr>
          <p:cNvPr id="10" name="Group 9"/>
          <p:cNvGrpSpPr/>
          <p:nvPr userDrawn="1"/>
        </p:nvGrpSpPr>
        <p:grpSpPr>
          <a:xfrm>
            <a:off x="14109700" y="5981700"/>
            <a:ext cx="2146300" cy="533400"/>
            <a:chOff x="14109700" y="5981700"/>
            <a:chExt cx="2146300" cy="533400"/>
          </a:xfrm>
        </p:grpSpPr>
        <p:sp>
          <p:nvSpPr>
            <p:cNvPr id="9" name="Rectangle 8"/>
            <p:cNvSpPr/>
            <p:nvPr userDrawn="1"/>
          </p:nvSpPr>
          <p:spPr>
            <a:xfrm>
              <a:off x="14109700" y="5981700"/>
              <a:ext cx="2146300" cy="533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pic>
          <p:nvPicPr>
            <p:cNvPr id="3" name="Picture 2" descr="autodesk-logo-rgb-color-logo-black-text-large.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236701" y="6108701"/>
              <a:ext cx="1867535" cy="313055"/>
            </a:xfrm>
            <a:prstGeom prst="rect">
              <a:avLst/>
            </a:prstGeom>
          </p:spPr>
        </p:pic>
      </p:grpSp>
      <p:sp>
        <p:nvSpPr>
          <p:cNvPr id="14" name="TextBox 13"/>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000000">
                    <a:lumMod val="65000"/>
                    <a:lumOff val="35000"/>
                  </a:srgbClr>
                </a:solidFill>
                <a:cs typeface="Arial" panose="020B0604020202020204" pitchFamily="34" charset="0"/>
              </a:rPr>
              <a:t>© 2014 Autodesk</a:t>
            </a:r>
            <a:endParaRPr lang="en-US" sz="1100" dirty="0">
              <a:solidFill>
                <a:srgbClr val="000000">
                  <a:lumMod val="65000"/>
                  <a:lumOff val="35000"/>
                </a:srgbClr>
              </a:solidFill>
              <a:cs typeface="Arial" panose="020B0604020202020204" pitchFamily="34" charset="0"/>
            </a:endParaRPr>
          </a:p>
        </p:txBody>
      </p:sp>
    </p:spTree>
    <p:extLst>
      <p:ext uri="{BB962C8B-B14F-4D97-AF65-F5344CB8AC3E}">
        <p14:creationId xmlns:p14="http://schemas.microsoft.com/office/powerpoint/2010/main" val="4264222474"/>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1 column)">
    <p:spTree>
      <p:nvGrpSpPr>
        <p:cNvPr id="1" name=""/>
        <p:cNvGrpSpPr/>
        <p:nvPr/>
      </p:nvGrpSpPr>
      <p:grpSpPr>
        <a:xfrm>
          <a:off x="0" y="0"/>
          <a:ext cx="0" cy="0"/>
          <a:chOff x="0" y="0"/>
          <a:chExt cx="0" cy="0"/>
        </a:xfrm>
      </p:grpSpPr>
      <p:sp>
        <p:nvSpPr>
          <p:cNvPr id="4" name="Content Placeholder 2"/>
          <p:cNvSpPr>
            <a:spLocks noGrp="1"/>
          </p:cNvSpPr>
          <p:nvPr>
            <p:ph idx="1"/>
          </p:nvPr>
        </p:nvSpPr>
        <p:spPr>
          <a:xfrm>
            <a:off x="812880" y="1890186"/>
            <a:ext cx="14631908" cy="6356376"/>
          </a:xfrm>
          <a:prstGeom prst="rect">
            <a:avLst/>
          </a:prstGeom>
        </p:spPr>
        <p:txBody>
          <a:bodyPr lIns="0" tIns="0" rIns="0" bIns="0">
            <a:noAutofit/>
          </a:bodyPr>
          <a:lstStyle>
            <a:lvl1pPr marL="609608" indent="-502920">
              <a:buClr>
                <a:schemeClr val="accent5"/>
              </a:buClr>
              <a:buSzPct val="100000"/>
              <a:buFont typeface="Wingdings" charset="2"/>
              <a:buChar char="§"/>
              <a:defRPr sz="4500" b="0">
                <a:solidFill>
                  <a:schemeClr val="tx1"/>
                </a:solidFill>
                <a:latin typeface="Arial" panose="020B0604020202020204" pitchFamily="34" charset="0"/>
                <a:cs typeface="Arial" panose="020B0604020202020204" pitchFamily="34" charset="0"/>
              </a:defRPr>
            </a:lvl1pPr>
            <a:lvl2pPr marL="1320817" indent="-457200">
              <a:buClr>
                <a:schemeClr val="accent5"/>
              </a:buClr>
              <a:buSzPct val="100000"/>
              <a:buFont typeface="Wingdings" charset="2"/>
              <a:buChar char="§"/>
              <a:defRPr sz="3600" b="0">
                <a:solidFill>
                  <a:schemeClr val="tx1"/>
                </a:solidFill>
                <a:latin typeface="Arial" panose="020B0604020202020204" pitchFamily="34" charset="0"/>
                <a:cs typeface="Arial" panose="020B0604020202020204" pitchFamily="34" charset="0"/>
              </a:defRPr>
            </a:lvl2pPr>
            <a:lvl3pPr marL="2032025" indent="-411480">
              <a:buClr>
                <a:schemeClr val="accent5"/>
              </a:buClr>
              <a:buSzPct val="100000"/>
              <a:buFont typeface="Wingdings" charset="2"/>
              <a:buChar char="§"/>
              <a:defRPr sz="3200" b="0">
                <a:solidFill>
                  <a:schemeClr val="tx1"/>
                </a:solidFill>
                <a:latin typeface="Arial" panose="020B0604020202020204" pitchFamily="34" charset="0"/>
                <a:cs typeface="Arial" panose="020B0604020202020204" pitchFamily="34" charset="0"/>
              </a:defRPr>
            </a:lvl3pPr>
            <a:lvl4pPr marL="2844836" indent="-365760">
              <a:buClr>
                <a:schemeClr val="accent5"/>
              </a:buClr>
              <a:buSzPct val="100000"/>
              <a:buFont typeface="Wingdings" charset="2"/>
              <a:buChar char="§"/>
              <a:defRPr sz="2700" b="0">
                <a:solidFill>
                  <a:schemeClr val="tx1"/>
                </a:solidFill>
                <a:latin typeface="Arial" panose="020B0604020202020204" pitchFamily="34" charset="0"/>
                <a:cs typeface="Arial" panose="020B0604020202020204" pitchFamily="34" charset="0"/>
              </a:defRPr>
            </a:lvl4pPr>
            <a:lvl5pPr marL="3657646" indent="-320040">
              <a:buClr>
                <a:schemeClr val="accent5"/>
              </a:buClr>
              <a:buSzPct val="100000"/>
              <a:buFont typeface="Wingdings" charset="2"/>
              <a:buChar char="§"/>
              <a:defRPr sz="2400" b="0">
                <a:solidFill>
                  <a:schemeClr val="tx1"/>
                </a:solidFill>
                <a:latin typeface="Arial" panose="020B0604020202020204" pitchFamily="34" charset="0"/>
                <a:cs typeface="Arial" panose="020B0604020202020204" pitchFamily="34" charset="0"/>
              </a:defRPr>
            </a:lvl5pPr>
          </a:lstStyle>
          <a:p>
            <a:pPr lvl="0"/>
            <a:r>
              <a:rPr lang="en-US" dirty="0" smtClean="0"/>
              <a:t>Click to edit Master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1"/>
          <p:cNvSpPr>
            <a:spLocks noGrp="1"/>
          </p:cNvSpPr>
          <p:nvPr>
            <p:ph type="title"/>
          </p:nvPr>
        </p:nvSpPr>
        <p:spPr>
          <a:xfrm>
            <a:off x="812880" y="366185"/>
            <a:ext cx="14631829" cy="1524000"/>
          </a:xfrm>
          <a:prstGeom prst="rect">
            <a:avLst/>
          </a:prstGeom>
        </p:spPr>
        <p:txBody>
          <a:bodyPr lIns="0" tIns="0" rIns="0" bIns="0" anchor="t" anchorCtr="0">
            <a:noAutofit/>
          </a:bodyPr>
          <a:lstStyle>
            <a:lvl1pPr algn="l">
              <a:defRPr sz="4500" baseline="0">
                <a:solidFill>
                  <a:schemeClr val="accent5"/>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7" name="Rectangle 6"/>
          <p:cNvSpPr/>
          <p:nvPr userDrawn="1"/>
        </p:nvSpPr>
        <p:spPr>
          <a:xfrm>
            <a:off x="0" y="8610600"/>
            <a:ext cx="16257588" cy="5334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cs typeface="Arial" panose="020B0604020202020204" pitchFamily="34" charset="0"/>
            </a:endParaRPr>
          </a:p>
        </p:txBody>
      </p:sp>
      <p:sp>
        <p:nvSpPr>
          <p:cNvPr id="8" name="TextBox 7"/>
          <p:cNvSpPr txBox="1"/>
          <p:nvPr userDrawn="1"/>
        </p:nvSpPr>
        <p:spPr>
          <a:xfrm>
            <a:off x="131709" y="8795059"/>
            <a:ext cx="1295233" cy="169277"/>
          </a:xfrm>
          <a:prstGeom prst="rect">
            <a:avLst/>
          </a:prstGeom>
          <a:noFill/>
        </p:spPr>
        <p:txBody>
          <a:bodyPr wrap="square" lIns="0" tIns="0" rIns="0" bIns="0" rtlCol="0">
            <a:spAutoFit/>
          </a:bodyPr>
          <a:lstStyle/>
          <a:p>
            <a:r>
              <a:rPr lang="en-US" sz="1100" dirty="0" smtClean="0">
                <a:solidFill>
                  <a:srgbClr val="FFFFFF">
                    <a:lumMod val="65000"/>
                  </a:srgbClr>
                </a:solidFill>
                <a:cs typeface="Arial" panose="020B0604020202020204" pitchFamily="34" charset="0"/>
              </a:rPr>
              <a:t>© 2014 Autodesk</a:t>
            </a:r>
            <a:endParaRPr lang="en-US" sz="1100" dirty="0">
              <a:solidFill>
                <a:srgbClr val="FFFFFF">
                  <a:lumMod val="65000"/>
                </a:srgbClr>
              </a:solidFill>
              <a:cs typeface="Arial" panose="020B0604020202020204" pitchFamily="34" charset="0"/>
            </a:endParaRPr>
          </a:p>
        </p:txBody>
      </p:sp>
      <p:pic>
        <p:nvPicPr>
          <p:cNvPr id="9" name="Picture 8" descr="autodesk-logo-rgb-color-logo-black-text-large.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4236702" y="8724902"/>
            <a:ext cx="1867535" cy="313055"/>
          </a:xfrm>
          <a:prstGeom prst="rect">
            <a:avLst/>
          </a:prstGeom>
        </p:spPr>
      </p:pic>
    </p:spTree>
    <p:extLst>
      <p:ext uri="{BB962C8B-B14F-4D97-AF65-F5344CB8AC3E}">
        <p14:creationId xmlns:p14="http://schemas.microsoft.com/office/powerpoint/2010/main" val="2867589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124512"/>
      </p:ext>
    </p:extLst>
  </p:cSld>
  <p:clrMap bg1="lt1" tx1="dk1" bg2="lt2" tx2="dk2" accent1="accent1" accent2="accent2" accent3="accent3" accent4="accent4" accent5="accent5" accent6="accent6" hlink="hlink" folHlink="folHlink"/>
  <p:sldLayoutIdLst>
    <p:sldLayoutId id="2147483666" r:id="rId1"/>
    <p:sldLayoutId id="2147483664" r:id="rId2"/>
    <p:sldLayoutId id="2147483653" r:id="rId3"/>
    <p:sldLayoutId id="2147483662" r:id="rId4"/>
    <p:sldLayoutId id="2147483671" r:id="rId5"/>
    <p:sldLayoutId id="2147483669" r:id="rId6"/>
    <p:sldLayoutId id="2147483675" r:id="rId7"/>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33353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Lst>
  <p:timing>
    <p:tnLst>
      <p:par>
        <p:cTn id="1" dur="indefinite" restart="never" nodeType="tmRoot"/>
      </p:par>
    </p:tnLst>
  </p:timing>
  <p:hf sldNum="0" hdr="0" dt="0"/>
  <p:txStyles>
    <p:titleStyle>
      <a:lvl1pPr algn="l" defTabSz="812810" rtl="0" eaLnBrk="1" latinLnBrk="0" hangingPunct="1">
        <a:spcBef>
          <a:spcPct val="0"/>
        </a:spcBef>
        <a:buNone/>
        <a:defRPr sz="4500" b="1" i="0" kern="1200" baseline="0">
          <a:solidFill>
            <a:srgbClr val="1B58A8"/>
          </a:solidFill>
          <a:latin typeface="Frutiger Next LT W1G"/>
          <a:ea typeface="+mj-ea"/>
          <a:cs typeface="Frutiger Next LT W1G"/>
        </a:defRPr>
      </a:lvl1pPr>
    </p:titleStyle>
    <p:bodyStyle>
      <a:lvl1pPr marL="685800" indent="-685800" algn="l" defTabSz="812810" rtl="0" eaLnBrk="1" latinLnBrk="0" hangingPunct="1">
        <a:spcBef>
          <a:spcPts val="0"/>
        </a:spcBef>
        <a:buFont typeface="Wingdings" charset="2"/>
        <a:buChar char="§"/>
        <a:defRPr sz="4500" b="0" i="0" kern="1200" baseline="0">
          <a:solidFill>
            <a:schemeClr val="tx1"/>
          </a:solidFill>
          <a:latin typeface="Frutiger Next LT W1G"/>
          <a:ea typeface="+mn-ea"/>
          <a:cs typeface="Frutiger Next LT W1G"/>
        </a:defRPr>
      </a:lvl1pPr>
      <a:lvl2pPr marL="1320817" indent="-508006" algn="l" defTabSz="812810" rtl="0" eaLnBrk="1" latinLnBrk="0" hangingPunct="1">
        <a:spcBef>
          <a:spcPct val="20000"/>
        </a:spcBef>
        <a:buFont typeface="Wingdings" charset="2"/>
        <a:buChar char="§"/>
        <a:defRPr sz="3600" b="0" i="0" kern="1200">
          <a:solidFill>
            <a:schemeClr val="tx1"/>
          </a:solidFill>
          <a:latin typeface="Frutiger Next LT W1G"/>
          <a:ea typeface="+mn-ea"/>
          <a:cs typeface="Frutiger Next LT W1G"/>
        </a:defRPr>
      </a:lvl2pPr>
      <a:lvl3pPr marL="2032025" indent="-406405" algn="l" defTabSz="812810" rtl="0" eaLnBrk="1" latinLnBrk="0" hangingPunct="1">
        <a:spcBef>
          <a:spcPct val="20000"/>
        </a:spcBef>
        <a:buFont typeface="Wingdings" charset="2"/>
        <a:buChar char="§"/>
        <a:defRPr sz="3200" b="0" i="0" kern="1200">
          <a:solidFill>
            <a:schemeClr val="tx1"/>
          </a:solidFill>
          <a:latin typeface="Frutiger Next LT W1G"/>
          <a:ea typeface="+mn-ea"/>
          <a:cs typeface="Frutiger Next LT W1G"/>
        </a:defRPr>
      </a:lvl3pPr>
      <a:lvl4pPr marL="2844836" indent="-406405" algn="l" defTabSz="812810" rtl="0" eaLnBrk="1" latinLnBrk="0" hangingPunct="1">
        <a:spcBef>
          <a:spcPct val="20000"/>
        </a:spcBef>
        <a:buFont typeface="Wingdings" charset="2"/>
        <a:buChar char="§"/>
        <a:defRPr sz="2700" b="0" i="0" kern="1200">
          <a:solidFill>
            <a:schemeClr val="tx1"/>
          </a:solidFill>
          <a:latin typeface="Frutiger Next LT W1G"/>
          <a:ea typeface="+mn-ea"/>
          <a:cs typeface="Frutiger Next LT W1G"/>
        </a:defRPr>
      </a:lvl4pPr>
      <a:lvl5pPr marL="3657646" indent="-406405" algn="l" defTabSz="812810" rtl="0" eaLnBrk="1" latinLnBrk="0" hangingPunct="1">
        <a:spcBef>
          <a:spcPct val="20000"/>
        </a:spcBef>
        <a:buFont typeface="Wingdings" charset="2"/>
        <a:buChar char="§"/>
        <a:defRPr sz="2400" b="0" i="0" kern="1200">
          <a:solidFill>
            <a:schemeClr val="tx1"/>
          </a:solidFill>
          <a:latin typeface="Frutiger Next LT W1G"/>
          <a:ea typeface="+mn-ea"/>
          <a:cs typeface="Frutiger Next LT W1G"/>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810" rtl="0" eaLnBrk="1" latinLnBrk="0" hangingPunct="1">
        <a:defRPr sz="3200" kern="1200">
          <a:solidFill>
            <a:schemeClr val="tx1"/>
          </a:solidFill>
          <a:latin typeface="+mn-lt"/>
          <a:ea typeface="+mn-ea"/>
          <a:cs typeface="+mn-cs"/>
        </a:defRPr>
      </a:lvl1pPr>
      <a:lvl2pPr marL="812810" algn="l" defTabSz="812810" rtl="0" eaLnBrk="1" latinLnBrk="0" hangingPunct="1">
        <a:defRPr sz="3200" kern="1200">
          <a:solidFill>
            <a:schemeClr val="tx1"/>
          </a:solidFill>
          <a:latin typeface="+mn-lt"/>
          <a:ea typeface="+mn-ea"/>
          <a:cs typeface="+mn-cs"/>
        </a:defRPr>
      </a:lvl2pPr>
      <a:lvl3pPr marL="1625620" algn="l" defTabSz="812810" rtl="0" eaLnBrk="1" latinLnBrk="0" hangingPunct="1">
        <a:defRPr sz="3200" kern="1200">
          <a:solidFill>
            <a:schemeClr val="tx1"/>
          </a:solidFill>
          <a:latin typeface="+mn-lt"/>
          <a:ea typeface="+mn-ea"/>
          <a:cs typeface="+mn-cs"/>
        </a:defRPr>
      </a:lvl3pPr>
      <a:lvl4pPr marL="2438430" algn="l" defTabSz="812810" rtl="0" eaLnBrk="1" latinLnBrk="0" hangingPunct="1">
        <a:defRPr sz="3200" kern="1200">
          <a:solidFill>
            <a:schemeClr val="tx1"/>
          </a:solidFill>
          <a:latin typeface="+mn-lt"/>
          <a:ea typeface="+mn-ea"/>
          <a:cs typeface="+mn-cs"/>
        </a:defRPr>
      </a:lvl4pPr>
      <a:lvl5pPr marL="3251241" algn="l" defTabSz="812810" rtl="0" eaLnBrk="1" latinLnBrk="0" hangingPunct="1">
        <a:defRPr sz="3200" kern="1200">
          <a:solidFill>
            <a:schemeClr val="tx1"/>
          </a:solidFill>
          <a:latin typeface="+mn-lt"/>
          <a:ea typeface="+mn-ea"/>
          <a:cs typeface="+mn-cs"/>
        </a:defRPr>
      </a:lvl5pPr>
      <a:lvl6pPr marL="4064051" algn="l" defTabSz="812810" rtl="0" eaLnBrk="1" latinLnBrk="0" hangingPunct="1">
        <a:defRPr sz="3200" kern="1200">
          <a:solidFill>
            <a:schemeClr val="tx1"/>
          </a:solidFill>
          <a:latin typeface="+mn-lt"/>
          <a:ea typeface="+mn-ea"/>
          <a:cs typeface="+mn-cs"/>
        </a:defRPr>
      </a:lvl6pPr>
      <a:lvl7pPr marL="4876861" algn="l" defTabSz="812810" rtl="0" eaLnBrk="1" latinLnBrk="0" hangingPunct="1">
        <a:defRPr sz="3200" kern="1200">
          <a:solidFill>
            <a:schemeClr val="tx1"/>
          </a:solidFill>
          <a:latin typeface="+mn-lt"/>
          <a:ea typeface="+mn-ea"/>
          <a:cs typeface="+mn-cs"/>
        </a:defRPr>
      </a:lvl7pPr>
      <a:lvl8pPr marL="5689671" algn="l" defTabSz="812810" rtl="0" eaLnBrk="1" latinLnBrk="0" hangingPunct="1">
        <a:defRPr sz="3200" kern="1200">
          <a:solidFill>
            <a:schemeClr val="tx1"/>
          </a:solidFill>
          <a:latin typeface="+mn-lt"/>
          <a:ea typeface="+mn-ea"/>
          <a:cs typeface="+mn-cs"/>
        </a:defRPr>
      </a:lvl8pPr>
      <a:lvl9pPr marL="6502481" algn="l" defTabSz="812810"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000" b="-2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87405" y="8241249"/>
            <a:ext cx="2251750" cy="605571"/>
          </a:xfrm>
          <a:prstGeom prst="rect">
            <a:avLst/>
          </a:prstGeom>
        </p:spPr>
      </p:pic>
      <p:sp>
        <p:nvSpPr>
          <p:cNvPr id="10" name="Text Placeholder 1"/>
          <p:cNvSpPr>
            <a:spLocks noGrp="1"/>
          </p:cNvSpPr>
          <p:nvPr>
            <p:ph type="body" sz="quarter" idx="10"/>
          </p:nvPr>
        </p:nvSpPr>
        <p:spPr>
          <a:xfrm>
            <a:off x="812880" y="3867411"/>
            <a:ext cx="9596241" cy="1478071"/>
          </a:xfrm>
        </p:spPr>
        <p:txBody>
          <a:bodyPr/>
          <a:lstStyle/>
          <a:p>
            <a:r>
              <a:rPr lang="en-US" dirty="0" smtClean="0"/>
              <a:t>Admin Training</a:t>
            </a:r>
          </a:p>
          <a:p>
            <a:r>
              <a:rPr lang="en-US" dirty="0">
                <a:solidFill>
                  <a:schemeClr val="tx1"/>
                </a:solidFill>
              </a:rPr>
              <a:t>Project Execution and Tracking</a:t>
            </a:r>
            <a:endParaRPr lang="en-US" dirty="0">
              <a:solidFill>
                <a:schemeClr val="tx1"/>
              </a:solidFill>
            </a:endParaRPr>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1862" y="3189249"/>
            <a:ext cx="2639448" cy="509833"/>
          </a:xfrm>
          <a:prstGeom prst="rect">
            <a:avLst/>
          </a:prstGeom>
        </p:spPr>
      </p:pic>
    </p:spTree>
    <p:extLst>
      <p:ext uri="{BB962C8B-B14F-4D97-AF65-F5344CB8AC3E}">
        <p14:creationId xmlns:p14="http://schemas.microsoft.com/office/powerpoint/2010/main" val="1980516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14051"/>
            <a:ext cx="14274719" cy="1709119"/>
          </a:xfrm>
        </p:spPr>
        <p:txBody>
          <a:bodyPr/>
          <a:lstStyle/>
          <a:p>
            <a:pPr marL="106688" indent="0">
              <a:buNone/>
            </a:pPr>
            <a:r>
              <a:rPr lang="en-US" sz="3600" b="1" dirty="0"/>
              <a:t>Linked Workflow Item</a:t>
            </a:r>
            <a:endParaRPr lang="en-US" sz="3600" dirty="0"/>
          </a:p>
          <a:p>
            <a:pPr marL="106688" indent="0">
              <a:buNone/>
            </a:pPr>
            <a:r>
              <a:rPr lang="en-US" sz="2800" dirty="0"/>
              <a:t>Tracking shows the linked item, reflecting its status as it transitions through its workflow. Tracked manually: start &amp; end dates, Pre and % completed.</a:t>
            </a:r>
          </a:p>
          <a:p>
            <a:pPr marL="106688" indent="0" algn="l">
              <a:buNone/>
            </a:pPr>
            <a:endParaRPr lang="en-US" sz="2000" dirty="0">
              <a:latin typeface="+mn-lt"/>
            </a:endParaRPr>
          </a:p>
        </p:txBody>
      </p:sp>
      <p:sp>
        <p:nvSpPr>
          <p:cNvPr id="3" name="Title 2"/>
          <p:cNvSpPr>
            <a:spLocks noGrp="1"/>
          </p:cNvSpPr>
          <p:nvPr>
            <p:ph type="title"/>
          </p:nvPr>
        </p:nvSpPr>
        <p:spPr>
          <a:xfrm>
            <a:off x="812880" y="366185"/>
            <a:ext cx="14631829" cy="853015"/>
          </a:xfrm>
        </p:spPr>
        <p:txBody>
          <a:bodyPr/>
          <a:lstStyle/>
          <a:p>
            <a:r>
              <a:rPr lang="en-GB" dirty="0" smtClean="0"/>
              <a:t>Project Item Types</a:t>
            </a:r>
            <a:endParaRPr lang="en-US" dirty="0"/>
          </a:p>
        </p:txBody>
      </p:sp>
      <p:sp>
        <p:nvSpPr>
          <p:cNvPr id="4" name="Rectangle 3"/>
          <p:cNvSpPr/>
          <p:nvPr/>
        </p:nvSpPr>
        <p:spPr>
          <a:xfrm>
            <a:off x="850531" y="2909802"/>
            <a:ext cx="12578086" cy="923330"/>
          </a:xfrm>
          <a:prstGeom prst="rect">
            <a:avLst/>
          </a:prstGeom>
        </p:spPr>
        <p:txBody>
          <a:bodyPr wrap="square">
            <a:spAutoFit/>
          </a:bodyPr>
          <a:lstStyle/>
          <a:p>
            <a:pPr marL="1312880" lvl="1" indent="-571500">
              <a:spcBef>
                <a:spcPts val="0"/>
              </a:spcBef>
              <a:buFont typeface="Arial" panose="020B0604020202020204" pitchFamily="34" charset="0"/>
              <a:buChar char="•"/>
            </a:pPr>
            <a:r>
              <a:rPr lang="en-GB" sz="2700" dirty="0" smtClean="0">
                <a:solidFill>
                  <a:srgbClr val="00B050"/>
                </a:solidFill>
              </a:rPr>
              <a:t>Due date still ahead or 100% complete</a:t>
            </a:r>
            <a:endParaRPr lang="en-GB" sz="2700" dirty="0">
              <a:solidFill>
                <a:srgbClr val="00B050"/>
              </a:solidFill>
            </a:endParaRPr>
          </a:p>
          <a:p>
            <a:pPr marL="1312880" lvl="1" indent="-571500">
              <a:spcBef>
                <a:spcPts val="0"/>
              </a:spcBef>
              <a:buFont typeface="Arial" panose="020B0604020202020204" pitchFamily="34" charset="0"/>
              <a:buChar char="•"/>
            </a:pPr>
            <a:r>
              <a:rPr lang="en-GB" sz="2700" dirty="0" smtClean="0">
                <a:solidFill>
                  <a:srgbClr val="FF0000"/>
                </a:solidFill>
              </a:rPr>
              <a:t>Due date passed and not yet 100% complete</a:t>
            </a:r>
            <a:endParaRPr lang="en-GB" sz="3600" dirty="0">
              <a:solidFill>
                <a:srgbClr val="FF0000"/>
              </a:solidFill>
            </a:endParaRPr>
          </a:p>
        </p:txBody>
      </p:sp>
      <p:pic>
        <p:nvPicPr>
          <p:cNvPr id="6" name="Picture 5"/>
          <p:cNvPicPr>
            <a:picLocks noChangeAspect="1"/>
          </p:cNvPicPr>
          <p:nvPr/>
        </p:nvPicPr>
        <p:blipFill>
          <a:blip r:embed="rId2"/>
          <a:stretch>
            <a:fillRect/>
          </a:stretch>
        </p:blipFill>
        <p:spPr>
          <a:xfrm>
            <a:off x="3108961" y="4198095"/>
            <a:ext cx="10724606" cy="4052940"/>
          </a:xfrm>
          <a:prstGeom prst="rect">
            <a:avLst/>
          </a:prstGeom>
        </p:spPr>
      </p:pic>
    </p:spTree>
    <p:extLst>
      <p:ext uri="{BB962C8B-B14F-4D97-AF65-F5344CB8AC3E}">
        <p14:creationId xmlns:p14="http://schemas.microsoft.com/office/powerpoint/2010/main" val="28403902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14051"/>
            <a:ext cx="14274719" cy="1709119"/>
          </a:xfrm>
        </p:spPr>
        <p:txBody>
          <a:bodyPr/>
          <a:lstStyle/>
          <a:p>
            <a:pPr marL="106688" indent="0">
              <a:buNone/>
            </a:pPr>
            <a:r>
              <a:rPr lang="en-US" sz="3600" b="1" dirty="0"/>
              <a:t>Linked Revision-Controlled Item</a:t>
            </a:r>
            <a:endParaRPr lang="en-US" sz="3600" dirty="0"/>
          </a:p>
          <a:p>
            <a:pPr marL="106688" indent="0">
              <a:buNone/>
            </a:pPr>
            <a:r>
              <a:rPr lang="en-US" sz="2800" dirty="0"/>
              <a:t>Tracking shows the linked item, reflecting its lifecycle as it is transitioned through its lifecycle map</a:t>
            </a:r>
            <a:r>
              <a:rPr lang="en-US" sz="2800" dirty="0" smtClean="0"/>
              <a:t>. Tracked </a:t>
            </a:r>
            <a:r>
              <a:rPr lang="en-US" sz="2800" dirty="0"/>
              <a:t>manually: start &amp; end dates, Pre and % completed.</a:t>
            </a:r>
          </a:p>
          <a:p>
            <a:pPr marL="106688" indent="0" algn="l">
              <a:buNone/>
            </a:pPr>
            <a:endParaRPr lang="en-US" sz="2000" dirty="0">
              <a:latin typeface="+mn-lt"/>
            </a:endParaRPr>
          </a:p>
        </p:txBody>
      </p:sp>
      <p:sp>
        <p:nvSpPr>
          <p:cNvPr id="3" name="Title 2"/>
          <p:cNvSpPr>
            <a:spLocks noGrp="1"/>
          </p:cNvSpPr>
          <p:nvPr>
            <p:ph type="title"/>
          </p:nvPr>
        </p:nvSpPr>
        <p:spPr>
          <a:xfrm>
            <a:off x="812880" y="366185"/>
            <a:ext cx="14631829" cy="853015"/>
          </a:xfrm>
        </p:spPr>
        <p:txBody>
          <a:bodyPr/>
          <a:lstStyle/>
          <a:p>
            <a:r>
              <a:rPr lang="en-GB" dirty="0" smtClean="0"/>
              <a:t>Project Item Types</a:t>
            </a:r>
            <a:endParaRPr lang="en-US" dirty="0"/>
          </a:p>
        </p:txBody>
      </p:sp>
      <p:sp>
        <p:nvSpPr>
          <p:cNvPr id="4" name="Rectangle 3"/>
          <p:cNvSpPr/>
          <p:nvPr/>
        </p:nvSpPr>
        <p:spPr>
          <a:xfrm>
            <a:off x="850531" y="2909802"/>
            <a:ext cx="12578086" cy="1892826"/>
          </a:xfrm>
          <a:prstGeom prst="rect">
            <a:avLst/>
          </a:prstGeom>
        </p:spPr>
        <p:txBody>
          <a:bodyPr wrap="square">
            <a:spAutoFit/>
          </a:bodyPr>
          <a:lstStyle/>
          <a:p>
            <a:pPr marL="1312880" lvl="1" indent="-571500">
              <a:spcBef>
                <a:spcPts val="0"/>
              </a:spcBef>
              <a:buFont typeface="Arial" panose="020B0604020202020204" pitchFamily="34" charset="0"/>
              <a:buChar char="•"/>
            </a:pPr>
            <a:r>
              <a:rPr lang="en-GB" sz="2700" dirty="0" smtClean="0">
                <a:solidFill>
                  <a:srgbClr val="00B050"/>
                </a:solidFill>
              </a:rPr>
              <a:t>100% complete</a:t>
            </a:r>
            <a:endParaRPr lang="en-GB" sz="2700" dirty="0">
              <a:solidFill>
                <a:srgbClr val="00B050"/>
              </a:solidFill>
            </a:endParaRPr>
          </a:p>
          <a:p>
            <a:pPr marL="1312880" lvl="1" indent="-571500">
              <a:spcBef>
                <a:spcPts val="0"/>
              </a:spcBef>
              <a:buFont typeface="Arial" panose="020B0604020202020204" pitchFamily="34" charset="0"/>
              <a:buChar char="•"/>
            </a:pPr>
            <a:r>
              <a:rPr lang="en-GB" sz="2700" dirty="0" smtClean="0">
                <a:solidFill>
                  <a:srgbClr val="FF0000"/>
                </a:solidFill>
              </a:rPr>
              <a:t>Due date passed and not yet 100% complete</a:t>
            </a:r>
            <a:endParaRPr lang="en-GB" sz="2700" dirty="0" smtClean="0">
              <a:solidFill>
                <a:schemeClr val="bg1">
                  <a:lumMod val="65000"/>
                </a:schemeClr>
              </a:solidFill>
            </a:endParaRPr>
          </a:p>
          <a:p>
            <a:pPr marL="1312880" lvl="1" indent="-571500">
              <a:spcBef>
                <a:spcPts val="0"/>
              </a:spcBef>
              <a:buFont typeface="Arial" panose="020B0604020202020204" pitchFamily="34" charset="0"/>
              <a:buChar char="•"/>
            </a:pPr>
            <a:r>
              <a:rPr lang="en-GB" sz="2700" dirty="0">
                <a:solidFill>
                  <a:schemeClr val="bg1">
                    <a:lumMod val="65000"/>
                  </a:schemeClr>
                </a:solidFill>
              </a:rPr>
              <a:t>Due date still </a:t>
            </a:r>
            <a:r>
              <a:rPr lang="en-GB" sz="2700" dirty="0" smtClean="0">
                <a:solidFill>
                  <a:schemeClr val="bg1">
                    <a:lumMod val="65000"/>
                  </a:schemeClr>
                </a:solidFill>
              </a:rPr>
              <a:t>ahead</a:t>
            </a:r>
          </a:p>
          <a:p>
            <a:pPr marL="1312880" lvl="1" indent="-571500">
              <a:spcBef>
                <a:spcPts val="0"/>
              </a:spcBef>
              <a:buFont typeface="Arial" panose="020B0604020202020204" pitchFamily="34" charset="0"/>
              <a:buChar char="•"/>
            </a:pPr>
            <a:endParaRPr lang="en-GB" sz="3600" dirty="0">
              <a:solidFill>
                <a:srgbClr val="FF0000"/>
              </a:solidFill>
            </a:endParaRPr>
          </a:p>
        </p:txBody>
      </p:sp>
      <p:pic>
        <p:nvPicPr>
          <p:cNvPr id="5" name="Picture 4"/>
          <p:cNvPicPr>
            <a:picLocks noChangeAspect="1"/>
          </p:cNvPicPr>
          <p:nvPr/>
        </p:nvPicPr>
        <p:blipFill>
          <a:blip r:embed="rId2"/>
          <a:stretch>
            <a:fillRect/>
          </a:stretch>
        </p:blipFill>
        <p:spPr>
          <a:xfrm>
            <a:off x="2338251" y="4452113"/>
            <a:ext cx="11952515" cy="3950567"/>
          </a:xfrm>
          <a:prstGeom prst="rect">
            <a:avLst/>
          </a:prstGeom>
        </p:spPr>
      </p:pic>
    </p:spTree>
    <p:extLst>
      <p:ext uri="{BB962C8B-B14F-4D97-AF65-F5344CB8AC3E}">
        <p14:creationId xmlns:p14="http://schemas.microsoft.com/office/powerpoint/2010/main" val="3150964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14051"/>
            <a:ext cx="14274719" cy="1709119"/>
          </a:xfrm>
        </p:spPr>
        <p:txBody>
          <a:bodyPr/>
          <a:lstStyle/>
          <a:p>
            <a:pPr marL="106688" indent="0">
              <a:buNone/>
            </a:pPr>
            <a:r>
              <a:rPr lang="en-US" sz="3600" b="1" dirty="0"/>
              <a:t>Linked </a:t>
            </a:r>
            <a:r>
              <a:rPr lang="en-US" sz="3600" b="1" dirty="0" smtClean="0"/>
              <a:t>Workflow Item with Milestones</a:t>
            </a:r>
            <a:endParaRPr lang="en-US" sz="3600" dirty="0"/>
          </a:p>
          <a:p>
            <a:pPr marL="106688" indent="0">
              <a:buNone/>
            </a:pPr>
            <a:r>
              <a:rPr lang="en-US" sz="2800" dirty="0"/>
              <a:t>Tracking shows the linked </a:t>
            </a:r>
            <a:r>
              <a:rPr lang="en-US" sz="2800" dirty="0" smtClean="0"/>
              <a:t>workflow item</a:t>
            </a:r>
            <a:r>
              <a:rPr lang="en-US" sz="2800" dirty="0"/>
              <a:t>, reflecting its </a:t>
            </a:r>
            <a:r>
              <a:rPr lang="en-US" sz="2800" dirty="0" smtClean="0"/>
              <a:t>milestone status </a:t>
            </a:r>
            <a:r>
              <a:rPr lang="en-US" sz="2800" dirty="0"/>
              <a:t>as it transitions through its workflow. </a:t>
            </a:r>
            <a:r>
              <a:rPr lang="en-US" sz="2800" dirty="0" smtClean="0"/>
              <a:t>Filled from linked item’s milestones: </a:t>
            </a:r>
            <a:r>
              <a:rPr lang="en-US" sz="2800" dirty="0"/>
              <a:t>start &amp; end </a:t>
            </a:r>
            <a:r>
              <a:rPr lang="en-US" sz="2800" dirty="0" smtClean="0"/>
              <a:t>dates, % </a:t>
            </a:r>
            <a:r>
              <a:rPr lang="en-US" sz="2800" dirty="0"/>
              <a:t>completed.</a:t>
            </a:r>
          </a:p>
          <a:p>
            <a:pPr marL="106688" indent="0" algn="l">
              <a:buNone/>
            </a:pPr>
            <a:endParaRPr lang="en-US" sz="2000" dirty="0">
              <a:latin typeface="+mn-lt"/>
            </a:endParaRPr>
          </a:p>
        </p:txBody>
      </p:sp>
      <p:sp>
        <p:nvSpPr>
          <p:cNvPr id="3" name="Title 2"/>
          <p:cNvSpPr>
            <a:spLocks noGrp="1"/>
          </p:cNvSpPr>
          <p:nvPr>
            <p:ph type="title"/>
          </p:nvPr>
        </p:nvSpPr>
        <p:spPr>
          <a:xfrm>
            <a:off x="812880" y="366185"/>
            <a:ext cx="14631829" cy="853015"/>
          </a:xfrm>
        </p:spPr>
        <p:txBody>
          <a:bodyPr/>
          <a:lstStyle/>
          <a:p>
            <a:r>
              <a:rPr lang="en-GB" dirty="0" smtClean="0"/>
              <a:t>Project Item Types</a:t>
            </a:r>
            <a:endParaRPr lang="en-US" dirty="0"/>
          </a:p>
        </p:txBody>
      </p:sp>
      <p:sp>
        <p:nvSpPr>
          <p:cNvPr id="4" name="Rectangle 3"/>
          <p:cNvSpPr/>
          <p:nvPr/>
        </p:nvSpPr>
        <p:spPr>
          <a:xfrm>
            <a:off x="1034947" y="2937218"/>
            <a:ext cx="12968435" cy="1338828"/>
          </a:xfrm>
          <a:prstGeom prst="rect">
            <a:avLst/>
          </a:prstGeom>
        </p:spPr>
        <p:txBody>
          <a:bodyPr wrap="square">
            <a:spAutoFit/>
          </a:bodyPr>
          <a:lstStyle/>
          <a:p>
            <a:pPr marL="1149350" lvl="1" indent="-571500">
              <a:spcBef>
                <a:spcPts val="0"/>
              </a:spcBef>
              <a:buFont typeface="Arial" panose="020B0604020202020204" pitchFamily="34" charset="0"/>
              <a:buChar char="•"/>
            </a:pPr>
            <a:r>
              <a:rPr lang="en-GB" sz="2700" dirty="0" smtClean="0">
                <a:solidFill>
                  <a:srgbClr val="00B050"/>
                </a:solidFill>
              </a:rPr>
              <a:t>100% complete before milestone’s due date OR due date still ahead</a:t>
            </a:r>
            <a:endParaRPr lang="en-GB" sz="2700" dirty="0" smtClean="0">
              <a:solidFill>
                <a:srgbClr val="FFC000"/>
              </a:solidFill>
            </a:endParaRPr>
          </a:p>
          <a:p>
            <a:pPr marL="1149350" lvl="1" indent="-571500">
              <a:buFont typeface="Arial" panose="020B0604020202020204" pitchFamily="34" charset="0"/>
              <a:buChar char="•"/>
            </a:pPr>
            <a:r>
              <a:rPr lang="en-GB" sz="2700" dirty="0">
                <a:solidFill>
                  <a:srgbClr val="FFC000"/>
                </a:solidFill>
              </a:rPr>
              <a:t>100% complete </a:t>
            </a:r>
            <a:r>
              <a:rPr lang="en-GB" sz="2700" dirty="0" smtClean="0">
                <a:solidFill>
                  <a:srgbClr val="FFC000"/>
                </a:solidFill>
              </a:rPr>
              <a:t>within warning period OR due date is within warning period</a:t>
            </a:r>
            <a:endParaRPr lang="en-GB" sz="2700" dirty="0">
              <a:solidFill>
                <a:srgbClr val="FFC000"/>
              </a:solidFill>
            </a:endParaRPr>
          </a:p>
          <a:p>
            <a:pPr marL="1149350" lvl="1" indent="-571500">
              <a:spcBef>
                <a:spcPts val="0"/>
              </a:spcBef>
              <a:buFont typeface="Arial" panose="020B0604020202020204" pitchFamily="34" charset="0"/>
              <a:buChar char="•"/>
            </a:pPr>
            <a:r>
              <a:rPr lang="en-GB" sz="2700" dirty="0" smtClean="0">
                <a:solidFill>
                  <a:srgbClr val="FF0000"/>
                </a:solidFill>
              </a:rPr>
              <a:t>100% complete after due date OR due date has passed</a:t>
            </a:r>
            <a:endParaRPr lang="en-GB" sz="2700" dirty="0" smtClean="0">
              <a:solidFill>
                <a:schemeClr val="bg1">
                  <a:lumMod val="65000"/>
                </a:schemeClr>
              </a:solidFill>
            </a:endParaRPr>
          </a:p>
        </p:txBody>
      </p:sp>
      <p:pic>
        <p:nvPicPr>
          <p:cNvPr id="6" name="Picture 5"/>
          <p:cNvPicPr>
            <a:picLocks noChangeAspect="1"/>
          </p:cNvPicPr>
          <p:nvPr/>
        </p:nvPicPr>
        <p:blipFill>
          <a:blip r:embed="rId2"/>
          <a:stretch>
            <a:fillRect/>
          </a:stretch>
        </p:blipFill>
        <p:spPr>
          <a:xfrm>
            <a:off x="2834640" y="4841188"/>
            <a:ext cx="10620103" cy="3652061"/>
          </a:xfrm>
          <a:prstGeom prst="rect">
            <a:avLst/>
          </a:prstGeom>
        </p:spPr>
      </p:pic>
    </p:spTree>
    <p:extLst>
      <p:ext uri="{BB962C8B-B14F-4D97-AF65-F5344CB8AC3E}">
        <p14:creationId xmlns:p14="http://schemas.microsoft.com/office/powerpoint/2010/main" val="27338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14051"/>
            <a:ext cx="14274719" cy="1709119"/>
          </a:xfrm>
        </p:spPr>
        <p:txBody>
          <a:bodyPr/>
          <a:lstStyle/>
          <a:p>
            <a:pPr marL="106688" indent="0">
              <a:buNone/>
            </a:pPr>
            <a:r>
              <a:rPr lang="en-US" sz="3600" b="1" dirty="0" smtClean="0"/>
              <a:t>Linked Master Project Item</a:t>
            </a:r>
            <a:endParaRPr lang="en-US" sz="3600" dirty="0"/>
          </a:p>
          <a:p>
            <a:pPr marL="106688" indent="0">
              <a:buNone/>
            </a:pPr>
            <a:r>
              <a:rPr lang="en-US" sz="2800" dirty="0"/>
              <a:t>Tracking shows the linked </a:t>
            </a:r>
            <a:r>
              <a:rPr lang="en-US" sz="2800" dirty="0" smtClean="0"/>
              <a:t>project item</a:t>
            </a:r>
            <a:r>
              <a:rPr lang="en-US" sz="2800" dirty="0"/>
              <a:t>, reflecting its </a:t>
            </a:r>
            <a:r>
              <a:rPr lang="en-US" sz="2800" dirty="0" smtClean="0"/>
              <a:t>workflow status and its sub-item statuses. Reflects </a:t>
            </a:r>
            <a:r>
              <a:rPr lang="en-US" sz="2800" dirty="0"/>
              <a:t>the progress and status of </a:t>
            </a:r>
            <a:r>
              <a:rPr lang="en-US" sz="2800" dirty="0" smtClean="0"/>
              <a:t>all project </a:t>
            </a:r>
            <a:r>
              <a:rPr lang="en-US" sz="2800" dirty="0"/>
              <a:t>items as a </a:t>
            </a:r>
            <a:r>
              <a:rPr lang="en-US" sz="2800" dirty="0" smtClean="0"/>
              <a:t>whole. Filled from linked item: </a:t>
            </a:r>
            <a:r>
              <a:rPr lang="en-US" sz="2800" dirty="0"/>
              <a:t>start &amp; end </a:t>
            </a:r>
            <a:r>
              <a:rPr lang="en-US" sz="2800" dirty="0" smtClean="0"/>
              <a:t>dates, % </a:t>
            </a:r>
            <a:r>
              <a:rPr lang="en-US" sz="2800" dirty="0"/>
              <a:t>completed.</a:t>
            </a:r>
          </a:p>
          <a:p>
            <a:pPr marL="106688" indent="0" algn="l">
              <a:buNone/>
            </a:pPr>
            <a:endParaRPr lang="en-US" sz="2000" dirty="0">
              <a:latin typeface="+mn-lt"/>
            </a:endParaRPr>
          </a:p>
        </p:txBody>
      </p:sp>
      <p:sp>
        <p:nvSpPr>
          <p:cNvPr id="3" name="Title 2"/>
          <p:cNvSpPr>
            <a:spLocks noGrp="1"/>
          </p:cNvSpPr>
          <p:nvPr>
            <p:ph type="title"/>
          </p:nvPr>
        </p:nvSpPr>
        <p:spPr>
          <a:xfrm>
            <a:off x="812880" y="366185"/>
            <a:ext cx="14631829" cy="853015"/>
          </a:xfrm>
        </p:spPr>
        <p:txBody>
          <a:bodyPr/>
          <a:lstStyle/>
          <a:p>
            <a:r>
              <a:rPr lang="en-GB" dirty="0" smtClean="0"/>
              <a:t>Project Item Types</a:t>
            </a:r>
            <a:endParaRPr lang="en-US" dirty="0"/>
          </a:p>
        </p:txBody>
      </p:sp>
      <p:sp>
        <p:nvSpPr>
          <p:cNvPr id="4" name="Rectangle 3"/>
          <p:cNvSpPr/>
          <p:nvPr/>
        </p:nvSpPr>
        <p:spPr>
          <a:xfrm>
            <a:off x="1034947" y="3224604"/>
            <a:ext cx="12968435" cy="1338828"/>
          </a:xfrm>
          <a:prstGeom prst="rect">
            <a:avLst/>
          </a:prstGeom>
        </p:spPr>
        <p:txBody>
          <a:bodyPr wrap="square">
            <a:spAutoFit/>
          </a:bodyPr>
          <a:lstStyle/>
          <a:p>
            <a:pPr marL="1149350" lvl="1" indent="-571500">
              <a:spcBef>
                <a:spcPts val="0"/>
              </a:spcBef>
              <a:buFont typeface="Arial" panose="020B0604020202020204" pitchFamily="34" charset="0"/>
              <a:buChar char="•"/>
            </a:pPr>
            <a:r>
              <a:rPr lang="en-GB" sz="2700" dirty="0" smtClean="0">
                <a:solidFill>
                  <a:srgbClr val="00B050"/>
                </a:solidFill>
              </a:rPr>
              <a:t>100% complete before milestone’s due date OR due date still ahead</a:t>
            </a:r>
            <a:endParaRPr lang="en-GB" sz="2700" dirty="0" smtClean="0">
              <a:solidFill>
                <a:srgbClr val="FFC000"/>
              </a:solidFill>
            </a:endParaRPr>
          </a:p>
          <a:p>
            <a:pPr marL="1149350" lvl="1" indent="-571500">
              <a:buFont typeface="Arial" panose="020B0604020202020204" pitchFamily="34" charset="0"/>
              <a:buChar char="•"/>
            </a:pPr>
            <a:r>
              <a:rPr lang="en-GB" sz="2700" dirty="0">
                <a:solidFill>
                  <a:srgbClr val="FFC000"/>
                </a:solidFill>
              </a:rPr>
              <a:t>100% complete </a:t>
            </a:r>
            <a:r>
              <a:rPr lang="en-GB" sz="2700" dirty="0" smtClean="0">
                <a:solidFill>
                  <a:srgbClr val="FFC000"/>
                </a:solidFill>
              </a:rPr>
              <a:t>within warning period OR due date is within warning period</a:t>
            </a:r>
            <a:endParaRPr lang="en-GB" sz="2700" dirty="0">
              <a:solidFill>
                <a:srgbClr val="FFC000"/>
              </a:solidFill>
            </a:endParaRPr>
          </a:p>
          <a:p>
            <a:pPr marL="1149350" lvl="1" indent="-571500">
              <a:spcBef>
                <a:spcPts val="0"/>
              </a:spcBef>
              <a:buFont typeface="Arial" panose="020B0604020202020204" pitchFamily="34" charset="0"/>
              <a:buChar char="•"/>
            </a:pPr>
            <a:r>
              <a:rPr lang="en-GB" sz="2700" dirty="0" smtClean="0">
                <a:solidFill>
                  <a:srgbClr val="FF0000"/>
                </a:solidFill>
              </a:rPr>
              <a:t>100% complete after due date OR due date has passed</a:t>
            </a:r>
            <a:endParaRPr lang="en-GB" sz="2700" dirty="0" smtClean="0">
              <a:solidFill>
                <a:schemeClr val="bg1">
                  <a:lumMod val="65000"/>
                </a:schemeClr>
              </a:solidFill>
            </a:endParaRPr>
          </a:p>
        </p:txBody>
      </p:sp>
      <p:pic>
        <p:nvPicPr>
          <p:cNvPr id="7" name="Picture 6"/>
          <p:cNvPicPr>
            <a:picLocks noChangeAspect="1"/>
          </p:cNvPicPr>
          <p:nvPr/>
        </p:nvPicPr>
        <p:blipFill>
          <a:blip r:embed="rId2"/>
          <a:stretch>
            <a:fillRect/>
          </a:stretch>
        </p:blipFill>
        <p:spPr>
          <a:xfrm>
            <a:off x="908218" y="4731378"/>
            <a:ext cx="14441151" cy="3825572"/>
          </a:xfrm>
          <a:prstGeom prst="rect">
            <a:avLst/>
          </a:prstGeom>
        </p:spPr>
      </p:pic>
    </p:spTree>
    <p:extLst>
      <p:ext uri="{BB962C8B-B14F-4D97-AF65-F5344CB8AC3E}">
        <p14:creationId xmlns:p14="http://schemas.microsoft.com/office/powerpoint/2010/main" val="4278035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2880" y="6178862"/>
            <a:ext cx="14814788" cy="1909253"/>
          </a:xfrm>
        </p:spPr>
        <p:txBody>
          <a:bodyPr/>
          <a:lstStyle/>
          <a:p>
            <a:r>
              <a:rPr lang="en-US" sz="3600" dirty="0" smtClean="0">
                <a:latin typeface="+mn-lt"/>
              </a:rPr>
              <a:t>Choose different created baselines to compare with actual</a:t>
            </a:r>
          </a:p>
          <a:p>
            <a:r>
              <a:rPr lang="en-US" sz="3600" dirty="0" smtClean="0">
                <a:latin typeface="+mn-lt"/>
              </a:rPr>
              <a:t>Deltas for Start, End, Duration</a:t>
            </a:r>
          </a:p>
          <a:p>
            <a:r>
              <a:rPr lang="en-US" sz="3600" dirty="0" smtClean="0"/>
              <a:t>Includes visual</a:t>
            </a:r>
            <a:endParaRPr lang="en-US" sz="3600" dirty="0" smtClean="0">
              <a:latin typeface="+mn-lt"/>
            </a:endParaRPr>
          </a:p>
        </p:txBody>
      </p:sp>
      <p:sp>
        <p:nvSpPr>
          <p:cNvPr id="4" name="Title 3"/>
          <p:cNvSpPr>
            <a:spLocks noGrp="1"/>
          </p:cNvSpPr>
          <p:nvPr>
            <p:ph type="title"/>
          </p:nvPr>
        </p:nvSpPr>
        <p:spPr/>
        <p:txBody>
          <a:bodyPr/>
          <a:lstStyle/>
          <a:p>
            <a:r>
              <a:rPr lang="en-US" dirty="0"/>
              <a:t>Project </a:t>
            </a:r>
            <a:r>
              <a:rPr lang="en-US" dirty="0" smtClean="0"/>
              <a:t>Management Baselines</a:t>
            </a:r>
            <a:endParaRPr lang="en-US" dirty="0"/>
          </a:p>
        </p:txBody>
      </p:sp>
      <p:pic>
        <p:nvPicPr>
          <p:cNvPr id="3" name="Picture 2"/>
          <p:cNvPicPr>
            <a:picLocks noChangeAspect="1"/>
          </p:cNvPicPr>
          <p:nvPr/>
        </p:nvPicPr>
        <p:blipFill rotWithShape="1">
          <a:blip r:embed="rId2"/>
          <a:srcRect b="454"/>
          <a:stretch/>
        </p:blipFill>
        <p:spPr>
          <a:xfrm>
            <a:off x="812880" y="1597433"/>
            <a:ext cx="14596830" cy="3834543"/>
          </a:xfrm>
          <a:prstGeom prst="rect">
            <a:avLst/>
          </a:prstGeom>
        </p:spPr>
      </p:pic>
    </p:spTree>
    <p:extLst>
      <p:ext uri="{BB962C8B-B14F-4D97-AF65-F5344CB8AC3E}">
        <p14:creationId xmlns:p14="http://schemas.microsoft.com/office/powerpoint/2010/main" val="2234095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p:cNvSpPr txBox="1">
            <a:spLocks/>
          </p:cNvSpPr>
          <p:nvPr/>
        </p:nvSpPr>
        <p:spPr>
          <a:xfrm>
            <a:off x="812880" y="366185"/>
            <a:ext cx="14631829" cy="1237328"/>
          </a:xfrm>
          <a:prstGeom prst="rect">
            <a:avLst/>
          </a:prstGeom>
        </p:spPr>
        <p:txBody>
          <a:bodyPr lIns="0" tIns="0" rIns="0" bIns="0" anchor="t" anchorCtr="0">
            <a:noAutofit/>
          </a:bodyPr>
          <a:lstStyle>
            <a:lvl1pPr algn="l" defTabSz="812810" rtl="0" eaLnBrk="1" latinLnBrk="0" hangingPunct="1">
              <a:spcBef>
                <a:spcPct val="0"/>
              </a:spcBef>
              <a:buNone/>
              <a:defRPr sz="4500" b="1" i="0" kern="1200" baseline="0">
                <a:solidFill>
                  <a:schemeClr val="accent5"/>
                </a:solidFill>
                <a:latin typeface="Arial" panose="020B0604020202020204" pitchFamily="34" charset="0"/>
                <a:ea typeface="+mj-ea"/>
                <a:cs typeface="Arial" panose="020B0604020202020204" pitchFamily="34" charset="0"/>
              </a:defRPr>
            </a:lvl1pPr>
          </a:lstStyle>
          <a:p>
            <a:r>
              <a:rPr lang="en-US" dirty="0" smtClean="0"/>
              <a:t>Demo Topics</a:t>
            </a:r>
            <a:br>
              <a:rPr lang="en-US" dirty="0" smtClean="0"/>
            </a:br>
            <a:r>
              <a:rPr lang="en-US" sz="3600" dirty="0" smtClean="0">
                <a:solidFill>
                  <a:schemeClr val="bg1">
                    <a:lumMod val="50000"/>
                  </a:schemeClr>
                </a:solidFill>
              </a:rPr>
              <a:t>Project Execution &amp; Tracking</a:t>
            </a:r>
            <a:endParaRPr lang="en-US" sz="3600" dirty="0">
              <a:solidFill>
                <a:schemeClr val="bg1">
                  <a:lumMod val="50000"/>
                </a:schemeClr>
              </a:solidFill>
            </a:endParaRPr>
          </a:p>
        </p:txBody>
      </p:sp>
      <p:grpSp>
        <p:nvGrpSpPr>
          <p:cNvPr id="12" name="Group 11"/>
          <p:cNvGrpSpPr/>
          <p:nvPr/>
        </p:nvGrpSpPr>
        <p:grpSpPr>
          <a:xfrm>
            <a:off x="11610156" y="215641"/>
            <a:ext cx="4378175" cy="930153"/>
            <a:chOff x="11610156" y="215641"/>
            <a:chExt cx="4378175" cy="930153"/>
          </a:xfrm>
        </p:grpSpPr>
        <p:sp>
          <p:nvSpPr>
            <p:cNvPr id="7" name="Rectangle 6"/>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8" name="Rectangle 7"/>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9" name="Rectangle 8"/>
            <p:cNvSpPr/>
            <p:nvPr/>
          </p:nvSpPr>
          <p:spPr>
            <a:xfrm>
              <a:off x="12851290" y="322849"/>
              <a:ext cx="860375" cy="7157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0" name="Rectangle 9"/>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1" name="Rectangle 10"/>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6" name="Content Placeholder 1"/>
          <p:cNvSpPr txBox="1">
            <a:spLocks/>
          </p:cNvSpPr>
          <p:nvPr/>
        </p:nvSpPr>
        <p:spPr>
          <a:xfrm>
            <a:off x="812881" y="2027583"/>
            <a:ext cx="6568580" cy="6105526"/>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sz="3200" dirty="0" smtClean="0"/>
              <a:t>Overview</a:t>
            </a:r>
          </a:p>
          <a:p>
            <a:r>
              <a:rPr lang="en-US" sz="3200" dirty="0" smtClean="0"/>
              <a:t>Milestones</a:t>
            </a:r>
          </a:p>
          <a:p>
            <a:r>
              <a:rPr lang="en-US" sz="3200" dirty="0" smtClean="0"/>
              <a:t>Tasks with Workflow</a:t>
            </a:r>
          </a:p>
          <a:p>
            <a:r>
              <a:rPr lang="en-US" sz="3200" dirty="0" smtClean="0"/>
              <a:t>Project Management</a:t>
            </a:r>
          </a:p>
          <a:p>
            <a:pPr lvl="1"/>
            <a:r>
              <a:rPr lang="en-US" sz="2300" dirty="0" smtClean="0"/>
              <a:t>Standalone Items</a:t>
            </a:r>
          </a:p>
          <a:p>
            <a:pPr lvl="1"/>
            <a:r>
              <a:rPr lang="en-US" sz="2300" dirty="0" smtClean="0"/>
              <a:t>Linked Items</a:t>
            </a:r>
          </a:p>
          <a:p>
            <a:pPr lvl="1"/>
            <a:r>
              <a:rPr lang="en-US" sz="2300" dirty="0" smtClean="0"/>
              <a:t>Baselines</a:t>
            </a:r>
          </a:p>
          <a:p>
            <a:pPr marL="510004" lvl="1" indent="-285750"/>
            <a:endParaRPr lang="en-US" sz="1800" dirty="0" smtClean="0"/>
          </a:p>
          <a:p>
            <a:pPr marL="606504" lvl="1" indent="-382250">
              <a:buFont typeface="Wingdings" panose="05000000000000000000" pitchFamily="2" charset="2"/>
              <a:buChar char="§"/>
            </a:pPr>
            <a:endParaRPr lang="en-US" sz="1800" dirty="0" smtClean="0"/>
          </a:p>
          <a:p>
            <a:pPr marL="606504" lvl="1" indent="-382250">
              <a:buFont typeface="Wingdings" panose="05000000000000000000" pitchFamily="2" charset="2"/>
              <a:buChar char="§"/>
            </a:pPr>
            <a:endParaRPr lang="en-US" sz="1800" dirty="0"/>
          </a:p>
          <a:p>
            <a:pPr marL="1317712" lvl="2" indent="-382250">
              <a:buFont typeface="Wingdings" panose="05000000000000000000" pitchFamily="2" charset="2"/>
              <a:buChar char="§"/>
            </a:pPr>
            <a:endParaRPr lang="en-US" sz="1400" dirty="0" smtClean="0"/>
          </a:p>
          <a:p>
            <a:endParaRPr lang="en-US" dirty="0"/>
          </a:p>
        </p:txBody>
      </p:sp>
      <p:pic>
        <p:nvPicPr>
          <p:cNvPr id="3" name="Picture 2"/>
          <p:cNvPicPr>
            <a:picLocks noChangeAspect="1"/>
          </p:cNvPicPr>
          <p:nvPr/>
        </p:nvPicPr>
        <p:blipFill>
          <a:blip r:embed="rId2"/>
          <a:stretch>
            <a:fillRect/>
          </a:stretch>
        </p:blipFill>
        <p:spPr>
          <a:xfrm>
            <a:off x="9181578" y="1562174"/>
            <a:ext cx="6778238" cy="3257927"/>
          </a:xfrm>
          <a:prstGeom prst="rect">
            <a:avLst/>
          </a:prstGeom>
        </p:spPr>
      </p:pic>
      <p:pic>
        <p:nvPicPr>
          <p:cNvPr id="14" name="Picture 13"/>
          <p:cNvPicPr>
            <a:picLocks noChangeAspect="1"/>
          </p:cNvPicPr>
          <p:nvPr/>
        </p:nvPicPr>
        <p:blipFill rotWithShape="1">
          <a:blip r:embed="rId3"/>
          <a:srcRect t="12667" b="21139"/>
          <a:stretch/>
        </p:blipFill>
        <p:spPr>
          <a:xfrm>
            <a:off x="6162158" y="3190131"/>
            <a:ext cx="7749956" cy="2596894"/>
          </a:xfrm>
          <a:prstGeom prst="rect">
            <a:avLst/>
          </a:prstGeom>
        </p:spPr>
      </p:pic>
      <p:pic>
        <p:nvPicPr>
          <p:cNvPr id="4" name="Picture 3"/>
          <p:cNvPicPr>
            <a:picLocks noChangeAspect="1"/>
          </p:cNvPicPr>
          <p:nvPr/>
        </p:nvPicPr>
        <p:blipFill>
          <a:blip r:embed="rId4"/>
          <a:stretch>
            <a:fillRect/>
          </a:stretch>
        </p:blipFill>
        <p:spPr>
          <a:xfrm>
            <a:off x="2000741" y="5634068"/>
            <a:ext cx="6078548" cy="2816207"/>
          </a:xfrm>
          <a:prstGeom prst="rect">
            <a:avLst/>
          </a:prstGeom>
        </p:spPr>
      </p:pic>
      <p:pic>
        <p:nvPicPr>
          <p:cNvPr id="5" name="Picture 4"/>
          <p:cNvPicPr>
            <a:picLocks noChangeAspect="1"/>
          </p:cNvPicPr>
          <p:nvPr/>
        </p:nvPicPr>
        <p:blipFill>
          <a:blip r:embed="rId5"/>
          <a:stretch>
            <a:fillRect/>
          </a:stretch>
        </p:blipFill>
        <p:spPr>
          <a:xfrm>
            <a:off x="11610156" y="6459367"/>
            <a:ext cx="1325995" cy="1897544"/>
          </a:xfrm>
          <a:prstGeom prst="rect">
            <a:avLst/>
          </a:prstGeom>
        </p:spPr>
      </p:pic>
    </p:spTree>
    <p:extLst>
      <p:ext uri="{BB962C8B-B14F-4D97-AF65-F5344CB8AC3E}">
        <p14:creationId xmlns:p14="http://schemas.microsoft.com/office/powerpoint/2010/main" val="26765478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Exercises 1 - 3</a:t>
            </a:r>
            <a:endParaRPr lang="en-US" dirty="0">
              <a:solidFill>
                <a:schemeClr val="tx1"/>
              </a:solidFill>
            </a:endParaRPr>
          </a:p>
        </p:txBody>
      </p:sp>
      <p:grpSp>
        <p:nvGrpSpPr>
          <p:cNvPr id="3" name="Group 2"/>
          <p:cNvGrpSpPr/>
          <p:nvPr/>
        </p:nvGrpSpPr>
        <p:grpSpPr>
          <a:xfrm>
            <a:off x="11610156" y="215641"/>
            <a:ext cx="4378175" cy="930153"/>
            <a:chOff x="11610156" y="215641"/>
            <a:chExt cx="4378175" cy="930153"/>
          </a:xfrm>
        </p:grpSpPr>
        <p:sp>
          <p:nvSpPr>
            <p:cNvPr id="4" name="Rectangle 3"/>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5" name="Rectangle 4"/>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6" name="Rectangle 5"/>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7" name="Rectangle 6"/>
            <p:cNvSpPr/>
            <p:nvPr/>
          </p:nvSpPr>
          <p:spPr>
            <a:xfrm>
              <a:off x="13912114"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8" name="Rectangle 7"/>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Tree>
    <p:extLst>
      <p:ext uri="{BB962C8B-B14F-4D97-AF65-F5344CB8AC3E}">
        <p14:creationId xmlns:p14="http://schemas.microsoft.com/office/powerpoint/2010/main" val="1752866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1605800" y="224348"/>
            <a:ext cx="4378175" cy="930153"/>
            <a:chOff x="11610156" y="215641"/>
            <a:chExt cx="4378175" cy="930153"/>
          </a:xfrm>
        </p:grpSpPr>
        <p:sp>
          <p:nvSpPr>
            <p:cNvPr id="12" name="Rectangle 11"/>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13" name="Rectangle 12"/>
            <p:cNvSpPr/>
            <p:nvPr/>
          </p:nvSpPr>
          <p:spPr>
            <a:xfrm>
              <a:off x="11790466"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14" name="Rectangle 13"/>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15" name="Rectangle 14"/>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16" name="Rectangle 15"/>
            <p:cNvSpPr/>
            <p:nvPr/>
          </p:nvSpPr>
          <p:spPr>
            <a:xfrm>
              <a:off x="14972939"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3" name="Title 2"/>
          <p:cNvSpPr>
            <a:spLocks noGrp="1"/>
          </p:cNvSpPr>
          <p:nvPr>
            <p:ph type="title"/>
          </p:nvPr>
        </p:nvSpPr>
        <p:spPr>
          <a:xfrm>
            <a:off x="812880" y="366185"/>
            <a:ext cx="14631829" cy="1237328"/>
          </a:xfrm>
        </p:spPr>
        <p:txBody>
          <a:bodyPr/>
          <a:lstStyle/>
          <a:p>
            <a:r>
              <a:rPr lang="en-US" dirty="0" smtClean="0"/>
              <a:t>Review</a:t>
            </a:r>
            <a:br>
              <a:rPr lang="en-US" dirty="0" smtClean="0"/>
            </a:br>
            <a:r>
              <a:rPr lang="en-US" sz="3600" dirty="0" smtClean="0">
                <a:solidFill>
                  <a:schemeClr val="bg1">
                    <a:lumMod val="50000"/>
                  </a:schemeClr>
                </a:solidFill>
              </a:rPr>
              <a:t>Project Execution &amp; Tracking</a:t>
            </a:r>
            <a:endParaRPr lang="en-US" sz="3600" dirty="0">
              <a:solidFill>
                <a:schemeClr val="bg1">
                  <a:lumMod val="50000"/>
                </a:schemeClr>
              </a:solidFill>
            </a:endParaRPr>
          </a:p>
        </p:txBody>
      </p:sp>
      <p:sp>
        <p:nvSpPr>
          <p:cNvPr id="17" name="Content Placeholder 1"/>
          <p:cNvSpPr txBox="1">
            <a:spLocks/>
          </p:cNvSpPr>
          <p:nvPr/>
        </p:nvSpPr>
        <p:spPr>
          <a:xfrm>
            <a:off x="865072" y="1954904"/>
            <a:ext cx="14631908" cy="6356376"/>
          </a:xfrm>
          <a:prstGeom prst="rect">
            <a:avLst/>
          </a:prstGeom>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r>
              <a:rPr lang="en-US" dirty="0" smtClean="0"/>
              <a:t>Project Execution &amp; Tracking Overview</a:t>
            </a:r>
          </a:p>
          <a:p>
            <a:r>
              <a:rPr lang="en-US" dirty="0" smtClean="0"/>
              <a:t>Milestones</a:t>
            </a:r>
          </a:p>
          <a:p>
            <a:pPr lvl="1"/>
            <a:r>
              <a:rPr lang="en-US" dirty="0" smtClean="0"/>
              <a:t>Tied to Workflow States</a:t>
            </a:r>
          </a:p>
          <a:p>
            <a:pPr lvl="1"/>
            <a:r>
              <a:rPr lang="en-US" dirty="0" smtClean="0"/>
              <a:t>Warning Days Before Target</a:t>
            </a:r>
          </a:p>
          <a:p>
            <a:r>
              <a:rPr lang="en-US" dirty="0" smtClean="0"/>
              <a:t>Project Management</a:t>
            </a:r>
          </a:p>
          <a:p>
            <a:pPr lvl="1"/>
            <a:r>
              <a:rPr lang="en-US" dirty="0" smtClean="0"/>
              <a:t>Add / Edit Project Items</a:t>
            </a:r>
          </a:p>
          <a:p>
            <a:pPr lvl="1"/>
            <a:r>
              <a:rPr lang="en-US" dirty="0" smtClean="0"/>
              <a:t>Project Item Types</a:t>
            </a:r>
          </a:p>
          <a:p>
            <a:pPr lvl="1"/>
            <a:r>
              <a:rPr lang="en-US" dirty="0" smtClean="0"/>
              <a:t>Baselines</a:t>
            </a:r>
          </a:p>
          <a:p>
            <a:pPr marL="863617" lvl="1" indent="0">
              <a:buFont typeface="Wingdings" charset="2"/>
              <a:buNone/>
            </a:pPr>
            <a:endParaRPr lang="en-US" dirty="0"/>
          </a:p>
        </p:txBody>
      </p:sp>
    </p:spTree>
    <p:extLst>
      <p:ext uri="{BB962C8B-B14F-4D97-AF65-F5344CB8AC3E}">
        <p14:creationId xmlns:p14="http://schemas.microsoft.com/office/powerpoint/2010/main" val="2420879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010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2880" y="366185"/>
            <a:ext cx="14631829" cy="1237328"/>
          </a:xfrm>
        </p:spPr>
        <p:txBody>
          <a:bodyPr/>
          <a:lstStyle/>
          <a:p>
            <a:r>
              <a:rPr lang="en-US" dirty="0" smtClean="0"/>
              <a:t>Learning Objectives </a:t>
            </a:r>
            <a:br>
              <a:rPr lang="en-US" dirty="0" smtClean="0"/>
            </a:br>
            <a:r>
              <a:rPr lang="en-US" sz="3600" dirty="0" smtClean="0">
                <a:solidFill>
                  <a:schemeClr val="bg1">
                    <a:lumMod val="50000"/>
                  </a:schemeClr>
                </a:solidFill>
              </a:rPr>
              <a:t>Project Execution &amp; Tracking</a:t>
            </a:r>
            <a:endParaRPr lang="en-US" sz="3600" dirty="0">
              <a:solidFill>
                <a:schemeClr val="bg1">
                  <a:lumMod val="50000"/>
                </a:schemeClr>
              </a:solidFill>
            </a:endParaRPr>
          </a:p>
        </p:txBody>
      </p:sp>
      <p:grpSp>
        <p:nvGrpSpPr>
          <p:cNvPr id="4" name="Group 3"/>
          <p:cNvGrpSpPr/>
          <p:nvPr/>
        </p:nvGrpSpPr>
        <p:grpSpPr>
          <a:xfrm>
            <a:off x="11610156" y="215641"/>
            <a:ext cx="4378175" cy="930153"/>
            <a:chOff x="11610156" y="215641"/>
            <a:chExt cx="4378175" cy="930153"/>
          </a:xfrm>
        </p:grpSpPr>
        <p:sp>
          <p:nvSpPr>
            <p:cNvPr id="5" name="Rectangle 4"/>
            <p:cNvSpPr/>
            <p:nvPr/>
          </p:nvSpPr>
          <p:spPr>
            <a:xfrm>
              <a:off x="11610156" y="215641"/>
              <a:ext cx="4378175" cy="930153"/>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rtlCol="0" anchor="t"/>
            <a:lstStyle/>
            <a:p>
              <a:pPr algn="ctr"/>
              <a:endParaRPr lang="en-US" sz="1600" dirty="0"/>
            </a:p>
          </p:txBody>
        </p:sp>
        <p:sp>
          <p:nvSpPr>
            <p:cNvPr id="6" name="Rectangle 5"/>
            <p:cNvSpPr/>
            <p:nvPr/>
          </p:nvSpPr>
          <p:spPr>
            <a:xfrm>
              <a:off x="11790466" y="322849"/>
              <a:ext cx="860375" cy="715736"/>
            </a:xfrm>
            <a:prstGeom prst="rect">
              <a:avLst/>
            </a:prstGeom>
            <a:solidFill>
              <a:schemeClr val="bg1"/>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Teach</a:t>
              </a:r>
            </a:p>
            <a:p>
              <a:pPr algn="ctr"/>
              <a:r>
                <a:rPr lang="en-US" sz="1100" dirty="0" smtClean="0"/>
                <a:t>(Slides)</a:t>
              </a:r>
              <a:endParaRPr lang="en-US" sz="1100" dirty="0"/>
            </a:p>
          </p:txBody>
        </p:sp>
        <p:sp>
          <p:nvSpPr>
            <p:cNvPr id="7" name="Rectangle 6"/>
            <p:cNvSpPr/>
            <p:nvPr/>
          </p:nvSpPr>
          <p:spPr>
            <a:xfrm>
              <a:off x="12851290"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Show</a:t>
              </a:r>
            </a:p>
            <a:p>
              <a:pPr algn="ctr"/>
              <a:r>
                <a:rPr lang="en-US" sz="1100" dirty="0" smtClean="0"/>
                <a:t>(Demo)</a:t>
              </a:r>
              <a:endParaRPr lang="en-US" sz="1100" dirty="0"/>
            </a:p>
          </p:txBody>
        </p:sp>
        <p:sp>
          <p:nvSpPr>
            <p:cNvPr id="8" name="Rectangle 7"/>
            <p:cNvSpPr/>
            <p:nvPr/>
          </p:nvSpPr>
          <p:spPr>
            <a:xfrm>
              <a:off x="13912114"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Do</a:t>
              </a:r>
            </a:p>
            <a:p>
              <a:pPr algn="ctr"/>
              <a:r>
                <a:rPr lang="en-US" sz="1050" dirty="0" smtClean="0"/>
                <a:t>(Exercises)</a:t>
              </a:r>
              <a:endParaRPr lang="en-US" sz="1050" dirty="0"/>
            </a:p>
          </p:txBody>
        </p:sp>
        <p:sp>
          <p:nvSpPr>
            <p:cNvPr id="9" name="Rectangle 8"/>
            <p:cNvSpPr/>
            <p:nvPr/>
          </p:nvSpPr>
          <p:spPr>
            <a:xfrm>
              <a:off x="14972939" y="322849"/>
              <a:ext cx="860375" cy="715736"/>
            </a:xfrm>
            <a:prstGeom prst="rect">
              <a:avLst/>
            </a:prstGeom>
            <a:solidFill>
              <a:schemeClr val="accent2"/>
            </a:solidFill>
            <a:ln>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1600" dirty="0" smtClean="0"/>
                <a:t>Review</a:t>
              </a:r>
            </a:p>
            <a:p>
              <a:pPr algn="ctr"/>
              <a:r>
                <a:rPr lang="en-US" sz="1100" dirty="0" smtClean="0"/>
                <a:t>(Q&amp;A)</a:t>
              </a:r>
              <a:endParaRPr lang="en-US" sz="1100" dirty="0"/>
            </a:p>
          </p:txBody>
        </p:sp>
      </p:grpSp>
      <p:sp>
        <p:nvSpPr>
          <p:cNvPr id="11" name="Content Placeholder 1"/>
          <p:cNvSpPr>
            <a:spLocks noGrp="1"/>
          </p:cNvSpPr>
          <p:nvPr>
            <p:ph idx="1"/>
          </p:nvPr>
        </p:nvSpPr>
        <p:spPr>
          <a:xfrm>
            <a:off x="812880" y="1890186"/>
            <a:ext cx="14631908" cy="6356376"/>
          </a:xfrm>
        </p:spPr>
        <p:txBody>
          <a:bodyPr/>
          <a:lstStyle/>
          <a:p>
            <a:r>
              <a:rPr lang="en-US" dirty="0" smtClean="0"/>
              <a:t>Project Execution &amp; Tracking Overview</a:t>
            </a:r>
            <a:endParaRPr lang="en-US" dirty="0"/>
          </a:p>
          <a:p>
            <a:r>
              <a:rPr lang="en-US" dirty="0" smtClean="0"/>
              <a:t>Milestones</a:t>
            </a:r>
          </a:p>
          <a:p>
            <a:pPr lvl="1"/>
            <a:r>
              <a:rPr lang="en-US" dirty="0" smtClean="0"/>
              <a:t>Tied to Workflow States</a:t>
            </a:r>
          </a:p>
          <a:p>
            <a:pPr lvl="1"/>
            <a:r>
              <a:rPr lang="en-US" dirty="0" smtClean="0"/>
              <a:t>Warning Days Before Target</a:t>
            </a:r>
          </a:p>
          <a:p>
            <a:r>
              <a:rPr lang="en-US" dirty="0" smtClean="0"/>
              <a:t>Project Management</a:t>
            </a:r>
          </a:p>
          <a:p>
            <a:pPr lvl="1"/>
            <a:r>
              <a:rPr lang="en-US" dirty="0" smtClean="0"/>
              <a:t>Add / Edit Project Items</a:t>
            </a:r>
          </a:p>
          <a:p>
            <a:pPr lvl="1"/>
            <a:r>
              <a:rPr lang="en-US" dirty="0" smtClean="0"/>
              <a:t>Project Item Types</a:t>
            </a:r>
          </a:p>
          <a:p>
            <a:pPr lvl="1"/>
            <a:r>
              <a:rPr lang="en-US" dirty="0" smtClean="0"/>
              <a:t>Baselines</a:t>
            </a:r>
            <a:endParaRPr lang="en-US" dirty="0"/>
          </a:p>
          <a:p>
            <a:pPr marL="863617" lvl="1" indent="0">
              <a:buNone/>
            </a:pPr>
            <a:endParaRPr lang="en-US" dirty="0"/>
          </a:p>
        </p:txBody>
      </p:sp>
    </p:spTree>
    <p:extLst>
      <p:ext uri="{BB962C8B-B14F-4D97-AF65-F5344CB8AC3E}">
        <p14:creationId xmlns:p14="http://schemas.microsoft.com/office/powerpoint/2010/main" val="2025750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812879" y="1348740"/>
            <a:ext cx="14631829" cy="550926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3200" dirty="0" smtClean="0"/>
              <a:t>Autodesk </a:t>
            </a:r>
            <a:r>
              <a:rPr lang="en-US" sz="3200" dirty="0" smtClean="0"/>
              <a:t>Fusion Lifecycle </a:t>
            </a:r>
            <a:r>
              <a:rPr lang="en-US" sz="3200" dirty="0" smtClean="0"/>
              <a:t>provides project execution and tracking through Project Management, Milestone, and Tasks functionalities. Highlights of these methods include:</a:t>
            </a:r>
          </a:p>
          <a:p>
            <a:pPr marL="1319213" indent="-501650"/>
            <a:r>
              <a:rPr lang="en-US" sz="3200" dirty="0"/>
              <a:t>Tracking of Tasks, Workflow States, and/or Standalone Items</a:t>
            </a:r>
          </a:p>
          <a:p>
            <a:pPr marL="1319213" indent="-501650"/>
            <a:r>
              <a:rPr lang="en-US" sz="3200" dirty="0" smtClean="0"/>
              <a:t>Start and </a:t>
            </a:r>
            <a:r>
              <a:rPr lang="en-US" sz="3200" dirty="0"/>
              <a:t>Target Dates in a </a:t>
            </a:r>
            <a:r>
              <a:rPr lang="en-US" sz="3200" dirty="0" smtClean="0"/>
              <a:t>Single</a:t>
            </a:r>
            <a:r>
              <a:rPr lang="en-US" sz="3200" dirty="0"/>
              <a:t>, </a:t>
            </a:r>
            <a:r>
              <a:rPr lang="en-US" sz="3200" dirty="0" smtClean="0"/>
              <a:t>High-Level Timeline</a:t>
            </a:r>
          </a:p>
          <a:p>
            <a:pPr marL="1319213" indent="-501650"/>
            <a:r>
              <a:rPr lang="en-US" sz="3200" dirty="0"/>
              <a:t>Pre-Requisite Capability</a:t>
            </a:r>
          </a:p>
          <a:p>
            <a:pPr marL="1319213" indent="-501650"/>
            <a:r>
              <a:rPr lang="en-US" sz="3200" dirty="0" smtClean="0"/>
              <a:t>Total Overview </a:t>
            </a:r>
            <a:r>
              <a:rPr lang="en-US" sz="3200" dirty="0"/>
              <a:t>of a Project with </a:t>
            </a:r>
            <a:r>
              <a:rPr lang="en-US" sz="3200" dirty="0" smtClean="0"/>
              <a:t>Rolled-Up Tasks</a:t>
            </a:r>
            <a:endParaRPr lang="en-US" sz="3200" dirty="0"/>
          </a:p>
          <a:p>
            <a:pPr marL="1319213" indent="-501650"/>
            <a:r>
              <a:rPr lang="en-US" sz="3200" dirty="0"/>
              <a:t>Color-coded </a:t>
            </a:r>
            <a:r>
              <a:rPr lang="en-US" sz="3200" dirty="0" smtClean="0"/>
              <a:t>Visibility to Project Status</a:t>
            </a:r>
            <a:endParaRPr lang="en-US" sz="3200" dirty="0"/>
          </a:p>
          <a:p>
            <a:pPr marL="1319213" indent="-501650"/>
            <a:r>
              <a:rPr lang="en-US" sz="3200" dirty="0"/>
              <a:t>Progress Reflected as it </a:t>
            </a:r>
            <a:r>
              <a:rPr lang="en-US" sz="3200" dirty="0" smtClean="0"/>
              <a:t>Happens</a:t>
            </a:r>
          </a:p>
          <a:p>
            <a:pPr marL="1319213" indent="-501650"/>
            <a:r>
              <a:rPr lang="en-US" sz="3200" dirty="0"/>
              <a:t>Gantt Chart </a:t>
            </a:r>
            <a:r>
              <a:rPr lang="en-US" sz="3200" dirty="0" smtClean="0"/>
              <a:t>Format </a:t>
            </a:r>
            <a:r>
              <a:rPr lang="en-US" sz="3200" dirty="0"/>
              <a:t>to </a:t>
            </a:r>
            <a:r>
              <a:rPr lang="en-US" sz="3200" dirty="0" smtClean="0"/>
              <a:t>Show Visual Status</a:t>
            </a:r>
          </a:p>
          <a:p>
            <a:pPr marL="1319213" indent="-501650"/>
            <a:r>
              <a:rPr lang="en-US" sz="3200" dirty="0" smtClean="0"/>
              <a:t>Ability to Create Multiple Baselines of Project</a:t>
            </a:r>
          </a:p>
          <a:p>
            <a:pPr marL="1319213" indent="-501650"/>
            <a:endParaRPr lang="en-US" sz="3200" dirty="0" smtClean="0"/>
          </a:p>
          <a:p>
            <a:pPr marL="106688" indent="0">
              <a:buNone/>
            </a:pPr>
            <a:endParaRPr lang="en-US" sz="3200" dirty="0"/>
          </a:p>
          <a:p>
            <a:pPr marL="106688" indent="0">
              <a:buNone/>
            </a:pPr>
            <a:endParaRPr lang="en-US" sz="2800" dirty="0"/>
          </a:p>
          <a:p>
            <a:pPr marL="106688" indent="0">
              <a:buNone/>
            </a:pPr>
            <a:endParaRPr lang="en-US" sz="2800" dirty="0"/>
          </a:p>
        </p:txBody>
      </p:sp>
      <p:sp>
        <p:nvSpPr>
          <p:cNvPr id="3" name="Title 2"/>
          <p:cNvSpPr>
            <a:spLocks noGrp="1"/>
          </p:cNvSpPr>
          <p:nvPr>
            <p:ph type="title"/>
          </p:nvPr>
        </p:nvSpPr>
        <p:spPr>
          <a:xfrm>
            <a:off x="812880" y="366185"/>
            <a:ext cx="14631829" cy="729191"/>
          </a:xfrm>
        </p:spPr>
        <p:txBody>
          <a:bodyPr/>
          <a:lstStyle/>
          <a:p>
            <a:r>
              <a:rPr lang="en-US" dirty="0" smtClean="0"/>
              <a:t>Project </a:t>
            </a:r>
            <a:r>
              <a:rPr lang="en-US" dirty="0"/>
              <a:t>Execution </a:t>
            </a:r>
            <a:r>
              <a:rPr lang="en-US" dirty="0" smtClean="0"/>
              <a:t>&amp; Tracking Overview</a:t>
            </a:r>
            <a:endParaRPr lang="en-US" dirty="0"/>
          </a:p>
        </p:txBody>
      </p:sp>
    </p:spTree>
    <p:extLst>
      <p:ext uri="{BB962C8B-B14F-4D97-AF65-F5344CB8AC3E}">
        <p14:creationId xmlns:p14="http://schemas.microsoft.com/office/powerpoint/2010/main" val="40516857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812879" y="1348740"/>
            <a:ext cx="14631829" cy="468630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a:t>With Milestone capability you can </a:t>
            </a:r>
            <a:r>
              <a:rPr lang="en-US" sz="2800" b="1" dirty="0">
                <a:solidFill>
                  <a:srgbClr val="C00000"/>
                </a:solidFill>
              </a:rPr>
              <a:t>assign target dates to workflow states</a:t>
            </a:r>
            <a:r>
              <a:rPr lang="en-US" sz="2800" dirty="0"/>
              <a:t> in order to set a </a:t>
            </a:r>
            <a:r>
              <a:rPr lang="en-US" sz="2800" b="1" dirty="0">
                <a:solidFill>
                  <a:srgbClr val="C00000"/>
                </a:solidFill>
              </a:rPr>
              <a:t>high-level timeline </a:t>
            </a:r>
            <a:r>
              <a:rPr lang="en-US" sz="2800" dirty="0"/>
              <a:t>visible to all. It is easy to track the progress of the workflow's key events to completion. Pre-set warning periods give </a:t>
            </a:r>
            <a:r>
              <a:rPr lang="en-US" sz="2800" b="1" dirty="0">
                <a:solidFill>
                  <a:srgbClr val="C00000"/>
                </a:solidFill>
              </a:rPr>
              <a:t>color-coded visibility </a:t>
            </a:r>
            <a:r>
              <a:rPr lang="en-US" sz="2800" dirty="0"/>
              <a:t>both in the Milestones tab and as a flag on the item wherever the item's current state appears</a:t>
            </a:r>
            <a:r>
              <a:rPr lang="en-US" sz="2800" dirty="0" smtClean="0"/>
              <a:t>.</a:t>
            </a:r>
          </a:p>
          <a:p>
            <a:pPr marL="106688" indent="0">
              <a:buNone/>
            </a:pPr>
            <a:endParaRPr lang="en-US" sz="2800" dirty="0"/>
          </a:p>
        </p:txBody>
      </p:sp>
      <p:sp>
        <p:nvSpPr>
          <p:cNvPr id="3" name="Title 2"/>
          <p:cNvSpPr>
            <a:spLocks noGrp="1"/>
          </p:cNvSpPr>
          <p:nvPr>
            <p:ph type="title"/>
          </p:nvPr>
        </p:nvSpPr>
        <p:spPr>
          <a:xfrm>
            <a:off x="2132231" y="326996"/>
            <a:ext cx="12589610" cy="729191"/>
          </a:xfrm>
        </p:spPr>
        <p:txBody>
          <a:bodyPr/>
          <a:lstStyle/>
          <a:p>
            <a:r>
              <a:rPr lang="en-US" dirty="0" smtClean="0"/>
              <a:t>Milestones</a:t>
            </a:r>
            <a:endParaRPr lang="en-US" dirty="0"/>
          </a:p>
        </p:txBody>
      </p:sp>
      <p:pic>
        <p:nvPicPr>
          <p:cNvPr id="4" name="Picture 3"/>
          <p:cNvPicPr>
            <a:picLocks noChangeAspect="1"/>
          </p:cNvPicPr>
          <p:nvPr/>
        </p:nvPicPr>
        <p:blipFill>
          <a:blip r:embed="rId2"/>
          <a:stretch>
            <a:fillRect/>
          </a:stretch>
        </p:blipFill>
        <p:spPr>
          <a:xfrm>
            <a:off x="5645336" y="3410824"/>
            <a:ext cx="9800169" cy="4961050"/>
          </a:xfrm>
          <a:prstGeom prst="rect">
            <a:avLst/>
          </a:prstGeom>
        </p:spPr>
      </p:pic>
      <p:pic>
        <p:nvPicPr>
          <p:cNvPr id="5" name="Picture 4"/>
          <p:cNvPicPr>
            <a:picLocks noChangeAspect="1"/>
          </p:cNvPicPr>
          <p:nvPr/>
        </p:nvPicPr>
        <p:blipFill>
          <a:blip r:embed="rId3"/>
          <a:stretch>
            <a:fillRect/>
          </a:stretch>
        </p:blipFill>
        <p:spPr>
          <a:xfrm>
            <a:off x="812877" y="213324"/>
            <a:ext cx="1028986" cy="1028986"/>
          </a:xfrm>
          <a:prstGeom prst="rect">
            <a:avLst/>
          </a:prstGeom>
        </p:spPr>
      </p:pic>
      <p:pic>
        <p:nvPicPr>
          <p:cNvPr id="6"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6481" t="1951" r="4519" b="20960"/>
          <a:stretch/>
        </p:blipFill>
        <p:spPr bwMode="auto">
          <a:xfrm>
            <a:off x="704555" y="3172215"/>
            <a:ext cx="4050326" cy="5220542"/>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6425085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32231" y="326996"/>
            <a:ext cx="12589610" cy="729191"/>
          </a:xfrm>
        </p:spPr>
        <p:txBody>
          <a:bodyPr/>
          <a:lstStyle/>
          <a:p>
            <a:r>
              <a:rPr lang="en-US" dirty="0" smtClean="0"/>
              <a:t>Milestones</a:t>
            </a:r>
            <a:endParaRPr lang="en-US" dirty="0"/>
          </a:p>
        </p:txBody>
      </p:sp>
      <p:pic>
        <p:nvPicPr>
          <p:cNvPr id="5" name="Picture 4"/>
          <p:cNvPicPr>
            <a:picLocks noChangeAspect="1"/>
          </p:cNvPicPr>
          <p:nvPr/>
        </p:nvPicPr>
        <p:blipFill>
          <a:blip r:embed="rId2"/>
          <a:stretch>
            <a:fillRect/>
          </a:stretch>
        </p:blipFill>
        <p:spPr>
          <a:xfrm>
            <a:off x="812877" y="213324"/>
            <a:ext cx="1028986" cy="1028986"/>
          </a:xfrm>
          <a:prstGeom prst="rect">
            <a:avLst/>
          </a:prstGeom>
        </p:spPr>
      </p:pic>
      <p:sp>
        <p:nvSpPr>
          <p:cNvPr id="7" name="Content Placeholder 1"/>
          <p:cNvSpPr>
            <a:spLocks noGrp="1"/>
          </p:cNvSpPr>
          <p:nvPr>
            <p:ph idx="4294967295"/>
          </p:nvPr>
        </p:nvSpPr>
        <p:spPr>
          <a:xfrm>
            <a:off x="812880" y="1890186"/>
            <a:ext cx="5143783" cy="6356376"/>
          </a:xfrm>
          <a:prstGeom prst="rect">
            <a:avLst/>
          </a:prstGeom>
        </p:spPr>
        <p:txBody>
          <a:bodyPr/>
          <a:lstStyle/>
          <a:p>
            <a:pPr marL="677863" indent="-571500">
              <a:spcAft>
                <a:spcPts val="1800"/>
              </a:spcAft>
            </a:pPr>
            <a:r>
              <a:rPr lang="en-GB" sz="3600" dirty="0" smtClean="0"/>
              <a:t>Track entry or exit of states on certain dates</a:t>
            </a:r>
          </a:p>
          <a:p>
            <a:pPr marL="677863" indent="-571500"/>
            <a:r>
              <a:rPr lang="en-GB" sz="3600" dirty="0" smtClean="0"/>
              <a:t>Set a warning to flag upcoming targets</a:t>
            </a:r>
          </a:p>
          <a:p>
            <a:pPr marL="1312880" lvl="1" indent="-571500">
              <a:spcBef>
                <a:spcPts val="0"/>
              </a:spcBef>
            </a:pPr>
            <a:r>
              <a:rPr lang="en-GB" sz="2700" dirty="0" smtClean="0">
                <a:solidFill>
                  <a:srgbClr val="00B050"/>
                </a:solidFill>
              </a:rPr>
              <a:t>Outside of warning</a:t>
            </a:r>
          </a:p>
          <a:p>
            <a:pPr marL="1312880" lvl="1" indent="-571500">
              <a:spcBef>
                <a:spcPts val="0"/>
              </a:spcBef>
            </a:pPr>
            <a:r>
              <a:rPr lang="en-GB" sz="2700" dirty="0" smtClean="0">
                <a:solidFill>
                  <a:srgbClr val="FFAA11"/>
                </a:solidFill>
              </a:rPr>
              <a:t>Due date soon</a:t>
            </a:r>
          </a:p>
          <a:p>
            <a:pPr marL="1312880" lvl="1" indent="-571500">
              <a:spcBef>
                <a:spcPts val="0"/>
              </a:spcBef>
            </a:pPr>
            <a:r>
              <a:rPr lang="en-GB" sz="2700" dirty="0" smtClean="0">
                <a:solidFill>
                  <a:srgbClr val="C00000"/>
                </a:solidFill>
              </a:rPr>
              <a:t>Overdue</a:t>
            </a:r>
            <a:endParaRPr lang="en-GB" sz="3600" dirty="0" smtClean="0"/>
          </a:p>
          <a:p>
            <a:pPr marL="677863" indent="-571500">
              <a:spcBef>
                <a:spcPts val="1800"/>
              </a:spcBef>
            </a:pPr>
            <a:r>
              <a:rPr lang="en-GB" sz="3600" dirty="0" smtClean="0"/>
              <a:t>Indicate </a:t>
            </a:r>
            <a:r>
              <a:rPr lang="en-GB" sz="3600" dirty="0"/>
              <a:t>c</a:t>
            </a:r>
            <a:r>
              <a:rPr lang="en-GB" sz="3600" dirty="0" smtClean="0"/>
              <a:t>ompletion percentage within workflow </a:t>
            </a:r>
            <a:endParaRPr lang="en-US" sz="3600" dirty="0"/>
          </a:p>
        </p:txBody>
      </p:sp>
      <p:grpSp>
        <p:nvGrpSpPr>
          <p:cNvPr id="9" name="Group 8"/>
          <p:cNvGrpSpPr/>
          <p:nvPr/>
        </p:nvGrpSpPr>
        <p:grpSpPr>
          <a:xfrm>
            <a:off x="6165671" y="2457239"/>
            <a:ext cx="9305964" cy="4710873"/>
            <a:chOff x="6165671" y="2457239"/>
            <a:chExt cx="9305964" cy="4710873"/>
          </a:xfrm>
        </p:grpSpPr>
        <p:pic>
          <p:nvPicPr>
            <p:cNvPr id="4" name="Picture 3"/>
            <p:cNvPicPr>
              <a:picLocks noChangeAspect="1"/>
            </p:cNvPicPr>
            <p:nvPr/>
          </p:nvPicPr>
          <p:blipFill>
            <a:blip r:embed="rId3"/>
            <a:stretch>
              <a:fillRect/>
            </a:stretch>
          </p:blipFill>
          <p:spPr>
            <a:xfrm>
              <a:off x="6165671" y="2457239"/>
              <a:ext cx="9305964" cy="4710873"/>
            </a:xfrm>
            <a:prstGeom prst="rect">
              <a:avLst/>
            </a:prstGeom>
          </p:spPr>
        </p:pic>
        <p:sp>
          <p:nvSpPr>
            <p:cNvPr id="2" name="Oval 1"/>
            <p:cNvSpPr/>
            <p:nvPr/>
          </p:nvSpPr>
          <p:spPr>
            <a:xfrm>
              <a:off x="7850777" y="2914356"/>
              <a:ext cx="757646" cy="756307"/>
            </a:xfrm>
            <a:prstGeom prst="ellipse">
              <a:avLst/>
            </a:prstGeom>
            <a:noFill/>
            <a:ln w="28575">
              <a:solidFill>
                <a:srgbClr val="FF0000"/>
              </a:solidFill>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3617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1"/>
          <p:cNvSpPr txBox="1">
            <a:spLocks/>
          </p:cNvSpPr>
          <p:nvPr/>
        </p:nvSpPr>
        <p:spPr>
          <a:xfrm>
            <a:off x="812879" y="1348740"/>
            <a:ext cx="14631829" cy="4686300"/>
          </a:xfrm>
          <a:prstGeom prst="rect">
            <a:avLst/>
          </a:prstGeom>
          <a:solidFill>
            <a:schemeClr val="bg1"/>
          </a:solidFill>
        </p:spPr>
        <p:txBody>
          <a:bodyPr lIns="0" tIns="0" rIns="0" bIns="0">
            <a:noAutofit/>
          </a:bodyPr>
          <a:lstStyle>
            <a:lvl1pPr marL="609608" indent="-502920" algn="l" defTabSz="812810" rtl="0" eaLnBrk="1" latinLnBrk="0" hangingPunct="1">
              <a:spcBef>
                <a:spcPts val="0"/>
              </a:spcBef>
              <a:buClr>
                <a:schemeClr val="accent5"/>
              </a:buClr>
              <a:buSzPct val="100000"/>
              <a:buFont typeface="Wingdings" charset="2"/>
              <a:buChar char="§"/>
              <a:defRPr sz="4500" b="0" i="0" kern="1200" baseline="0">
                <a:solidFill>
                  <a:schemeClr val="tx1"/>
                </a:solidFill>
                <a:latin typeface="Arial" panose="020B0604020202020204" pitchFamily="34" charset="0"/>
                <a:ea typeface="+mn-ea"/>
                <a:cs typeface="Arial" panose="020B0604020202020204" pitchFamily="34" charset="0"/>
              </a:defRPr>
            </a:lvl1pPr>
            <a:lvl2pPr marL="1320817" indent="-457200" algn="l" defTabSz="812810" rtl="0" eaLnBrk="1" latinLnBrk="0" hangingPunct="1">
              <a:spcBef>
                <a:spcPct val="20000"/>
              </a:spcBef>
              <a:buClr>
                <a:schemeClr val="accent5"/>
              </a:buClr>
              <a:buSzPct val="100000"/>
              <a:buFont typeface="Wingdings" charset="2"/>
              <a:buChar char="§"/>
              <a:defRPr sz="3600" b="0" i="0" kern="1200">
                <a:solidFill>
                  <a:schemeClr val="tx1"/>
                </a:solidFill>
                <a:latin typeface="Arial" panose="020B0604020202020204" pitchFamily="34" charset="0"/>
                <a:ea typeface="+mn-ea"/>
                <a:cs typeface="Arial" panose="020B0604020202020204" pitchFamily="34" charset="0"/>
              </a:defRPr>
            </a:lvl2pPr>
            <a:lvl3pPr marL="2032025" indent="-411480" algn="l" defTabSz="812810" rtl="0" eaLnBrk="1" latinLnBrk="0" hangingPunct="1">
              <a:spcBef>
                <a:spcPct val="20000"/>
              </a:spcBef>
              <a:buClr>
                <a:schemeClr val="accent5"/>
              </a:buClr>
              <a:buSzPct val="100000"/>
              <a:buFont typeface="Wingdings" charset="2"/>
              <a:buChar char="§"/>
              <a:defRPr sz="3200" b="0" i="0" kern="1200">
                <a:solidFill>
                  <a:schemeClr val="tx1"/>
                </a:solidFill>
                <a:latin typeface="Arial" panose="020B0604020202020204" pitchFamily="34" charset="0"/>
                <a:ea typeface="+mn-ea"/>
                <a:cs typeface="Arial" panose="020B0604020202020204" pitchFamily="34" charset="0"/>
              </a:defRPr>
            </a:lvl3pPr>
            <a:lvl4pPr marL="2844836" indent="-365760" algn="l" defTabSz="812810" rtl="0" eaLnBrk="1" latinLnBrk="0" hangingPunct="1">
              <a:spcBef>
                <a:spcPct val="20000"/>
              </a:spcBef>
              <a:buClr>
                <a:schemeClr val="accent5"/>
              </a:buClr>
              <a:buSzPct val="100000"/>
              <a:buFont typeface="Wingdings" charset="2"/>
              <a:buChar char="§"/>
              <a:defRPr sz="2700" b="0" i="0" kern="1200">
                <a:solidFill>
                  <a:schemeClr val="tx1"/>
                </a:solidFill>
                <a:latin typeface="Arial" panose="020B0604020202020204" pitchFamily="34" charset="0"/>
                <a:ea typeface="+mn-ea"/>
                <a:cs typeface="Arial" panose="020B0604020202020204" pitchFamily="34" charset="0"/>
              </a:defRPr>
            </a:lvl4pPr>
            <a:lvl5pPr marL="3657646" indent="-320040" algn="l" defTabSz="812810" rtl="0" eaLnBrk="1" latinLnBrk="0" hangingPunct="1">
              <a:spcBef>
                <a:spcPct val="20000"/>
              </a:spcBef>
              <a:buClr>
                <a:schemeClr val="accent5"/>
              </a:buClr>
              <a:buSzPct val="100000"/>
              <a:buFont typeface="Wingdings" charset="2"/>
              <a:buChar char="§"/>
              <a:defRPr sz="2400" b="0" i="0" kern="1200">
                <a:solidFill>
                  <a:schemeClr val="tx1"/>
                </a:solidFill>
                <a:latin typeface="Arial" panose="020B0604020202020204" pitchFamily="34" charset="0"/>
                <a:ea typeface="+mn-ea"/>
                <a:cs typeface="Arial" panose="020B0604020202020204" pitchFamily="34" charset="0"/>
              </a:defRPr>
            </a:lvl5pPr>
            <a:lvl6pPr marL="4470456" indent="-406405" algn="l" defTabSz="812810" rtl="0" eaLnBrk="1" latinLnBrk="0" hangingPunct="1">
              <a:spcBef>
                <a:spcPct val="20000"/>
              </a:spcBef>
              <a:buFont typeface="Arial"/>
              <a:buChar char="•"/>
              <a:defRPr sz="3600" kern="1200">
                <a:solidFill>
                  <a:schemeClr val="tx1"/>
                </a:solidFill>
                <a:latin typeface="+mn-lt"/>
                <a:ea typeface="+mn-ea"/>
                <a:cs typeface="+mn-cs"/>
              </a:defRPr>
            </a:lvl6pPr>
            <a:lvl7pPr marL="5283266" indent="-406405" algn="l" defTabSz="812810" rtl="0" eaLnBrk="1" latinLnBrk="0" hangingPunct="1">
              <a:spcBef>
                <a:spcPct val="20000"/>
              </a:spcBef>
              <a:buFont typeface="Arial"/>
              <a:buChar char="•"/>
              <a:defRPr sz="3600" kern="1200">
                <a:solidFill>
                  <a:schemeClr val="tx1"/>
                </a:solidFill>
                <a:latin typeface="+mn-lt"/>
                <a:ea typeface="+mn-ea"/>
                <a:cs typeface="+mn-cs"/>
              </a:defRPr>
            </a:lvl7pPr>
            <a:lvl8pPr marL="6096076" indent="-406405" algn="l" defTabSz="812810" rtl="0" eaLnBrk="1" latinLnBrk="0" hangingPunct="1">
              <a:spcBef>
                <a:spcPct val="20000"/>
              </a:spcBef>
              <a:buFont typeface="Arial"/>
              <a:buChar char="•"/>
              <a:defRPr sz="3600" kern="1200">
                <a:solidFill>
                  <a:schemeClr val="tx1"/>
                </a:solidFill>
                <a:latin typeface="+mn-lt"/>
                <a:ea typeface="+mn-ea"/>
                <a:cs typeface="+mn-cs"/>
              </a:defRPr>
            </a:lvl8pPr>
            <a:lvl9pPr marL="6908886" indent="-406405" algn="l" defTabSz="812810" rtl="0" eaLnBrk="1" latinLnBrk="0" hangingPunct="1">
              <a:spcBef>
                <a:spcPct val="20000"/>
              </a:spcBef>
              <a:buFont typeface="Arial"/>
              <a:buChar char="•"/>
              <a:defRPr sz="3600" kern="1200">
                <a:solidFill>
                  <a:schemeClr val="tx1"/>
                </a:solidFill>
                <a:latin typeface="+mn-lt"/>
                <a:ea typeface="+mn-ea"/>
                <a:cs typeface="+mn-cs"/>
              </a:defRPr>
            </a:lvl9pPr>
          </a:lstStyle>
          <a:p>
            <a:pPr marL="106688" indent="0">
              <a:buNone/>
            </a:pPr>
            <a:r>
              <a:rPr lang="en-US" sz="2800" dirty="0"/>
              <a:t>Use the Project Management functionality to </a:t>
            </a:r>
            <a:r>
              <a:rPr lang="en-US" sz="2800" b="1" dirty="0">
                <a:solidFill>
                  <a:srgbClr val="C00000"/>
                </a:solidFill>
              </a:rPr>
              <a:t>build your project plan </a:t>
            </a:r>
            <a:r>
              <a:rPr lang="en-US" sz="2800" dirty="0"/>
              <a:t>and quickly see the progress of your project. The Project Management View displays </a:t>
            </a:r>
            <a:r>
              <a:rPr lang="en-US" sz="2800" b="1" dirty="0">
                <a:solidFill>
                  <a:srgbClr val="C00000"/>
                </a:solidFill>
              </a:rPr>
              <a:t>tasks by target dates and status, and reflects progress as it happens. </a:t>
            </a:r>
            <a:r>
              <a:rPr lang="en-US" sz="2800" dirty="0"/>
              <a:t>A Timeline is shown in Gantt Chart format to show the status of your project visually, while Prerequisites keep the </a:t>
            </a:r>
            <a:r>
              <a:rPr lang="en-US" sz="2800" b="1" dirty="0">
                <a:solidFill>
                  <a:srgbClr val="C00000"/>
                </a:solidFill>
              </a:rPr>
              <a:t>project flow organized.</a:t>
            </a:r>
          </a:p>
          <a:p>
            <a:pPr marL="106688" indent="0">
              <a:buNone/>
            </a:pPr>
            <a:endParaRPr lang="en-US" sz="2800" dirty="0" smtClean="0"/>
          </a:p>
          <a:p>
            <a:pPr marL="106688" indent="0">
              <a:buNone/>
            </a:pPr>
            <a:endParaRPr lang="en-US" sz="2800" dirty="0"/>
          </a:p>
        </p:txBody>
      </p:sp>
      <p:sp>
        <p:nvSpPr>
          <p:cNvPr id="3" name="Title 2"/>
          <p:cNvSpPr>
            <a:spLocks noGrp="1"/>
          </p:cNvSpPr>
          <p:nvPr>
            <p:ph type="title"/>
          </p:nvPr>
        </p:nvSpPr>
        <p:spPr>
          <a:xfrm>
            <a:off x="2119168" y="366185"/>
            <a:ext cx="12589610" cy="729191"/>
          </a:xfrm>
        </p:spPr>
        <p:txBody>
          <a:bodyPr/>
          <a:lstStyle/>
          <a:p>
            <a:r>
              <a:rPr lang="en-US" dirty="0" smtClean="0"/>
              <a:t>Project Management</a:t>
            </a:r>
            <a:endParaRPr lang="en-US" dirty="0"/>
          </a:p>
        </p:txBody>
      </p:sp>
      <p:pic>
        <p:nvPicPr>
          <p:cNvPr id="2" name="Picture 1"/>
          <p:cNvPicPr>
            <a:picLocks noChangeAspect="1"/>
          </p:cNvPicPr>
          <p:nvPr/>
        </p:nvPicPr>
        <p:blipFill>
          <a:blip r:embed="rId2"/>
          <a:stretch>
            <a:fillRect/>
          </a:stretch>
        </p:blipFill>
        <p:spPr>
          <a:xfrm>
            <a:off x="777593" y="261257"/>
            <a:ext cx="1000250" cy="985962"/>
          </a:xfrm>
          <a:prstGeom prst="rect">
            <a:avLst/>
          </a:prstGeom>
        </p:spPr>
      </p:pic>
      <p:pic>
        <p:nvPicPr>
          <p:cNvPr id="10" name="Picture 2" descr="http://files.wikihelp.autodesk.com/PLM/76/ENU/GUID-C4208A68-66E4-4E90-A3FF-62207CDDDFBE-lo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092" y="3928938"/>
            <a:ext cx="10601401"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726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12880" y="6416856"/>
            <a:ext cx="14814788" cy="2330138"/>
          </a:xfrm>
        </p:spPr>
        <p:txBody>
          <a:bodyPr/>
          <a:lstStyle/>
          <a:p>
            <a:r>
              <a:rPr lang="en-US" sz="3600" dirty="0" smtClean="0">
                <a:latin typeface="+mn-lt"/>
              </a:rPr>
              <a:t>Add / Edit project items</a:t>
            </a:r>
          </a:p>
          <a:p>
            <a:r>
              <a:rPr lang="en-US" sz="3600" dirty="0" smtClean="0">
                <a:latin typeface="+mn-lt"/>
              </a:rPr>
              <a:t>Track with </a:t>
            </a:r>
            <a:r>
              <a:rPr lang="en-US" sz="3600" dirty="0">
                <a:latin typeface="+mn-lt"/>
              </a:rPr>
              <a:t>start and end </a:t>
            </a:r>
            <a:r>
              <a:rPr lang="en-US" sz="3600" dirty="0" smtClean="0">
                <a:latin typeface="+mn-lt"/>
              </a:rPr>
              <a:t>dates and a roll up of % complete</a:t>
            </a:r>
          </a:p>
          <a:p>
            <a:r>
              <a:rPr lang="en-US" sz="3600" dirty="0" smtClean="0"/>
              <a:t>Duration</a:t>
            </a:r>
            <a:r>
              <a:rPr lang="en-US" sz="3600" dirty="0"/>
              <a:t> </a:t>
            </a:r>
            <a:r>
              <a:rPr lang="en-US" sz="3600" dirty="0" smtClean="0"/>
              <a:t>and status are always calculated for you</a:t>
            </a:r>
          </a:p>
          <a:p>
            <a:endParaRPr lang="en-US" sz="3600" dirty="0" smtClean="0">
              <a:latin typeface="+mn-lt"/>
            </a:endParaRPr>
          </a:p>
        </p:txBody>
      </p:sp>
      <p:sp>
        <p:nvSpPr>
          <p:cNvPr id="4" name="Title 3"/>
          <p:cNvSpPr>
            <a:spLocks noGrp="1"/>
          </p:cNvSpPr>
          <p:nvPr>
            <p:ph type="title"/>
          </p:nvPr>
        </p:nvSpPr>
        <p:spPr/>
        <p:txBody>
          <a:bodyPr/>
          <a:lstStyle/>
          <a:p>
            <a:r>
              <a:rPr lang="en-US" dirty="0"/>
              <a:t>Project </a:t>
            </a:r>
            <a:r>
              <a:rPr lang="en-US" dirty="0" smtClean="0"/>
              <a:t>Management Tab</a:t>
            </a:r>
            <a:endParaRPr lang="en-US" dirty="0"/>
          </a:p>
        </p:txBody>
      </p:sp>
      <p:pic>
        <p:nvPicPr>
          <p:cNvPr id="2" name="Picture 1"/>
          <p:cNvPicPr>
            <a:picLocks noChangeAspect="1"/>
          </p:cNvPicPr>
          <p:nvPr/>
        </p:nvPicPr>
        <p:blipFill>
          <a:blip r:embed="rId2"/>
          <a:stretch>
            <a:fillRect/>
          </a:stretch>
        </p:blipFill>
        <p:spPr>
          <a:xfrm>
            <a:off x="1417011" y="1399334"/>
            <a:ext cx="13606525" cy="4485352"/>
          </a:xfrm>
          <a:prstGeom prst="rect">
            <a:avLst/>
          </a:prstGeom>
        </p:spPr>
      </p:pic>
    </p:spTree>
    <p:extLst>
      <p:ext uri="{BB962C8B-B14F-4D97-AF65-F5344CB8AC3E}">
        <p14:creationId xmlns:p14="http://schemas.microsoft.com/office/powerpoint/2010/main" val="1478823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2880" y="1414051"/>
            <a:ext cx="10299620" cy="7102931"/>
          </a:xfrm>
        </p:spPr>
        <p:txBody>
          <a:bodyPr/>
          <a:lstStyle/>
          <a:p>
            <a:pPr>
              <a:lnSpc>
                <a:spcPct val="114000"/>
              </a:lnSpc>
            </a:pPr>
            <a:r>
              <a:rPr lang="en-US" sz="3600" b="1" dirty="0" smtClean="0">
                <a:latin typeface="+mn-lt"/>
              </a:rPr>
              <a:t>Standalone</a:t>
            </a:r>
          </a:p>
          <a:p>
            <a:pPr>
              <a:lnSpc>
                <a:spcPct val="114000"/>
              </a:lnSpc>
            </a:pPr>
            <a:r>
              <a:rPr lang="en-US" sz="3600" b="1" dirty="0"/>
              <a:t>Linked Workflow Item</a:t>
            </a:r>
            <a:endParaRPr lang="en-US" sz="3600" dirty="0"/>
          </a:p>
          <a:p>
            <a:pPr>
              <a:lnSpc>
                <a:spcPct val="114000"/>
              </a:lnSpc>
            </a:pPr>
            <a:r>
              <a:rPr lang="en-US" sz="3600" b="1" dirty="0"/>
              <a:t>Linked Revision-Controlled Item</a:t>
            </a:r>
          </a:p>
          <a:p>
            <a:pPr>
              <a:lnSpc>
                <a:spcPct val="114000"/>
              </a:lnSpc>
            </a:pPr>
            <a:r>
              <a:rPr lang="en-US" sz="3600" b="1" dirty="0"/>
              <a:t>Linked </a:t>
            </a:r>
            <a:r>
              <a:rPr lang="en-US" sz="3600" b="1" dirty="0" smtClean="0"/>
              <a:t>Workflow Item </a:t>
            </a:r>
            <a:r>
              <a:rPr lang="en-US" sz="3600" b="1" dirty="0"/>
              <a:t>with </a:t>
            </a:r>
            <a:r>
              <a:rPr lang="en-US" sz="3600" b="1" dirty="0" smtClean="0"/>
              <a:t>Milestones</a:t>
            </a:r>
            <a:endParaRPr lang="en-US" sz="3600" b="1" dirty="0"/>
          </a:p>
          <a:p>
            <a:pPr>
              <a:lnSpc>
                <a:spcPct val="114000"/>
              </a:lnSpc>
            </a:pPr>
            <a:r>
              <a:rPr lang="en-US" sz="3600" b="1" dirty="0" smtClean="0"/>
              <a:t>Linked Master Project Item</a:t>
            </a:r>
            <a:endParaRPr lang="en-US" sz="3600" dirty="0"/>
          </a:p>
        </p:txBody>
      </p:sp>
      <p:sp>
        <p:nvSpPr>
          <p:cNvPr id="3" name="Title 2"/>
          <p:cNvSpPr>
            <a:spLocks noGrp="1"/>
          </p:cNvSpPr>
          <p:nvPr>
            <p:ph type="title"/>
          </p:nvPr>
        </p:nvSpPr>
        <p:spPr>
          <a:xfrm>
            <a:off x="812880" y="366185"/>
            <a:ext cx="14631829" cy="853015"/>
          </a:xfrm>
        </p:spPr>
        <p:txBody>
          <a:bodyPr/>
          <a:lstStyle/>
          <a:p>
            <a:r>
              <a:rPr lang="en-GB" dirty="0" smtClean="0"/>
              <a:t>Project Item Types</a:t>
            </a:r>
            <a:endParaRPr lang="en-US" dirty="0"/>
          </a:p>
        </p:txBody>
      </p:sp>
    </p:spTree>
    <p:extLst>
      <p:ext uri="{BB962C8B-B14F-4D97-AF65-F5344CB8AC3E}">
        <p14:creationId xmlns:p14="http://schemas.microsoft.com/office/powerpoint/2010/main" val="3580147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812880" y="2528699"/>
            <a:ext cx="9194806" cy="923330"/>
          </a:xfrm>
          <a:prstGeom prst="rect">
            <a:avLst/>
          </a:prstGeom>
        </p:spPr>
        <p:txBody>
          <a:bodyPr wrap="square">
            <a:spAutoFit/>
          </a:bodyPr>
          <a:lstStyle/>
          <a:p>
            <a:pPr marL="1312880" lvl="1" indent="-571500">
              <a:spcBef>
                <a:spcPts val="0"/>
              </a:spcBef>
              <a:buFont typeface="Arial" panose="020B0604020202020204" pitchFamily="34" charset="0"/>
              <a:buChar char="•"/>
            </a:pPr>
            <a:r>
              <a:rPr lang="en-GB" sz="2700" dirty="0" smtClean="0">
                <a:solidFill>
                  <a:srgbClr val="00B050"/>
                </a:solidFill>
              </a:rPr>
              <a:t>Due date still ahead or 100% complete</a:t>
            </a:r>
            <a:endParaRPr lang="en-GB" sz="2700" dirty="0">
              <a:solidFill>
                <a:srgbClr val="00B050"/>
              </a:solidFill>
            </a:endParaRPr>
          </a:p>
          <a:p>
            <a:pPr marL="1312880" lvl="1" indent="-571500">
              <a:spcBef>
                <a:spcPts val="0"/>
              </a:spcBef>
              <a:buFont typeface="Arial" panose="020B0604020202020204" pitchFamily="34" charset="0"/>
              <a:buChar char="•"/>
            </a:pPr>
            <a:r>
              <a:rPr lang="en-GB" sz="2700" dirty="0" smtClean="0">
                <a:solidFill>
                  <a:srgbClr val="FF0000"/>
                </a:solidFill>
              </a:rPr>
              <a:t>Due date passed and not yet 100% complete</a:t>
            </a:r>
            <a:endParaRPr lang="en-GB" sz="3600" dirty="0">
              <a:solidFill>
                <a:srgbClr val="FF0000"/>
              </a:solidFill>
            </a:endParaRPr>
          </a:p>
        </p:txBody>
      </p:sp>
      <p:sp>
        <p:nvSpPr>
          <p:cNvPr id="2" name="Content Placeholder 1"/>
          <p:cNvSpPr>
            <a:spLocks noGrp="1"/>
          </p:cNvSpPr>
          <p:nvPr>
            <p:ph idx="1"/>
          </p:nvPr>
        </p:nvSpPr>
        <p:spPr>
          <a:xfrm>
            <a:off x="812880" y="1414051"/>
            <a:ext cx="14274719" cy="1709119"/>
          </a:xfrm>
        </p:spPr>
        <p:txBody>
          <a:bodyPr/>
          <a:lstStyle/>
          <a:p>
            <a:pPr marL="106688" indent="0" algn="l">
              <a:buNone/>
            </a:pPr>
            <a:r>
              <a:rPr lang="en-US" sz="3600" b="1" dirty="0">
                <a:latin typeface="+mn-lt"/>
              </a:rPr>
              <a:t>Standalone</a:t>
            </a:r>
            <a:r>
              <a:rPr lang="en-US" sz="3600" dirty="0">
                <a:latin typeface="+mn-lt"/>
              </a:rPr>
              <a:t> </a:t>
            </a:r>
            <a:endParaRPr lang="en-US" sz="3600" dirty="0" smtClean="0">
              <a:latin typeface="+mn-lt"/>
            </a:endParaRPr>
          </a:p>
          <a:p>
            <a:pPr marL="106688" indent="0" algn="l">
              <a:buNone/>
            </a:pPr>
            <a:r>
              <a:rPr lang="en-US" sz="2800" dirty="0" smtClean="0">
                <a:latin typeface="+mn-lt"/>
              </a:rPr>
              <a:t>Tracked manually: title, start &amp; </a:t>
            </a:r>
            <a:r>
              <a:rPr lang="en-US" sz="2800" dirty="0">
                <a:latin typeface="+mn-lt"/>
              </a:rPr>
              <a:t>end dates, </a:t>
            </a:r>
            <a:r>
              <a:rPr lang="en-US" sz="2800" dirty="0" smtClean="0">
                <a:latin typeface="+mn-lt"/>
              </a:rPr>
              <a:t>Pre and </a:t>
            </a:r>
            <a:r>
              <a:rPr lang="en-US" sz="2800" dirty="0">
                <a:latin typeface="+mn-lt"/>
              </a:rPr>
              <a:t>% completed</a:t>
            </a:r>
            <a:r>
              <a:rPr lang="en-US" sz="2800" dirty="0" smtClean="0">
                <a:latin typeface="+mn-lt"/>
              </a:rPr>
              <a:t>.</a:t>
            </a:r>
          </a:p>
          <a:p>
            <a:pPr marL="106688" indent="0" algn="l">
              <a:buNone/>
            </a:pPr>
            <a:endParaRPr lang="en-US" sz="2000" dirty="0">
              <a:latin typeface="+mn-lt"/>
            </a:endParaRPr>
          </a:p>
        </p:txBody>
      </p:sp>
      <p:sp>
        <p:nvSpPr>
          <p:cNvPr id="3" name="Title 2"/>
          <p:cNvSpPr>
            <a:spLocks noGrp="1"/>
          </p:cNvSpPr>
          <p:nvPr>
            <p:ph type="title"/>
          </p:nvPr>
        </p:nvSpPr>
        <p:spPr>
          <a:xfrm>
            <a:off x="812880" y="366185"/>
            <a:ext cx="14631829" cy="853015"/>
          </a:xfrm>
        </p:spPr>
        <p:txBody>
          <a:bodyPr/>
          <a:lstStyle/>
          <a:p>
            <a:r>
              <a:rPr lang="en-GB" dirty="0" smtClean="0"/>
              <a:t>Project Item Types</a:t>
            </a:r>
            <a:endParaRPr lang="en-US" dirty="0"/>
          </a:p>
        </p:txBody>
      </p:sp>
      <p:pic>
        <p:nvPicPr>
          <p:cNvPr id="7" name="Picture 2" descr="http://files.wikihelp.autodesk.com/PLM/76/ENU/GUID-C4208A68-66E4-4E90-A3FF-62207CDDDFBE-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093" y="3937642"/>
            <a:ext cx="10601401" cy="4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7096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Autodesk Theme">
  <a:themeElements>
    <a:clrScheme name="Autodesk Theme Colors">
      <a:dk1>
        <a:srgbClr val="000000"/>
      </a:dk1>
      <a:lt1>
        <a:srgbClr val="FFFFFF"/>
      </a:lt1>
      <a:dk2>
        <a:srgbClr val="000000"/>
      </a:dk2>
      <a:lt2>
        <a:srgbClr val="FFFFFF"/>
      </a:lt2>
      <a:accent1>
        <a:srgbClr val="FFCC00"/>
      </a:accent1>
      <a:accent2>
        <a:srgbClr val="87BC40"/>
      </a:accent2>
      <a:accent3>
        <a:srgbClr val="32BCAD"/>
      </a:accent3>
      <a:accent4>
        <a:srgbClr val="0696D7"/>
      </a:accent4>
      <a:accent5>
        <a:srgbClr val="007272"/>
      </a:accent5>
      <a:accent6>
        <a:srgbClr val="1858A8"/>
      </a:accent6>
      <a:hlink>
        <a:srgbClr val="007272"/>
      </a:hlink>
      <a:folHlink>
        <a:srgbClr val="0072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dk1"/>
        </a:lnRef>
        <a:fillRef idx="3">
          <a:schemeClr val="dk1"/>
        </a:fillRef>
        <a:effectRef idx="2">
          <a:schemeClr val="dk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b2d373-c9ab-4c73-bd20-f3f93986c287">
      <Terms xmlns="http://schemas.microsoft.com/office/infopath/2007/PartnerControls"/>
    </lcf76f155ced4ddcb4097134ff3c332f>
    <TaxCatchAll xmlns="1ba95b48-ff86-4a97-8c0c-72e87909620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D0901408418A34781FB58955B5A4898" ma:contentTypeVersion="15" ma:contentTypeDescription="Create a new document." ma:contentTypeScope="" ma:versionID="f12e08a9d6519e85891a50c23753a3a4">
  <xsd:schema xmlns:xsd="http://www.w3.org/2001/XMLSchema" xmlns:xs="http://www.w3.org/2001/XMLSchema" xmlns:p="http://schemas.microsoft.com/office/2006/metadata/properties" xmlns:ns2="1ba95b48-ff86-4a97-8c0c-72e879096207" xmlns:ns3="9fdfbe47-238d-48cf-9155-9e32c0ba9ffc" xmlns:ns4="03b2d373-c9ab-4c73-bd20-f3f93986c287" targetNamespace="http://schemas.microsoft.com/office/2006/metadata/properties" ma:root="true" ma:fieldsID="437f2f10dc086fea1c5c6071de2c0c10" ns2:_="" ns3:_="" ns4:_="">
    <xsd:import namespace="1ba95b48-ff86-4a97-8c0c-72e879096207"/>
    <xsd:import namespace="9fdfbe47-238d-48cf-9155-9e32c0ba9ffc"/>
    <xsd:import namespace="03b2d373-c9ab-4c73-bd20-f3f93986c287"/>
    <xsd:element name="properties">
      <xsd:complexType>
        <xsd:sequence>
          <xsd:element name="documentManagement">
            <xsd:complexType>
              <xsd:all>
                <xsd:element ref="ns2:SharedWithUsers" minOccurs="0"/>
                <xsd:element ref="ns3:SharingHintHash" minOccurs="0"/>
                <xsd:element ref="ns3:SharedWithDetails"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OCR" minOccurs="0"/>
                <xsd:element ref="ns4:MediaServiceAutoKeyPoints" minOccurs="0"/>
                <xsd:element ref="ns4:MediaServiceKeyPoints" minOccurs="0"/>
                <xsd:element ref="ns4: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a95b48-ff86-4a97-8c0c-72e87909620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21" nillable="true" ma:displayName="Taxonomy Catch All Column" ma:hidden="true" ma:list="{04ce25b9-7935-43e9-b826-a5174d04766d}" ma:internalName="TaxCatchAll" ma:showField="CatchAllData" ma:web="1ba95b48-ff86-4a97-8c0c-72e879096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fdfbe47-238d-48cf-9155-9e32c0ba9ffc" elementFormDefault="qualified">
    <xsd:import namespace="http://schemas.microsoft.com/office/2006/documentManagement/types"/>
    <xsd:import namespace="http://schemas.microsoft.com/office/infopath/2007/PartnerControls"/>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b2d373-c9ab-4c73-bd20-f3f93986c287"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8a63c7ac-441e-4a27-a67b-4f073a988be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B34E1A-80D3-45F9-B89B-324D42ABC740}">
  <ds:schemaRefs>
    <ds:schemaRef ds:uri="http://schemas.microsoft.com/sharepoint/v3/contenttype/forms"/>
  </ds:schemaRefs>
</ds:datastoreItem>
</file>

<file path=customXml/itemProps2.xml><?xml version="1.0" encoding="utf-8"?>
<ds:datastoreItem xmlns:ds="http://schemas.openxmlformats.org/officeDocument/2006/customXml" ds:itemID="{C0595961-19AA-40E8-805F-F0C4E0A59E22}">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1AC8D06-A374-4C58-A432-A0F2C34432A6}"/>
</file>

<file path=docProps/app.xml><?xml version="1.0" encoding="utf-8"?>
<Properties xmlns="http://schemas.openxmlformats.org/officeDocument/2006/extended-properties" xmlns:vt="http://schemas.openxmlformats.org/officeDocument/2006/docPropsVTypes">
  <Template/>
  <TotalTime>12366</TotalTime>
  <Words>737</Words>
  <Application>Microsoft Office PowerPoint</Application>
  <PresentationFormat>Custom</PresentationFormat>
  <Paragraphs>130</Paragraphs>
  <Slides>18</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Frutiger Next LT W1G</vt:lpstr>
      <vt:lpstr>Wingdings</vt:lpstr>
      <vt:lpstr>Autodesk Theme</vt:lpstr>
      <vt:lpstr>1_Autodesk Theme</vt:lpstr>
      <vt:lpstr>PowerPoint Presentation</vt:lpstr>
      <vt:lpstr>Learning Objectives  Project Execution &amp; Tracking</vt:lpstr>
      <vt:lpstr>Project Execution &amp; Tracking Overview</vt:lpstr>
      <vt:lpstr>Milestones</vt:lpstr>
      <vt:lpstr>Milestones</vt:lpstr>
      <vt:lpstr>Project Management</vt:lpstr>
      <vt:lpstr>Project Management Tab</vt:lpstr>
      <vt:lpstr>Project Item Types</vt:lpstr>
      <vt:lpstr>Project Item Types</vt:lpstr>
      <vt:lpstr>Project Item Types</vt:lpstr>
      <vt:lpstr>Project Item Types</vt:lpstr>
      <vt:lpstr>Project Item Types</vt:lpstr>
      <vt:lpstr>Project Item Types</vt:lpstr>
      <vt:lpstr>Project Management Baselines</vt:lpstr>
      <vt:lpstr>PowerPoint Presentation</vt:lpstr>
      <vt:lpstr>Exercises 1 - 3</vt:lpstr>
      <vt:lpstr>Review Project Execution &amp; Tracking</vt:lpstr>
      <vt:lpstr>PowerPoint Presentation</vt:lpstr>
    </vt:vector>
  </TitlesOfParts>
  <Company>Autodesk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Pasquale Volpintesta</dc:creator>
  <cp:lastModifiedBy>Sara Murray</cp:lastModifiedBy>
  <cp:revision>561</cp:revision>
  <dcterms:created xsi:type="dcterms:W3CDTF">2012-10-19T15:38:24Z</dcterms:created>
  <dcterms:modified xsi:type="dcterms:W3CDTF">2016-10-26T19:24:27Z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0x0101005D0901408418A34781FB58955B5A4898</vt:lpwstr>
  </property>
  <property fmtid="{D5CDD505-2E9C-101B-9397-08002B2CF9AE}" pid="3" name="MediaServiceImageTags">
    <vt:lpwstr/>
  </property>
</Properties>
</file>