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431" r:id="rId5"/>
    <p:sldId id="407" r:id="rId6"/>
    <p:sldId id="413" r:id="rId7"/>
    <p:sldId id="426" r:id="rId8"/>
    <p:sldId id="427" r:id="rId9"/>
    <p:sldId id="428" r:id="rId10"/>
    <p:sldId id="429" r:id="rId11"/>
    <p:sldId id="430" r:id="rId12"/>
    <p:sldId id="424" r:id="rId13"/>
    <p:sldId id="416" r:id="rId14"/>
    <p:sldId id="414" r:id="rId15"/>
    <p:sldId id="422" r:id="rId16"/>
    <p:sldId id="425" r:id="rId17"/>
    <p:sldId id="415" r:id="rId18"/>
    <p:sldId id="410" r:id="rId19"/>
    <p:sldId id="411" r:id="rId20"/>
    <p:sldId id="321" r:id="rId21"/>
  </p:sldIdLst>
  <p:sldSz cx="16257588" cy="9144000"/>
  <p:notesSz cx="7010400" cy="9296400"/>
  <p:defaultText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92">
          <p15:clr>
            <a:srgbClr val="A4A3A4"/>
          </p15:clr>
        </p15:guide>
        <p15:guide id="2" orient="horz" pos="5427">
          <p15:clr>
            <a:srgbClr val="A4A3A4"/>
          </p15:clr>
        </p15:guide>
        <p15:guide id="3" orient="horz" pos="5379">
          <p15:clr>
            <a:srgbClr val="A4A3A4"/>
          </p15:clr>
        </p15:guide>
        <p15:guide id="4" orient="horz" pos="5183">
          <p15:clr>
            <a:srgbClr val="A4A3A4"/>
          </p15:clr>
        </p15:guide>
        <p15:guide id="5" pos="5426">
          <p15:clr>
            <a:srgbClr val="A4A3A4"/>
          </p15:clr>
        </p15:guide>
        <p15:guide id="6" pos="91">
          <p15:clr>
            <a:srgbClr val="A4A3A4"/>
          </p15:clr>
        </p15:guide>
        <p15:guide id="7" pos="97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elby Thorner" initials="ST" lastIdx="5" clrIdx="0"/>
  <p:cmAuthor id="1" name="Greg Eden" initials="GE" lastIdx="6" clrIdx="1"/>
  <p:cmAuthor id="2" name="Patrick Wendland (Contingent)" initials="PW" lastIdx="9" clrIdx="2"/>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96D7"/>
    <a:srgbClr val="FFAA11"/>
    <a:srgbClr val="1B58A8"/>
    <a:srgbClr val="FF3300"/>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11" autoAdjust="0"/>
    <p:restoredTop sz="90326" autoAdjust="0"/>
  </p:normalViewPr>
  <p:slideViewPr>
    <p:cSldViewPr snapToGrid="0">
      <p:cViewPr>
        <p:scale>
          <a:sx n="106" d="100"/>
          <a:sy n="106" d="100"/>
        </p:scale>
        <p:origin x="-2364" y="-834"/>
      </p:cViewPr>
      <p:guideLst>
        <p:guide orient="horz" pos="1192"/>
        <p:guide orient="horz" pos="5427"/>
        <p:guide orient="horz" pos="5379"/>
        <p:guide orient="horz" pos="5183"/>
        <p:guide pos="5426"/>
        <p:guide pos="91"/>
        <p:guide pos="97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387C2776-B9DD-1946-9831-785CA23AC1F1}" type="datetime1">
              <a:rPr lang="en-US" smtClean="0"/>
              <a:pPr/>
              <a:t>10/26/2016</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8ECB827-1CCB-B349-98A7-AAC485CBB65F}" type="slidenum">
              <a:rPr lang="en-US" smtClean="0"/>
              <a:pPr/>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3A1C7DD-7A43-8947-A922-8561F0BA9BCC}" type="datetime1">
              <a:rPr lang="en-US" smtClean="0"/>
              <a:pPr/>
              <a:t>10/26/2016</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3E9330B-B1DA-214B-A229-0CB8492B91A5}" type="slidenum">
              <a:rPr lang="en-US" smtClean="0"/>
              <a:pPr/>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812810" rtl="0" eaLnBrk="1" latinLnBrk="0" hangingPunct="1">
      <a:defRPr sz="2100" kern="1200">
        <a:solidFill>
          <a:schemeClr val="tx1"/>
        </a:solidFill>
        <a:latin typeface="+mn-lt"/>
        <a:ea typeface="+mn-ea"/>
        <a:cs typeface="+mn-cs"/>
      </a:defRPr>
    </a:lvl1pPr>
    <a:lvl2pPr marL="812810" algn="l" defTabSz="812810" rtl="0" eaLnBrk="1" latinLnBrk="0" hangingPunct="1">
      <a:defRPr sz="2100" kern="1200">
        <a:solidFill>
          <a:schemeClr val="tx1"/>
        </a:solidFill>
        <a:latin typeface="+mn-lt"/>
        <a:ea typeface="+mn-ea"/>
        <a:cs typeface="+mn-cs"/>
      </a:defRPr>
    </a:lvl2pPr>
    <a:lvl3pPr marL="1625620" algn="l" defTabSz="812810" rtl="0" eaLnBrk="1" latinLnBrk="0" hangingPunct="1">
      <a:defRPr sz="2100" kern="1200">
        <a:solidFill>
          <a:schemeClr val="tx1"/>
        </a:solidFill>
        <a:latin typeface="+mn-lt"/>
        <a:ea typeface="+mn-ea"/>
        <a:cs typeface="+mn-cs"/>
      </a:defRPr>
    </a:lvl3pPr>
    <a:lvl4pPr marL="2438430" algn="l" defTabSz="812810" rtl="0" eaLnBrk="1" latinLnBrk="0" hangingPunct="1">
      <a:defRPr sz="2100" kern="1200">
        <a:solidFill>
          <a:schemeClr val="tx1"/>
        </a:solidFill>
        <a:latin typeface="+mn-lt"/>
        <a:ea typeface="+mn-ea"/>
        <a:cs typeface="+mn-cs"/>
      </a:defRPr>
    </a:lvl4pPr>
    <a:lvl5pPr marL="3251241" algn="l" defTabSz="812810" rtl="0" eaLnBrk="1" latinLnBrk="0" hangingPunct="1">
      <a:defRPr sz="2100" kern="1200">
        <a:solidFill>
          <a:schemeClr val="tx1"/>
        </a:solidFill>
        <a:latin typeface="+mn-lt"/>
        <a:ea typeface="+mn-ea"/>
        <a:cs typeface="+mn-cs"/>
      </a:defRPr>
    </a:lvl5pPr>
    <a:lvl6pPr marL="4064051" algn="l" defTabSz="812810" rtl="0" eaLnBrk="1" latinLnBrk="0" hangingPunct="1">
      <a:defRPr sz="2100" kern="1200">
        <a:solidFill>
          <a:schemeClr val="tx1"/>
        </a:solidFill>
        <a:latin typeface="+mn-lt"/>
        <a:ea typeface="+mn-ea"/>
        <a:cs typeface="+mn-cs"/>
      </a:defRPr>
    </a:lvl6pPr>
    <a:lvl7pPr marL="4876861" algn="l" defTabSz="812810" rtl="0" eaLnBrk="1" latinLnBrk="0" hangingPunct="1">
      <a:defRPr sz="2100" kern="1200">
        <a:solidFill>
          <a:schemeClr val="tx1"/>
        </a:solidFill>
        <a:latin typeface="+mn-lt"/>
        <a:ea typeface="+mn-ea"/>
        <a:cs typeface="+mn-cs"/>
      </a:defRPr>
    </a:lvl7pPr>
    <a:lvl8pPr marL="5689671" algn="l" defTabSz="812810" rtl="0" eaLnBrk="1" latinLnBrk="0" hangingPunct="1">
      <a:defRPr sz="2100" kern="1200">
        <a:solidFill>
          <a:schemeClr val="tx1"/>
        </a:solidFill>
        <a:latin typeface="+mn-lt"/>
        <a:ea typeface="+mn-ea"/>
        <a:cs typeface="+mn-cs"/>
      </a:defRPr>
    </a:lvl8pPr>
    <a:lvl9pPr marL="6502481" algn="l" defTabSz="81281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Tx/>
              <a:buAutoNum type="arabicPeriod"/>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872505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Tx/>
              <a:buAutoNum type="arabicPeriod"/>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pPr/>
              <a:t>3</a:t>
            </a:fld>
            <a:endParaRPr lang="en-US" dirty="0"/>
          </a:p>
        </p:txBody>
      </p:sp>
    </p:spTree>
    <p:extLst>
      <p:ext uri="{BB962C8B-B14F-4D97-AF65-F5344CB8AC3E}">
        <p14:creationId xmlns:p14="http://schemas.microsoft.com/office/powerpoint/2010/main" val="2287234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100" b="0" i="0" u="none" strike="noStrike" kern="1200" baseline="0" dirty="0" smtClean="0">
              <a:solidFill>
                <a:schemeClr val="tx1"/>
              </a:solidFill>
              <a:latin typeface="+mn-lt"/>
              <a:ea typeface="+mn-ea"/>
              <a:cs typeface="+mn-cs"/>
            </a:endParaRPr>
          </a:p>
          <a:p>
            <a:r>
              <a:rPr lang="en-US" sz="2100" b="0" i="0" u="none" strike="noStrike" kern="1200" baseline="0" dirty="0" smtClean="0">
                <a:solidFill>
                  <a:schemeClr val="tx1"/>
                </a:solidFill>
                <a:latin typeface="+mn-lt"/>
                <a:ea typeface="+mn-ea"/>
                <a:cs typeface="+mn-cs"/>
              </a:rPr>
              <a:t>Create a report for your custom Items and BOMs Workspace </a:t>
            </a:r>
          </a:p>
          <a:p>
            <a:r>
              <a:rPr lang="en-US" sz="2100" b="0" i="0" u="none" strike="noStrike" kern="1200" baseline="0" dirty="0" smtClean="0">
                <a:solidFill>
                  <a:schemeClr val="tx1"/>
                </a:solidFill>
                <a:latin typeface="+mn-lt"/>
                <a:ea typeface="+mn-ea"/>
                <a:cs typeface="+mn-cs"/>
              </a:rPr>
              <a:t> Name the report “Items by Category Report” </a:t>
            </a:r>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pPr/>
              <a:t>8</a:t>
            </a:fld>
            <a:endParaRPr lang="en-US" dirty="0"/>
          </a:p>
        </p:txBody>
      </p:sp>
    </p:spTree>
    <p:extLst>
      <p:ext uri="{BB962C8B-B14F-4D97-AF65-F5344CB8AC3E}">
        <p14:creationId xmlns:p14="http://schemas.microsoft.com/office/powerpoint/2010/main" val="721240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Tx/>
              <a:buAutoNum type="arabicPeriod"/>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pPr/>
              <a:t>9</a:t>
            </a:fld>
            <a:endParaRPr lang="en-US" dirty="0"/>
          </a:p>
        </p:txBody>
      </p:sp>
    </p:spTree>
    <p:extLst>
      <p:ext uri="{BB962C8B-B14F-4D97-AF65-F5344CB8AC3E}">
        <p14:creationId xmlns:p14="http://schemas.microsoft.com/office/powerpoint/2010/main" val="1394231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Tx/>
              <a:buAutoNum type="arabicPeriod"/>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pPr/>
              <a:t>11</a:t>
            </a:fld>
            <a:endParaRPr lang="en-US" dirty="0"/>
          </a:p>
        </p:txBody>
      </p:sp>
    </p:spTree>
    <p:extLst>
      <p:ext uri="{BB962C8B-B14F-4D97-AF65-F5344CB8AC3E}">
        <p14:creationId xmlns:p14="http://schemas.microsoft.com/office/powerpoint/2010/main" val="3715298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2" name="Rectangle 1"/>
          <p:cNvSpPr/>
          <p:nvPr userDrawn="1"/>
        </p:nvSpPr>
        <p:spPr>
          <a:xfrm>
            <a:off x="0" y="2426764"/>
            <a:ext cx="16257588" cy="4088336"/>
          </a:xfrm>
          <a:prstGeom prst="rect">
            <a:avLst/>
          </a:prstGeom>
          <a:gradFill>
            <a:gsLst>
              <a:gs pos="20000">
                <a:schemeClr val="bg1">
                  <a:alpha val="88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8" name="Picture 7" descr="Flat_footer.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5981700"/>
            <a:ext cx="16256000" cy="533400"/>
          </a:xfrm>
          <a:prstGeom prst="rect">
            <a:avLst/>
          </a:prstGeom>
        </p:spPr>
      </p:pic>
      <p:sp>
        <p:nvSpPr>
          <p:cNvPr id="4" name="Text Placeholder 2"/>
          <p:cNvSpPr>
            <a:spLocks noGrp="1"/>
          </p:cNvSpPr>
          <p:nvPr>
            <p:ph type="body" sz="quarter" idx="10" hasCustomPrompt="1"/>
          </p:nvPr>
        </p:nvSpPr>
        <p:spPr>
          <a:xfrm>
            <a:off x="812880" y="3243122"/>
            <a:ext cx="9596241" cy="1606783"/>
          </a:xfrm>
          <a:prstGeom prst="rect">
            <a:avLst/>
          </a:prstGeom>
        </p:spPr>
        <p:txBody>
          <a:bodyPr lIns="0" tIns="0" rIns="0" bIns="0">
            <a:noAutofit/>
          </a:bodyPr>
          <a:lstStyle>
            <a:lvl1pPr marL="0" indent="0">
              <a:spcBef>
                <a:spcPts val="0"/>
              </a:spcBef>
              <a:buNone/>
              <a:defRPr sz="4800" b="1" baseline="0">
                <a:solidFill>
                  <a:schemeClr val="accent5"/>
                </a:solidFill>
                <a:latin typeface="Arial" panose="020B0604020202020204" pitchFamily="34" charset="0"/>
                <a:cs typeface="Arial" panose="020B0604020202020204" pitchFamily="34" charset="0"/>
              </a:defRPr>
            </a:lvl1pPr>
          </a:lstStyle>
          <a:p>
            <a:r>
              <a:rPr lang="en-US" sz="4500" dirty="0" smtClean="0"/>
              <a:t>Main title can extend over one or two lines</a:t>
            </a:r>
            <a:endParaRPr lang="en-US" sz="4500" dirty="0"/>
          </a:p>
        </p:txBody>
      </p:sp>
      <p:sp>
        <p:nvSpPr>
          <p:cNvPr id="5" name="Text Placeholder 4"/>
          <p:cNvSpPr>
            <a:spLocks noGrp="1"/>
          </p:cNvSpPr>
          <p:nvPr>
            <p:ph type="body" sz="quarter" idx="12" hasCustomPrompt="1"/>
          </p:nvPr>
        </p:nvSpPr>
        <p:spPr>
          <a:xfrm>
            <a:off x="812884" y="5159375"/>
            <a:ext cx="9596237" cy="516340"/>
          </a:xfrm>
          <a:prstGeom prst="rect">
            <a:avLst/>
          </a:prstGeom>
        </p:spPr>
        <p:txBody>
          <a:bodyPr lIns="0" tIns="0" rIns="0" bIns="0">
            <a:noAutofit/>
          </a:bodyPr>
          <a:lstStyle>
            <a:lvl1pPr marL="0" indent="0">
              <a:spcBef>
                <a:spcPts val="0"/>
              </a:spcBef>
              <a:buNone/>
              <a:defRPr sz="3200" b="0" baseline="0">
                <a:solidFill>
                  <a:schemeClr val="tx2"/>
                </a:solidFill>
                <a:latin typeface="Arial" panose="020B0604020202020204" pitchFamily="34" charset="0"/>
                <a:cs typeface="Arial" panose="020B0604020202020204" pitchFamily="34" charset="0"/>
              </a:defRPr>
            </a:lvl1pPr>
          </a:lstStyle>
          <a:p>
            <a:pPr lvl="0"/>
            <a:r>
              <a:rPr lang="en-US" dirty="0" smtClean="0"/>
              <a:t>Presenter Name</a:t>
            </a:r>
          </a:p>
        </p:txBody>
      </p:sp>
      <p:sp>
        <p:nvSpPr>
          <p:cNvPr id="6" name="Text Placeholder 15"/>
          <p:cNvSpPr>
            <a:spLocks noGrp="1"/>
          </p:cNvSpPr>
          <p:nvPr>
            <p:ph type="body" sz="quarter" idx="13" hasCustomPrompt="1"/>
          </p:nvPr>
        </p:nvSpPr>
        <p:spPr>
          <a:xfrm>
            <a:off x="812880" y="5675715"/>
            <a:ext cx="9596241" cy="420285"/>
          </a:xfrm>
          <a:prstGeom prst="rect">
            <a:avLst/>
          </a:prstGeom>
        </p:spPr>
        <p:txBody>
          <a:bodyPr lIns="0" tIns="0" rIns="0" bIns="0">
            <a:noAutofit/>
          </a:bodyPr>
          <a:lstStyle>
            <a:lvl1pPr marL="0" indent="0">
              <a:spcBef>
                <a:spcPts val="0"/>
              </a:spcBef>
              <a:buNone/>
              <a:defRPr sz="2400" b="0" baseline="0">
                <a:solidFill>
                  <a:schemeClr val="tx2"/>
                </a:solidFill>
                <a:latin typeface="Arial" panose="020B0604020202020204" pitchFamily="34" charset="0"/>
                <a:cs typeface="Arial" panose="020B0604020202020204" pitchFamily="34" charset="0"/>
              </a:defRPr>
            </a:lvl1pPr>
          </a:lstStyle>
          <a:p>
            <a:pPr lvl="0"/>
            <a:r>
              <a:rPr lang="en-US" dirty="0" smtClean="0"/>
              <a:t>Presenter Title</a:t>
            </a:r>
            <a:endParaRPr lang="en-US" dirty="0"/>
          </a:p>
        </p:txBody>
      </p:sp>
      <p:sp>
        <p:nvSpPr>
          <p:cNvPr id="7" name="Text Placeholder 15"/>
          <p:cNvSpPr>
            <a:spLocks noGrp="1"/>
          </p:cNvSpPr>
          <p:nvPr>
            <p:ph type="body" sz="quarter" idx="14" hasCustomPrompt="1"/>
          </p:nvPr>
        </p:nvSpPr>
        <p:spPr>
          <a:xfrm>
            <a:off x="812880" y="2822837"/>
            <a:ext cx="9596241" cy="420285"/>
          </a:xfrm>
          <a:prstGeom prst="rect">
            <a:avLst/>
          </a:prstGeom>
        </p:spPr>
        <p:txBody>
          <a:bodyPr lIns="0" tIns="0" rIns="0" bIns="0">
            <a:noAutofit/>
          </a:bodyPr>
          <a:lstStyle>
            <a:lvl1pPr marL="0" indent="0">
              <a:spcBef>
                <a:spcPts val="0"/>
              </a:spcBef>
              <a:buNone/>
              <a:defRPr sz="2400" b="1" baseline="0">
                <a:solidFill>
                  <a:schemeClr val="accent5"/>
                </a:solidFill>
                <a:latin typeface="Arial" panose="020B0604020202020204" pitchFamily="34" charset="0"/>
                <a:cs typeface="Arial" panose="020B0604020202020204" pitchFamily="34" charset="0"/>
              </a:defRPr>
            </a:lvl1pPr>
          </a:lstStyle>
          <a:p>
            <a:pPr lvl="0"/>
            <a:r>
              <a:rPr lang="en-US" dirty="0" smtClean="0"/>
              <a:t>Event name 2013</a:t>
            </a:r>
            <a:endParaRPr lang="en-US" dirty="0"/>
          </a:p>
        </p:txBody>
      </p:sp>
      <p:grpSp>
        <p:nvGrpSpPr>
          <p:cNvPr id="10" name="Group 9"/>
          <p:cNvGrpSpPr/>
          <p:nvPr userDrawn="1"/>
        </p:nvGrpSpPr>
        <p:grpSpPr>
          <a:xfrm>
            <a:off x="14109700" y="5981700"/>
            <a:ext cx="2146300" cy="533400"/>
            <a:chOff x="14109700" y="5981700"/>
            <a:chExt cx="2146300" cy="533400"/>
          </a:xfrm>
        </p:grpSpPr>
        <p:sp>
          <p:nvSpPr>
            <p:cNvPr id="9" name="Rectangle 8"/>
            <p:cNvSpPr/>
            <p:nvPr userDrawn="1"/>
          </p:nvSpPr>
          <p:spPr>
            <a:xfrm>
              <a:off x="14109700" y="5981700"/>
              <a:ext cx="21463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3" name="Picture 2" descr="autodesk-logo-rgb-color-logo-black-text-larg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236701" y="6108701"/>
              <a:ext cx="1867535" cy="313055"/>
            </a:xfrm>
            <a:prstGeom prst="rect">
              <a:avLst/>
            </a:prstGeom>
          </p:spPr>
        </p:pic>
      </p:grpSp>
      <p:sp>
        <p:nvSpPr>
          <p:cNvPr id="14" name="TextBox 13"/>
          <p:cNvSpPr txBox="1"/>
          <p:nvPr userDrawn="1"/>
        </p:nvSpPr>
        <p:spPr>
          <a:xfrm>
            <a:off x="131709" y="8795059"/>
            <a:ext cx="1295233" cy="169277"/>
          </a:xfrm>
          <a:prstGeom prst="rect">
            <a:avLst/>
          </a:prstGeom>
          <a:noFill/>
        </p:spPr>
        <p:txBody>
          <a:bodyPr wrap="square" lIns="0" tIns="0" rIns="0" bIns="0" rtlCol="0">
            <a:spAutoFit/>
          </a:bodyPr>
          <a:lstStyle/>
          <a:p>
            <a:r>
              <a:rPr lang="en-US" sz="1100" b="0" i="0" baseline="0" dirty="0" smtClean="0">
                <a:solidFill>
                  <a:schemeClr val="tx1">
                    <a:lumMod val="65000"/>
                    <a:lumOff val="35000"/>
                  </a:schemeClr>
                </a:solidFill>
                <a:latin typeface="Arial" panose="020B0604020202020204" pitchFamily="34" charset="0"/>
                <a:cs typeface="Arial" panose="020B0604020202020204" pitchFamily="34" charset="0"/>
              </a:rPr>
              <a:t>© 2014 Autodesk</a:t>
            </a:r>
            <a:endParaRPr lang="en-US" sz="1100" b="0" i="0" baseline="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6"/>
            <a:ext cx="14631908" cy="6356376"/>
          </a:xfrm>
          <a:prstGeom prst="rect">
            <a:avLst/>
          </a:prstGeom>
        </p:spPr>
        <p:txBody>
          <a:bodyPr lIns="0" tIns="0" rIns="0" bIns="0">
            <a:noAutofit/>
          </a:bodyPr>
          <a:lstStyle>
            <a:lvl1pPr marL="609608" indent="-502920">
              <a:buClr>
                <a:schemeClr val="accent5"/>
              </a:buClr>
              <a:buSzPct val="100000"/>
              <a:buFont typeface="Wingdings" charset="2"/>
              <a:buChar char="§"/>
              <a:defRPr sz="4500" b="0">
                <a:solidFill>
                  <a:schemeClr val="tx1"/>
                </a:solidFill>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solidFill>
                  <a:schemeClr val="tx1"/>
                </a:solidFill>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solidFill>
                  <a:schemeClr val="tx1"/>
                </a:solidFill>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solidFill>
                  <a:schemeClr val="tx1"/>
                </a:solidFill>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baseline="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7" name="Rectangle 6"/>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TextBox 7"/>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2014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9" name="Picture 8"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40893972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baseline="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3"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1021088" indent="-914400">
              <a:buClr>
                <a:schemeClr val="accent5"/>
              </a:buClr>
              <a:buSzPct val="100000"/>
              <a:buFont typeface="Wingdings" pitchFamily="2" charset="2"/>
              <a:buChar char="§"/>
              <a:defRPr sz="4500" b="0">
                <a:latin typeface="Arial" panose="020B0604020202020204" pitchFamily="34" charset="0"/>
                <a:cs typeface="Arial" panose="020B0604020202020204" pitchFamily="34" charset="0"/>
              </a:defRPr>
            </a:lvl1pPr>
            <a:lvl2pPr marL="1606567" indent="-742950">
              <a:buClr>
                <a:schemeClr val="accent5"/>
              </a:buClr>
              <a:buSzPct val="100000"/>
              <a:buFont typeface="Wingdings" pitchFamily="2" charset="2"/>
              <a:buChar char="§"/>
              <a:defRPr sz="3600" b="0">
                <a:solidFill>
                  <a:schemeClr val="tx1"/>
                </a:solidFill>
                <a:latin typeface="Arial" panose="020B0604020202020204" pitchFamily="34" charset="0"/>
                <a:cs typeface="Arial" panose="020B0604020202020204" pitchFamily="34" charset="0"/>
              </a:defRPr>
            </a:lvl2pPr>
            <a:lvl3pPr marL="2134895" indent="-514350">
              <a:buClr>
                <a:schemeClr val="accent5"/>
              </a:buClr>
              <a:buSzPct val="100000"/>
              <a:buFont typeface="Wingdings" pitchFamily="2" charset="2"/>
              <a:buChar char="§"/>
              <a:defRPr sz="3200" b="0">
                <a:latin typeface="Arial" panose="020B0604020202020204" pitchFamily="34" charset="0"/>
                <a:cs typeface="Arial" panose="020B0604020202020204" pitchFamily="34" charset="0"/>
              </a:defRPr>
            </a:lvl3pPr>
            <a:lvl4pPr marL="2993426" indent="-514350">
              <a:buClr>
                <a:schemeClr val="accent5"/>
              </a:buClr>
              <a:buSzPct val="100000"/>
              <a:buFont typeface="Wingdings" pitchFamily="2" charset="2"/>
              <a:buChar char="§"/>
              <a:defRPr sz="2700" b="0">
                <a:latin typeface="Arial" panose="020B0604020202020204" pitchFamily="34" charset="0"/>
                <a:cs typeface="Arial" panose="020B0604020202020204" pitchFamily="34" charset="0"/>
              </a:defRPr>
            </a:lvl4pPr>
            <a:lvl5pPr marL="3794806" indent="-457200">
              <a:buClr>
                <a:schemeClr val="accent5"/>
              </a:buClr>
              <a:buSzPct val="100000"/>
              <a:buFont typeface="Wingdings" pitchFamily="2"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09608" indent="-502920">
              <a:buClr>
                <a:schemeClr val="accent5"/>
              </a:buClr>
              <a:buSzPct val="100000"/>
              <a:buFont typeface="Wingdings" charset="2"/>
              <a:buChar char="§"/>
              <a:defRPr sz="4500" b="0">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5"/>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2014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10" name="Picture 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32982385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3" y="1890186"/>
            <a:ext cx="7183336" cy="2880986"/>
          </a:xfrm>
          <a:prstGeom prst="rect">
            <a:avLst/>
          </a:prstGeom>
        </p:spPr>
        <p:txBody>
          <a:bodyPr vert="horz"/>
          <a:lstStyle>
            <a:lvl1pPr marL="0" indent="0">
              <a:buClr>
                <a:schemeClr val="accent4"/>
              </a:buClr>
              <a:buNone/>
              <a:defRPr>
                <a:latin typeface="Arial" panose="020B0604020202020204" pitchFamily="34" charset="0"/>
                <a:cs typeface="Arial" panose="020B0604020202020204" pitchFamily="34" charset="0"/>
              </a:defRPr>
            </a:lvl1pPr>
          </a:lstStyle>
          <a:p>
            <a:endParaRPr lang="en-US" dirty="0"/>
          </a:p>
        </p:txBody>
      </p:sp>
      <p:sp>
        <p:nvSpPr>
          <p:cNvPr id="1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8261373" y="4771172"/>
            <a:ext cx="7183336" cy="230952"/>
          </a:xfrm>
          <a:prstGeom prst="rect">
            <a:avLst/>
          </a:prstGeom>
        </p:spPr>
        <p:txBody>
          <a:bodyPr vert="horz" lIns="0" tIns="0" rIns="0" bIns="0"/>
          <a:lstStyle>
            <a:lvl1pPr marL="0" indent="0">
              <a:buNone/>
              <a:defRPr sz="1100" baseline="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chemeClr val="accent5"/>
              </a:buClr>
              <a:buSzPct val="100000"/>
              <a:buFont typeface="Wingdings" charset="2"/>
              <a:buChar char="§"/>
              <a:defRPr sz="4500" b="0">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8261373" y="5136888"/>
            <a:ext cx="7183336" cy="2880986"/>
          </a:xfrm>
          <a:prstGeom prst="rect">
            <a:avLst/>
          </a:prstGeom>
        </p:spPr>
        <p:txBody>
          <a:bodyPr vert="horz"/>
          <a:lstStyle>
            <a:lvl1pPr marL="0" indent="0">
              <a:buClr>
                <a:schemeClr val="accent4"/>
              </a:buClr>
              <a:buNone/>
              <a:defRPr>
                <a:latin typeface="Arial" panose="020B0604020202020204" pitchFamily="34" charset="0"/>
                <a:cs typeface="Arial" panose="020B0604020202020204" pitchFamily="34" charset="0"/>
              </a:defRPr>
            </a:lvl1pPr>
          </a:lstStyle>
          <a:p>
            <a:endParaRPr lang="en-US" dirty="0"/>
          </a:p>
        </p:txBody>
      </p:sp>
      <p:sp>
        <p:nvSpPr>
          <p:cNvPr id="14" name="Text Placeholder 16"/>
          <p:cNvSpPr>
            <a:spLocks noGrp="1"/>
          </p:cNvSpPr>
          <p:nvPr>
            <p:ph type="body" sz="quarter" idx="19" hasCustomPrompt="1"/>
          </p:nvPr>
        </p:nvSpPr>
        <p:spPr>
          <a:xfrm>
            <a:off x="8261373" y="8017874"/>
            <a:ext cx="7183336" cy="230952"/>
          </a:xfrm>
          <a:prstGeom prst="rect">
            <a:avLst/>
          </a:prstGeom>
        </p:spPr>
        <p:txBody>
          <a:bodyPr vert="horz" lIns="0" tIns="0" rIns="0" bIns="0"/>
          <a:lstStyle>
            <a:lvl1pPr marL="0" indent="0">
              <a:buNone/>
              <a:defRPr sz="1100" baseline="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dirty="0" smtClean="0"/>
              <a:t>Image credit line goes here</a:t>
            </a:r>
            <a:endParaRPr lang="en-US" dirty="0"/>
          </a:p>
        </p:txBody>
      </p:sp>
      <p:sp>
        <p:nvSpPr>
          <p:cNvPr id="18" name="Rectangle 17"/>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2014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20" name="Picture 1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42492357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word">
    <p:spTree>
      <p:nvGrpSpPr>
        <p:cNvPr id="1" name=""/>
        <p:cNvGrpSpPr/>
        <p:nvPr/>
      </p:nvGrpSpPr>
      <p:grpSpPr>
        <a:xfrm>
          <a:off x="0" y="0"/>
          <a:ext cx="0" cy="0"/>
          <a:chOff x="0" y="0"/>
          <a:chExt cx="0" cy="0"/>
        </a:xfrm>
      </p:grpSpPr>
      <p:sp>
        <p:nvSpPr>
          <p:cNvPr id="18" name="Rectangle 17"/>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2014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20" name="Picture 1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
        <p:nvSpPr>
          <p:cNvPr id="13" name="Title 1"/>
          <p:cNvSpPr>
            <a:spLocks noGrp="1"/>
          </p:cNvSpPr>
          <p:nvPr>
            <p:ph type="title" hasCustomPrompt="1"/>
          </p:nvPr>
        </p:nvSpPr>
        <p:spPr>
          <a:xfrm>
            <a:off x="0" y="0"/>
            <a:ext cx="16257588" cy="8267700"/>
          </a:xfrm>
          <a:prstGeom prst="rect">
            <a:avLst/>
          </a:prstGeom>
        </p:spPr>
        <p:txBody>
          <a:bodyPr anchor="ctr"/>
          <a:lstStyle>
            <a:lvl1pPr algn="ctr">
              <a:defRPr sz="14000">
                <a:solidFill>
                  <a:schemeClr val="accent5"/>
                </a:solidFill>
                <a:latin typeface="Arial" panose="020B0604020202020204" pitchFamily="34" charset="0"/>
                <a:cs typeface="Arial" panose="020B0604020202020204" pitchFamily="34" charset="0"/>
              </a:defRPr>
            </a:lvl1pPr>
          </a:lstStyle>
          <a:p>
            <a:r>
              <a:rPr lang="en-US" dirty="0" smtClean="0"/>
              <a:t>Keyword</a:t>
            </a:r>
            <a:endParaRPr lang="en-US" dirty="0"/>
          </a:p>
        </p:txBody>
      </p:sp>
    </p:spTree>
    <p:extLst>
      <p:ext uri="{BB962C8B-B14F-4D97-AF65-F5344CB8AC3E}">
        <p14:creationId xmlns:p14="http://schemas.microsoft.com/office/powerpoint/2010/main" val="1930379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Box 3"/>
          <p:cNvSpPr txBox="1"/>
          <p:nvPr userDrawn="1"/>
        </p:nvSpPr>
        <p:spPr>
          <a:xfrm>
            <a:off x="131709" y="8356601"/>
            <a:ext cx="15997291" cy="677108"/>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100" b="0" i="0" dirty="0" smtClean="0">
              <a:solidFill>
                <a:schemeClr val="bg2">
                  <a:lumMod val="65000"/>
                </a:schemeClr>
              </a:solidFill>
              <a:latin typeface="Arial" panose="020B0604020202020204" pitchFamily="34" charset="0"/>
              <a:cs typeface="Arial" panose="020B0604020202020204" pitchFamily="34" charset="0"/>
            </a:endParaRPr>
          </a:p>
          <a:p>
            <a:r>
              <a:rPr lang="en-US" sz="1100" b="0" i="0" dirty="0" smtClean="0">
                <a:solidFill>
                  <a:schemeClr val="bg2">
                    <a:lumMod val="65000"/>
                  </a:schemeClr>
                </a:solidFill>
                <a:latin typeface="Arial" panose="020B0604020202020204" pitchFamily="34" charset="0"/>
                <a:cs typeface="Arial" panose="020B0604020202020204" pitchFamily="34" charset="0"/>
              </a:rPr>
              <a:t>© 2014 Autodesk, Inc. All right</a:t>
            </a:r>
            <a:r>
              <a:rPr lang="en-US" sz="1100" b="0" i="0" baseline="0" dirty="0" smtClean="0">
                <a:solidFill>
                  <a:schemeClr val="bg2">
                    <a:lumMod val="65000"/>
                  </a:schemeClr>
                </a:solidFill>
                <a:latin typeface="Arial" panose="020B0604020202020204" pitchFamily="34" charset="0"/>
                <a:cs typeface="Arial" panose="020B0604020202020204" pitchFamily="34" charset="0"/>
              </a:rPr>
              <a:t>s reserved.</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6" name="Picture 5" descr="autodesk-logo-cmyk-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531499" y="3433763"/>
            <a:ext cx="11430000" cy="1905000"/>
          </a:xfrm>
          <a:prstGeom prst="rect">
            <a:avLst/>
          </a:prstGeom>
        </p:spPr>
      </p:pic>
    </p:spTree>
    <p:extLst>
      <p:ext uri="{BB962C8B-B14F-4D97-AF65-F5344CB8AC3E}">
        <p14:creationId xmlns:p14="http://schemas.microsoft.com/office/powerpoint/2010/main" val="28899729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6" r:id="rId1"/>
    <p:sldLayoutId id="2147483664" r:id="rId2"/>
    <p:sldLayoutId id="2147483653" r:id="rId3"/>
    <p:sldLayoutId id="2147483662" r:id="rId4"/>
    <p:sldLayoutId id="2147483671" r:id="rId5"/>
    <p:sldLayoutId id="2147483669" r:id="rId6"/>
  </p:sldLayoutIdLst>
  <p:timing>
    <p:tnLst>
      <p:par>
        <p:cTn id="1" dur="indefinite" restart="never" nodeType="tmRoot"/>
      </p:par>
    </p:tnLst>
  </p:timing>
  <p:hf sldNum="0" hdr="0" dt="0"/>
  <p:txStyles>
    <p:title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p:titleStyle>
    <p:body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87405" y="8241249"/>
            <a:ext cx="2251750" cy="605571"/>
          </a:xfrm>
          <a:prstGeom prst="rect">
            <a:avLst/>
          </a:prstGeom>
        </p:spPr>
      </p:pic>
      <p:sp>
        <p:nvSpPr>
          <p:cNvPr id="10" name="Text Placeholder 1"/>
          <p:cNvSpPr>
            <a:spLocks noGrp="1"/>
          </p:cNvSpPr>
          <p:nvPr>
            <p:ph type="body" sz="quarter" idx="10"/>
          </p:nvPr>
        </p:nvSpPr>
        <p:spPr>
          <a:xfrm>
            <a:off x="812880" y="3867411"/>
            <a:ext cx="9596241" cy="1478071"/>
          </a:xfrm>
        </p:spPr>
        <p:txBody>
          <a:bodyPr/>
          <a:lstStyle/>
          <a:p>
            <a:r>
              <a:rPr lang="en-US" dirty="0" smtClean="0"/>
              <a:t>Admin Training</a:t>
            </a:r>
          </a:p>
          <a:p>
            <a:r>
              <a:rPr lang="en-US" dirty="0">
                <a:solidFill>
                  <a:schemeClr val="tx1"/>
                </a:solidFill>
              </a:rPr>
              <a:t>Reports and Advanced Topics</a:t>
            </a:r>
            <a:endParaRPr lang="en-US" dirty="0">
              <a:solidFill>
                <a:schemeClr val="tx1"/>
              </a:solidFill>
            </a:endParaRP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62" y="3189249"/>
            <a:ext cx="2639448" cy="509833"/>
          </a:xfrm>
          <a:prstGeom prst="rect">
            <a:avLst/>
          </a:prstGeom>
        </p:spPr>
      </p:pic>
    </p:spTree>
    <p:extLst>
      <p:ext uri="{BB962C8B-B14F-4D97-AF65-F5344CB8AC3E}">
        <p14:creationId xmlns:p14="http://schemas.microsoft.com/office/powerpoint/2010/main" val="9296414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txBox="1">
            <a:spLocks/>
          </p:cNvSpPr>
          <p:nvPr/>
        </p:nvSpPr>
        <p:spPr>
          <a:xfrm>
            <a:off x="812880" y="366185"/>
            <a:ext cx="14631829" cy="1237328"/>
          </a:xfrm>
          <a:prstGeom prst="rect">
            <a:avLst/>
          </a:prstGeom>
        </p:spPr>
        <p:txBody>
          <a:bodyPr lIns="0" tIns="0" rIns="0" bIns="0" anchor="t" anchorCtr="0">
            <a:noAutofit/>
          </a:bodyPr>
          <a:lstStyle>
            <a:lvl1pPr algn="l" defTabSz="812810" rtl="0" eaLnBrk="1" latinLnBrk="0" hangingPunct="1">
              <a:spcBef>
                <a:spcPct val="0"/>
              </a:spcBef>
              <a:buNone/>
              <a:defRPr sz="4500" b="1" i="0" kern="1200" baseline="0">
                <a:solidFill>
                  <a:schemeClr val="accent5"/>
                </a:solidFill>
                <a:latin typeface="Arial" panose="020B0604020202020204" pitchFamily="34" charset="0"/>
                <a:ea typeface="+mj-ea"/>
                <a:cs typeface="Arial" panose="020B0604020202020204" pitchFamily="34" charset="0"/>
              </a:defRPr>
            </a:lvl1pPr>
          </a:lstStyle>
          <a:p>
            <a:r>
              <a:rPr lang="en-US" dirty="0" smtClean="0"/>
              <a:t>Demo Topics</a:t>
            </a:r>
            <a:br>
              <a:rPr lang="en-US" dirty="0" smtClean="0"/>
            </a:br>
            <a:r>
              <a:rPr lang="en-US" sz="3600" dirty="0" smtClean="0">
                <a:solidFill>
                  <a:schemeClr val="bg1">
                    <a:lumMod val="50000"/>
                  </a:schemeClr>
                </a:solidFill>
              </a:rPr>
              <a:t>API / Jitterbit</a:t>
            </a:r>
            <a:endParaRPr lang="en-US" sz="3600" dirty="0">
              <a:solidFill>
                <a:schemeClr val="bg1">
                  <a:lumMod val="50000"/>
                </a:schemeClr>
              </a:solidFill>
            </a:endParaRPr>
          </a:p>
        </p:txBody>
      </p:sp>
      <p:grpSp>
        <p:nvGrpSpPr>
          <p:cNvPr id="12" name="Group 11"/>
          <p:cNvGrpSpPr/>
          <p:nvPr/>
        </p:nvGrpSpPr>
        <p:grpSpPr>
          <a:xfrm>
            <a:off x="11610156" y="215641"/>
            <a:ext cx="4378175" cy="930153"/>
            <a:chOff x="11610156" y="215641"/>
            <a:chExt cx="4378175" cy="930153"/>
          </a:xfrm>
        </p:grpSpPr>
        <p:sp>
          <p:nvSpPr>
            <p:cNvPr id="7" name="Rectangle 6"/>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8" name="Rectangle 7"/>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9" name="Rectangle 8"/>
            <p:cNvSpPr/>
            <p:nvPr/>
          </p:nvSpPr>
          <p:spPr>
            <a:xfrm>
              <a:off x="12851290" y="322849"/>
              <a:ext cx="860375" cy="7157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10" name="Rectangle 9"/>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11" name="Rectangle 10"/>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16" name="Content Placeholder 1"/>
          <p:cNvSpPr txBox="1">
            <a:spLocks/>
          </p:cNvSpPr>
          <p:nvPr/>
        </p:nvSpPr>
        <p:spPr>
          <a:xfrm>
            <a:off x="812881" y="2027583"/>
            <a:ext cx="6568580" cy="6105526"/>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z="3200" dirty="0" smtClean="0"/>
              <a:t>API</a:t>
            </a:r>
          </a:p>
          <a:p>
            <a:pPr lvl="1"/>
            <a:r>
              <a:rPr lang="en-US" sz="2300" dirty="0" smtClean="0"/>
              <a:t>Custom Applications</a:t>
            </a:r>
          </a:p>
          <a:p>
            <a:pPr lvl="1"/>
            <a:r>
              <a:rPr lang="en-US" sz="2300" dirty="0" smtClean="0"/>
              <a:t>PDX Exporter</a:t>
            </a:r>
          </a:p>
          <a:p>
            <a:pPr lvl="1"/>
            <a:r>
              <a:rPr lang="en-US" sz="2300" dirty="0" smtClean="0"/>
              <a:t>AD User Loader</a:t>
            </a:r>
          </a:p>
          <a:p>
            <a:r>
              <a:rPr lang="en-US" sz="3200" dirty="0" smtClean="0"/>
              <a:t>Fusion Lifecycle </a:t>
            </a:r>
            <a:r>
              <a:rPr lang="en-US" sz="3200" dirty="0" smtClean="0"/>
              <a:t>Connect </a:t>
            </a:r>
          </a:p>
          <a:p>
            <a:pPr lvl="1"/>
            <a:r>
              <a:rPr lang="en-US" sz="2300" dirty="0" smtClean="0"/>
              <a:t>Overview</a:t>
            </a:r>
          </a:p>
          <a:p>
            <a:pPr lvl="1"/>
            <a:r>
              <a:rPr lang="en-US" sz="2300" dirty="0" smtClean="0"/>
              <a:t>NetSuite Process Integration</a:t>
            </a:r>
          </a:p>
          <a:p>
            <a:pPr lvl="1"/>
            <a:r>
              <a:rPr lang="en-US" sz="2300" dirty="0" smtClean="0"/>
              <a:t>Salesforce Process Integration</a:t>
            </a:r>
          </a:p>
          <a:p>
            <a:pPr lvl="1"/>
            <a:r>
              <a:rPr lang="en-US" sz="2300" dirty="0" smtClean="0"/>
              <a:t>Vault Process Integration</a:t>
            </a:r>
            <a:endParaRPr lang="en-US" sz="1800" dirty="0" smtClean="0"/>
          </a:p>
          <a:p>
            <a:pPr marL="510004" lvl="1" indent="-285750"/>
            <a:endParaRPr lang="en-US" sz="1800" dirty="0" smtClean="0"/>
          </a:p>
          <a:p>
            <a:pPr marL="606504" lvl="1" indent="-382250">
              <a:buFont typeface="Wingdings" panose="05000000000000000000" pitchFamily="2" charset="2"/>
              <a:buChar char="§"/>
            </a:pPr>
            <a:endParaRPr lang="en-US" sz="1800" dirty="0" smtClean="0"/>
          </a:p>
          <a:p>
            <a:pPr marL="606504" lvl="1" indent="-382250">
              <a:buFont typeface="Wingdings" panose="05000000000000000000" pitchFamily="2" charset="2"/>
              <a:buChar char="§"/>
            </a:pPr>
            <a:endParaRPr lang="en-US" sz="1800" dirty="0"/>
          </a:p>
          <a:p>
            <a:pPr marL="1317712" lvl="2" indent="-382250">
              <a:buFont typeface="Wingdings" panose="05000000000000000000" pitchFamily="2" charset="2"/>
              <a:buChar char="§"/>
            </a:pPr>
            <a:endParaRPr lang="en-US" sz="1400" dirty="0" smtClean="0"/>
          </a:p>
          <a:p>
            <a:endParaRPr lang="en-US" dirty="0"/>
          </a:p>
        </p:txBody>
      </p:sp>
    </p:spTree>
    <p:extLst>
      <p:ext uri="{BB962C8B-B14F-4D97-AF65-F5344CB8AC3E}">
        <p14:creationId xmlns:p14="http://schemas.microsoft.com/office/powerpoint/2010/main" val="3300122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sp>
        <p:nvSpPr>
          <p:cNvPr id="10" name="Text Placeholder 1"/>
          <p:cNvSpPr>
            <a:spLocks noGrp="1"/>
          </p:cNvSpPr>
          <p:nvPr>
            <p:ph type="body" sz="quarter" idx="10"/>
          </p:nvPr>
        </p:nvSpPr>
        <p:spPr>
          <a:xfrm>
            <a:off x="812880" y="3986681"/>
            <a:ext cx="11670668" cy="731093"/>
          </a:xfrm>
        </p:spPr>
        <p:txBody>
          <a:bodyPr/>
          <a:lstStyle/>
          <a:p>
            <a:r>
              <a:rPr lang="en-US" dirty="0" smtClean="0">
                <a:solidFill>
                  <a:schemeClr val="tx1"/>
                </a:solidFill>
              </a:rPr>
              <a:t>Basic Scripting</a:t>
            </a:r>
            <a:endParaRPr lang="en-US" dirty="0">
              <a:solidFill>
                <a:schemeClr val="tx1"/>
              </a:solidFill>
            </a:endParaRPr>
          </a:p>
        </p:txBody>
      </p:sp>
    </p:spTree>
    <p:extLst>
      <p:ext uri="{BB962C8B-B14F-4D97-AF65-F5344CB8AC3E}">
        <p14:creationId xmlns:p14="http://schemas.microsoft.com/office/powerpoint/2010/main" val="3242899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2880" y="1890186"/>
            <a:ext cx="4787820" cy="6356376"/>
          </a:xfrm>
        </p:spPr>
        <p:txBody>
          <a:bodyPr/>
          <a:lstStyle/>
          <a:p>
            <a:r>
              <a:rPr lang="en-US" sz="3600" dirty="0" smtClean="0"/>
              <a:t>JavaScript</a:t>
            </a:r>
          </a:p>
          <a:p>
            <a:r>
              <a:rPr lang="en-US" sz="3600" dirty="0" smtClean="0"/>
              <a:t>Script </a:t>
            </a:r>
            <a:r>
              <a:rPr lang="en-US" sz="3600" dirty="0"/>
              <a:t>Management</a:t>
            </a:r>
          </a:p>
          <a:p>
            <a:pPr lvl="1"/>
            <a:r>
              <a:rPr lang="en-US" sz="2400" dirty="0"/>
              <a:t>Unique Name</a:t>
            </a:r>
          </a:p>
          <a:p>
            <a:pPr lvl="1"/>
            <a:r>
              <a:rPr lang="en-US" sz="2400" dirty="0"/>
              <a:t>Description</a:t>
            </a:r>
          </a:p>
          <a:p>
            <a:pPr lvl="1"/>
            <a:r>
              <a:rPr lang="en-US" sz="2400" dirty="0" smtClean="0"/>
              <a:t>Import a Library</a:t>
            </a:r>
            <a:endParaRPr lang="en-US" sz="2400" dirty="0"/>
          </a:p>
          <a:p>
            <a:r>
              <a:rPr lang="en-US" sz="3600" dirty="0"/>
              <a:t>Code</a:t>
            </a:r>
          </a:p>
          <a:p>
            <a:pPr lvl="1"/>
            <a:r>
              <a:rPr lang="en-US" sz="2400" dirty="0"/>
              <a:t>Embedded </a:t>
            </a:r>
            <a:r>
              <a:rPr lang="en-US" sz="2400" dirty="0" smtClean="0"/>
              <a:t>editor</a:t>
            </a:r>
            <a:endParaRPr lang="en-US" sz="2400" dirty="0"/>
          </a:p>
          <a:p>
            <a:r>
              <a:rPr lang="en-US" sz="3600" dirty="0"/>
              <a:t>Tools</a:t>
            </a:r>
          </a:p>
          <a:p>
            <a:pPr lvl="1"/>
            <a:r>
              <a:rPr lang="en-US" sz="2400" dirty="0"/>
              <a:t>Save</a:t>
            </a:r>
          </a:p>
          <a:p>
            <a:pPr lvl="1"/>
            <a:r>
              <a:rPr lang="en-US" sz="2400" dirty="0"/>
              <a:t>Close</a:t>
            </a:r>
          </a:p>
          <a:p>
            <a:pPr lvl="1"/>
            <a:r>
              <a:rPr lang="en-US" sz="2400" dirty="0" smtClean="0"/>
              <a:t>Testing</a:t>
            </a:r>
          </a:p>
          <a:p>
            <a:pPr lvl="1"/>
            <a:r>
              <a:rPr lang="en-US" sz="2400" dirty="0" smtClean="0"/>
              <a:t>Debug Tool</a:t>
            </a:r>
            <a:endParaRPr lang="en-US" sz="2400" dirty="0"/>
          </a:p>
          <a:p>
            <a:pPr lvl="1"/>
            <a:r>
              <a:rPr lang="en-US" sz="2400" dirty="0"/>
              <a:t>Error Log</a:t>
            </a:r>
          </a:p>
          <a:p>
            <a:endParaRPr lang="en-US" sz="3600" dirty="0"/>
          </a:p>
        </p:txBody>
      </p:sp>
      <p:sp>
        <p:nvSpPr>
          <p:cNvPr id="3" name="Title 2"/>
          <p:cNvSpPr>
            <a:spLocks noGrp="1"/>
          </p:cNvSpPr>
          <p:nvPr>
            <p:ph type="title"/>
          </p:nvPr>
        </p:nvSpPr>
        <p:spPr/>
        <p:txBody>
          <a:bodyPr/>
          <a:lstStyle/>
          <a:p>
            <a:r>
              <a:rPr lang="en-US" dirty="0" smtClean="0"/>
              <a:t>Fusion Lifecycle </a:t>
            </a:r>
            <a:r>
              <a:rPr lang="en-US" dirty="0" smtClean="0"/>
              <a:t>Script Editor</a:t>
            </a:r>
            <a:endParaRPr lang="en-US" dirty="0"/>
          </a:p>
        </p:txBody>
      </p:sp>
      <p:pic>
        <p:nvPicPr>
          <p:cNvPr id="4" name="Picture 3"/>
          <p:cNvPicPr>
            <a:picLocks noChangeAspect="1"/>
          </p:cNvPicPr>
          <p:nvPr/>
        </p:nvPicPr>
        <p:blipFill rotWithShape="1">
          <a:blip r:embed="rId2"/>
          <a:srcRect t="6944"/>
          <a:stretch/>
        </p:blipFill>
        <p:spPr>
          <a:xfrm>
            <a:off x="7126764" y="1955549"/>
            <a:ext cx="6210300" cy="6000683"/>
          </a:xfrm>
          <a:prstGeom prst="rect">
            <a:avLst/>
          </a:prstGeom>
        </p:spPr>
      </p:pic>
    </p:spTree>
    <p:extLst>
      <p:ext uri="{BB962C8B-B14F-4D97-AF65-F5344CB8AC3E}">
        <p14:creationId xmlns:p14="http://schemas.microsoft.com/office/powerpoint/2010/main" val="1044885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2880" y="1890186"/>
            <a:ext cx="14800500" cy="2818974"/>
          </a:xfrm>
        </p:spPr>
        <p:txBody>
          <a:bodyPr/>
          <a:lstStyle/>
          <a:p>
            <a:pPr>
              <a:lnSpc>
                <a:spcPct val="150000"/>
              </a:lnSpc>
            </a:pPr>
            <a:r>
              <a:rPr lang="en-US" sz="3600" b="1" dirty="0" smtClean="0"/>
              <a:t>Condition: </a:t>
            </a:r>
            <a:r>
              <a:rPr lang="en-US" sz="3600" dirty="0" smtClean="0"/>
              <a:t>returns </a:t>
            </a:r>
            <a:r>
              <a:rPr lang="en-US" sz="3600" dirty="0"/>
              <a:t>true/false </a:t>
            </a:r>
            <a:r>
              <a:rPr lang="en-US" sz="3600" dirty="0" smtClean="0"/>
              <a:t>(Boolean)</a:t>
            </a:r>
            <a:endParaRPr lang="en-US" sz="3600" dirty="0"/>
          </a:p>
          <a:p>
            <a:pPr>
              <a:lnSpc>
                <a:spcPct val="150000"/>
              </a:lnSpc>
            </a:pPr>
            <a:r>
              <a:rPr lang="en-US" sz="3600" b="1" dirty="0" smtClean="0"/>
              <a:t>Validation: </a:t>
            </a:r>
            <a:r>
              <a:rPr lang="en-US" sz="3600" dirty="0" smtClean="0"/>
              <a:t>returns </a:t>
            </a:r>
            <a:r>
              <a:rPr lang="en-US" sz="3600" dirty="0"/>
              <a:t>a list (array) – empty or populated</a:t>
            </a:r>
          </a:p>
          <a:p>
            <a:pPr>
              <a:lnSpc>
                <a:spcPct val="150000"/>
              </a:lnSpc>
            </a:pPr>
            <a:r>
              <a:rPr lang="en-US" sz="3600" b="1" dirty="0" smtClean="0"/>
              <a:t>Action: </a:t>
            </a:r>
            <a:r>
              <a:rPr lang="en-US" sz="3600" dirty="0" smtClean="0"/>
              <a:t>does </a:t>
            </a:r>
            <a:r>
              <a:rPr lang="en-US" sz="3600" dirty="0"/>
              <a:t>not return a value</a:t>
            </a:r>
          </a:p>
          <a:p>
            <a:pPr>
              <a:lnSpc>
                <a:spcPct val="150000"/>
              </a:lnSpc>
            </a:pPr>
            <a:r>
              <a:rPr lang="en-US" sz="3600" b="1" dirty="0" smtClean="0"/>
              <a:t>Library: </a:t>
            </a:r>
            <a:r>
              <a:rPr lang="en-US" sz="3600" dirty="0" smtClean="0"/>
              <a:t>holds </a:t>
            </a:r>
            <a:r>
              <a:rPr lang="en-US" sz="3600" dirty="0"/>
              <a:t>one or </a:t>
            </a:r>
            <a:r>
              <a:rPr lang="en-US" sz="3600" dirty="0" smtClean="0"/>
              <a:t>more </a:t>
            </a:r>
            <a:r>
              <a:rPr lang="en-US" sz="3600" dirty="0"/>
              <a:t>functions </a:t>
            </a:r>
          </a:p>
          <a:p>
            <a:pPr>
              <a:lnSpc>
                <a:spcPct val="150000"/>
              </a:lnSpc>
            </a:pPr>
            <a:endParaRPr lang="en-US" sz="3600" dirty="0"/>
          </a:p>
        </p:txBody>
      </p:sp>
      <p:sp>
        <p:nvSpPr>
          <p:cNvPr id="3" name="Title 2"/>
          <p:cNvSpPr>
            <a:spLocks noGrp="1"/>
          </p:cNvSpPr>
          <p:nvPr>
            <p:ph type="title"/>
          </p:nvPr>
        </p:nvSpPr>
        <p:spPr/>
        <p:txBody>
          <a:bodyPr/>
          <a:lstStyle/>
          <a:p>
            <a:r>
              <a:rPr lang="en-US" dirty="0" smtClean="0"/>
              <a:t>Scripting Types</a:t>
            </a:r>
            <a:endParaRPr lang="en-US" dirty="0"/>
          </a:p>
        </p:txBody>
      </p:sp>
    </p:spTree>
    <p:extLst>
      <p:ext uri="{BB962C8B-B14F-4D97-AF65-F5344CB8AC3E}">
        <p14:creationId xmlns:p14="http://schemas.microsoft.com/office/powerpoint/2010/main" val="133410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txBox="1">
            <a:spLocks/>
          </p:cNvSpPr>
          <p:nvPr/>
        </p:nvSpPr>
        <p:spPr>
          <a:xfrm>
            <a:off x="812880" y="366185"/>
            <a:ext cx="14631829" cy="1237328"/>
          </a:xfrm>
          <a:prstGeom prst="rect">
            <a:avLst/>
          </a:prstGeom>
        </p:spPr>
        <p:txBody>
          <a:bodyPr lIns="0" tIns="0" rIns="0" bIns="0" anchor="t" anchorCtr="0">
            <a:noAutofit/>
          </a:bodyPr>
          <a:lstStyle>
            <a:lvl1pPr algn="l" defTabSz="812810" rtl="0" eaLnBrk="1" latinLnBrk="0" hangingPunct="1">
              <a:spcBef>
                <a:spcPct val="0"/>
              </a:spcBef>
              <a:buNone/>
              <a:defRPr sz="4500" b="1" i="0" kern="1200" baseline="0">
                <a:solidFill>
                  <a:schemeClr val="accent5"/>
                </a:solidFill>
                <a:latin typeface="Arial" panose="020B0604020202020204" pitchFamily="34" charset="0"/>
                <a:ea typeface="+mj-ea"/>
                <a:cs typeface="Arial" panose="020B0604020202020204" pitchFamily="34" charset="0"/>
              </a:defRPr>
            </a:lvl1pPr>
          </a:lstStyle>
          <a:p>
            <a:r>
              <a:rPr lang="en-US" dirty="0" smtClean="0"/>
              <a:t>Demo Topics</a:t>
            </a:r>
            <a:br>
              <a:rPr lang="en-US" dirty="0" smtClean="0"/>
            </a:br>
            <a:r>
              <a:rPr lang="en-US" sz="3600" dirty="0" smtClean="0">
                <a:solidFill>
                  <a:schemeClr val="bg1">
                    <a:lumMod val="50000"/>
                  </a:schemeClr>
                </a:solidFill>
              </a:rPr>
              <a:t>Basic Scripting</a:t>
            </a:r>
            <a:endParaRPr lang="en-US" sz="3600" dirty="0">
              <a:solidFill>
                <a:schemeClr val="bg1">
                  <a:lumMod val="50000"/>
                </a:schemeClr>
              </a:solidFill>
            </a:endParaRPr>
          </a:p>
        </p:txBody>
      </p:sp>
      <p:grpSp>
        <p:nvGrpSpPr>
          <p:cNvPr id="12" name="Group 11"/>
          <p:cNvGrpSpPr/>
          <p:nvPr/>
        </p:nvGrpSpPr>
        <p:grpSpPr>
          <a:xfrm>
            <a:off x="11610156" y="215641"/>
            <a:ext cx="4378175" cy="930153"/>
            <a:chOff x="11610156" y="215641"/>
            <a:chExt cx="4378175" cy="930153"/>
          </a:xfrm>
        </p:grpSpPr>
        <p:sp>
          <p:nvSpPr>
            <p:cNvPr id="7" name="Rectangle 6"/>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8" name="Rectangle 7"/>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9" name="Rectangle 8"/>
            <p:cNvSpPr/>
            <p:nvPr/>
          </p:nvSpPr>
          <p:spPr>
            <a:xfrm>
              <a:off x="12851290" y="322849"/>
              <a:ext cx="860375" cy="7157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10" name="Rectangle 9"/>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11" name="Rectangle 10"/>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16" name="Content Placeholder 1"/>
          <p:cNvSpPr txBox="1">
            <a:spLocks/>
          </p:cNvSpPr>
          <p:nvPr/>
        </p:nvSpPr>
        <p:spPr>
          <a:xfrm>
            <a:off x="812881" y="2027583"/>
            <a:ext cx="6568580" cy="6105526"/>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z="3200" dirty="0" smtClean="0"/>
              <a:t>Fusion Lifecycle </a:t>
            </a:r>
            <a:r>
              <a:rPr lang="en-US" sz="3200" dirty="0" smtClean="0"/>
              <a:t>Script Editor</a:t>
            </a:r>
          </a:p>
          <a:p>
            <a:pPr lvl="1"/>
            <a:r>
              <a:rPr lang="en-US" sz="2300" dirty="0" smtClean="0"/>
              <a:t>Script Management</a:t>
            </a:r>
          </a:p>
          <a:p>
            <a:pPr lvl="1"/>
            <a:r>
              <a:rPr lang="en-US" sz="2300" dirty="0" smtClean="0"/>
              <a:t>Code</a:t>
            </a:r>
          </a:p>
          <a:p>
            <a:pPr lvl="1"/>
            <a:r>
              <a:rPr lang="en-US" sz="2300" dirty="0" smtClean="0"/>
              <a:t>Tools</a:t>
            </a:r>
          </a:p>
          <a:p>
            <a:pPr lvl="1"/>
            <a:endParaRPr lang="en-US" sz="2300" dirty="0" smtClean="0"/>
          </a:p>
          <a:p>
            <a:r>
              <a:rPr lang="en-US" sz="3200" dirty="0" smtClean="0"/>
              <a:t>Script Library</a:t>
            </a:r>
            <a:endParaRPr lang="en-US" sz="1800" dirty="0" smtClean="0"/>
          </a:p>
          <a:p>
            <a:pPr marL="510004" lvl="1" indent="-285750"/>
            <a:endParaRPr lang="en-US" sz="1800" dirty="0" smtClean="0"/>
          </a:p>
          <a:p>
            <a:pPr marL="606504" lvl="1" indent="-382250">
              <a:buFont typeface="Wingdings" panose="05000000000000000000" pitchFamily="2" charset="2"/>
              <a:buChar char="§"/>
            </a:pPr>
            <a:endParaRPr lang="en-US" sz="1800" dirty="0" smtClean="0"/>
          </a:p>
          <a:p>
            <a:pPr marL="606504" lvl="1" indent="-382250">
              <a:buFont typeface="Wingdings" panose="05000000000000000000" pitchFamily="2" charset="2"/>
              <a:buChar char="§"/>
            </a:pPr>
            <a:endParaRPr lang="en-US" sz="1800" dirty="0"/>
          </a:p>
          <a:p>
            <a:pPr marL="1317712" lvl="2" indent="-382250">
              <a:buFont typeface="Wingdings" panose="05000000000000000000" pitchFamily="2" charset="2"/>
              <a:buChar char="§"/>
            </a:pPr>
            <a:endParaRPr lang="en-US" sz="1400" dirty="0" smtClean="0"/>
          </a:p>
          <a:p>
            <a:endParaRPr lang="en-US" dirty="0"/>
          </a:p>
        </p:txBody>
      </p:sp>
    </p:spTree>
    <p:extLst>
      <p:ext uri="{BB962C8B-B14F-4D97-AF65-F5344CB8AC3E}">
        <p14:creationId xmlns:p14="http://schemas.microsoft.com/office/powerpoint/2010/main" val="3686768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Exercises</a:t>
            </a:r>
            <a:endParaRPr lang="en-US" dirty="0">
              <a:solidFill>
                <a:schemeClr val="tx1"/>
              </a:solidFill>
            </a:endParaRPr>
          </a:p>
        </p:txBody>
      </p:sp>
      <p:grpSp>
        <p:nvGrpSpPr>
          <p:cNvPr id="3" name="Group 2"/>
          <p:cNvGrpSpPr/>
          <p:nvPr/>
        </p:nvGrpSpPr>
        <p:grpSpPr>
          <a:xfrm>
            <a:off x="11610156" y="215641"/>
            <a:ext cx="4378175" cy="930153"/>
            <a:chOff x="11610156" y="215641"/>
            <a:chExt cx="4378175" cy="930153"/>
          </a:xfrm>
        </p:grpSpPr>
        <p:sp>
          <p:nvSpPr>
            <p:cNvPr id="4" name="Rectangle 3"/>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5" name="Rectangle 4"/>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6" name="Rectangle 5"/>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7" name="Rectangle 6"/>
            <p:cNvSpPr/>
            <p:nvPr/>
          </p:nvSpPr>
          <p:spPr>
            <a:xfrm>
              <a:off x="13912114"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8" name="Rectangle 7"/>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Tree>
    <p:extLst>
      <p:ext uri="{BB962C8B-B14F-4D97-AF65-F5344CB8AC3E}">
        <p14:creationId xmlns:p14="http://schemas.microsoft.com/office/powerpoint/2010/main" val="2878027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Review</a:t>
            </a:r>
            <a:endParaRPr lang="en-US" dirty="0">
              <a:solidFill>
                <a:schemeClr val="tx1"/>
              </a:solidFill>
            </a:endParaRPr>
          </a:p>
        </p:txBody>
      </p:sp>
      <p:grpSp>
        <p:nvGrpSpPr>
          <p:cNvPr id="3" name="Group 2"/>
          <p:cNvGrpSpPr/>
          <p:nvPr/>
        </p:nvGrpSpPr>
        <p:grpSpPr>
          <a:xfrm>
            <a:off x="11610156" y="215641"/>
            <a:ext cx="4378175" cy="930153"/>
            <a:chOff x="11610156" y="215641"/>
            <a:chExt cx="4378175" cy="930153"/>
          </a:xfrm>
        </p:grpSpPr>
        <p:sp>
          <p:nvSpPr>
            <p:cNvPr id="4" name="Rectangle 3"/>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5" name="Rectangle 4"/>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6" name="Rectangle 5"/>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7" name="Rectangle 6"/>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8" name="Rectangle 7"/>
            <p:cNvSpPr/>
            <p:nvPr/>
          </p:nvSpPr>
          <p:spPr>
            <a:xfrm>
              <a:off x="14972939"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Tree>
    <p:extLst>
      <p:ext uri="{BB962C8B-B14F-4D97-AF65-F5344CB8AC3E}">
        <p14:creationId xmlns:p14="http://schemas.microsoft.com/office/powerpoint/2010/main" val="780830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010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2880" y="366185"/>
            <a:ext cx="14631829" cy="1237328"/>
          </a:xfrm>
        </p:spPr>
        <p:txBody>
          <a:bodyPr/>
          <a:lstStyle/>
          <a:p>
            <a:r>
              <a:rPr lang="en-US" dirty="0" smtClean="0"/>
              <a:t>Learning Objectives </a:t>
            </a:r>
            <a:br>
              <a:rPr lang="en-US" dirty="0" smtClean="0"/>
            </a:br>
            <a:r>
              <a:rPr lang="en-US" sz="3600" dirty="0">
                <a:solidFill>
                  <a:schemeClr val="bg1">
                    <a:lumMod val="50000"/>
                  </a:schemeClr>
                </a:solidFill>
              </a:rPr>
              <a:t>Reports and Advanced Topics</a:t>
            </a:r>
          </a:p>
        </p:txBody>
      </p:sp>
      <p:grpSp>
        <p:nvGrpSpPr>
          <p:cNvPr id="4" name="Group 3"/>
          <p:cNvGrpSpPr/>
          <p:nvPr/>
        </p:nvGrpSpPr>
        <p:grpSpPr>
          <a:xfrm>
            <a:off x="11610156" y="215641"/>
            <a:ext cx="4378175" cy="930153"/>
            <a:chOff x="11610156" y="215641"/>
            <a:chExt cx="4378175" cy="930153"/>
          </a:xfrm>
        </p:grpSpPr>
        <p:sp>
          <p:nvSpPr>
            <p:cNvPr id="5" name="Rectangle 4"/>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6" name="Rectangle 5"/>
            <p:cNvSpPr/>
            <p:nvPr/>
          </p:nvSpPr>
          <p:spPr>
            <a:xfrm>
              <a:off x="11790466"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7" name="Rectangle 6"/>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8" name="Rectangle 7"/>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9" name="Rectangle 8"/>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11" name="Content Placeholder 1"/>
          <p:cNvSpPr>
            <a:spLocks noGrp="1"/>
          </p:cNvSpPr>
          <p:nvPr>
            <p:ph idx="1"/>
          </p:nvPr>
        </p:nvSpPr>
        <p:spPr>
          <a:xfrm>
            <a:off x="812880" y="1890186"/>
            <a:ext cx="14631908" cy="6356376"/>
          </a:xfrm>
        </p:spPr>
        <p:txBody>
          <a:bodyPr/>
          <a:lstStyle/>
          <a:p>
            <a:r>
              <a:rPr lang="en-US" dirty="0" smtClean="0"/>
              <a:t>Creating Reports</a:t>
            </a:r>
          </a:p>
          <a:p>
            <a:r>
              <a:rPr lang="en-US" dirty="0" smtClean="0"/>
              <a:t>API / Jitterbit</a:t>
            </a:r>
          </a:p>
          <a:p>
            <a:r>
              <a:rPr lang="en-US" smtClean="0"/>
              <a:t>Basic Scripting </a:t>
            </a:r>
          </a:p>
          <a:p>
            <a:r>
              <a:rPr lang="en-US" smtClean="0"/>
              <a:t>Scripting </a:t>
            </a:r>
            <a:r>
              <a:rPr lang="en-US" dirty="0" smtClean="0"/>
              <a:t>Library</a:t>
            </a:r>
          </a:p>
        </p:txBody>
      </p:sp>
    </p:spTree>
    <p:extLst>
      <p:ext uri="{BB962C8B-B14F-4D97-AF65-F5344CB8AC3E}">
        <p14:creationId xmlns:p14="http://schemas.microsoft.com/office/powerpoint/2010/main" val="345705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sp>
        <p:nvSpPr>
          <p:cNvPr id="10" name="Text Placeholder 1"/>
          <p:cNvSpPr>
            <a:spLocks noGrp="1"/>
          </p:cNvSpPr>
          <p:nvPr>
            <p:ph type="body" sz="quarter" idx="10"/>
          </p:nvPr>
        </p:nvSpPr>
        <p:spPr>
          <a:xfrm>
            <a:off x="812880" y="3986681"/>
            <a:ext cx="11670668" cy="731093"/>
          </a:xfrm>
        </p:spPr>
        <p:txBody>
          <a:bodyPr/>
          <a:lstStyle/>
          <a:p>
            <a:r>
              <a:rPr lang="en-US" dirty="0" smtClean="0">
                <a:solidFill>
                  <a:schemeClr val="tx1"/>
                </a:solidFill>
              </a:rPr>
              <a:t>1 – Creating Reports</a:t>
            </a:r>
            <a:endParaRPr lang="en-US" dirty="0">
              <a:solidFill>
                <a:schemeClr val="tx1"/>
              </a:solidFill>
            </a:endParaRPr>
          </a:p>
        </p:txBody>
      </p:sp>
    </p:spTree>
    <p:extLst>
      <p:ext uri="{BB962C8B-B14F-4D97-AF65-F5344CB8AC3E}">
        <p14:creationId xmlns:p14="http://schemas.microsoft.com/office/powerpoint/2010/main" val="497443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Shared Reports</a:t>
            </a:r>
            <a:endParaRPr lang="en-US" dirty="0"/>
          </a:p>
        </p:txBody>
      </p:sp>
      <p:sp>
        <p:nvSpPr>
          <p:cNvPr id="4" name="Rectangle 3"/>
          <p:cNvSpPr/>
          <p:nvPr/>
        </p:nvSpPr>
        <p:spPr>
          <a:xfrm>
            <a:off x="812879" y="1247649"/>
            <a:ext cx="14657283" cy="1569660"/>
          </a:xfrm>
          <a:prstGeom prst="rect">
            <a:avLst/>
          </a:prstGeom>
        </p:spPr>
        <p:txBody>
          <a:bodyPr wrap="square">
            <a:spAutoFit/>
          </a:bodyPr>
          <a:lstStyle/>
          <a:p>
            <a:r>
              <a:rPr lang="en-US" b="1" dirty="0" smtClean="0"/>
              <a:t>Private: </a:t>
            </a:r>
            <a:r>
              <a:rPr lang="en-US" dirty="0" smtClean="0"/>
              <a:t>No one else can view the report</a:t>
            </a:r>
          </a:p>
          <a:p>
            <a:r>
              <a:rPr lang="en-US" b="1" dirty="0" smtClean="0"/>
              <a:t>Public: </a:t>
            </a:r>
            <a:r>
              <a:rPr lang="en-US" dirty="0" smtClean="0"/>
              <a:t>Shared with all users</a:t>
            </a:r>
          </a:p>
          <a:p>
            <a:r>
              <a:rPr lang="en-US" b="1" dirty="0" smtClean="0"/>
              <a:t>Shared Report: </a:t>
            </a:r>
            <a:r>
              <a:rPr lang="en-US" dirty="0" smtClean="0"/>
              <a:t>Shared with users you select</a:t>
            </a: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4024"/>
          <a:stretch/>
        </p:blipFill>
        <p:spPr bwMode="auto">
          <a:xfrm>
            <a:off x="812879" y="3197660"/>
            <a:ext cx="14994177" cy="4117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6472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Dashboard</a:t>
            </a:r>
            <a:endParaRPr lang="en-US" dirty="0"/>
          </a:p>
        </p:txBody>
      </p:sp>
      <p:pic>
        <p:nvPicPr>
          <p:cNvPr id="4" name="Picture 3" descr="graphic"/>
          <p:cNvPicPr/>
          <p:nvPr/>
        </p:nvPicPr>
        <p:blipFill>
          <a:blip r:embed="rId2">
            <a:extLst>
              <a:ext uri="{28A0092B-C50C-407E-A947-70E740481C1C}">
                <a14:useLocalDpi xmlns:a14="http://schemas.microsoft.com/office/drawing/2010/main" val="0"/>
              </a:ext>
            </a:extLst>
          </a:blip>
          <a:srcRect/>
          <a:stretch>
            <a:fillRect/>
          </a:stretch>
        </p:blipFill>
        <p:spPr bwMode="auto">
          <a:xfrm>
            <a:off x="812880" y="1722120"/>
            <a:ext cx="14581952" cy="5562599"/>
          </a:xfrm>
          <a:prstGeom prst="rect">
            <a:avLst/>
          </a:prstGeom>
          <a:noFill/>
          <a:ln>
            <a:noFill/>
          </a:ln>
        </p:spPr>
      </p:pic>
    </p:spTree>
    <p:extLst>
      <p:ext uri="{BB962C8B-B14F-4D97-AF65-F5344CB8AC3E}">
        <p14:creationId xmlns:p14="http://schemas.microsoft.com/office/powerpoint/2010/main" val="1750613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Grouping: must</a:t>
            </a:r>
            <a:r>
              <a:rPr lang="en-US" dirty="0" smtClean="0">
                <a:solidFill>
                  <a:srgbClr val="FF0000"/>
                </a:solidFill>
              </a:rPr>
              <a:t> </a:t>
            </a:r>
            <a:r>
              <a:rPr lang="en-US" dirty="0"/>
              <a:t>be enabled to create graphical metrics</a:t>
            </a:r>
          </a:p>
          <a:p>
            <a:r>
              <a:rPr lang="en-US" dirty="0" smtClean="0"/>
              <a:t>Aggregations: sums </a:t>
            </a:r>
            <a:r>
              <a:rPr lang="en-US" dirty="0"/>
              <a:t>&amp; averages</a:t>
            </a:r>
          </a:p>
          <a:p>
            <a:endParaRPr lang="en-US" dirty="0"/>
          </a:p>
        </p:txBody>
      </p:sp>
      <p:sp>
        <p:nvSpPr>
          <p:cNvPr id="3" name="Title 2"/>
          <p:cNvSpPr>
            <a:spLocks noGrp="1"/>
          </p:cNvSpPr>
          <p:nvPr>
            <p:ph type="title"/>
          </p:nvPr>
        </p:nvSpPr>
        <p:spPr/>
        <p:txBody>
          <a:bodyPr/>
          <a:lstStyle/>
          <a:p>
            <a:r>
              <a:rPr lang="en-US" dirty="0" smtClean="0"/>
              <a:t>Metrics</a:t>
            </a:r>
            <a:endParaRPr lang="en-US" dirty="0"/>
          </a:p>
        </p:txBody>
      </p:sp>
    </p:spTree>
    <p:extLst>
      <p:ext uri="{BB962C8B-B14F-4D97-AF65-F5344CB8AC3E}">
        <p14:creationId xmlns:p14="http://schemas.microsoft.com/office/powerpoint/2010/main" val="2971134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Filtering</a:t>
            </a:r>
            <a:endParaRPr lang="en-US" dirty="0"/>
          </a:p>
        </p:txBody>
      </p:sp>
      <p:sp>
        <p:nvSpPr>
          <p:cNvPr id="4" name="Rectangle 3"/>
          <p:cNvSpPr/>
          <p:nvPr/>
        </p:nvSpPr>
        <p:spPr>
          <a:xfrm>
            <a:off x="812880" y="1658032"/>
            <a:ext cx="1529586" cy="584775"/>
          </a:xfrm>
          <a:prstGeom prst="rect">
            <a:avLst/>
          </a:prstGeom>
        </p:spPr>
        <p:txBody>
          <a:bodyPr wrap="none">
            <a:spAutoFit/>
          </a:bodyPr>
          <a:lstStyle/>
          <a:p>
            <a:r>
              <a:rPr lang="en-US" b="1" dirty="0" smtClean="0"/>
              <a:t>Simple</a:t>
            </a:r>
            <a:endParaRPr lang="en-US" dirty="0" smtClean="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80" y="2358029"/>
            <a:ext cx="105727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12880" y="4518921"/>
            <a:ext cx="2141933" cy="584775"/>
          </a:xfrm>
          <a:prstGeom prst="rect">
            <a:avLst/>
          </a:prstGeom>
        </p:spPr>
        <p:txBody>
          <a:bodyPr wrap="none">
            <a:spAutoFit/>
          </a:bodyPr>
          <a:lstStyle/>
          <a:p>
            <a:r>
              <a:rPr lang="en-US" b="1" dirty="0" smtClean="0"/>
              <a:t>Advanced</a:t>
            </a:r>
            <a:endParaRPr lang="en-US" dirty="0" smtClean="0"/>
          </a:p>
        </p:txBody>
      </p:sp>
      <p:pic>
        <p:nvPicPr>
          <p:cNvPr id="7"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80" y="5213675"/>
            <a:ext cx="10908160" cy="1905000"/>
          </a:xfrm>
          <a:prstGeom prst="rect">
            <a:avLst/>
          </a:prstGeom>
        </p:spPr>
      </p:pic>
    </p:spTree>
    <p:extLst>
      <p:ext uri="{BB962C8B-B14F-4D97-AF65-F5344CB8AC3E}">
        <p14:creationId xmlns:p14="http://schemas.microsoft.com/office/powerpoint/2010/main" val="1690043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txBox="1">
            <a:spLocks/>
          </p:cNvSpPr>
          <p:nvPr/>
        </p:nvSpPr>
        <p:spPr>
          <a:xfrm>
            <a:off x="812880" y="366185"/>
            <a:ext cx="14631829" cy="1237328"/>
          </a:xfrm>
          <a:prstGeom prst="rect">
            <a:avLst/>
          </a:prstGeom>
        </p:spPr>
        <p:txBody>
          <a:bodyPr lIns="0" tIns="0" rIns="0" bIns="0" anchor="t" anchorCtr="0">
            <a:noAutofit/>
          </a:bodyPr>
          <a:lstStyle>
            <a:lvl1pPr algn="l" defTabSz="812810" rtl="0" eaLnBrk="1" latinLnBrk="0" hangingPunct="1">
              <a:spcBef>
                <a:spcPct val="0"/>
              </a:spcBef>
              <a:buNone/>
              <a:defRPr sz="4500" b="1" i="0" kern="1200" baseline="0">
                <a:solidFill>
                  <a:schemeClr val="accent5"/>
                </a:solidFill>
                <a:latin typeface="Arial" panose="020B0604020202020204" pitchFamily="34" charset="0"/>
                <a:ea typeface="+mj-ea"/>
                <a:cs typeface="Arial" panose="020B0604020202020204" pitchFamily="34" charset="0"/>
              </a:defRPr>
            </a:lvl1pPr>
          </a:lstStyle>
          <a:p>
            <a:r>
              <a:rPr lang="en-US" dirty="0" smtClean="0"/>
              <a:t>Demo Topics</a:t>
            </a:r>
            <a:br>
              <a:rPr lang="en-US" dirty="0" smtClean="0"/>
            </a:br>
            <a:r>
              <a:rPr lang="en-US" sz="3600" dirty="0" smtClean="0">
                <a:solidFill>
                  <a:schemeClr val="bg1">
                    <a:lumMod val="50000"/>
                  </a:schemeClr>
                </a:solidFill>
              </a:rPr>
              <a:t>Reports</a:t>
            </a:r>
            <a:endParaRPr lang="en-US" sz="3600" dirty="0">
              <a:solidFill>
                <a:schemeClr val="bg1">
                  <a:lumMod val="50000"/>
                </a:schemeClr>
              </a:solidFill>
            </a:endParaRPr>
          </a:p>
        </p:txBody>
      </p:sp>
      <p:grpSp>
        <p:nvGrpSpPr>
          <p:cNvPr id="12" name="Group 11"/>
          <p:cNvGrpSpPr/>
          <p:nvPr/>
        </p:nvGrpSpPr>
        <p:grpSpPr>
          <a:xfrm>
            <a:off x="11610156" y="215641"/>
            <a:ext cx="4378175" cy="930153"/>
            <a:chOff x="11610156" y="215641"/>
            <a:chExt cx="4378175" cy="930153"/>
          </a:xfrm>
        </p:grpSpPr>
        <p:sp>
          <p:nvSpPr>
            <p:cNvPr id="7" name="Rectangle 6"/>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8" name="Rectangle 7"/>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9" name="Rectangle 8"/>
            <p:cNvSpPr/>
            <p:nvPr/>
          </p:nvSpPr>
          <p:spPr>
            <a:xfrm>
              <a:off x="12851290" y="322849"/>
              <a:ext cx="860375" cy="7157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10" name="Rectangle 9"/>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11" name="Rectangle 10"/>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16" name="Content Placeholder 1"/>
          <p:cNvSpPr txBox="1">
            <a:spLocks/>
          </p:cNvSpPr>
          <p:nvPr/>
        </p:nvSpPr>
        <p:spPr>
          <a:xfrm>
            <a:off x="812881" y="2027583"/>
            <a:ext cx="6568580" cy="6105526"/>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z="3200" dirty="0" smtClean="0"/>
              <a:t>Creating a Report</a:t>
            </a:r>
            <a:endParaRPr lang="en-US" sz="2300" dirty="0" smtClean="0"/>
          </a:p>
          <a:p>
            <a:pPr lvl="1"/>
            <a:r>
              <a:rPr lang="en-US" sz="2300" dirty="0" smtClean="0"/>
              <a:t>Sharing Reports</a:t>
            </a:r>
          </a:p>
          <a:p>
            <a:pPr lvl="1"/>
            <a:r>
              <a:rPr lang="en-US" sz="2300" dirty="0" smtClean="0"/>
              <a:t>Grouping</a:t>
            </a:r>
            <a:r>
              <a:rPr lang="en-US" sz="2300" dirty="0"/>
              <a:t>, display, filtering and sorting </a:t>
            </a:r>
          </a:p>
          <a:p>
            <a:pPr lvl="1"/>
            <a:endParaRPr lang="en-US" sz="2300" dirty="0" smtClean="0"/>
          </a:p>
          <a:p>
            <a:pPr marL="510004" lvl="1" indent="-285750"/>
            <a:endParaRPr lang="en-US" sz="1800" dirty="0" smtClean="0"/>
          </a:p>
          <a:p>
            <a:pPr marL="606504" lvl="1" indent="-382250">
              <a:buFont typeface="Wingdings" panose="05000000000000000000" pitchFamily="2" charset="2"/>
              <a:buChar char="§"/>
            </a:pPr>
            <a:endParaRPr lang="en-US" sz="1800" dirty="0" smtClean="0"/>
          </a:p>
          <a:p>
            <a:pPr marL="606504" lvl="1" indent="-382250">
              <a:buFont typeface="Wingdings" panose="05000000000000000000" pitchFamily="2" charset="2"/>
              <a:buChar char="§"/>
            </a:pPr>
            <a:endParaRPr lang="en-US" sz="1800" dirty="0"/>
          </a:p>
          <a:p>
            <a:pPr marL="1317712" lvl="2" indent="-382250">
              <a:buFont typeface="Wingdings" panose="05000000000000000000" pitchFamily="2" charset="2"/>
              <a:buChar char="§"/>
            </a:pPr>
            <a:endParaRPr lang="en-US" sz="1400" dirty="0" smtClean="0"/>
          </a:p>
          <a:p>
            <a:endParaRPr lang="en-US" dirty="0"/>
          </a:p>
        </p:txBody>
      </p:sp>
    </p:spTree>
    <p:extLst>
      <p:ext uri="{BB962C8B-B14F-4D97-AF65-F5344CB8AC3E}">
        <p14:creationId xmlns:p14="http://schemas.microsoft.com/office/powerpoint/2010/main" val="3772729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sp>
        <p:nvSpPr>
          <p:cNvPr id="10" name="Text Placeholder 1"/>
          <p:cNvSpPr>
            <a:spLocks noGrp="1"/>
          </p:cNvSpPr>
          <p:nvPr>
            <p:ph type="body" sz="quarter" idx="10"/>
          </p:nvPr>
        </p:nvSpPr>
        <p:spPr>
          <a:xfrm>
            <a:off x="812880" y="3986681"/>
            <a:ext cx="11670668" cy="731093"/>
          </a:xfrm>
        </p:spPr>
        <p:txBody>
          <a:bodyPr/>
          <a:lstStyle/>
          <a:p>
            <a:r>
              <a:rPr lang="en-US" dirty="0" smtClean="0">
                <a:solidFill>
                  <a:schemeClr val="tx1"/>
                </a:solidFill>
              </a:rPr>
              <a:t>2 – API / Jitterbit</a:t>
            </a:r>
            <a:endParaRPr lang="en-US" dirty="0">
              <a:solidFill>
                <a:schemeClr val="tx1"/>
              </a:solidFill>
            </a:endParaRPr>
          </a:p>
        </p:txBody>
      </p:sp>
    </p:spTree>
    <p:extLst>
      <p:ext uri="{BB962C8B-B14F-4D97-AF65-F5344CB8AC3E}">
        <p14:creationId xmlns:p14="http://schemas.microsoft.com/office/powerpoint/2010/main" val="2380594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odesk Theme">
  <a:themeElements>
    <a:clrScheme name="Autodesk Theme Colors">
      <a:dk1>
        <a:srgbClr val="000000"/>
      </a:dk1>
      <a:lt1>
        <a:srgbClr val="FFFFFF"/>
      </a:lt1>
      <a:dk2>
        <a:srgbClr val="000000"/>
      </a:dk2>
      <a:lt2>
        <a:srgbClr val="FFFFFF"/>
      </a:lt2>
      <a:accent1>
        <a:srgbClr val="FFCC00"/>
      </a:accent1>
      <a:accent2>
        <a:srgbClr val="87BC40"/>
      </a:accent2>
      <a:accent3>
        <a:srgbClr val="32BCAD"/>
      </a:accent3>
      <a:accent4>
        <a:srgbClr val="0696D7"/>
      </a:accent4>
      <a:accent5>
        <a:srgbClr val="007272"/>
      </a:accent5>
      <a:accent6>
        <a:srgbClr val="1858A8"/>
      </a:accent6>
      <a:hlink>
        <a:srgbClr val="007272"/>
      </a:hlink>
      <a:folHlink>
        <a:srgbClr val="0072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dk1"/>
        </a:lnRef>
        <a:fillRef idx="3">
          <a:schemeClr val="dk1"/>
        </a:fillRef>
        <a:effectRef idx="2">
          <a:schemeClr val="dk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0901408418A34781FB58955B5A4898" ma:contentTypeVersion="15" ma:contentTypeDescription="Create a new document." ma:contentTypeScope="" ma:versionID="f12e08a9d6519e85891a50c23753a3a4">
  <xsd:schema xmlns:xsd="http://www.w3.org/2001/XMLSchema" xmlns:xs="http://www.w3.org/2001/XMLSchema" xmlns:p="http://schemas.microsoft.com/office/2006/metadata/properties" xmlns:ns2="1ba95b48-ff86-4a97-8c0c-72e879096207" xmlns:ns3="9fdfbe47-238d-48cf-9155-9e32c0ba9ffc" xmlns:ns4="03b2d373-c9ab-4c73-bd20-f3f93986c287" targetNamespace="http://schemas.microsoft.com/office/2006/metadata/properties" ma:root="true" ma:fieldsID="437f2f10dc086fea1c5c6071de2c0c10" ns2:_="" ns3:_="" ns4:_="">
    <xsd:import namespace="1ba95b48-ff86-4a97-8c0c-72e879096207"/>
    <xsd:import namespace="9fdfbe47-238d-48cf-9155-9e32c0ba9ffc"/>
    <xsd:import namespace="03b2d373-c9ab-4c73-bd20-f3f93986c287"/>
    <xsd:element name="properties">
      <xsd:complexType>
        <xsd:sequence>
          <xsd:element name="documentManagement">
            <xsd:complexType>
              <xsd:all>
                <xsd:element ref="ns2:SharedWithUsers" minOccurs="0"/>
                <xsd:element ref="ns3:SharingHintHash" minOccurs="0"/>
                <xsd:element ref="ns3:SharedWithDetails" minOccurs="0"/>
                <xsd:element ref="ns4:MediaServiceMetadata" minOccurs="0"/>
                <xsd:element ref="ns4:MediaServiceFastMetadata" minOccurs="0"/>
                <xsd:element ref="ns4:MediaServiceDateTaken" minOccurs="0"/>
                <xsd:element ref="ns4:MediaServiceEventHashCode" minOccurs="0"/>
                <xsd:element ref="ns4:MediaServiceGenerationTime" minOccurs="0"/>
                <xsd:element ref="ns4:MediaServiceOCR" minOccurs="0"/>
                <xsd:element ref="ns4:MediaServiceAutoKeyPoints" minOccurs="0"/>
                <xsd:element ref="ns4:MediaServiceKeyPoints" minOccurs="0"/>
                <xsd:element ref="ns4: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a95b48-ff86-4a97-8c0c-72e87909620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21" nillable="true" ma:displayName="Taxonomy Catch All Column" ma:hidden="true" ma:list="{04ce25b9-7935-43e9-b826-a5174d04766d}" ma:internalName="TaxCatchAll" ma:showField="CatchAllData" ma:web="1ba95b48-ff86-4a97-8c0c-72e87909620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fdfbe47-238d-48cf-9155-9e32c0ba9ffc" elementFormDefault="qualified">
    <xsd:import namespace="http://schemas.microsoft.com/office/2006/documentManagement/types"/>
    <xsd:import namespace="http://schemas.microsoft.com/office/infopath/2007/PartnerControls"/>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b2d373-c9ab-4c73-bd20-f3f93986c287"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8a63c7ac-441e-4a27-a67b-4f073a988be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3b2d373-c9ab-4c73-bd20-f3f93986c287">
      <Terms xmlns="http://schemas.microsoft.com/office/infopath/2007/PartnerControls"/>
    </lcf76f155ced4ddcb4097134ff3c332f>
    <TaxCatchAll xmlns="1ba95b48-ff86-4a97-8c0c-72e879096207" xsi:nil="true"/>
  </documentManagement>
</p:properties>
</file>

<file path=customXml/itemProps1.xml><?xml version="1.0" encoding="utf-8"?>
<ds:datastoreItem xmlns:ds="http://schemas.openxmlformats.org/officeDocument/2006/customXml" ds:itemID="{CE00945A-9FF7-417D-9358-DD1C47B5927C}"/>
</file>

<file path=customXml/itemProps2.xml><?xml version="1.0" encoding="utf-8"?>
<ds:datastoreItem xmlns:ds="http://schemas.openxmlformats.org/officeDocument/2006/customXml" ds:itemID="{2FB34E1A-80D3-45F9-B89B-324D42ABC740}">
  <ds:schemaRefs>
    <ds:schemaRef ds:uri="http://schemas.microsoft.com/sharepoint/v3/contenttype/forms"/>
  </ds:schemaRefs>
</ds:datastoreItem>
</file>

<file path=customXml/itemProps3.xml><?xml version="1.0" encoding="utf-8"?>
<ds:datastoreItem xmlns:ds="http://schemas.openxmlformats.org/officeDocument/2006/customXml" ds:itemID="{C0595961-19AA-40E8-805F-F0C4E0A59E2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22893</TotalTime>
  <Words>303</Words>
  <Application>Microsoft Office PowerPoint</Application>
  <PresentationFormat>Custom</PresentationFormat>
  <Paragraphs>129</Paragraphs>
  <Slides>17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Frutiger Next LT W1G</vt:lpstr>
      <vt:lpstr>Wingdings</vt:lpstr>
      <vt:lpstr>Autodesk Theme</vt:lpstr>
      <vt:lpstr>PowerPoint Presentation</vt:lpstr>
      <vt:lpstr>Learning Objectives  Reports and Advanced Topics</vt:lpstr>
      <vt:lpstr>PowerPoint Presentation</vt:lpstr>
      <vt:lpstr>Shared Reports</vt:lpstr>
      <vt:lpstr>Dashboard</vt:lpstr>
      <vt:lpstr>Metrics</vt:lpstr>
      <vt:lpstr>Filtering</vt:lpstr>
      <vt:lpstr>PowerPoint Presentation</vt:lpstr>
      <vt:lpstr>PowerPoint Presentation</vt:lpstr>
      <vt:lpstr>PowerPoint Presentation</vt:lpstr>
      <vt:lpstr>PowerPoint Presentation</vt:lpstr>
      <vt:lpstr>Fusion Lifecycle Script Editor</vt:lpstr>
      <vt:lpstr>Scripting Types</vt:lpstr>
      <vt:lpstr>PowerPoint Presentation</vt:lpstr>
      <vt:lpstr>Exercises</vt:lpstr>
      <vt:lpstr>Review</vt:lpstr>
      <vt:lpstr>PowerPoint Presentation</vt:lpstr>
    </vt:vector>
  </TitlesOfParts>
  <Company>Autodesk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Pasquale Volpintesta</dc:creator>
  <cp:lastModifiedBy>Sara Murray</cp:lastModifiedBy>
  <cp:revision>483</cp:revision>
  <dcterms:created xsi:type="dcterms:W3CDTF">2012-10-19T15:38:24Z</dcterms:created>
  <dcterms:modified xsi:type="dcterms:W3CDTF">2016-10-26T19:26:32Z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0x0101005D0901408418A34781FB58955B5A4898</vt:lpwstr>
  </property>
  <property fmtid="{D5CDD505-2E9C-101B-9397-08002B2CF9AE}" pid="3" name="MediaServiceImageTags">
    <vt:lpwstr/>
  </property>
</Properties>
</file>