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64" d="100"/>
          <a:sy n="64" d="100"/>
        </p:scale>
        <p:origin x="1656" y="66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69743"/>
              </p:ext>
            </p:extLst>
          </p:nvPr>
        </p:nvGraphicFramePr>
        <p:xfrm>
          <a:off x="1145412" y="5610557"/>
          <a:ext cx="314947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398"/>
                <a:gridCol w="696199"/>
                <a:gridCol w="530437"/>
                <a:gridCol w="530437"/>
              </a:tblGrid>
              <a:tr h="146763">
                <a:tc rowSpan="2" gridSpan="2"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Value Based on 8.5% WACC &amp; 0.5% TGR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Amount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% of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67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($m)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NPV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6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Present Value of Cashflows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399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47.2%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6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PV of Terminal 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446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52.8%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6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Implied Firm NPV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844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100.0%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6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Net debt &amp; adjustments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(85)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46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Implied equity 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760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6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Implied share price ($c)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382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6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% premium to current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131.4% 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7287"/>
              </p:ext>
            </p:extLst>
          </p:nvPr>
        </p:nvGraphicFramePr>
        <p:xfrm>
          <a:off x="4931763" y="5727361"/>
          <a:ext cx="5254249" cy="1359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607"/>
                <a:gridCol w="750607"/>
                <a:gridCol w="750607"/>
                <a:gridCol w="750607"/>
                <a:gridCol w="750607"/>
                <a:gridCol w="750607"/>
                <a:gridCol w="750607"/>
              </a:tblGrid>
              <a:tr h="194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Perpetuity Growth Rate (%)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177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WACC (%)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0.00%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0.25%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0.50%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0.75%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1.00%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4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7.5%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1308 / 615c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1335 / 628c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1363 / 643c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1394 / 658c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1428 / 675c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4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8.0%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1216 / 569c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1239 / 580c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1263 / 592c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1289 / 605c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1317 / 619c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4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8.5%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1136 / 528c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1155 / 538c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1176 / 548c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1197 / 559c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1220 / 571c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4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9.0%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1065 / 492c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1081 / 501c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1098 / 509c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1117 / 519c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1137 / 529c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4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9.5%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1001 / 461c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1015 / 468c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1030 / 475c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1046 / 483c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1063 / 491c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27336"/>
              </p:ext>
            </p:extLst>
          </p:nvPr>
        </p:nvGraphicFramePr>
        <p:xfrm>
          <a:off x="1500761" y="1466110"/>
          <a:ext cx="8402197" cy="3930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111"/>
                <a:gridCol w="512111"/>
                <a:gridCol w="512111"/>
                <a:gridCol w="53975"/>
                <a:gridCol w="390180"/>
                <a:gridCol w="40643"/>
                <a:gridCol w="544626"/>
                <a:gridCol w="544626"/>
                <a:gridCol w="544626"/>
                <a:gridCol w="544626"/>
                <a:gridCol w="544626"/>
                <a:gridCol w="544626"/>
                <a:gridCol w="544626"/>
                <a:gridCol w="544626"/>
                <a:gridCol w="544626"/>
                <a:gridCol w="544626"/>
                <a:gridCol w="544626"/>
                <a:gridCol w="390180"/>
              </a:tblGrid>
              <a:tr h="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DCF Forecast Year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TV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Mar YE ($m)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2020E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2021E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2022E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2023E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2024E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2025E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2026E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2027E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2028E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2029E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2030E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Revenue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1,149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1,256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1,354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1,447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1,443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1,471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1,498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1,522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1,543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1,562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1,577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growth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9.3%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6.9%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(0.3%)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2.0%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1.6%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1.4%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1.2%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EBITDA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94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75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105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126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123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126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130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133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136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139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142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margin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8.2%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5.9%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8.7%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8.5%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8.6%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8.7%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8.9%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9.0%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growth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(20.7%)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40.8%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19.5%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(2.3%)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2.8%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2.6%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2.4%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2.1%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1.9%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D&amp;A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(37)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(43)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(49)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(54)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(55)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(54)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(52)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(49)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(48)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of revenue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3.2%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3.4%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3.6%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3.7%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3.6%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3.4%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3.3%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3.1%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of capex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83.4%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98.8%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108.0%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114.0%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110.8%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107.7%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104.5%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101.3%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98.2%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95.0%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EBIT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66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90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94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margin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2.6%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4.1%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4.9%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4.6%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5.1%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5.3%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5.6%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5.8%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6.0%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Tax on EBIT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(9)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(12)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(11)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(12)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(13)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(14)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(15)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(15)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(16)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tax rate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17.0%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17.0%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17.0%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17.0%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17.0%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17.0%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17.0%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17.0%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17.0%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17.0%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Capex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of revenue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4.1%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3.7%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3.5%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3.5%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3.4%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3.3%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3.3%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3.2%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3.2%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3.2%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 gridSpan="2"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 gridSpan="2"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(9)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of revenue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0.7%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 gridSpan="2"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(18)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(5)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of revenue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1.4%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0.5%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(0.1%)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0.3%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0.0% </a:t>
                      </a:r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Unlevered free cash flow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54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76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61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68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71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74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76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78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80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1,008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Cashflow Timing (Years to Discount)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9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10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Discount Factor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0.92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0.85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0.78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0.72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0.67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0.61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0.56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0.52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0.48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0.44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4853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Discounted DCF cashflows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7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46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59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44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45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44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42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40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38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35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 dirty="0">
                          <a:effectLst/>
                        </a:rPr>
                        <a:t>446 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16018</TotalTime>
  <Words>721</Words>
  <Application>Microsoft Office PowerPoint</Application>
  <PresentationFormat>Custom</PresentationFormat>
  <Paragraphs>376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Rohankumar Panchal</cp:lastModifiedBy>
  <cp:revision>866</cp:revision>
  <cp:lastPrinted>2020-01-28T09:55:08Z</cp:lastPrinted>
  <dcterms:created xsi:type="dcterms:W3CDTF">2015-06-19T14:55:37Z</dcterms:created>
  <dcterms:modified xsi:type="dcterms:W3CDTF">2024-09-12T15:55:00Z</dcterms:modified>
</cp:coreProperties>
</file>