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098" y="60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219767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Producer &amp; marketer of Beers, spirits and non-alcoholic beverages in Singapore (HQ), Malaysia and China.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Manufacturing (excluding Malaysia), distribution and Direct Sales in all the three countries.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Market leader in all beverages in Malaysia.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Recently expanded in China and new facilities planned in Cambodia.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400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400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59" y="41605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400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400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63540" y="1892808"/>
            <a:ext cx="4862146" cy="198823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0" i="0" dirty="0" smtClean="0">
                <a:solidFill>
                  <a:schemeClr val="tx2"/>
                </a:solidFill>
                <a:latin typeface="Arial"/>
              </a:rPr>
              <a:t>Revenue grew by 6.67% in FY19 to $961 mm and is projected to increase by 11.44% to $1071 mm in FY2020.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</a:rPr>
              <a:t>EBITDA margins increased slightly from 25% </a:t>
            </a:r>
            <a:r>
              <a:rPr lang="en-US" sz="1400" dirty="0">
                <a:solidFill>
                  <a:schemeClr val="tx2"/>
                </a:solidFill>
              </a:rPr>
              <a:t>in </a:t>
            </a:r>
            <a:r>
              <a:rPr lang="en-US" sz="1400" dirty="0" smtClean="0">
                <a:solidFill>
                  <a:schemeClr val="tx2"/>
                </a:solidFill>
              </a:rPr>
              <a:t>FY18 </a:t>
            </a:r>
            <a:r>
              <a:rPr lang="en-US" sz="1400" dirty="0">
                <a:solidFill>
                  <a:schemeClr val="tx2"/>
                </a:solidFill>
              </a:rPr>
              <a:t>to </a:t>
            </a:r>
            <a:r>
              <a:rPr lang="en-US" sz="1400" dirty="0" smtClean="0">
                <a:solidFill>
                  <a:schemeClr val="tx2"/>
                </a:solidFill>
              </a:rPr>
              <a:t>26% in FY2019. Projected EBITDA margins would be 28% in FY2020.</a:t>
            </a:r>
            <a:endParaRPr lang="en-US" sz="1400" dirty="0">
              <a:solidFill>
                <a:schemeClr val="tx2"/>
              </a:solidFill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Arial"/>
              </a:rPr>
              <a:t>Similarly, NPAT saw an upward from 15% in FY18 to 16% in FY19 with estimated 18% in FY2020.</a:t>
            </a:r>
            <a:endParaRPr lang="en-US" sz="1200" b="0" i="0" dirty="0" smtClean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Box 25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47928" y="4415317"/>
            <a:ext cx="4279392" cy="219767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Family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1 owned (Happy Family): 60%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Family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2 owned (Hour Family): 20%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Family </a:t>
            </a:r>
            <a:r>
              <a:rPr lang="en-US" sz="1400" dirty="0">
                <a:solidFill>
                  <a:schemeClr val="tx2"/>
                </a:solidFill>
                <a:latin typeface="Arial" panose="020B0604020202020204" pitchFamily="34" charset="0"/>
              </a:rPr>
              <a:t>3 owned (Co Family): 20%</a:t>
            </a:r>
            <a:endParaRPr lang="en-AU" sz="14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467678" y="4479646"/>
            <a:ext cx="4279392" cy="219767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EV/EBITDA : 10.0x 11.5x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1400" dirty="0" smtClean="0">
                <a:solidFill>
                  <a:schemeClr val="tx2"/>
                </a:solidFill>
                <a:latin typeface="Arial" panose="020B0604020202020204" pitchFamily="34" charset="0"/>
              </a:rPr>
              <a:t>EV Range: $3 – 3.45 Billions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00262510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Mar 19, 2020</a:t>
                      </a:r>
                      <a:endParaRPr lang="en-US" sz="12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Access to Information Memorandum</a:t>
                      </a:r>
                      <a:endParaRPr lang="en-US" sz="12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 access to Transaction Information Memorandum, vendor due diligence and </a:t>
                      </a:r>
                      <a:r>
                        <a:rPr lang="en-US" sz="1200" b="0" i="0" u="none" strike="noStrike" kern="1200" cap="none" baseline="0" dirty="0" err="1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fiancnail</a:t>
                      </a: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forecasts.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Bidders will have to submit at most 20 questions whose response will be available to all the bidders on data room.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Indicative Bid should be submitted no later than May 13, 2020 5 pm (Hong Kong Time)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 09, 2020 to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 13, 2020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 of Q&amp;A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13, 2020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Submission of Indicative Bid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May, 2020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of Process Letter 2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Shortlist of Bidders for Final Phase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Bid phase commences with release of Process Letter 2 and short list of the bidders.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Shortlisted bidders will be given access to further data room with due diligence materials, guided site visits, Transaction implementation documents and more.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Bidders will need to submit their full and legally binding bids around late July 2020.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July, 2020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0" i="0" u="none" strike="noStrike" kern="1200" cap="non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Bid Submission</a:t>
                      </a:r>
                      <a:endParaRPr lang="en-US" sz="1200" b="0" i="0" u="none" strike="noStrike" kern="1200" cap="none" baseline="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206</TotalTime>
  <Words>367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LF_Kai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Rohankumar Panchal</cp:lastModifiedBy>
  <cp:revision>28</cp:revision>
  <dcterms:created xsi:type="dcterms:W3CDTF">2020-04-17T12:29:06Z</dcterms:created>
  <dcterms:modified xsi:type="dcterms:W3CDTF">2024-09-10T22:48:33Z</dcterms:modified>
</cp:coreProperties>
</file>