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58" r:id="rId4"/>
    <p:sldId id="272" r:id="rId5"/>
    <p:sldId id="259" r:id="rId6"/>
    <p:sldId id="260" r:id="rId7"/>
    <p:sldId id="261" r:id="rId8"/>
    <p:sldId id="262" r:id="rId9"/>
    <p:sldId id="274" r:id="rId10"/>
    <p:sldId id="263" r:id="rId11"/>
    <p:sldId id="275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65" d="100"/>
          <a:sy n="65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CGU\SD\presentation%20pictures\3_Iteration_PlanningPoker.xlsx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CGU\SD\1st%20milesto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 Down Chart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15048118985126"/>
          <c:y val="0.2253750000000001"/>
          <c:w val="0.84396062992125909"/>
          <c:h val="0.56513156167979062"/>
        </c:manualLayout>
      </c:layout>
      <c:lineChart>
        <c:grouping val="standard"/>
        <c:varyColors val="0"/>
        <c:ser>
          <c:idx val="0"/>
          <c:order val="0"/>
          <c:tx>
            <c:v>Predicted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'3 Predict-Actual'!$A$2:$A$12</c:f>
              <c:numCache>
                <c:formatCode>General</c:formatCode>
                <c:ptCount val="11"/>
                <c:pt idx="0">
                  <c:v>20</c:v>
                </c:pt>
                <c:pt idx="1">
                  <c:v>19</c:v>
                </c:pt>
                <c:pt idx="2">
                  <c:v>18.375</c:v>
                </c:pt>
                <c:pt idx="3">
                  <c:v>17.875</c:v>
                </c:pt>
                <c:pt idx="4">
                  <c:v>17</c:v>
                </c:pt>
                <c:pt idx="5">
                  <c:v>15.875000000000002</c:v>
                </c:pt>
                <c:pt idx="6">
                  <c:v>15.875000000000002</c:v>
                </c:pt>
                <c:pt idx="7">
                  <c:v>15.75</c:v>
                </c:pt>
                <c:pt idx="8">
                  <c:v>9.8750000000000018</c:v>
                </c:pt>
                <c:pt idx="9">
                  <c:v>6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D-4799-987D-B4DD1E8A0E46}"/>
            </c:ext>
          </c:extLst>
        </c:ser>
        <c:ser>
          <c:idx val="1"/>
          <c:order val="1"/>
          <c:tx>
            <c:v>Actual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'3 Predict-Actual'!$B$2:$B$12</c:f>
              <c:numCache>
                <c:formatCode>General</c:formatCode>
                <c:ptCount val="11"/>
                <c:pt idx="0">
                  <c:v>20</c:v>
                </c:pt>
                <c:pt idx="1">
                  <c:v>19</c:v>
                </c:pt>
                <c:pt idx="2">
                  <c:v>18.375</c:v>
                </c:pt>
                <c:pt idx="3">
                  <c:v>17.875</c:v>
                </c:pt>
                <c:pt idx="4">
                  <c:v>17</c:v>
                </c:pt>
                <c:pt idx="5">
                  <c:v>15.875000000000002</c:v>
                </c:pt>
                <c:pt idx="6">
                  <c:v>15.875000000000002</c:v>
                </c:pt>
                <c:pt idx="7">
                  <c:v>16.979999999999997</c:v>
                </c:pt>
                <c:pt idx="8">
                  <c:v>16.979999999999997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D-4799-987D-B4DD1E8A0E46}"/>
            </c:ext>
          </c:extLst>
        </c:ser>
        <c:ser>
          <c:idx val="2"/>
          <c:order val="2"/>
          <c:tx>
            <c:v>Expected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'3 Predict-Actual'!$C$2:$C$12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D-4799-987D-B4DD1E8A0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76061024"/>
        <c:axId val="-1276060480"/>
      </c:lineChart>
      <c:catAx>
        <c:axId val="-127606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calendar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060480"/>
        <c:crosses val="autoZero"/>
        <c:auto val="1"/>
        <c:lblAlgn val="ctr"/>
        <c:lblOffset val="100"/>
        <c:noMultiLvlLbl val="0"/>
      </c:catAx>
      <c:valAx>
        <c:axId val="-127606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work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06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61329833770791"/>
          <c:y val="0.10468700787401575"/>
          <c:w val="0.54588451443569563"/>
          <c:h val="7.031299212598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 Down Chart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15048118985125"/>
          <c:y val="0.22537500000000005"/>
          <c:w val="0.84396062992125942"/>
          <c:h val="0.5651315616797904"/>
        </c:manualLayout>
      </c:layout>
      <c:lineChart>
        <c:grouping val="standard"/>
        <c:varyColors val="0"/>
        <c:ser>
          <c:idx val="1"/>
          <c:order val="0"/>
          <c:tx>
            <c:v>Actual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'3 Predict-Actual'!$A$2:$A$12</c:f>
              <c:numCache>
                <c:formatCode>General</c:formatCode>
                <c:ptCount val="11"/>
                <c:pt idx="0">
                  <c:v>20</c:v>
                </c:pt>
                <c:pt idx="1">
                  <c:v>19</c:v>
                </c:pt>
                <c:pt idx="2">
                  <c:v>18.375</c:v>
                </c:pt>
                <c:pt idx="3">
                  <c:v>17.875</c:v>
                </c:pt>
                <c:pt idx="4">
                  <c:v>17</c:v>
                </c:pt>
                <c:pt idx="5">
                  <c:v>15.875</c:v>
                </c:pt>
                <c:pt idx="6">
                  <c:v>15.875</c:v>
                </c:pt>
                <c:pt idx="7">
                  <c:v>16.98</c:v>
                </c:pt>
                <c:pt idx="8">
                  <c:v>16.98</c:v>
                </c:pt>
                <c:pt idx="9">
                  <c:v>10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D-4799-987D-B4DD1E8A0E46}"/>
            </c:ext>
          </c:extLst>
        </c:ser>
        <c:ser>
          <c:idx val="2"/>
          <c:order val="1"/>
          <c:tx>
            <c:v>Expected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'3 Predict-Actual'!$B$2:$B$12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D-4799-987D-B4DD1E8A0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76059392"/>
        <c:axId val="-1276055040"/>
      </c:lineChart>
      <c:catAx>
        <c:axId val="-1276059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calendar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055040"/>
        <c:crosses val="autoZero"/>
        <c:auto val="1"/>
        <c:lblAlgn val="ctr"/>
        <c:lblOffset val="100"/>
        <c:noMultiLvlLbl val="0"/>
      </c:catAx>
      <c:valAx>
        <c:axId val="-127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work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0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61329833770786"/>
          <c:y val="0.10468700787401575"/>
          <c:w val="0.54588451443569563"/>
          <c:h val="7.03129921259843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365F7-3F59-42D5-9A53-83B7F3FE962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1317-BC5A-4C72-A11D-CFFED3E8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1317-BC5A-4C72-A11D-CFFED3E893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1317-BC5A-4C72-A11D-CFFED3E893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2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1317-BC5A-4C72-A11D-CFFED3E893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bmk/software_development_cg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97" y="185979"/>
            <a:ext cx="9144000" cy="2186955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4000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Software Development Class - IST 303 </a:t>
            </a:r>
            <a:br>
              <a:rPr lang="en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</a:br>
            <a:r>
              <a:rPr lang="en" sz="3600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Midterm Presentation</a:t>
            </a:r>
            <a:br>
              <a:rPr lang="en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</a:br>
            <a:r>
              <a:rPr lang="en" sz="2700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Professor Terry Ryan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Gila Breath 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264" y="2629235"/>
            <a:ext cx="6098466" cy="250279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Team #Penguins: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Jemin Gohil (aka Rico)</a:t>
            </a:r>
          </a:p>
          <a:p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Karthik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Manjunath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(aka Kowalski)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Rohan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Sawant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(aka Skipper)</a:t>
            </a:r>
          </a:p>
          <a:p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Soheil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Bouzari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(aka Private)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00" b="90000" l="10000" r="90000">
                        <a14:backgroundMark x1="45313" y1="34167" x2="45313" y2="34167"/>
                        <a14:backgroundMark x1="69125" y1="43250" x2="69125" y2="43250"/>
                        <a14:backgroundMark x1="67563" y1="26167" x2="67563" y2="26167"/>
                        <a14:backgroundMark x1="66438" y1="49250" x2="66438" y2="4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5" y="4164413"/>
            <a:ext cx="3564367" cy="2673275"/>
          </a:xfrm>
          <a:prstGeom prst="rect">
            <a:avLst/>
          </a:prstGeom>
          <a:solidFill>
            <a:schemeClr val="bg1">
              <a:alpha val="56000"/>
            </a:schemeClr>
          </a:solidFill>
          <a:effectLst>
            <a:softEdge rad="152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20" y="4123791"/>
            <a:ext cx="3618529" cy="27138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0457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Schedule/Velocity/</a:t>
            </a:r>
            <a:r>
              <a:rPr lang="en-US" dirty="0" err="1">
                <a:latin typeface="Arial Rounded MT Bold" panose="020F0704030504030204" pitchFamily="34" charset="0"/>
              </a:rPr>
              <a:t>Burnchart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34344365"/>
              </p:ext>
            </p:extLst>
          </p:nvPr>
        </p:nvGraphicFramePr>
        <p:xfrm>
          <a:off x="5736771" y="1711592"/>
          <a:ext cx="6096000" cy="438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0829" y="1768042"/>
            <a:ext cx="3341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Created based on initial estimates</a:t>
            </a:r>
          </a:p>
        </p:txBody>
      </p:sp>
    </p:spTree>
    <p:extLst>
      <p:ext uri="{BB962C8B-B14F-4D97-AF65-F5344CB8AC3E}">
        <p14:creationId xmlns:p14="http://schemas.microsoft.com/office/powerpoint/2010/main" val="40068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142" y="365125"/>
            <a:ext cx="10319657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Schedule/Velocity/</a:t>
            </a:r>
            <a:r>
              <a:rPr lang="en-US" dirty="0" err="1">
                <a:latin typeface="Arial Rounded MT Bold" panose="020F0704030504030204" pitchFamily="34" charset="0"/>
              </a:rPr>
              <a:t>Burnchart</a:t>
            </a:r>
            <a:r>
              <a:rPr lang="en-US" dirty="0">
                <a:latin typeface="Arial Rounded MT Bold" panose="020F0704030504030204" pitchFamily="34" charset="0"/>
              </a:rPr>
              <a:t>(cont.)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563" y="1837664"/>
            <a:ext cx="3980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After Moving Two User Stories to the next milestone and bringing one up and Re-estimating, we got this one…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Boom, We are On track again..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83923097"/>
              </p:ext>
            </p:extLst>
          </p:nvPr>
        </p:nvGraphicFramePr>
        <p:xfrm>
          <a:off x="6008914" y="1768041"/>
          <a:ext cx="5943600" cy="4654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79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Milestone 1.0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Shape 106" descr="C:\Users\Acer\Desktop\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1182" y="2015677"/>
            <a:ext cx="1843357" cy="1794323"/>
          </a:xfrm>
          <a:prstGeom prst="rect">
            <a:avLst/>
          </a:prstGeom>
          <a:solidFill>
            <a:srgbClr val="FFFFC1"/>
          </a:solidFill>
          <a:ln w="190500" cap="sq" cmpd="sng">
            <a:solidFill>
              <a:srgbClr val="FFFFAF"/>
            </a:solidFill>
            <a:prstDash val="solid"/>
            <a:miter/>
            <a:headEnd type="none" w="med" len="med"/>
            <a:tailEnd type="none" w="med" len="med"/>
          </a:ln>
          <a:effectLst>
            <a:outerShdw blurRad="65000" dist="50800" dir="12900000" kx="195054" ky="195054" algn="tl" rotWithShape="0">
              <a:srgbClr val="000000">
                <a:alpha val="29800"/>
              </a:srgbClr>
            </a:outerShdw>
          </a:effectLst>
        </p:spPr>
      </p:pic>
      <p:sp>
        <p:nvSpPr>
          <p:cNvPr id="15" name="Shape 108"/>
          <p:cNvSpPr/>
          <p:nvPr/>
        </p:nvSpPr>
        <p:spPr>
          <a:xfrm rot="156933">
            <a:off x="2681685" y="2357196"/>
            <a:ext cx="1390959" cy="1049491"/>
          </a:xfrm>
          <a:prstGeom prst="rect">
            <a:avLst/>
          </a:prstGeom>
          <a:solidFill>
            <a:srgbClr val="FFFFAF"/>
          </a:solidFill>
          <a:ln w="25400" cap="flat" cmpd="sng">
            <a:solidFill>
              <a:srgbClr val="FFFFA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User story 1: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Choosing the date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Description: Choose from the three dates.	2 days</a:t>
            </a:r>
            <a:r>
              <a:rPr lang="en" sz="1100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5hr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" sz="1100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Priority: 10</a:t>
            </a:r>
          </a:p>
        </p:txBody>
      </p:sp>
      <p:pic>
        <p:nvPicPr>
          <p:cNvPr id="17" name="Shape 107" descr="C:\Users\Acer\Desktop\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2760" y="1771492"/>
            <a:ext cx="340200" cy="282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Shape 109" descr="C:\Users\Acer\Desktop\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4236" y="2162598"/>
            <a:ext cx="1669085" cy="1778032"/>
          </a:xfrm>
          <a:prstGeom prst="rect">
            <a:avLst/>
          </a:prstGeom>
          <a:solidFill>
            <a:srgbClr val="FFFFC1"/>
          </a:solidFill>
          <a:ln w="190500" cap="sq" cmpd="sng">
            <a:solidFill>
              <a:srgbClr val="FFFFAF"/>
            </a:solidFill>
            <a:prstDash val="solid"/>
            <a:miter/>
            <a:headEnd type="none" w="med" len="med"/>
            <a:tailEnd type="none" w="med" len="med"/>
          </a:ln>
          <a:effectLst>
            <a:outerShdw blurRad="65000" dist="50800" dir="12900000" kx="195054" ky="195054" algn="tl" rotWithShape="0">
              <a:srgbClr val="000000">
                <a:alpha val="29800"/>
              </a:srgbClr>
            </a:outerShdw>
          </a:effectLst>
        </p:spPr>
      </p:pic>
      <p:pic>
        <p:nvPicPr>
          <p:cNvPr id="19" name="Shape 110" descr="C:\Users\Acer\Desktop\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7871" y="2005026"/>
            <a:ext cx="340200" cy="282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Shape 111" descr="C:\Users\Acer\Desktop\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574" y="2215524"/>
            <a:ext cx="1620632" cy="1725106"/>
          </a:xfrm>
          <a:prstGeom prst="rect">
            <a:avLst/>
          </a:prstGeom>
          <a:solidFill>
            <a:srgbClr val="FFFFC1"/>
          </a:solidFill>
          <a:ln w="190500" cap="sq" cmpd="sng">
            <a:solidFill>
              <a:srgbClr val="FFFFAF"/>
            </a:solidFill>
            <a:prstDash val="solid"/>
            <a:miter/>
            <a:headEnd type="none" w="med" len="med"/>
            <a:tailEnd type="none" w="med" len="med"/>
          </a:ln>
          <a:effectLst>
            <a:outerShdw blurRad="65000" dist="50800" dir="12900000" kx="195054" ky="195054" algn="tl" rotWithShape="0">
              <a:srgbClr val="000000">
                <a:alpha val="29800"/>
              </a:srgbClr>
            </a:outerShdw>
          </a:effectLst>
        </p:spPr>
      </p:pic>
      <p:pic>
        <p:nvPicPr>
          <p:cNvPr id="21" name="Shape 112" descr="C:\Users\Acer\Desktop\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3370" y="1928826"/>
            <a:ext cx="340200" cy="282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" name="Shape 113" descr="C:\Users\Acer\Desktop\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3172" y="2218123"/>
            <a:ext cx="1703429" cy="1831363"/>
          </a:xfrm>
          <a:prstGeom prst="rect">
            <a:avLst/>
          </a:prstGeom>
          <a:solidFill>
            <a:srgbClr val="FFFFC1"/>
          </a:solidFill>
          <a:ln w="190500" cap="sq" cmpd="sng">
            <a:solidFill>
              <a:srgbClr val="FFFFAF"/>
            </a:solidFill>
            <a:prstDash val="solid"/>
            <a:miter/>
            <a:headEnd type="none" w="med" len="med"/>
            <a:tailEnd type="none" w="med" len="med"/>
          </a:ln>
          <a:effectLst>
            <a:outerShdw blurRad="65000" dist="50800" dir="12900000" kx="195054" ky="195054" algn="tl" rotWithShape="0">
              <a:srgbClr val="000000">
                <a:alpha val="29800"/>
              </a:srgbClr>
            </a:outerShdw>
          </a:effectLst>
        </p:spPr>
      </p:pic>
      <p:pic>
        <p:nvPicPr>
          <p:cNvPr id="23" name="Shape 114" descr="C:\Users\Acer\Desktop\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2869" y="1984351"/>
            <a:ext cx="340200" cy="282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Shape 115"/>
          <p:cNvSpPr/>
          <p:nvPr/>
        </p:nvSpPr>
        <p:spPr>
          <a:xfrm rot="156933">
            <a:off x="4885605" y="2600606"/>
            <a:ext cx="1451861" cy="1015374"/>
          </a:xfrm>
          <a:prstGeom prst="rect">
            <a:avLst/>
          </a:prstGeom>
          <a:solidFill>
            <a:srgbClr val="FFFFAF"/>
          </a:solidFill>
          <a:ln w="25400" cap="flat" cmpd="sng">
            <a:solidFill>
              <a:srgbClr val="FFFFA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User story 2: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Registration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Description: Clerk to enter</a:t>
            </a:r>
            <a:r>
              <a:rPr lang="en" sz="11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 details of the applicant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3days 5hrs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Priority: 10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" name="Shape 116"/>
          <p:cNvSpPr/>
          <p:nvPr/>
        </p:nvSpPr>
        <p:spPr>
          <a:xfrm rot="156933">
            <a:off x="7144181" y="2570899"/>
            <a:ext cx="1453654" cy="1049491"/>
          </a:xfrm>
          <a:prstGeom prst="rect">
            <a:avLst/>
          </a:prstGeom>
          <a:solidFill>
            <a:srgbClr val="FFFFAF"/>
          </a:solidFill>
          <a:ln w="25400" cap="flat" cmpd="sng">
            <a:solidFill>
              <a:srgbClr val="FFFFA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User story 3: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Application status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Description: </a:t>
            </a:r>
            <a:r>
              <a:rPr lang="en" sz="11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Accepted</a:t>
            </a: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 rejected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        6 days 5 hrs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Priority: 20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" name="Shape 117"/>
          <p:cNvSpPr/>
          <p:nvPr/>
        </p:nvSpPr>
        <p:spPr>
          <a:xfrm rot="156933">
            <a:off x="9286136" y="2675495"/>
            <a:ext cx="1517500" cy="1049491"/>
          </a:xfrm>
          <a:prstGeom prst="rect">
            <a:avLst/>
          </a:prstGeom>
          <a:solidFill>
            <a:srgbClr val="FFFFAF"/>
          </a:solidFill>
          <a:ln w="25400" cap="flat" cmpd="sng">
            <a:solidFill>
              <a:srgbClr val="FFFFA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User story 5: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Check-in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Description: Check-in of applicant after checking of all documents.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          7days 5hrs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Priority: 40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3857" y="4691743"/>
            <a:ext cx="242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6129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Version Control (</a:t>
            </a:r>
            <a:r>
              <a:rPr lang="en-US" dirty="0" err="1">
                <a:latin typeface="Arial Rounded MT Bold" panose="020F0704030504030204" pitchFamily="34" charset="0"/>
              </a:rPr>
              <a:t>Git</a:t>
            </a:r>
            <a:r>
              <a:rPr lang="en-US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0621" y="1904104"/>
            <a:ext cx="8122024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https://github.com/karbmk/software_development_cgu</a:t>
            </a:r>
            <a:endParaRPr lang="en" sz="2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n-US" sz="2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n-US" sz="2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 add 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 commit –a –s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 push origin master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u="sng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Merge conflicts: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 checkout &lt;files creating conflict&gt;</a:t>
            </a: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Refactoring: SRP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313" y="1802985"/>
            <a:ext cx="4718893" cy="410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lnSpc>
                <a:spcPct val="115000"/>
              </a:lnSpc>
              <a:spcBef>
                <a:spcPts val="1600"/>
              </a:spcBef>
              <a:buChar char="●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Creating objects with independent methods</a:t>
            </a:r>
          </a:p>
          <a:p>
            <a:pPr lvl="0">
              <a:lnSpc>
                <a:spcPct val="115000"/>
              </a:lnSpc>
              <a:spcBef>
                <a:spcPts val="16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_&lt;class&gt;_  _&lt;method&gt;’s_ itself, The Applicant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setApplicantId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itself</a:t>
            </a:r>
          </a:p>
          <a:p>
            <a:pPr marL="342900" lvl="0" indent="-342900">
              <a:lnSpc>
                <a:spcPct val="115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Keeping the functions of each object  </a:t>
            </a:r>
          </a:p>
          <a:p>
            <a:pPr lvl="0">
              <a:lnSpc>
                <a:spcPct val="115000"/>
              </a:lnSpc>
              <a:spcBef>
                <a:spcPts val="160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842" y="2257055"/>
            <a:ext cx="4372072" cy="42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346" y="5439695"/>
            <a:ext cx="5810740" cy="109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840" y="3598068"/>
            <a:ext cx="676275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1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Refactoring: DRY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0621" y="1719920"/>
            <a:ext cx="7273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Creating a Common File for read/write/update/increment user id</a:t>
            </a:r>
          </a:p>
          <a:p>
            <a:pPr algn="ctr"/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889" y="740228"/>
            <a:ext cx="1282560" cy="611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977" y="2695610"/>
            <a:ext cx="1381157" cy="170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4342" y="2850936"/>
            <a:ext cx="965976" cy="4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468141" y="3301559"/>
            <a:ext cx="988239" cy="3835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45"/>
          <p:cNvSpPr txBox="1"/>
          <p:nvPr/>
        </p:nvSpPr>
        <p:spPr>
          <a:xfrm>
            <a:off x="2640276" y="4244229"/>
            <a:ext cx="966000" cy="3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CSV File</a:t>
            </a:r>
          </a:p>
        </p:txBody>
      </p:sp>
      <p:pic>
        <p:nvPicPr>
          <p:cNvPr id="18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0795" y="2579185"/>
            <a:ext cx="1102610" cy="12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6105" y="2819400"/>
            <a:ext cx="1042981" cy="48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349904" y="3301559"/>
            <a:ext cx="1114774" cy="48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4342" y="3914472"/>
            <a:ext cx="4005182" cy="2894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Codes/UI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0621" y="1904104"/>
            <a:ext cx="398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Blueskying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5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Codes/UI(cont.)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0621" y="1904104"/>
            <a:ext cx="398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Blueskying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Challenges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7117" y="1972134"/>
            <a:ext cx="9465065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lnSpc>
                <a:spcPct val="115000"/>
              </a:lnSpc>
              <a:buChar char="●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Everyone: Estimation of time for user stories</a:t>
            </a:r>
          </a:p>
          <a:p>
            <a:pPr marL="457200" lvl="0" indent="-228600">
              <a:lnSpc>
                <a:spcPct val="115000"/>
              </a:lnSpc>
              <a:buChar char="●"/>
            </a:pP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457200" lvl="0" indent="-228600">
              <a:lnSpc>
                <a:spcPct val="115000"/>
              </a:lnSpc>
              <a:buChar char="●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Rohan/Karthik :Understanding the testing module – unittest</a:t>
            </a:r>
          </a:p>
          <a:p>
            <a:pPr marL="457200" lvl="0" indent="-228600">
              <a:lnSpc>
                <a:spcPct val="115000"/>
              </a:lnSpc>
              <a:buChar char="●"/>
            </a:pP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457200" lvl="0" indent="-228600">
              <a:lnSpc>
                <a:spcPct val="115000"/>
              </a:lnSpc>
              <a:buChar char="●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Soheil: Balance the workload with other courses - Understanding some concepts as I was not familiar with</a:t>
            </a:r>
          </a:p>
          <a:p>
            <a:pPr marL="457200" lvl="0" indent="-228600">
              <a:lnSpc>
                <a:spcPct val="115000"/>
              </a:lnSpc>
              <a:buChar char="●"/>
            </a:pP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457200" lvl="0" indent="-228600">
              <a:lnSpc>
                <a:spcPct val="115000"/>
              </a:lnSpc>
              <a:buChar char="●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Jemin: Understanding the software development practices</a:t>
            </a:r>
          </a:p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1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88814"/>
            <a:ext cx="2762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AGENDA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04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Gathering Requirements</a:t>
            </a:r>
          </a:p>
        </p:txBody>
      </p:sp>
      <p:pic>
        <p:nvPicPr>
          <p:cNvPr id="5" name="Shape 64" descr="C:\Users\Acer\Desktop\CGU\SD\presentation pictures\WhatsApp Image 2016-10-19 at 12.48.34 AM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2282" y="1340311"/>
            <a:ext cx="4800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0621" y="1904104"/>
            <a:ext cx="398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Blueskying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Brainstorming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Role playing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Technologies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0621" y="1904104"/>
            <a:ext cx="398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Blueskying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1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User Stories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8313" y="1560531"/>
            <a:ext cx="9927522" cy="4937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4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User Stories(Cont.)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993" y="1469258"/>
            <a:ext cx="9689054" cy="5006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9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94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Planning Poker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313" y="1592132"/>
            <a:ext cx="10393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Start Date – 09/19/2016                                       End Date – 10/19/2016</a:t>
            </a:r>
          </a:p>
          <a:p>
            <a:pPr lvl="0"/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Number of Iterations :3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Team Velocity : 0.40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Estimated Days of Work: 64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Number of Calendar days : 31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22 Workdays (31* 5/7)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Number of holidays by the developers: 2.50 Days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Number of Workdays left : 19.5 Days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Amount of work to be complete before due date= ( 19.5 * 0.40 * 4) = 31 Days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Days that could be deferred : 64 – 31 = 33 Days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Tasks/</a:t>
            </a:r>
            <a:r>
              <a:rPr lang="en-US" dirty="0" err="1">
                <a:latin typeface="Arial Rounded MT Bold" panose="020F0704030504030204" pitchFamily="34" charset="0"/>
              </a:rPr>
              <a:t>BigBoard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46152"/>
              </p:ext>
            </p:extLst>
          </p:nvPr>
        </p:nvGraphicFramePr>
        <p:xfrm>
          <a:off x="1709146" y="1501418"/>
          <a:ext cx="5030867" cy="486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6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User Story</a:t>
                      </a:r>
                      <a:r>
                        <a:rPr lang="en-US" sz="2400" baseline="0" dirty="0">
                          <a:latin typeface="Arial Rounded MT Bold" panose="020F0704030504030204" pitchFamily="34" charset="0"/>
                        </a:rPr>
                        <a:t> 1: Choosing the date</a:t>
                      </a:r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784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1.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date class (Entity)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CSV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919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2.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of choosing the date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it to the CSV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784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the choosing date logic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649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4.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logic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60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r>
                        <a:rPr lang="en-US" baseline="0" dirty="0"/>
                        <a:t> Common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52398"/>
              </p:ext>
            </p:extLst>
          </p:nvPr>
        </p:nvGraphicFramePr>
        <p:xfrm>
          <a:off x="6847203" y="1473595"/>
          <a:ext cx="5050882" cy="5273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72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User Story</a:t>
                      </a:r>
                      <a:r>
                        <a:rPr lang="en-US" sz="2400" baseline="0" dirty="0">
                          <a:latin typeface="Arial Rounded MT Bold" panose="020F0704030504030204" pitchFamily="34" charset="0"/>
                        </a:rPr>
                        <a:t> 2: Registration</a:t>
                      </a:r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278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1.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Applicant Class (Entity)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CSV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Jemin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 err="1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95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2.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Transformations to the Applicant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Jemin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 err="1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95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for the Applicant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Jemin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 err="1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278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4.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common functions for the Applicant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995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r>
                        <a:rPr lang="en-US" baseline="0" dirty="0"/>
                        <a:t>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the Registration logic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995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6.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logic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8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Tasks/</a:t>
            </a:r>
            <a:r>
              <a:rPr lang="en-US" dirty="0" err="1">
                <a:latin typeface="Arial Rounded MT Bold" panose="020F0704030504030204" pitchFamily="34" charset="0"/>
              </a:rPr>
              <a:t>BigBoard</a:t>
            </a:r>
            <a:r>
              <a:rPr lang="en-US" dirty="0">
                <a:latin typeface="Arial Rounded MT Bold" panose="020F0704030504030204" pitchFamily="34" charset="0"/>
              </a:rPr>
              <a:t>(cont.)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2912"/>
              </p:ext>
            </p:extLst>
          </p:nvPr>
        </p:nvGraphicFramePr>
        <p:xfrm>
          <a:off x="1709146" y="1501416"/>
          <a:ext cx="4735198" cy="50252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1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User Story</a:t>
                      </a:r>
                      <a:r>
                        <a:rPr lang="en-US" sz="2400" baseline="0" dirty="0">
                          <a:latin typeface="Arial Rounded MT Bold" panose="020F0704030504030204" pitchFamily="34" charset="0"/>
                        </a:rPr>
                        <a:t> 3: Application status</a:t>
                      </a:r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1.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the Common functions for reading/writing/updating the application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381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2.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Reading from the file and adding constraints for Age, Registration, Date Windows, Check Clearing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0" dirty="0"/>
                        <a:t>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282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4.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logic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Jemin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 err="1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31456"/>
              </p:ext>
            </p:extLst>
          </p:nvPr>
        </p:nvGraphicFramePr>
        <p:xfrm>
          <a:off x="6847203" y="1473595"/>
          <a:ext cx="5050882" cy="50636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22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User Story</a:t>
                      </a:r>
                      <a:r>
                        <a:rPr lang="en-US" sz="2400" baseline="0" dirty="0">
                          <a:latin typeface="Arial Rounded MT Bold" panose="020F0704030504030204" pitchFamily="34" charset="0"/>
                        </a:rPr>
                        <a:t> 5: Check-In</a:t>
                      </a:r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4726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1.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the Common functions for reading/writing/updating the Check-In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95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2.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for providing the CSV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95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the read data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016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4.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for moving data from UI to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Rohan/</a:t>
                      </a:r>
                    </a:p>
                    <a:p>
                      <a:r>
                        <a:rPr lang="en-US" dirty="0" err="1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08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r>
                        <a:rPr lang="en-US" baseline="0" dirty="0"/>
                        <a:t>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Jemin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 err="1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702</Words>
  <Application>Microsoft Office PowerPoint</Application>
  <PresentationFormat>Widescreen</PresentationFormat>
  <Paragraphs>180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Architects Daughter</vt:lpstr>
      <vt:lpstr>Arial</vt:lpstr>
      <vt:lpstr>Arial Rounded MT Bold</vt:lpstr>
      <vt:lpstr>Calibri</vt:lpstr>
      <vt:lpstr>Calibri Light</vt:lpstr>
      <vt:lpstr>Century Gothic</vt:lpstr>
      <vt:lpstr>Office Theme</vt:lpstr>
      <vt:lpstr>Software Development Class - IST 303  Midterm Presentation Professor Terry Ryan Gila Breath Camp</vt:lpstr>
      <vt:lpstr>AGENDA</vt:lpstr>
      <vt:lpstr>Gathering Requirements</vt:lpstr>
      <vt:lpstr>Technologies</vt:lpstr>
      <vt:lpstr>User Stories</vt:lpstr>
      <vt:lpstr>User Stories(Cont.)</vt:lpstr>
      <vt:lpstr>Planning Poker</vt:lpstr>
      <vt:lpstr>Tasks/BigBoard</vt:lpstr>
      <vt:lpstr>Tasks/BigBoard(cont.)</vt:lpstr>
      <vt:lpstr>Schedule/Velocity/Burnchart</vt:lpstr>
      <vt:lpstr>Schedule/Velocity/Burnchart(cont.)</vt:lpstr>
      <vt:lpstr>Milestone 1.0</vt:lpstr>
      <vt:lpstr>Version Control (Git)</vt:lpstr>
      <vt:lpstr>Refactoring: SRP</vt:lpstr>
      <vt:lpstr>Refactoring: DRY</vt:lpstr>
      <vt:lpstr>Codes/UI</vt:lpstr>
      <vt:lpstr>Codes/UI(cont.)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Gila Breath Camp</dc:title>
  <dc:creator>Windows User</dc:creator>
  <cp:lastModifiedBy>Rohan</cp:lastModifiedBy>
  <cp:revision>82</cp:revision>
  <dcterms:created xsi:type="dcterms:W3CDTF">2016-10-19T21:57:39Z</dcterms:created>
  <dcterms:modified xsi:type="dcterms:W3CDTF">2016-10-20T08:31:00Z</dcterms:modified>
</cp:coreProperties>
</file>