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0" name="Shape 18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3600"/>
            </a:lvl1pPr>
            <a:lvl2pPr marL="822102" indent="-276891">
              <a:lnSpc>
                <a:spcPct val="100000"/>
              </a:lnSpc>
              <a:spcBef>
                <a:spcPts val="0"/>
              </a:spcBef>
              <a:buClrTx/>
              <a:buSzPts val="3600"/>
              <a:buFontTx/>
              <a:defRPr b="1" sz="3600"/>
            </a:lvl2pPr>
            <a:lvl3pPr marL="1279302" indent="-276891">
              <a:lnSpc>
                <a:spcPct val="100000"/>
              </a:lnSpc>
              <a:spcBef>
                <a:spcPts val="0"/>
              </a:spcBef>
              <a:buClrTx/>
              <a:buSzPts val="3600"/>
              <a:buFontTx/>
              <a:defRPr b="1" sz="3600"/>
            </a:lvl3pPr>
            <a:lvl4pPr marL="1736502" indent="-276891">
              <a:lnSpc>
                <a:spcPct val="100000"/>
              </a:lnSpc>
              <a:spcBef>
                <a:spcPts val="0"/>
              </a:spcBef>
              <a:buClrTx/>
              <a:buSzPts val="3600"/>
              <a:buFontTx/>
              <a:defRPr b="1" sz="3600"/>
            </a:lvl4pPr>
            <a:lvl5pPr marL="2193702" indent="-276891">
              <a:lnSpc>
                <a:spcPct val="100000"/>
              </a:lnSpc>
              <a:spcBef>
                <a:spcPts val="0"/>
              </a:spcBef>
              <a:buClrTx/>
              <a:buSzPts val="3600"/>
              <a:buFontTx/>
              <a:defRPr b="1"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Title Text"/>
          <p:cNvSpPr txBox="1"/>
          <p:nvPr>
            <p:ph type="title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z="11600"/>
            </a:lvl1pPr>
          </a:lstStyle>
          <a:p>
            <a:pPr/>
            <a:r>
              <a:t>Title Text</a:t>
            </a:r>
          </a:p>
        </p:txBody>
      </p:sp>
      <p:sp>
        <p:nvSpPr>
          <p:cNvPr id="13" name="Google Shape;12;p2"/>
          <p:cNvSpPr txBox="1"/>
          <p:nvPr>
            <p:ph type="body" sz="quarter" idx="2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/>
          <a:lstStyle/>
          <a:p>
            <a:pPr marL="22860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5500"/>
            </a:pP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Text"/>
          <p:cNvSpPr txBox="1"/>
          <p:nvPr>
            <p:ph type="title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z="11600"/>
            </a:lvl1pPr>
          </a:lstStyle>
          <a:p>
            <a:pPr/>
            <a:r>
              <a:t>Title Text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/>
          <p:nvPr>
            <p:ph type="title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8" name="Body Level One…"/>
          <p:cNvSpPr txBox="1"/>
          <p:nvPr>
            <p:ph type="body" sz="quarter" idx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5500"/>
            </a:lvl1pPr>
            <a:lvl2pPr marL="9682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b="1" sz="5500"/>
            </a:lvl2pPr>
            <a:lvl3pPr marL="14254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b="1" sz="5500"/>
            </a:lvl3pPr>
            <a:lvl4pPr marL="18826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b="1" sz="5500"/>
            </a:lvl4pPr>
            <a:lvl5pPr marL="23398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b="1" sz="5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Text"/>
          <p:cNvSpPr txBox="1"/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7" name="Body Level One…"/>
          <p:cNvSpPr txBox="1"/>
          <p:nvPr>
            <p:ph type="body" sz="quarter" idx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5500"/>
            </a:lvl1pPr>
            <a:lvl2pPr marL="9682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b="1" sz="5500"/>
            </a:lvl2pPr>
            <a:lvl3pPr marL="14254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b="1" sz="5500"/>
            </a:lvl3pPr>
            <a:lvl4pPr marL="18826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b="1" sz="5500"/>
            </a:lvl4pPr>
            <a:lvl5pPr marL="23398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b="1" sz="5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Google Shape;62;p13"/>
          <p:cNvSpPr txBox="1"/>
          <p:nvPr>
            <p:ph type="body" idx="2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/>
          <a:lstStyle/>
          <a:p>
            <a:pPr marL="228600" indent="0">
              <a:lnSpc>
                <a:spcPct val="100000"/>
              </a:lnSpc>
              <a:spcBef>
                <a:spcPts val="1800"/>
              </a:spcBef>
              <a:buClrTx/>
              <a:buSzTx/>
              <a:buFontTx/>
              <a:buNone/>
              <a:defRPr sz="5500"/>
            </a:pP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anchor="b"/>
          <a:lstStyle>
            <a:lvl1pPr marL="228600" indent="0" algn="ct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sz="25000"/>
            </a:lvl1pPr>
            <a:lvl2pPr marL="228600" indent="457200" algn="ct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sz="25000"/>
            </a:lvl2pPr>
            <a:lvl3pPr marL="228600" indent="914400" algn="ct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sz="25000"/>
            </a:lvl3pPr>
            <a:lvl4pPr marL="22860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sz="25000"/>
            </a:lvl4pPr>
            <a:lvl5pPr marL="22860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sz="2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Google Shape;66;p14"/>
          <p:cNvSpPr txBox="1"/>
          <p:nvPr>
            <p:ph type="body" sz="quarter" idx="2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228600" indent="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5500"/>
            </a:pP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ody Level One…"/>
          <p:cNvSpPr txBox="1"/>
          <p:nvPr>
            <p:ph type="body" sz="quarter" idx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3600"/>
            </a:lvl1pPr>
            <a:lvl2pPr marL="822102" indent="-276891">
              <a:lnSpc>
                <a:spcPct val="100000"/>
              </a:lnSpc>
              <a:spcBef>
                <a:spcPts val="0"/>
              </a:spcBef>
              <a:buClrTx/>
              <a:buSzPts val="3600"/>
              <a:buFontTx/>
              <a:defRPr b="1" sz="3600"/>
            </a:lvl2pPr>
            <a:lvl3pPr marL="1279302" indent="-276891">
              <a:lnSpc>
                <a:spcPct val="100000"/>
              </a:lnSpc>
              <a:spcBef>
                <a:spcPts val="0"/>
              </a:spcBef>
              <a:buClrTx/>
              <a:buSzPts val="3600"/>
              <a:buFontTx/>
              <a:defRPr b="1" sz="3600"/>
            </a:lvl3pPr>
            <a:lvl4pPr marL="1736502" indent="-276891">
              <a:lnSpc>
                <a:spcPct val="100000"/>
              </a:lnSpc>
              <a:spcBef>
                <a:spcPts val="0"/>
              </a:spcBef>
              <a:buClrTx/>
              <a:buSzPts val="3600"/>
              <a:buFontTx/>
              <a:defRPr b="1" sz="3600"/>
            </a:lvl4pPr>
            <a:lvl5pPr marL="2193702" indent="-276891">
              <a:lnSpc>
                <a:spcPct val="100000"/>
              </a:lnSpc>
              <a:spcBef>
                <a:spcPts val="0"/>
              </a:spcBef>
              <a:buClrTx/>
              <a:buSzPts val="3600"/>
              <a:buFontTx/>
              <a:defRPr b="1"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Google Shape;70;p15"/>
          <p:cNvSpPr txBox="1"/>
          <p:nvPr>
            <p:ph type="body" sz="half" idx="2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/>
          <a:lstStyle/>
          <a:p>
            <a:pPr marL="228600" indent="0">
              <a:spcBef>
                <a:spcPts val="0"/>
              </a:spcBef>
              <a:buClrTx/>
              <a:buSzTx/>
              <a:buFontTx/>
              <a:buNone/>
              <a:defRPr sz="8500"/>
            </a:pP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73;p16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Google Shape;74;p16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Google Shape;75;p16"/>
          <p:cNvSpPr/>
          <p:nvPr>
            <p:ph type="pic" idx="23"/>
          </p:nvPr>
        </p:nvSpPr>
        <p:spPr>
          <a:xfrm>
            <a:off x="-124636" y="1270000"/>
            <a:ext cx="16840170" cy="112437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78;p17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 2">
    <p:bg>
      <p:bgPr>
        <a:solidFill>
          <a:srgbClr val="F6F7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83;p19"/>
          <p:cNvSpPr/>
          <p:nvPr/>
        </p:nvSpPr>
        <p:spPr>
          <a:xfrm>
            <a:off x="12197604" y="1065312"/>
            <a:ext cx="11184588" cy="11585376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170" name="Google Shape;84;p19"/>
          <p:cNvSpPr/>
          <p:nvPr/>
        </p:nvSpPr>
        <p:spPr>
          <a:xfrm>
            <a:off x="1003299" y="2076548"/>
            <a:ext cx="11194307" cy="95565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71" name="Body Level One…"/>
          <p:cNvSpPr txBox="1"/>
          <p:nvPr>
            <p:ph type="body" sz="quarter" idx="1"/>
          </p:nvPr>
        </p:nvSpPr>
        <p:spPr>
          <a:xfrm>
            <a:off x="13496599" y="4331487"/>
            <a:ext cx="9049078" cy="5492987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spcBef>
                <a:spcPts val="3200"/>
              </a:spcBef>
              <a:buClrTx/>
              <a:buSzTx/>
              <a:buFontTx/>
              <a:buNone/>
              <a:defRPr b="1" sz="40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228600" indent="457200">
              <a:lnSpc>
                <a:spcPct val="100000"/>
              </a:lnSpc>
              <a:spcBef>
                <a:spcPts val="3200"/>
              </a:spcBef>
              <a:buClrTx/>
              <a:buSzTx/>
              <a:buFontTx/>
              <a:buNone/>
              <a:defRPr b="1" sz="40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228600" indent="914400">
              <a:lnSpc>
                <a:spcPct val="100000"/>
              </a:lnSpc>
              <a:spcBef>
                <a:spcPts val="3200"/>
              </a:spcBef>
              <a:buClrTx/>
              <a:buSzTx/>
              <a:buFontTx/>
              <a:buNone/>
              <a:defRPr b="1" sz="40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28600" indent="1371600">
              <a:lnSpc>
                <a:spcPct val="100000"/>
              </a:lnSpc>
              <a:spcBef>
                <a:spcPts val="3200"/>
              </a:spcBef>
              <a:buClrTx/>
              <a:buSzTx/>
              <a:buFontTx/>
              <a:buNone/>
              <a:defRPr b="1" sz="40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" indent="1828800">
              <a:lnSpc>
                <a:spcPct val="100000"/>
              </a:lnSpc>
              <a:spcBef>
                <a:spcPts val="3200"/>
              </a:spcBef>
              <a:buClrTx/>
              <a:buSzTx/>
              <a:buFontTx/>
              <a:buNone/>
              <a:defRPr b="1" sz="4000"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1676400" y="5865317"/>
            <a:ext cx="9829800" cy="1733021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70000"/>
              </a:lnSpc>
              <a:defRPr b="0" sz="82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xfrm>
            <a:off x="11953684" y="12915901"/>
            <a:ext cx="476632" cy="558801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5E5E5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ody Level One…"/>
          <p:cNvSpPr txBox="1"/>
          <p:nvPr>
            <p:ph type="body" sz="half" idx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228600" indent="0" algn="ct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1600"/>
            </a:lvl1pPr>
            <a:lvl2pPr marL="228600" indent="457200" algn="ct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1600"/>
            </a:lvl2pPr>
            <a:lvl3pPr marL="228600" indent="914400" algn="ct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1600"/>
            </a:lvl3pPr>
            <a:lvl4pPr marL="22860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1600"/>
            </a:lvl4pPr>
            <a:lvl5pPr marL="22860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5500"/>
            </a:lvl1pPr>
            <a:lvl2pPr marL="9682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b="1" sz="5500"/>
            </a:lvl2pPr>
            <a:lvl3pPr marL="14254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b="1" sz="5500"/>
            </a:lvl3pPr>
            <a:lvl4pPr marL="18826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b="1" sz="5500"/>
            </a:lvl4pPr>
            <a:lvl5pPr marL="23398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b="1" sz="5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Google Shape;20;p4"/>
          <p:cNvSpPr txBox="1"/>
          <p:nvPr>
            <p:ph type="body" idx="2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ody Level One…"/>
          <p:cNvSpPr txBox="1"/>
          <p:nvPr>
            <p:ph type="body" sz="quarter" idx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5500"/>
            </a:lvl1pPr>
            <a:lvl2pPr marL="9682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b="1" sz="5500"/>
            </a:lvl2pPr>
            <a:lvl3pPr marL="14254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b="1" sz="5500"/>
            </a:lvl3pPr>
            <a:lvl4pPr marL="18826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b="1" sz="5500"/>
            </a:lvl4pPr>
            <a:lvl5pPr marL="23398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b="1" sz="5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Google Shape;24;p5"/>
          <p:cNvSpPr txBox="1"/>
          <p:nvPr>
            <p:ph type="body" sz="half" idx="2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" name="Google Shape;25;p5"/>
          <p:cNvSpPr/>
          <p:nvPr>
            <p:ph type="pic" idx="22"/>
          </p:nvPr>
        </p:nvSpPr>
        <p:spPr>
          <a:xfrm>
            <a:off x="9271000" y="1263847"/>
            <a:ext cx="16773843" cy="111882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29;p6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1" name="Title Text"/>
          <p:cNvSpPr txBox="1"/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/>
            </a:lvl1pPr>
          </a:lstStyle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quarter" idx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3600"/>
            </a:lvl1pPr>
            <a:lvl2pPr marL="822102" indent="-276891">
              <a:lnSpc>
                <a:spcPct val="100000"/>
              </a:lnSpc>
              <a:spcBef>
                <a:spcPts val="0"/>
              </a:spcBef>
              <a:buClrTx/>
              <a:buSzPts val="3600"/>
              <a:buFontTx/>
              <a:defRPr b="1" sz="3600"/>
            </a:lvl2pPr>
            <a:lvl3pPr marL="1279302" indent="-276891">
              <a:lnSpc>
                <a:spcPct val="100000"/>
              </a:lnSpc>
              <a:spcBef>
                <a:spcPts val="0"/>
              </a:spcBef>
              <a:buClrTx/>
              <a:buSzPts val="3600"/>
              <a:buFontTx/>
              <a:defRPr b="1" sz="3600"/>
            </a:lvl3pPr>
            <a:lvl4pPr marL="1736502" indent="-276891">
              <a:lnSpc>
                <a:spcPct val="100000"/>
              </a:lnSpc>
              <a:spcBef>
                <a:spcPts val="0"/>
              </a:spcBef>
              <a:buClrTx/>
              <a:buSzPts val="3600"/>
              <a:buFontTx/>
              <a:defRPr b="1" sz="3600"/>
            </a:lvl4pPr>
            <a:lvl5pPr marL="2193702" indent="-276891">
              <a:lnSpc>
                <a:spcPct val="100000"/>
              </a:lnSpc>
              <a:spcBef>
                <a:spcPts val="0"/>
              </a:spcBef>
              <a:buClrTx/>
              <a:buSzPts val="3600"/>
              <a:buFontTx/>
              <a:defRPr b="1"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Google Shape;32;p6"/>
          <p:cNvSpPr txBox="1"/>
          <p:nvPr>
            <p:ph type="body" sz="quarter" idx="22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/>
          <a:lstStyle/>
          <a:p>
            <a:pPr marL="22860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5500"/>
            </a:pP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35;p7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quarter" idx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22860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5500"/>
            </a:lvl1pPr>
            <a:lvl2pPr marL="228600" indent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5500"/>
            </a:lvl2pPr>
            <a:lvl3pPr marL="228600" indent="9144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5500"/>
            </a:lvl3pPr>
            <a:lvl4pPr marL="228600" indent="1371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5500"/>
            </a:lvl4pPr>
            <a:lvl5pPr marL="228600" indent="18288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5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Body Level One…"/>
          <p:cNvSpPr txBox="1"/>
          <p:nvPr>
            <p:ph type="body" sz="quarter" idx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5500"/>
            </a:lvl1pPr>
            <a:lvl2pPr marL="9682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b="1" sz="5500"/>
            </a:lvl2pPr>
            <a:lvl3pPr marL="14254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b="1" sz="5500"/>
            </a:lvl3pPr>
            <a:lvl4pPr marL="18826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b="1" sz="5500"/>
            </a:lvl4pPr>
            <a:lvl5pPr marL="23398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b="1" sz="5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Google Shape;44;p9"/>
          <p:cNvSpPr txBox="1"/>
          <p:nvPr>
            <p:ph type="body" sz="half" idx="2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1" name="Title Text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/>
          <p:nvPr>
            <p:ph type="body" sz="quarter" idx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5500"/>
            </a:lvl1pPr>
            <a:lvl2pPr marL="9682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b="1" sz="5500"/>
            </a:lvl2pPr>
            <a:lvl3pPr marL="14254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b="1" sz="5500"/>
            </a:lvl3pPr>
            <a:lvl4pPr marL="18826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b="1" sz="5500"/>
            </a:lvl4pPr>
            <a:lvl5pPr marL="23398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b="1" sz="5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Google Shape;49;p10"/>
          <p:cNvSpPr txBox="1"/>
          <p:nvPr>
            <p:ph type="body" sz="half" idx="2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1" name="Title Text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219200" y="549275"/>
            <a:ext cx="21945600" cy="3699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5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5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5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5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5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5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5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5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5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457200" marR="0" indent="-369188" algn="l" defTabSz="914400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000000"/>
        </a:buClr>
        <a:buSzPts val="4800"/>
        <a:buFont typeface="Helvetica Neue"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914400" marR="0" indent="-369188" algn="l" defTabSz="914400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000000"/>
        </a:buClr>
        <a:buSzPts val="4800"/>
        <a:buFont typeface="Helvetica Neue"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71600" marR="0" indent="-369188" algn="l" defTabSz="914400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000000"/>
        </a:buClr>
        <a:buSzPts val="4800"/>
        <a:buFont typeface="Helvetica Neue"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828800" marR="0" indent="-369188" algn="l" defTabSz="914400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000000"/>
        </a:buClr>
        <a:buSzPts val="4800"/>
        <a:buFont typeface="Helvetica Neue"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86000" marR="0" indent="-369189" algn="l" defTabSz="914400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000000"/>
        </a:buClr>
        <a:buSzPts val="4800"/>
        <a:buFont typeface="Helvetica Neue"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743200" marR="0" indent="-369189" algn="l" defTabSz="914400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000000"/>
        </a:buClr>
        <a:buSzPts val="4800"/>
        <a:buFont typeface="Helvetica Neue"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00400" marR="0" indent="-369189" algn="l" defTabSz="914400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000000"/>
        </a:buClr>
        <a:buSzPts val="4800"/>
        <a:buFont typeface="Helvetica Neue"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657600" marR="0" indent="-369189" algn="l" defTabSz="914400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000000"/>
        </a:buClr>
        <a:buSzPts val="4800"/>
        <a:buFont typeface="Helvetica Neue"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14800" marR="0" indent="-369189" algn="l" defTabSz="914400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000000"/>
        </a:buClr>
        <a:buSzPts val="4800"/>
        <a:buFont typeface="Helvetica Neue"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92;p20"/>
          <p:cNvSpPr txBox="1"/>
          <p:nvPr>
            <p:ph type="title"/>
          </p:nvPr>
        </p:nvSpPr>
        <p:spPr>
          <a:xfrm>
            <a:off x="1206495" y="2574990"/>
            <a:ext cx="21971006" cy="464820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HPC PROJECT</a:t>
            </a:r>
          </a:p>
        </p:txBody>
      </p:sp>
      <p:sp>
        <p:nvSpPr>
          <p:cNvPr id="183" name="Google Shape;93;p20"/>
          <p:cNvSpPr txBox="1"/>
          <p:nvPr>
            <p:ph type="body" sz="quarter" idx="1"/>
          </p:nvPr>
        </p:nvSpPr>
        <p:spPr>
          <a:xfrm>
            <a:off x="1206499" y="8433003"/>
            <a:ext cx="21971002" cy="1905002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>
              <a:defRPr sz="5000"/>
            </a:pPr>
            <a:r>
              <a:t>PROBLEM STATEMENT :-</a:t>
            </a:r>
            <a:r>
              <a:rPr b="0"/>
              <a:t>Parallel Lexing with Backtrack-Free Prescanning</a:t>
            </a:r>
          </a:p>
        </p:txBody>
      </p:sp>
      <p:sp>
        <p:nvSpPr>
          <p:cNvPr id="184" name="Google Shape;94;p20"/>
          <p:cNvSpPr txBox="1"/>
          <p:nvPr>
            <p:ph type="sldNum" sz="quarter" idx="4294967295"/>
          </p:nvPr>
        </p:nvSpPr>
        <p:spPr>
          <a:xfrm>
            <a:off x="12065050" y="13080998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99;p21"/>
          <p:cNvSpPr txBox="1"/>
          <p:nvPr>
            <p:ph type="body" idx="1"/>
          </p:nvPr>
        </p:nvSpPr>
        <p:spPr>
          <a:xfrm>
            <a:off x="1206499" y="3586272"/>
            <a:ext cx="21971102" cy="9486901"/>
          </a:xfrm>
          <a:prstGeom prst="rect">
            <a:avLst/>
          </a:prstGeom>
        </p:spPr>
        <p:txBody>
          <a:bodyPr/>
          <a:lstStyle/>
          <a:p>
            <a:pPr marL="457200" indent="-481171" algn="l">
              <a:lnSpc>
                <a:spcPct val="120000"/>
              </a:lnSpc>
              <a:buClr>
                <a:srgbClr val="000000"/>
              </a:buClr>
              <a:buSzPct val="100000"/>
              <a:buFont typeface="Helvetica Neue"/>
              <a:buChar char="●"/>
              <a:defRPr sz="3900"/>
            </a:pPr>
            <a:r>
              <a:t>Lexing refers to the process of converting input text into a list of tokens. It plays an important role in many applications like compilation and data extraction.</a:t>
            </a:r>
            <a:endParaRPr sz="4300"/>
          </a:p>
          <a:p>
            <a:pPr marL="457200" indent="-481171" algn="l">
              <a:lnSpc>
                <a:spcPct val="120000"/>
              </a:lnSpc>
              <a:buClr>
                <a:srgbClr val="000000"/>
              </a:buClr>
              <a:buSzPct val="100000"/>
              <a:buFont typeface="Helvetica Neue"/>
              <a:buChar char="●"/>
              <a:defRPr sz="3900"/>
            </a:pPr>
            <a:r>
              <a:t>Normally lexers incorporate an automaton as its basic building component. But automata are intrinsically a sequential computation model. </a:t>
            </a:r>
            <a:endParaRPr sz="4300"/>
          </a:p>
          <a:p>
            <a:pPr marL="457200" indent="-481171" algn="l">
              <a:lnSpc>
                <a:spcPct val="120000"/>
              </a:lnSpc>
              <a:buClr>
                <a:srgbClr val="000000"/>
              </a:buClr>
              <a:buSzPct val="100000"/>
              <a:buFont typeface="Helvetica Neue"/>
              <a:buChar char="●"/>
              <a:defRPr sz="3900"/>
            </a:pPr>
            <a:r>
              <a:t>This makes it difficult to parallelize the process of lexing. Language specific remedies can be incorporated into lexing to segment the data for parallel processing (Example: semi-colon in many c-like languages);</a:t>
            </a:r>
            <a:endParaRPr sz="10700"/>
          </a:p>
          <a:p>
            <a:pPr marL="0" algn="l">
              <a:lnSpc>
                <a:spcPct val="120000"/>
              </a:lnSpc>
              <a:defRPr sz="10700"/>
            </a:pPr>
            <a:endParaRPr sz="4300"/>
          </a:p>
          <a:p>
            <a:pPr marL="0" algn="l">
              <a:lnSpc>
                <a:spcPct val="120000"/>
              </a:lnSpc>
              <a:defRPr sz="3900"/>
            </a:pPr>
            <a:r>
              <a:t>We aim to develop a tool for generating parallel lexers from user-defined, sequential automata.</a:t>
            </a:r>
            <a:endParaRPr sz="10700"/>
          </a:p>
        </p:txBody>
      </p:sp>
      <p:sp>
        <p:nvSpPr>
          <p:cNvPr id="187" name="Google Shape;100;p21"/>
          <p:cNvSpPr txBox="1"/>
          <p:nvPr/>
        </p:nvSpPr>
        <p:spPr>
          <a:xfrm>
            <a:off x="2411728" y="1296151"/>
            <a:ext cx="19560542" cy="1093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6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Parallel Lexing with Backtrack-Free Prescanning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05;p22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Reasons for HPC Implementation</a:t>
            </a:r>
          </a:p>
        </p:txBody>
      </p:sp>
      <p:sp>
        <p:nvSpPr>
          <p:cNvPr id="190" name="Google Shape;106;p22"/>
          <p:cNvSpPr txBox="1"/>
          <p:nvPr>
            <p:ph type="body" idx="1"/>
          </p:nvPr>
        </p:nvSpPr>
        <p:spPr>
          <a:xfrm>
            <a:off x="1206499" y="3563549"/>
            <a:ext cx="21971102" cy="9379202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485520">
              <a:lnSpc>
                <a:spcPct val="150000"/>
              </a:lnSpc>
              <a:buClr>
                <a:srgbClr val="000000"/>
              </a:buClr>
              <a:buSzPts val="3900"/>
              <a:buFont typeface="Helvetica Neue"/>
              <a:buChar char="•"/>
              <a:defRPr b="0" sz="3900"/>
            </a:pPr>
            <a:r>
              <a:t>Lexing plays an important role in various kinds of applications. </a:t>
            </a:r>
          </a:p>
          <a:p>
            <a:pPr marL="609600" indent="-485520">
              <a:lnSpc>
                <a:spcPct val="150000"/>
              </a:lnSpc>
              <a:buClr>
                <a:srgbClr val="000000"/>
              </a:buClr>
              <a:buSzPts val="3900"/>
              <a:buFont typeface="Helvetica Neue"/>
              <a:buChar char="•"/>
              <a:defRPr b="0" sz="3900"/>
            </a:pPr>
            <a:r>
              <a:t>Compilers use lexing as their initial step to tokenize the programs. </a:t>
            </a:r>
          </a:p>
          <a:p>
            <a:pPr marL="609600" indent="-485520">
              <a:lnSpc>
                <a:spcPct val="150000"/>
              </a:lnSpc>
              <a:buClr>
                <a:srgbClr val="000000"/>
              </a:buClr>
              <a:buSzPts val="3900"/>
              <a:buFont typeface="Helvetica Neue"/>
              <a:buChar char="•"/>
              <a:defRPr b="0" sz="3900"/>
            </a:pPr>
            <a:r>
              <a:t>In fields like data science and artificial intelligence, lexing is used in parsing csv or other files. </a:t>
            </a:r>
          </a:p>
          <a:p>
            <a:pPr marL="609600" indent="-485520">
              <a:lnSpc>
                <a:spcPct val="150000"/>
              </a:lnSpc>
              <a:buClr>
                <a:srgbClr val="000000"/>
              </a:buClr>
              <a:buSzPts val="3900"/>
              <a:buFont typeface="Helvetica Neue"/>
              <a:buChar char="•"/>
              <a:defRPr b="0" sz="3900"/>
            </a:pPr>
            <a:r>
              <a:t>All throughout the internet lexing is an important step in parsing JSON strings.</a:t>
            </a:r>
          </a:p>
          <a:p>
            <a:pPr marL="609600" indent="-485520">
              <a:lnSpc>
                <a:spcPct val="150000"/>
              </a:lnSpc>
              <a:spcBef>
                <a:spcPts val="4500"/>
              </a:spcBef>
              <a:buClr>
                <a:srgbClr val="000000"/>
              </a:buClr>
              <a:buSzPts val="3900"/>
              <a:buFont typeface="Helvetica Neue"/>
              <a:buChar char="•"/>
              <a:defRPr b="0" sz="3900"/>
            </a:pPr>
            <a:r>
              <a:t>So, parallelizing this process might help to improve the speed of many applications. </a:t>
            </a:r>
          </a:p>
          <a:p>
            <a:pPr marL="609600" indent="-485520">
              <a:lnSpc>
                <a:spcPct val="150000"/>
              </a:lnSpc>
              <a:spcBef>
                <a:spcPts val="4500"/>
              </a:spcBef>
              <a:buClr>
                <a:srgbClr val="000000"/>
              </a:buClr>
              <a:buSzPts val="3900"/>
              <a:buFont typeface="Helvetica Neue"/>
              <a:buChar char="•"/>
              <a:defRPr b="0" sz="3900"/>
            </a:pPr>
            <a:r>
              <a:t>Utilizing parallel architectures to speed up the process of lexing will help decrease compilation times, and make data-extraction faster.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11;p23"/>
          <p:cNvSpPr txBox="1"/>
          <p:nvPr>
            <p:ph type="body" sz="quarter" idx="1"/>
          </p:nvPr>
        </p:nvSpPr>
        <p:spPr>
          <a:xfrm>
            <a:off x="1212191" y="880064"/>
            <a:ext cx="9779001" cy="934780"/>
          </a:xfrm>
          <a:prstGeom prst="rect">
            <a:avLst/>
          </a:prstGeom>
        </p:spPr>
        <p:txBody>
          <a:bodyPr/>
          <a:lstStyle>
            <a:lvl1pPr marL="0"/>
          </a:lstStyle>
          <a:p>
            <a:pPr/>
            <a:r>
              <a:t>Base Paper:-</a:t>
            </a:r>
          </a:p>
        </p:txBody>
      </p:sp>
      <p:sp>
        <p:nvSpPr>
          <p:cNvPr id="193" name="Google Shape;112;p23"/>
          <p:cNvSpPr txBox="1"/>
          <p:nvPr>
            <p:ph type="body" idx="21"/>
          </p:nvPr>
        </p:nvSpPr>
        <p:spPr>
          <a:xfrm>
            <a:off x="12266206" y="2436810"/>
            <a:ext cx="9631669" cy="103994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Tx/>
              <a:buNone/>
              <a:defRPr sz="31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0" indent="0">
              <a:lnSpc>
                <a:spcPct val="115000"/>
              </a:lnSpc>
              <a:spcBef>
                <a:spcPts val="0"/>
              </a:spcBef>
              <a:buSzTx/>
              <a:buNone/>
              <a:defRPr sz="3100"/>
            </a:pPr>
            <a:endParaRPr>
              <a:latin typeface="+mj-lt"/>
              <a:ea typeface="+mj-ea"/>
              <a:cs typeface="+mj-cs"/>
              <a:sym typeface="Arial"/>
            </a:endParaRPr>
          </a:p>
          <a:p>
            <a:pPr marL="609600" indent="-646811">
              <a:lnSpc>
                <a:spcPct val="115000"/>
              </a:lnSpc>
              <a:spcBef>
                <a:spcPts val="0"/>
              </a:spcBef>
              <a:buSzPts val="3100"/>
              <a:defRPr sz="3100"/>
            </a:pPr>
            <a:r>
              <a:t>This paper presents Plex — an automated tool for generating parallel lexers from user-defined grammars.</a:t>
            </a:r>
          </a:p>
          <a:p>
            <a:pPr marL="609600" indent="-646811">
              <a:lnSpc>
                <a:spcPct val="115000"/>
              </a:lnSpc>
              <a:spcBef>
                <a:spcPts val="0"/>
              </a:spcBef>
              <a:buSzPts val="3100"/>
              <a:defRPr sz="3100"/>
            </a:pPr>
            <a:r>
              <a:t>To overcome the inherent sequentiality, Plex applies a fast prescanning phase to collect context information prior to scanning.</a:t>
            </a:r>
          </a:p>
          <a:p>
            <a:pPr marL="609600" indent="-646811">
              <a:lnSpc>
                <a:spcPct val="115000"/>
              </a:lnSpc>
              <a:spcBef>
                <a:spcPts val="0"/>
              </a:spcBef>
              <a:buSzPts val="3100"/>
              <a:defRPr sz="3100"/>
            </a:pPr>
            <a:r>
              <a:t>To reduce the overheads brought by prescanning, Plex adopts a special automaton, which is derived from that of the scanner, to avoid backtracking behavior and exploits data-parallel techniques.</a:t>
            </a:r>
          </a:p>
          <a:p>
            <a:pPr marL="609600" indent="-646811">
              <a:lnSpc>
                <a:spcPct val="115000"/>
              </a:lnSpc>
              <a:spcBef>
                <a:spcPts val="0"/>
              </a:spcBef>
              <a:buSzPts val="3100"/>
              <a:defRPr sz="3100"/>
            </a:pPr>
            <a:r>
              <a:t>The evaluation under several languages shows that the prescanning overhead is small, and consequently Plex is scalable and achieves 9.8-11.5X speedups using 18 threads.</a:t>
            </a:r>
          </a:p>
        </p:txBody>
      </p:sp>
      <p:sp>
        <p:nvSpPr>
          <p:cNvPr id="194" name="Google Shape;113;p23"/>
          <p:cNvSpPr txBox="1"/>
          <p:nvPr>
            <p:ph type="title"/>
          </p:nvPr>
        </p:nvSpPr>
        <p:spPr>
          <a:xfrm>
            <a:off x="1842277" y="15912757"/>
            <a:ext cx="9829801" cy="173302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70000"/>
              </a:lnSpc>
              <a:defRPr b="0" sz="82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Agenda Title</a:t>
            </a:r>
          </a:p>
        </p:txBody>
      </p:sp>
      <p:sp>
        <p:nvSpPr>
          <p:cNvPr id="195" name="Google Shape;114;p23"/>
          <p:cNvSpPr/>
          <p:nvPr/>
        </p:nvSpPr>
        <p:spPr>
          <a:xfrm>
            <a:off x="1160023" y="2266122"/>
            <a:ext cx="10237273" cy="9556554"/>
          </a:xfrm>
          <a:prstGeom prst="rect">
            <a:avLst/>
          </a:prstGeom>
          <a:solidFill>
            <a:schemeClr val="accent1">
              <a:lumOff val="2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ctr"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lvl="3"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lvl="3"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lvl="3"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lvl="3"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lvl="8"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</a:t>
            </a:r>
          </a:p>
          <a:p>
            <a:pPr lvl="8"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lvl="8"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lvl="8"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lvl="8"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lvl="8"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lvl="8"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96" name="Google Shape;115;p23"/>
          <p:cNvSpPr txBox="1"/>
          <p:nvPr/>
        </p:nvSpPr>
        <p:spPr>
          <a:xfrm>
            <a:off x="2492437" y="3319133"/>
            <a:ext cx="7218510" cy="214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b="1" sz="45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Plex: Scaling Parallel Lexing with Backtrack-Free Prescanning </a:t>
            </a:r>
          </a:p>
        </p:txBody>
      </p:sp>
      <p:sp>
        <p:nvSpPr>
          <p:cNvPr id="197" name="Google Shape;116;p23"/>
          <p:cNvSpPr txBox="1"/>
          <p:nvPr/>
        </p:nvSpPr>
        <p:spPr>
          <a:xfrm>
            <a:off x="2522139" y="5837773"/>
            <a:ext cx="8156628" cy="86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lnSpc>
                <a:spcPct val="80000"/>
              </a:lnSpc>
              <a:defRPr sz="2800">
                <a:solidFill>
                  <a:srgbClr val="5E5E5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Advanced Technologies for Precise Plant Disease Detection and Classification</a:t>
            </a:r>
          </a:p>
        </p:txBody>
      </p:sp>
      <p:sp>
        <p:nvSpPr>
          <p:cNvPr id="198" name="L. Li, S. Sato, Q. Liu and K. Taura, &quot;Plex: Scaling Parallel Lexing with Backtrack-Free Prescanning,&quot; 2021 IEEE International Parallel and Distributed Processing Symposium (IPDPS), Portland, OR, USA, 2021, pp. 693-702, doi: 10.1109/IPDPS49936.2021.00079."/>
          <p:cNvSpPr txBox="1"/>
          <p:nvPr/>
        </p:nvSpPr>
        <p:spPr>
          <a:xfrm>
            <a:off x="1724600" y="9906364"/>
            <a:ext cx="9108120" cy="1567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Font typeface="Helvetica Neue"/>
              <a:defRPr sz="2400"/>
            </a:pPr>
            <a:r>
              <a:t>L. Li, S. Sato, Q. Liu and K. Taura, "Plex: Scaling Parallel Lexing with Backtrack-Free Prescanning," </a:t>
            </a:r>
            <a:r>
              <a:rPr i="1"/>
              <a:t>2021 IEEE International Parallel and Distributed Processing Symposium (IPDPS)</a:t>
            </a:r>
            <a:r>
              <a:t>, Portland, OR, USA, 2021, pp. 693-702, doi: 10.1109/IPDPS49936.2021.00079.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121;p24"/>
          <p:cNvSpPr txBox="1"/>
          <p:nvPr>
            <p:ph type="body" sz="half" idx="1"/>
          </p:nvPr>
        </p:nvSpPr>
        <p:spPr>
          <a:xfrm>
            <a:off x="1206500" y="2906117"/>
            <a:ext cx="9779000" cy="9148779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598" indent="-530516">
              <a:lnSpc>
                <a:spcPct val="92000"/>
              </a:lnSpc>
              <a:buClr>
                <a:srgbClr val="000000"/>
              </a:buClr>
              <a:buSzPct val="123000"/>
              <a:buFont typeface="Helvetica Neue"/>
              <a:buChar char="•"/>
              <a:defRPr b="0" sz="3400"/>
            </a:pPr>
            <a:r>
              <a:t>We plan to use openmp along with c++ to implement the parallel components of our project.</a:t>
            </a:r>
            <a:endParaRPr sz="3700"/>
          </a:p>
          <a:p>
            <a:pPr marL="609598" indent="-530516">
              <a:lnSpc>
                <a:spcPct val="92000"/>
              </a:lnSpc>
              <a:spcBef>
                <a:spcPts val="4500"/>
              </a:spcBef>
              <a:buClr>
                <a:srgbClr val="000000"/>
              </a:buClr>
              <a:buSzPct val="123000"/>
              <a:buFont typeface="Helvetica Neue"/>
              <a:buChar char="•"/>
              <a:defRPr b="0" sz="3400"/>
            </a:pPr>
            <a:r>
              <a:t>The implementation uses a fast prescanning phase to collect context information before the actual parallel scanning. </a:t>
            </a:r>
            <a:endParaRPr sz="4500"/>
          </a:p>
          <a:p>
            <a:pPr marL="609598" indent="-530516">
              <a:lnSpc>
                <a:spcPct val="92000"/>
              </a:lnSpc>
              <a:spcBef>
                <a:spcPts val="4500"/>
              </a:spcBef>
              <a:buClr>
                <a:srgbClr val="000000"/>
              </a:buClr>
              <a:buSzPct val="123000"/>
              <a:buFont typeface="Helvetica Neue"/>
              <a:buChar char="•"/>
              <a:defRPr b="0" sz="3400"/>
            </a:pPr>
            <a:r>
              <a:t>We use a special automaton for prescanning which is derived from the original automaton to avoid backtracking behaviour and exploit data-parallel techniques.</a:t>
            </a:r>
            <a:endParaRPr sz="4500"/>
          </a:p>
          <a:p>
            <a:pPr marL="609598" indent="-479581">
              <a:lnSpc>
                <a:spcPct val="92000"/>
              </a:lnSpc>
              <a:spcBef>
                <a:spcPts val="4500"/>
              </a:spcBef>
              <a:buClr>
                <a:srgbClr val="000000"/>
              </a:buClr>
              <a:buSzPct val="100000"/>
              <a:buFont typeface="Helvetica Neue"/>
              <a:buChar char="•"/>
              <a:defRPr b="0" sz="3400"/>
            </a:pPr>
            <a:r>
              <a:t>We aim to implement a lexer generator so that parallel lexers can be automatically generated for any lexing task.</a:t>
            </a:r>
          </a:p>
        </p:txBody>
      </p:sp>
      <p:sp>
        <p:nvSpPr>
          <p:cNvPr id="201" name="Google Shape;122;p24"/>
          <p:cNvSpPr txBox="1"/>
          <p:nvPr>
            <p:ph type="title"/>
          </p:nvPr>
        </p:nvSpPr>
        <p:spPr>
          <a:xfrm>
            <a:off x="1206500" y="1079500"/>
            <a:ext cx="9779000" cy="2138784"/>
          </a:xfrm>
          <a:prstGeom prst="rect">
            <a:avLst/>
          </a:prstGeom>
        </p:spPr>
        <p:txBody>
          <a:bodyPr/>
          <a:lstStyle/>
          <a:p>
            <a:pPr algn="ctr"/>
            <a:endParaRPr sz="5000"/>
          </a:p>
          <a:p>
            <a:pPr algn="ctr">
              <a:defRPr sz="5000"/>
            </a:pPr>
            <a:r>
              <a:t>Implementation Methodology:</a:t>
            </a:r>
          </a:p>
        </p:txBody>
      </p:sp>
      <p:grpSp>
        <p:nvGrpSpPr>
          <p:cNvPr id="204" name="Google Shape;123;p24"/>
          <p:cNvGrpSpPr/>
          <p:nvPr/>
        </p:nvGrpSpPr>
        <p:grpSpPr>
          <a:xfrm>
            <a:off x="19330626" y="3315985"/>
            <a:ext cx="2444401" cy="1081201"/>
            <a:chOff x="0" y="0"/>
            <a:chExt cx="2444400" cy="1081199"/>
          </a:xfrm>
        </p:grpSpPr>
        <p:sp>
          <p:nvSpPr>
            <p:cNvPr id="202" name="Rounded Rectangle"/>
            <p:cNvSpPr/>
            <p:nvPr/>
          </p:nvSpPr>
          <p:spPr>
            <a:xfrm>
              <a:off x="0" y="0"/>
              <a:ext cx="2444401" cy="1081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>
              <a:solidFill>
                <a:srgbClr val="5E5E5E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203" name="Dlex"/>
            <p:cNvSpPr txBox="1"/>
            <p:nvPr/>
          </p:nvSpPr>
          <p:spPr>
            <a:xfrm>
              <a:off x="57542" y="213564"/>
              <a:ext cx="2329316" cy="6540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32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Dlex</a:t>
              </a:r>
            </a:p>
          </p:txBody>
        </p:sp>
      </p:grpSp>
      <p:grpSp>
        <p:nvGrpSpPr>
          <p:cNvPr id="207" name="Google Shape;124;p24"/>
          <p:cNvGrpSpPr/>
          <p:nvPr/>
        </p:nvGrpSpPr>
        <p:grpSpPr>
          <a:xfrm>
            <a:off x="13300992" y="3315985"/>
            <a:ext cx="2444401" cy="1081201"/>
            <a:chOff x="0" y="0"/>
            <a:chExt cx="2444400" cy="1081199"/>
          </a:xfrm>
        </p:grpSpPr>
        <p:sp>
          <p:nvSpPr>
            <p:cNvPr id="205" name="Rounded Rectangle"/>
            <p:cNvSpPr/>
            <p:nvPr/>
          </p:nvSpPr>
          <p:spPr>
            <a:xfrm>
              <a:off x="0" y="0"/>
              <a:ext cx="2444401" cy="1081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>
              <a:solidFill>
                <a:srgbClr val="5E5E5E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206" name="N-prescan"/>
            <p:cNvSpPr txBox="1"/>
            <p:nvPr/>
          </p:nvSpPr>
          <p:spPr>
            <a:xfrm>
              <a:off x="57542" y="213564"/>
              <a:ext cx="2329316" cy="6540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32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N-prescan</a:t>
              </a:r>
            </a:p>
          </p:txBody>
        </p:sp>
      </p:grpSp>
      <p:grpSp>
        <p:nvGrpSpPr>
          <p:cNvPr id="210" name="Google Shape;125;p24"/>
          <p:cNvGrpSpPr/>
          <p:nvPr/>
        </p:nvGrpSpPr>
        <p:grpSpPr>
          <a:xfrm>
            <a:off x="13300992" y="6099171"/>
            <a:ext cx="2444401" cy="1081201"/>
            <a:chOff x="0" y="0"/>
            <a:chExt cx="2444400" cy="1081199"/>
          </a:xfrm>
        </p:grpSpPr>
        <p:sp>
          <p:nvSpPr>
            <p:cNvPr id="208" name="Rounded Rectangle"/>
            <p:cNvSpPr/>
            <p:nvPr/>
          </p:nvSpPr>
          <p:spPr>
            <a:xfrm>
              <a:off x="0" y="0"/>
              <a:ext cx="2444401" cy="1081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>
              <a:solidFill>
                <a:srgbClr val="5E5E5E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209" name="D-prescan"/>
            <p:cNvSpPr txBox="1"/>
            <p:nvPr/>
          </p:nvSpPr>
          <p:spPr>
            <a:xfrm>
              <a:off x="57542" y="213564"/>
              <a:ext cx="2329316" cy="6540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32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D-prescan</a:t>
              </a:r>
            </a:p>
          </p:txBody>
        </p:sp>
      </p:grpSp>
      <p:grpSp>
        <p:nvGrpSpPr>
          <p:cNvPr id="213" name="Google Shape;126;p24"/>
          <p:cNvGrpSpPr/>
          <p:nvPr/>
        </p:nvGrpSpPr>
        <p:grpSpPr>
          <a:xfrm>
            <a:off x="12934966" y="8942485"/>
            <a:ext cx="10431901" cy="1081201"/>
            <a:chOff x="0" y="0"/>
            <a:chExt cx="10431900" cy="1081199"/>
          </a:xfrm>
        </p:grpSpPr>
        <p:sp>
          <p:nvSpPr>
            <p:cNvPr id="211" name="Rectangle"/>
            <p:cNvSpPr/>
            <p:nvPr/>
          </p:nvSpPr>
          <p:spPr>
            <a:xfrm>
              <a:off x="-1" y="0"/>
              <a:ext cx="10431902" cy="1081200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5E5E5E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212" name="Text Chunk"/>
            <p:cNvSpPr txBox="1"/>
            <p:nvPr/>
          </p:nvSpPr>
          <p:spPr>
            <a:xfrm>
              <a:off x="4762" y="182525"/>
              <a:ext cx="10422376" cy="7161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36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Text Chunk</a:t>
              </a:r>
            </a:p>
          </p:txBody>
        </p:sp>
      </p:grpSp>
      <p:sp>
        <p:nvSpPr>
          <p:cNvPr id="228" name="Google Shape;127;p24"/>
          <p:cNvSpPr/>
          <p:nvPr/>
        </p:nvSpPr>
        <p:spPr>
          <a:xfrm>
            <a:off x="14523192" y="4401835"/>
            <a:ext cx="1" cy="16925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38100">
            <a:solidFill>
              <a:srgbClr val="5E5E5E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29" name="Google Shape;128;p24"/>
          <p:cNvSpPr/>
          <p:nvPr/>
        </p:nvSpPr>
        <p:spPr>
          <a:xfrm>
            <a:off x="15750108" y="3856585"/>
            <a:ext cx="3575756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38100">
            <a:solidFill>
              <a:srgbClr val="5E5E5E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16" name="Google Shape;129;p24"/>
          <p:cNvSpPr/>
          <p:nvPr/>
        </p:nvSpPr>
        <p:spPr>
          <a:xfrm flipH="1">
            <a:off x="14506091" y="7180371"/>
            <a:ext cx="17101" cy="1854001"/>
          </a:xfrm>
          <a:prstGeom prst="line">
            <a:avLst/>
          </a:prstGeom>
          <a:ln w="38100">
            <a:solidFill>
              <a:srgbClr val="5E5E5E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219" name="Google Shape;130;p24"/>
          <p:cNvGrpSpPr/>
          <p:nvPr/>
        </p:nvGrpSpPr>
        <p:grpSpPr>
          <a:xfrm>
            <a:off x="16666520" y="6099199"/>
            <a:ext cx="1648501" cy="1081201"/>
            <a:chOff x="0" y="0"/>
            <a:chExt cx="1648499" cy="1081199"/>
          </a:xfrm>
        </p:grpSpPr>
        <p:sp>
          <p:nvSpPr>
            <p:cNvPr id="217" name="Rounded Rectangle"/>
            <p:cNvSpPr/>
            <p:nvPr/>
          </p:nvSpPr>
          <p:spPr>
            <a:xfrm>
              <a:off x="0" y="0"/>
              <a:ext cx="1648500" cy="1081200"/>
            </a:xfrm>
            <a:prstGeom prst="roundRect">
              <a:avLst>
                <a:gd name="adj" fmla="val 16667"/>
              </a:avLst>
            </a:prstGeom>
            <a:solidFill>
              <a:srgbClr val="D5D5D5"/>
            </a:solidFill>
            <a:ln w="9525" cap="flat">
              <a:solidFill>
                <a:srgbClr val="5E5E5E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218" name="Ordered subset"/>
            <p:cNvSpPr txBox="1"/>
            <p:nvPr/>
          </p:nvSpPr>
          <p:spPr>
            <a:xfrm>
              <a:off x="57542" y="350064"/>
              <a:ext cx="1533416" cy="3810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Ordered subset</a:t>
              </a:r>
            </a:p>
          </p:txBody>
        </p:sp>
      </p:grpSp>
      <p:sp>
        <p:nvSpPr>
          <p:cNvPr id="220" name="Google Shape;131;p24"/>
          <p:cNvSpPr/>
          <p:nvPr/>
        </p:nvSpPr>
        <p:spPr>
          <a:xfrm flipV="1">
            <a:off x="14506069" y="7180398"/>
            <a:ext cx="2984701" cy="1797901"/>
          </a:xfrm>
          <a:prstGeom prst="line">
            <a:avLst/>
          </a:prstGeom>
          <a:ln w="38100">
            <a:solidFill>
              <a:srgbClr val="5E5E5E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21" name="Google Shape;132;p24"/>
          <p:cNvSpPr/>
          <p:nvPr/>
        </p:nvSpPr>
        <p:spPr>
          <a:xfrm>
            <a:off x="18315020" y="6639799"/>
            <a:ext cx="1989901" cy="581401"/>
          </a:xfrm>
          <a:prstGeom prst="line">
            <a:avLst/>
          </a:prstGeom>
          <a:ln w="38100">
            <a:solidFill>
              <a:srgbClr val="5E5E5E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22" name="Google Shape;133;p24"/>
          <p:cNvSpPr/>
          <p:nvPr/>
        </p:nvSpPr>
        <p:spPr>
          <a:xfrm flipH="1">
            <a:off x="20304726" y="4397185"/>
            <a:ext cx="248101" cy="2850001"/>
          </a:xfrm>
          <a:prstGeom prst="line">
            <a:avLst/>
          </a:prstGeom>
          <a:ln w="38100">
            <a:solidFill>
              <a:srgbClr val="5E5E5E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23" name="Google Shape;134;p24"/>
          <p:cNvSpPr/>
          <p:nvPr/>
        </p:nvSpPr>
        <p:spPr>
          <a:xfrm flipH="1">
            <a:off x="18641983" y="7194423"/>
            <a:ext cx="1662901" cy="1839900"/>
          </a:xfrm>
          <a:prstGeom prst="line">
            <a:avLst/>
          </a:prstGeom>
          <a:ln w="38100">
            <a:solidFill>
              <a:srgbClr val="5E5E5E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24" name="Google Shape;135;p24"/>
          <p:cNvSpPr txBox="1"/>
          <p:nvPr/>
        </p:nvSpPr>
        <p:spPr>
          <a:xfrm>
            <a:off x="16315808" y="3041025"/>
            <a:ext cx="2444401" cy="91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Speculation embedding</a:t>
            </a:r>
          </a:p>
        </p:txBody>
      </p:sp>
      <p:sp>
        <p:nvSpPr>
          <p:cNvPr id="225" name="Google Shape;136;p24"/>
          <p:cNvSpPr txBox="1"/>
          <p:nvPr/>
        </p:nvSpPr>
        <p:spPr>
          <a:xfrm>
            <a:off x="11908049" y="4840418"/>
            <a:ext cx="2615101" cy="91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Ordered subset construction</a:t>
            </a:r>
          </a:p>
        </p:txBody>
      </p:sp>
      <p:sp>
        <p:nvSpPr>
          <p:cNvPr id="226" name="Google Shape;137;p24"/>
          <p:cNvSpPr txBox="1"/>
          <p:nvPr/>
        </p:nvSpPr>
        <p:spPr>
          <a:xfrm>
            <a:off x="12390805" y="7623591"/>
            <a:ext cx="2132401" cy="542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Prescanning</a:t>
            </a:r>
          </a:p>
        </p:txBody>
      </p:sp>
      <p:sp>
        <p:nvSpPr>
          <p:cNvPr id="227" name="Google Shape;138;p24"/>
          <p:cNvSpPr txBox="1"/>
          <p:nvPr/>
        </p:nvSpPr>
        <p:spPr>
          <a:xfrm>
            <a:off x="19642630" y="7822517"/>
            <a:ext cx="2132401" cy="542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Scanning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143;p25"/>
          <p:cNvSpPr txBox="1"/>
          <p:nvPr/>
        </p:nvSpPr>
        <p:spPr>
          <a:xfrm>
            <a:off x="2411729" y="1308708"/>
            <a:ext cx="19560600" cy="1093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6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Unique Contributions</a:t>
            </a:r>
          </a:p>
        </p:txBody>
      </p:sp>
      <p:sp>
        <p:nvSpPr>
          <p:cNvPr id="232" name="Google Shape;144;p25"/>
          <p:cNvSpPr txBox="1"/>
          <p:nvPr/>
        </p:nvSpPr>
        <p:spPr>
          <a:xfrm>
            <a:off x="1677274" y="3145524"/>
            <a:ext cx="21292502" cy="8430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533400">
              <a:lnSpc>
                <a:spcPct val="150000"/>
              </a:lnSpc>
              <a:buClr>
                <a:srgbClr val="000000"/>
              </a:buClr>
              <a:buSzPts val="4800"/>
              <a:buFont typeface="Helvetica Neue"/>
              <a:buChar char="●"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We aim to implement a fast, scalable, parallel lexer generator.</a:t>
            </a:r>
          </a:p>
          <a:p>
            <a:pPr marL="457200" indent="-533400">
              <a:lnSpc>
                <a:spcPct val="150000"/>
              </a:lnSpc>
              <a:buClr>
                <a:srgbClr val="000000"/>
              </a:buClr>
              <a:buSzPts val="4800"/>
              <a:buFont typeface="Helvetica Neue"/>
              <a:buChar char="●"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We are implementing a c++ application that takes user defined automaton as input and generates a parallel lexer. </a:t>
            </a:r>
          </a:p>
          <a:p>
            <a:pPr marL="457200" indent="-533400">
              <a:lnSpc>
                <a:spcPct val="150000"/>
              </a:lnSpc>
              <a:buClr>
                <a:srgbClr val="000000"/>
              </a:buClr>
              <a:buSzPts val="4800"/>
              <a:buFont typeface="Helvetica Neue"/>
              <a:buChar char="●"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We aim to design a format to save the generated parallel lexer, so that it can instantly be used after generating it once. </a:t>
            </a:r>
          </a:p>
          <a:p>
            <a:pPr marL="457200" indent="-533400">
              <a:lnSpc>
                <a:spcPct val="150000"/>
              </a:lnSpc>
              <a:buClr>
                <a:srgbClr val="000000"/>
              </a:buClr>
              <a:buSzPts val="4800"/>
              <a:buFont typeface="Helvetica Neue"/>
              <a:buChar char="●"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We test the generated lexers with various sizes of csv files and on different number of threads and compare them with the performance of their sequential counter parts.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