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61" r:id="rId6"/>
    <p:sldId id="277" r:id="rId7"/>
    <p:sldId id="266" r:id="rId8"/>
    <p:sldId id="297" r:id="rId9"/>
    <p:sldId id="298" r:id="rId10"/>
    <p:sldId id="299" r:id="rId11"/>
    <p:sldId id="301" r:id="rId12"/>
    <p:sldId id="302" r:id="rId13"/>
    <p:sldId id="304" r:id="rId14"/>
    <p:sldId id="303" r:id="rId15"/>
    <p:sldId id="305" r:id="rId16"/>
    <p:sldId id="306" r:id="rId17"/>
    <p:sldId id="307" r:id="rId18"/>
    <p:sldId id="308" r:id="rId19"/>
    <p:sldId id="275" r:id="rId20"/>
    <p:sldId id="279"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p:cViewPr varScale="1">
        <p:scale>
          <a:sx n="89" d="100"/>
          <a:sy n="89" d="100"/>
        </p:scale>
        <p:origin x="466"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7/14/2025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091953" y="2319291"/>
            <a:ext cx="10022892" cy="1109709"/>
          </a:xfrm>
        </p:spPr>
        <p:txBody>
          <a:bodyPr/>
          <a:lstStyle/>
          <a:p>
            <a:pPr algn="ctr"/>
            <a:r>
              <a:rPr lang="en-US" sz="4800" dirty="0"/>
              <a:t>Data-Driven Strategies to Reduce Employee Absenteeism</a:t>
            </a:r>
            <a:endParaRPr lang="en-US" sz="80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315567" y="5041525"/>
            <a:ext cx="10572286" cy="1701665"/>
          </a:xfrm>
        </p:spPr>
        <p:txBody>
          <a:bodyPr>
            <a:normAutofit/>
          </a:bodyPr>
          <a:lstStyle/>
          <a:p>
            <a:pPr marL="12700" marR="1595755">
              <a:lnSpc>
                <a:spcPct val="117700"/>
              </a:lnSpc>
              <a:spcBef>
                <a:spcPts val="100"/>
              </a:spcBef>
            </a:pPr>
            <a:r>
              <a:rPr lang="en-IN" sz="2000" spc="-35" dirty="0">
                <a:solidFill>
                  <a:schemeClr val="tx1"/>
                </a:solidFill>
                <a:latin typeface="Trebuchet MS"/>
                <a:cs typeface="Trebuchet MS"/>
              </a:rPr>
              <a:t>Student</a:t>
            </a:r>
            <a:r>
              <a:rPr lang="en-IN" sz="2000" spc="-120" dirty="0">
                <a:solidFill>
                  <a:schemeClr val="tx1"/>
                </a:solidFill>
                <a:latin typeface="Trebuchet MS"/>
                <a:cs typeface="Trebuchet MS"/>
              </a:rPr>
              <a:t> </a:t>
            </a:r>
            <a:r>
              <a:rPr lang="en-IN" sz="2000" spc="-10" dirty="0">
                <a:solidFill>
                  <a:schemeClr val="tx1"/>
                </a:solidFill>
                <a:latin typeface="Trebuchet MS"/>
                <a:cs typeface="Trebuchet MS"/>
              </a:rPr>
              <a:t>Name  : Rohan Ashok Gonabal</a:t>
            </a:r>
          </a:p>
          <a:p>
            <a:pPr marL="12700" marR="1595755">
              <a:lnSpc>
                <a:spcPct val="117700"/>
              </a:lnSpc>
              <a:spcBef>
                <a:spcPts val="100"/>
              </a:spcBef>
            </a:pPr>
            <a:r>
              <a:rPr lang="en-IN" sz="2000" dirty="0">
                <a:solidFill>
                  <a:schemeClr val="tx1"/>
                </a:solidFill>
                <a:latin typeface="Trebuchet MS"/>
                <a:cs typeface="Trebuchet MS"/>
              </a:rPr>
              <a:t>Course</a:t>
            </a:r>
            <a:r>
              <a:rPr lang="en-IN" sz="2000" spc="-105" dirty="0">
                <a:solidFill>
                  <a:schemeClr val="tx1"/>
                </a:solidFill>
                <a:latin typeface="Trebuchet MS"/>
                <a:cs typeface="Trebuchet MS"/>
              </a:rPr>
              <a:t> 9</a:t>
            </a:r>
            <a:r>
              <a:rPr lang="en-IN" sz="2000" spc="-140" dirty="0">
                <a:solidFill>
                  <a:schemeClr val="tx1"/>
                </a:solidFill>
                <a:latin typeface="Trebuchet MS"/>
                <a:cs typeface="Trebuchet MS"/>
              </a:rPr>
              <a:t>            </a:t>
            </a:r>
            <a:r>
              <a:rPr lang="en-IN" sz="2000" spc="-195" dirty="0">
                <a:solidFill>
                  <a:schemeClr val="tx1"/>
                </a:solidFill>
                <a:latin typeface="Trebuchet MS"/>
                <a:cs typeface="Trebuchet MS"/>
              </a:rPr>
              <a:t>:   </a:t>
            </a:r>
            <a:r>
              <a:rPr lang="en-US" sz="2400" b="0" i="0" dirty="0">
                <a:solidFill>
                  <a:schemeClr val="tx1"/>
                </a:solidFill>
                <a:effectLst/>
                <a:latin typeface="Baloo 2"/>
              </a:rPr>
              <a:t>Predictive Modelling using Machine Learning</a:t>
            </a:r>
            <a:endParaRPr lang="en-IN" sz="2000" dirty="0">
              <a:solidFill>
                <a:schemeClr val="tx1"/>
              </a:solidFill>
              <a:latin typeface="Trebuchet MS"/>
              <a:cs typeface="Trebuchet MS"/>
            </a:endParaRPr>
          </a:p>
          <a:p>
            <a:pPr marL="12700">
              <a:lnSpc>
                <a:spcPct val="100000"/>
              </a:lnSpc>
              <a:spcBef>
                <a:spcPts val="480"/>
              </a:spcBef>
            </a:pPr>
            <a:r>
              <a:rPr lang="en-IN" sz="2000" spc="-25" dirty="0">
                <a:solidFill>
                  <a:schemeClr val="tx1"/>
                </a:solidFill>
                <a:latin typeface="Trebuchet MS"/>
                <a:cs typeface="Trebuchet MS"/>
              </a:rPr>
              <a:t>Batch</a:t>
            </a:r>
            <a:r>
              <a:rPr lang="en-IN" sz="2000" spc="-155" dirty="0">
                <a:solidFill>
                  <a:schemeClr val="tx1"/>
                </a:solidFill>
                <a:latin typeface="Trebuchet MS"/>
                <a:cs typeface="Trebuchet MS"/>
              </a:rPr>
              <a:t> </a:t>
            </a:r>
            <a:r>
              <a:rPr lang="en-IN" sz="2000" spc="-10" dirty="0">
                <a:solidFill>
                  <a:schemeClr val="tx1"/>
                </a:solidFill>
                <a:latin typeface="Trebuchet MS"/>
                <a:cs typeface="Trebuchet MS"/>
              </a:rPr>
              <a:t>Code      :</a:t>
            </a:r>
            <a:r>
              <a:rPr lang="en-IN" sz="2000" spc="-170" dirty="0">
                <a:solidFill>
                  <a:schemeClr val="tx1"/>
                </a:solidFill>
                <a:latin typeface="Trebuchet MS"/>
                <a:cs typeface="Trebuchet MS"/>
              </a:rPr>
              <a:t> </a:t>
            </a:r>
            <a:r>
              <a:rPr lang="en-IN" sz="2000" spc="-10" dirty="0">
                <a:solidFill>
                  <a:schemeClr val="tx1"/>
                </a:solidFill>
                <a:latin typeface="Trebuchet MS"/>
                <a:cs typeface="Trebuchet MS"/>
              </a:rPr>
              <a:t>DA464S46</a:t>
            </a:r>
            <a:endParaRPr lang="en-IN" sz="2000" dirty="0">
              <a:solidFill>
                <a:schemeClr val="tx1"/>
              </a:solidFill>
              <a:latin typeface="Trebuchet MS"/>
              <a:cs typeface="Trebuchet MS"/>
            </a:endParaRPr>
          </a:p>
          <a:p>
            <a:pPr marL="12700">
              <a:lnSpc>
                <a:spcPct val="100000"/>
              </a:lnSpc>
              <a:spcBef>
                <a:spcPts val="470"/>
              </a:spcBef>
            </a:pPr>
            <a:r>
              <a:rPr lang="en-IN" sz="2000" spc="-90" dirty="0">
                <a:solidFill>
                  <a:schemeClr val="tx1"/>
                </a:solidFill>
                <a:latin typeface="Trebuchet MS"/>
                <a:cs typeface="Trebuchet MS"/>
              </a:rPr>
              <a:t>Project</a:t>
            </a:r>
            <a:r>
              <a:rPr lang="en-IN" sz="2000" spc="-155" dirty="0">
                <a:solidFill>
                  <a:schemeClr val="tx1"/>
                </a:solidFill>
                <a:latin typeface="Trebuchet MS"/>
                <a:cs typeface="Trebuchet MS"/>
              </a:rPr>
              <a:t> </a:t>
            </a:r>
            <a:r>
              <a:rPr lang="en-IN" sz="2000" spc="-50" dirty="0">
                <a:solidFill>
                  <a:schemeClr val="tx1"/>
                </a:solidFill>
                <a:latin typeface="Trebuchet MS"/>
                <a:cs typeface="Trebuchet MS"/>
              </a:rPr>
              <a:t>Guide    :</a:t>
            </a:r>
            <a:r>
              <a:rPr lang="en-IN" sz="2000" spc="-170" dirty="0">
                <a:solidFill>
                  <a:schemeClr val="tx1"/>
                </a:solidFill>
                <a:latin typeface="Trebuchet MS"/>
                <a:cs typeface="Trebuchet MS"/>
              </a:rPr>
              <a:t> </a:t>
            </a:r>
            <a:r>
              <a:rPr lang="en-IN" sz="2000" spc="-45" dirty="0">
                <a:solidFill>
                  <a:schemeClr val="tx1"/>
                </a:solidFill>
                <a:latin typeface="Trebuchet MS"/>
                <a:cs typeface="Trebuchet MS"/>
              </a:rPr>
              <a:t>Komilla</a:t>
            </a:r>
            <a:r>
              <a:rPr lang="en-IN" sz="2000" spc="-175" dirty="0">
                <a:solidFill>
                  <a:schemeClr val="tx1"/>
                </a:solidFill>
                <a:latin typeface="Trebuchet MS"/>
                <a:cs typeface="Trebuchet MS"/>
              </a:rPr>
              <a:t> </a:t>
            </a:r>
            <a:r>
              <a:rPr lang="en-IN" sz="2000" spc="-10" dirty="0">
                <a:solidFill>
                  <a:schemeClr val="tx1"/>
                </a:solidFill>
                <a:latin typeface="Trebuchet MS"/>
                <a:cs typeface="Trebuchet MS"/>
              </a:rPr>
              <a:t>Bhatia</a:t>
            </a:r>
            <a:endParaRPr lang="en-US" sz="20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F307C-410A-4BCF-8BB3-4FC35EA94E65}"/>
              </a:ext>
            </a:extLst>
          </p:cNvPr>
          <p:cNvSpPr txBox="1"/>
          <p:nvPr/>
        </p:nvSpPr>
        <p:spPr>
          <a:xfrm>
            <a:off x="674146" y="1542407"/>
            <a:ext cx="11178548" cy="369332"/>
          </a:xfrm>
          <a:prstGeom prst="rect">
            <a:avLst/>
          </a:prstGeom>
          <a:noFill/>
        </p:spPr>
        <p:txBody>
          <a:bodyPr wrap="square">
            <a:spAutoFit/>
          </a:bodyPr>
          <a:lstStyle/>
          <a:p>
            <a:pPr marL="285750" indent="-285750">
              <a:buFont typeface="Wingdings" panose="05000000000000000000" pitchFamily="2" charset="2"/>
              <a:buChar char="Ø"/>
            </a:pPr>
            <a:r>
              <a:rPr lang="en-US" dirty="0"/>
              <a:t>Checking Residual Values  </a:t>
            </a:r>
          </a:p>
        </p:txBody>
      </p:sp>
      <p:sp>
        <p:nvSpPr>
          <p:cNvPr id="9" name="TextBox 8">
            <a:extLst>
              <a:ext uri="{FF2B5EF4-FFF2-40B4-BE49-F238E27FC236}">
                <a16:creationId xmlns:a16="http://schemas.microsoft.com/office/drawing/2014/main" id="{9B40BD74-F3A8-084A-2D1A-CEFEB6725491}"/>
              </a:ext>
            </a:extLst>
          </p:cNvPr>
          <p:cNvSpPr txBox="1"/>
          <p:nvPr/>
        </p:nvSpPr>
        <p:spPr>
          <a:xfrm>
            <a:off x="674146" y="448038"/>
            <a:ext cx="6094520" cy="646331"/>
          </a:xfrm>
          <a:prstGeom prst="rect">
            <a:avLst/>
          </a:prstGeom>
          <a:noFill/>
        </p:spPr>
        <p:txBody>
          <a:bodyPr wrap="square">
            <a:spAutoFit/>
          </a:bodyPr>
          <a:lstStyle/>
          <a:p>
            <a:r>
              <a:rPr lang="en-US" sz="3600" dirty="0"/>
              <a:t>Linear Regression Model </a:t>
            </a:r>
          </a:p>
        </p:txBody>
      </p:sp>
      <p:pic>
        <p:nvPicPr>
          <p:cNvPr id="3" name="Picture 2">
            <a:extLst>
              <a:ext uri="{FF2B5EF4-FFF2-40B4-BE49-F238E27FC236}">
                <a16:creationId xmlns:a16="http://schemas.microsoft.com/office/drawing/2014/main" id="{931F1271-2940-A0EA-D8DA-D4FD912A75DC}"/>
              </a:ext>
            </a:extLst>
          </p:cNvPr>
          <p:cNvPicPr>
            <a:picLocks noChangeAspect="1"/>
          </p:cNvPicPr>
          <p:nvPr/>
        </p:nvPicPr>
        <p:blipFill>
          <a:blip r:embed="rId2"/>
          <a:stretch>
            <a:fillRect/>
          </a:stretch>
        </p:blipFill>
        <p:spPr>
          <a:xfrm>
            <a:off x="674147" y="2121494"/>
            <a:ext cx="5421854" cy="4382823"/>
          </a:xfrm>
          <a:prstGeom prst="rect">
            <a:avLst/>
          </a:prstGeom>
        </p:spPr>
      </p:pic>
      <p:pic>
        <p:nvPicPr>
          <p:cNvPr id="5" name="Picture 4">
            <a:extLst>
              <a:ext uri="{FF2B5EF4-FFF2-40B4-BE49-F238E27FC236}">
                <a16:creationId xmlns:a16="http://schemas.microsoft.com/office/drawing/2014/main" id="{D8BB90A4-061C-E5B3-11B4-9797BD856D89}"/>
              </a:ext>
            </a:extLst>
          </p:cNvPr>
          <p:cNvPicPr>
            <a:picLocks noChangeAspect="1"/>
          </p:cNvPicPr>
          <p:nvPr/>
        </p:nvPicPr>
        <p:blipFill>
          <a:blip r:embed="rId3"/>
          <a:stretch>
            <a:fillRect/>
          </a:stretch>
        </p:blipFill>
        <p:spPr>
          <a:xfrm>
            <a:off x="6263420" y="2255326"/>
            <a:ext cx="5578323" cy="4115157"/>
          </a:xfrm>
          <a:prstGeom prst="rect">
            <a:avLst/>
          </a:prstGeom>
        </p:spPr>
      </p:pic>
    </p:spTree>
    <p:extLst>
      <p:ext uri="{BB962C8B-B14F-4D97-AF65-F5344CB8AC3E}">
        <p14:creationId xmlns:p14="http://schemas.microsoft.com/office/powerpoint/2010/main" val="88158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F307C-410A-4BCF-8BB3-4FC35EA94E65}"/>
              </a:ext>
            </a:extLst>
          </p:cNvPr>
          <p:cNvSpPr txBox="1"/>
          <p:nvPr/>
        </p:nvSpPr>
        <p:spPr>
          <a:xfrm>
            <a:off x="932939" y="2136338"/>
            <a:ext cx="11178548" cy="2862322"/>
          </a:xfrm>
          <a:prstGeom prst="rect">
            <a:avLst/>
          </a:prstGeom>
          <a:noFill/>
        </p:spPr>
        <p:txBody>
          <a:bodyPr wrap="square">
            <a:spAutoFit/>
          </a:bodyPr>
          <a:lstStyle/>
          <a:p>
            <a:pPr marL="285750" indent="-285750">
              <a:buFont typeface="Wingdings" panose="05000000000000000000" pitchFamily="2" charset="2"/>
              <a:buChar char="Ø"/>
            </a:pPr>
            <a:r>
              <a:rPr lang="en-US" dirty="0"/>
              <a:t>Independent column: Absenteeism time in hours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plotting Different numbers of clusters, we finalized with 2 clusters or 2 groups called Frequently Present and Frequently Absent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Silhouette Score: 74 %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Davies-Bouldin Score: 0.2307</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Calinski-Harabasz Score: 1233.32</a:t>
            </a:r>
          </a:p>
        </p:txBody>
      </p:sp>
      <p:sp>
        <p:nvSpPr>
          <p:cNvPr id="9" name="TextBox 8">
            <a:extLst>
              <a:ext uri="{FF2B5EF4-FFF2-40B4-BE49-F238E27FC236}">
                <a16:creationId xmlns:a16="http://schemas.microsoft.com/office/drawing/2014/main" id="{9B40BD74-F3A8-084A-2D1A-CEFEB6725491}"/>
              </a:ext>
            </a:extLst>
          </p:cNvPr>
          <p:cNvSpPr txBox="1"/>
          <p:nvPr/>
        </p:nvSpPr>
        <p:spPr>
          <a:xfrm>
            <a:off x="1329753" y="810347"/>
            <a:ext cx="6094520" cy="646331"/>
          </a:xfrm>
          <a:prstGeom prst="rect">
            <a:avLst/>
          </a:prstGeom>
          <a:noFill/>
        </p:spPr>
        <p:txBody>
          <a:bodyPr wrap="square">
            <a:spAutoFit/>
          </a:bodyPr>
          <a:lstStyle/>
          <a:p>
            <a:r>
              <a:rPr lang="en-US" sz="3600" dirty="0"/>
              <a:t>K-Means Model</a:t>
            </a:r>
          </a:p>
        </p:txBody>
      </p:sp>
    </p:spTree>
    <p:extLst>
      <p:ext uri="{BB962C8B-B14F-4D97-AF65-F5344CB8AC3E}">
        <p14:creationId xmlns:p14="http://schemas.microsoft.com/office/powerpoint/2010/main" val="132134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F307C-410A-4BCF-8BB3-4FC35EA94E65}"/>
              </a:ext>
            </a:extLst>
          </p:cNvPr>
          <p:cNvSpPr txBox="1"/>
          <p:nvPr/>
        </p:nvSpPr>
        <p:spPr>
          <a:xfrm>
            <a:off x="674146" y="1249109"/>
            <a:ext cx="11178548" cy="369332"/>
          </a:xfrm>
          <a:prstGeom prst="rect">
            <a:avLst/>
          </a:prstGeom>
          <a:noFill/>
        </p:spPr>
        <p:txBody>
          <a:bodyPr wrap="square">
            <a:spAutoFit/>
          </a:bodyPr>
          <a:lstStyle/>
          <a:p>
            <a:pPr marL="285750" indent="-285750">
              <a:buFont typeface="Wingdings" panose="05000000000000000000" pitchFamily="2" charset="2"/>
              <a:buChar char="Ø"/>
            </a:pPr>
            <a:r>
              <a:rPr lang="en-US" dirty="0"/>
              <a:t>Cluster or Groups Based on Absent Hours.</a:t>
            </a:r>
          </a:p>
        </p:txBody>
      </p:sp>
      <p:sp>
        <p:nvSpPr>
          <p:cNvPr id="9" name="TextBox 8">
            <a:extLst>
              <a:ext uri="{FF2B5EF4-FFF2-40B4-BE49-F238E27FC236}">
                <a16:creationId xmlns:a16="http://schemas.microsoft.com/office/drawing/2014/main" id="{9B40BD74-F3A8-084A-2D1A-CEFEB6725491}"/>
              </a:ext>
            </a:extLst>
          </p:cNvPr>
          <p:cNvSpPr txBox="1"/>
          <p:nvPr/>
        </p:nvSpPr>
        <p:spPr>
          <a:xfrm>
            <a:off x="674145" y="448038"/>
            <a:ext cx="7158639" cy="646331"/>
          </a:xfrm>
          <a:prstGeom prst="rect">
            <a:avLst/>
          </a:prstGeom>
          <a:noFill/>
        </p:spPr>
        <p:txBody>
          <a:bodyPr wrap="square">
            <a:spAutoFit/>
          </a:bodyPr>
          <a:lstStyle/>
          <a:p>
            <a:r>
              <a:rPr lang="en-US" sz="3600" dirty="0"/>
              <a:t>K-Means Model</a:t>
            </a:r>
          </a:p>
        </p:txBody>
      </p:sp>
      <p:pic>
        <p:nvPicPr>
          <p:cNvPr id="4" name="Picture 3">
            <a:extLst>
              <a:ext uri="{FF2B5EF4-FFF2-40B4-BE49-F238E27FC236}">
                <a16:creationId xmlns:a16="http://schemas.microsoft.com/office/drawing/2014/main" id="{587B3A2D-0606-E6C2-28DB-1A0B3C6E93B9}"/>
              </a:ext>
            </a:extLst>
          </p:cNvPr>
          <p:cNvPicPr>
            <a:picLocks noChangeAspect="1"/>
          </p:cNvPicPr>
          <p:nvPr/>
        </p:nvPicPr>
        <p:blipFill>
          <a:blip r:embed="rId2"/>
          <a:stretch>
            <a:fillRect/>
          </a:stretch>
        </p:blipFill>
        <p:spPr>
          <a:xfrm>
            <a:off x="763702" y="1662291"/>
            <a:ext cx="10950970" cy="4911037"/>
          </a:xfrm>
          <a:prstGeom prst="rect">
            <a:avLst/>
          </a:prstGeom>
        </p:spPr>
      </p:pic>
    </p:spTree>
    <p:extLst>
      <p:ext uri="{BB962C8B-B14F-4D97-AF65-F5344CB8AC3E}">
        <p14:creationId xmlns:p14="http://schemas.microsoft.com/office/powerpoint/2010/main" val="418821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F307C-410A-4BCF-8BB3-4FC35EA94E65}"/>
              </a:ext>
            </a:extLst>
          </p:cNvPr>
          <p:cNvSpPr txBox="1"/>
          <p:nvPr/>
        </p:nvSpPr>
        <p:spPr>
          <a:xfrm>
            <a:off x="932939" y="2136338"/>
            <a:ext cx="11178548" cy="3970318"/>
          </a:xfrm>
          <a:prstGeom prst="rect">
            <a:avLst/>
          </a:prstGeom>
          <a:noFill/>
        </p:spPr>
        <p:txBody>
          <a:bodyPr wrap="square">
            <a:spAutoFit/>
          </a:bodyPr>
          <a:lstStyle/>
          <a:p>
            <a:pPr marL="285750" indent="-285750">
              <a:buFont typeface="Wingdings" panose="05000000000000000000" pitchFamily="2" charset="2"/>
              <a:buChar char="Ø"/>
            </a:pPr>
            <a:r>
              <a:rPr lang="en-US" dirty="0"/>
              <a:t>Independent column </a:t>
            </a:r>
          </a:p>
          <a:p>
            <a:pPr marL="285750" indent="-285750">
              <a:buFont typeface="Wingdings" panose="05000000000000000000" pitchFamily="2" charset="2"/>
              <a:buChar char="Ø"/>
            </a:pPr>
            <a:r>
              <a:rPr lang="en-US" dirty="0"/>
              <a:t>Absenteeism time in hours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plotting Different numbers of clusters, we finalized with 2 clusters or 2 groups called Frequently Present and Frequently Absent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Accuracy Score: 92.79%</a:t>
            </a:r>
            <a:br>
              <a:rPr lang="en-US" dirty="0"/>
            </a:br>
            <a:endParaRPr lang="en-US" dirty="0"/>
          </a:p>
          <a:p>
            <a:pPr marL="285750" indent="-285750">
              <a:buFont typeface="Wingdings" panose="05000000000000000000" pitchFamily="2" charset="2"/>
              <a:buChar char="Ø"/>
            </a:pPr>
            <a:r>
              <a:rPr lang="en-US" dirty="0"/>
              <a:t>F1 Score: 89 %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precision 93 %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Recall  100% </a:t>
            </a:r>
            <a:br>
              <a:rPr lang="en-US" dirty="0"/>
            </a:br>
            <a:endParaRPr lang="en-US" dirty="0"/>
          </a:p>
        </p:txBody>
      </p:sp>
      <p:sp>
        <p:nvSpPr>
          <p:cNvPr id="9" name="TextBox 8">
            <a:extLst>
              <a:ext uri="{FF2B5EF4-FFF2-40B4-BE49-F238E27FC236}">
                <a16:creationId xmlns:a16="http://schemas.microsoft.com/office/drawing/2014/main" id="{9B40BD74-F3A8-084A-2D1A-CEFEB6725491}"/>
              </a:ext>
            </a:extLst>
          </p:cNvPr>
          <p:cNvSpPr txBox="1"/>
          <p:nvPr/>
        </p:nvSpPr>
        <p:spPr>
          <a:xfrm>
            <a:off x="674146" y="456664"/>
            <a:ext cx="6094520" cy="646331"/>
          </a:xfrm>
          <a:prstGeom prst="rect">
            <a:avLst/>
          </a:prstGeom>
          <a:noFill/>
        </p:spPr>
        <p:txBody>
          <a:bodyPr wrap="square">
            <a:spAutoFit/>
          </a:bodyPr>
          <a:lstStyle/>
          <a:p>
            <a:r>
              <a:rPr lang="en-US" sz="3600" dirty="0"/>
              <a:t>Logical Regression Model</a:t>
            </a:r>
          </a:p>
        </p:txBody>
      </p:sp>
    </p:spTree>
    <p:extLst>
      <p:ext uri="{BB962C8B-B14F-4D97-AF65-F5344CB8AC3E}">
        <p14:creationId xmlns:p14="http://schemas.microsoft.com/office/powerpoint/2010/main" val="390630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F307C-410A-4BCF-8BB3-4FC35EA94E65}"/>
              </a:ext>
            </a:extLst>
          </p:cNvPr>
          <p:cNvSpPr txBox="1"/>
          <p:nvPr/>
        </p:nvSpPr>
        <p:spPr>
          <a:xfrm>
            <a:off x="674146" y="1249109"/>
            <a:ext cx="11178548" cy="369332"/>
          </a:xfrm>
          <a:prstGeom prst="rect">
            <a:avLst/>
          </a:prstGeom>
          <a:noFill/>
        </p:spPr>
        <p:txBody>
          <a:bodyPr wrap="square">
            <a:spAutoFit/>
          </a:bodyPr>
          <a:lstStyle/>
          <a:p>
            <a:pPr marL="285750" indent="-285750">
              <a:buFont typeface="Wingdings" panose="05000000000000000000" pitchFamily="2" charset="2"/>
              <a:buChar char="Ø"/>
            </a:pPr>
            <a:r>
              <a:rPr lang="en-US" dirty="0"/>
              <a:t>ROC Curve.</a:t>
            </a:r>
          </a:p>
        </p:txBody>
      </p:sp>
      <p:sp>
        <p:nvSpPr>
          <p:cNvPr id="9" name="TextBox 8">
            <a:extLst>
              <a:ext uri="{FF2B5EF4-FFF2-40B4-BE49-F238E27FC236}">
                <a16:creationId xmlns:a16="http://schemas.microsoft.com/office/drawing/2014/main" id="{9B40BD74-F3A8-084A-2D1A-CEFEB6725491}"/>
              </a:ext>
            </a:extLst>
          </p:cNvPr>
          <p:cNvSpPr txBox="1"/>
          <p:nvPr/>
        </p:nvSpPr>
        <p:spPr>
          <a:xfrm>
            <a:off x="674146" y="448038"/>
            <a:ext cx="6094520" cy="646331"/>
          </a:xfrm>
          <a:prstGeom prst="rect">
            <a:avLst/>
          </a:prstGeom>
          <a:noFill/>
        </p:spPr>
        <p:txBody>
          <a:bodyPr wrap="square">
            <a:spAutoFit/>
          </a:bodyPr>
          <a:lstStyle/>
          <a:p>
            <a:r>
              <a:rPr lang="en-US" sz="3600" dirty="0"/>
              <a:t>Logical Regression Model</a:t>
            </a:r>
          </a:p>
        </p:txBody>
      </p:sp>
      <p:pic>
        <p:nvPicPr>
          <p:cNvPr id="3" name="Picture 2">
            <a:extLst>
              <a:ext uri="{FF2B5EF4-FFF2-40B4-BE49-F238E27FC236}">
                <a16:creationId xmlns:a16="http://schemas.microsoft.com/office/drawing/2014/main" id="{C2E7A4A7-5C31-7262-5FFC-42A9A85B36FD}"/>
              </a:ext>
            </a:extLst>
          </p:cNvPr>
          <p:cNvPicPr>
            <a:picLocks noChangeAspect="1"/>
          </p:cNvPicPr>
          <p:nvPr/>
        </p:nvPicPr>
        <p:blipFill>
          <a:blip r:embed="rId2"/>
          <a:stretch>
            <a:fillRect/>
          </a:stretch>
        </p:blipFill>
        <p:spPr>
          <a:xfrm>
            <a:off x="1459160" y="1937082"/>
            <a:ext cx="8469844" cy="4671465"/>
          </a:xfrm>
          <a:prstGeom prst="rect">
            <a:avLst/>
          </a:prstGeom>
        </p:spPr>
      </p:pic>
    </p:spTree>
    <p:extLst>
      <p:ext uri="{BB962C8B-B14F-4D97-AF65-F5344CB8AC3E}">
        <p14:creationId xmlns:p14="http://schemas.microsoft.com/office/powerpoint/2010/main" val="232150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F307C-410A-4BCF-8BB3-4FC35EA94E65}"/>
              </a:ext>
            </a:extLst>
          </p:cNvPr>
          <p:cNvSpPr txBox="1"/>
          <p:nvPr/>
        </p:nvSpPr>
        <p:spPr>
          <a:xfrm>
            <a:off x="1132141" y="1705016"/>
            <a:ext cx="10185716" cy="3970318"/>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Independent columns are </a:t>
            </a:r>
          </a:p>
          <a:p>
            <a:r>
              <a:rPr lang="en-US" dirty="0"/>
              <a:t>ReasonForAbsence, DayOfWeek, WorkloadAveragePerDay, DisciplinaryFailure, Son, and Social Smoker </a:t>
            </a:r>
          </a:p>
          <a:p>
            <a:endParaRPr lang="en-US" dirty="0"/>
          </a:p>
          <a:p>
            <a:r>
              <a:rPr lang="en-US" dirty="0"/>
              <a:t>Dependent or Target  columns are </a:t>
            </a:r>
          </a:p>
          <a:p>
            <a:pPr marL="285750" indent="-285750">
              <a:buFont typeface="Wingdings" panose="05000000000000000000" pitchFamily="2" charset="2"/>
              <a:buChar char="Ø"/>
            </a:pPr>
            <a:r>
              <a:rPr lang="en-US" dirty="0"/>
              <a:t>Absenteeism time in hours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Dataset split: 80% training, 20% testing, random state set for reproducibility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Accuracy Score: 98.56%</a:t>
            </a:r>
            <a:br>
              <a:rPr lang="en-US" dirty="0"/>
            </a:br>
            <a:endParaRPr lang="en-US" dirty="0"/>
          </a:p>
          <a:p>
            <a:pPr marL="285750" indent="-285750">
              <a:buFont typeface="Wingdings" panose="05000000000000000000" pitchFamily="2" charset="2"/>
              <a:buChar char="Ø"/>
            </a:pPr>
            <a:r>
              <a:rPr lang="en-US" dirty="0"/>
              <a:t>F1 Score: 88.99 %</a:t>
            </a:r>
          </a:p>
          <a:p>
            <a:br>
              <a:rPr lang="en-US" dirty="0"/>
            </a:br>
            <a:endParaRPr lang="en-US" dirty="0"/>
          </a:p>
        </p:txBody>
      </p:sp>
      <p:sp>
        <p:nvSpPr>
          <p:cNvPr id="9" name="TextBox 8">
            <a:extLst>
              <a:ext uri="{FF2B5EF4-FFF2-40B4-BE49-F238E27FC236}">
                <a16:creationId xmlns:a16="http://schemas.microsoft.com/office/drawing/2014/main" id="{9B40BD74-F3A8-084A-2D1A-CEFEB6725491}"/>
              </a:ext>
            </a:extLst>
          </p:cNvPr>
          <p:cNvSpPr txBox="1"/>
          <p:nvPr/>
        </p:nvSpPr>
        <p:spPr>
          <a:xfrm>
            <a:off x="674146" y="456664"/>
            <a:ext cx="7796994" cy="646331"/>
          </a:xfrm>
          <a:prstGeom prst="rect">
            <a:avLst/>
          </a:prstGeom>
          <a:noFill/>
        </p:spPr>
        <p:txBody>
          <a:bodyPr wrap="square">
            <a:spAutoFit/>
          </a:bodyPr>
          <a:lstStyle/>
          <a:p>
            <a:r>
              <a:rPr lang="en-US" sz="3600" dirty="0"/>
              <a:t>K-Nearest Neighbors (KNN) Model</a:t>
            </a:r>
          </a:p>
        </p:txBody>
      </p:sp>
    </p:spTree>
    <p:extLst>
      <p:ext uri="{BB962C8B-B14F-4D97-AF65-F5344CB8AC3E}">
        <p14:creationId xmlns:p14="http://schemas.microsoft.com/office/powerpoint/2010/main" val="373442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602951" y="2950233"/>
            <a:ext cx="2847615" cy="625057"/>
          </a:xfrm>
        </p:spPr>
        <p:txBody>
          <a:bodyPr>
            <a:normAutofit fontScale="90000"/>
          </a:bodyPr>
          <a:lstStyle/>
          <a:p>
            <a:r>
              <a:rPr lang="en-US" sz="4400" dirty="0"/>
              <a:t>SUMMARY</a:t>
            </a:r>
            <a:endParaRPr lang="en-US"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115463" y="1384538"/>
            <a:ext cx="6745855" cy="5158597"/>
          </a:xfrm>
        </p:spPr>
        <p:txBody>
          <a:bodyPr vert="horz" lIns="91440" tIns="45720" rIns="91440" bIns="45720" rtlCol="0" anchor="b">
            <a:noAutofit/>
          </a:bodyPr>
          <a:lstStyle/>
          <a:p>
            <a:pPr marL="285750" indent="-285750">
              <a:buFont typeface="Wingdings" panose="05000000000000000000" pitchFamily="2" charset="2"/>
              <a:buChar char="Ø"/>
            </a:pPr>
            <a:r>
              <a:rPr lang="en-US" sz="2000" dirty="0"/>
              <a:t>Frequent Absentees: Some employees consistently showed high absence rates, requiring attention to potential personal or job-related issues.</a:t>
            </a:r>
          </a:p>
          <a:p>
            <a:pPr marL="285750" indent="-285750">
              <a:buFont typeface="Wingdings" panose="05000000000000000000" pitchFamily="2" charset="2"/>
              <a:buChar char="Ø"/>
            </a:pPr>
            <a:r>
              <a:rPr lang="en-US" sz="2000" dirty="0"/>
              <a:t>Management Actions:</a:t>
            </a:r>
          </a:p>
          <a:p>
            <a:r>
              <a:rPr lang="en-US" sz="2000" dirty="0"/>
              <a:t>Conduct feedback sessions</a:t>
            </a:r>
          </a:p>
          <a:p>
            <a:r>
              <a:rPr lang="en-US" sz="2000" dirty="0"/>
              <a:t>Offer flexible/hybrid work options</a:t>
            </a:r>
          </a:p>
          <a:p>
            <a:r>
              <a:rPr lang="en-US" sz="2000" dirty="0"/>
              <a:t>Provide health &amp; mental wellness support</a:t>
            </a:r>
          </a:p>
          <a:p>
            <a:r>
              <a:rPr lang="en-US" sz="2000" dirty="0"/>
              <a:t>Recognize consistent attendance</a:t>
            </a:r>
          </a:p>
          <a:p>
            <a:pPr marL="285750" indent="-285750">
              <a:buFont typeface="Wingdings" panose="05000000000000000000" pitchFamily="2" charset="2"/>
              <a:buChar char="Ø"/>
            </a:pPr>
            <a:r>
              <a:rPr lang="en-US" sz="2000" dirty="0"/>
              <a:t>Encouraging Good Attendance: Employees with low absenteeism should be rewarded through appreciation, incentives, or growth opportunities.</a:t>
            </a:r>
          </a:p>
          <a:p>
            <a:pPr marL="285750" indent="-285750">
              <a:buFont typeface="Wingdings" panose="05000000000000000000" pitchFamily="2" charset="2"/>
              <a:buChar char="Ø"/>
            </a:pPr>
            <a:r>
              <a:rPr lang="en-US" sz="2000" dirty="0"/>
              <a:t>Top Absence Reasons: Medical consultations, illness, and family issues were the most common.</a:t>
            </a:r>
          </a:p>
          <a:p>
            <a:pPr marL="285750" indent="-285750">
              <a:buFont typeface="Wingdings" panose="05000000000000000000" pitchFamily="2" charset="2"/>
              <a:buChar char="Ø"/>
            </a:pPr>
            <a:r>
              <a:rPr lang="en-US" sz="2000" dirty="0"/>
              <a:t>Performance Insight: While some frequent absentees met targets, long-term absenteeism may affect team productivity, requiring thoughtful intervention.</a:t>
            </a:r>
          </a:p>
        </p:txBody>
      </p:sp>
    </p:spTree>
    <p:extLst>
      <p:ext uri="{BB962C8B-B14F-4D97-AF65-F5344CB8AC3E}">
        <p14:creationId xmlns:p14="http://schemas.microsoft.com/office/powerpoint/2010/main" val="9201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47675" y="2895564"/>
            <a:ext cx="3270310" cy="625057"/>
          </a:xfrm>
        </p:spPr>
        <p:txBody>
          <a:bodyPr>
            <a:noAutofit/>
          </a:bodyPr>
          <a:lstStyle/>
          <a:p>
            <a:r>
              <a:rPr lang="en-IN" sz="4000" spc="-75" dirty="0"/>
              <a:t>Conclusion</a:t>
            </a:r>
            <a:endParaRPr lang="en-US" sz="4000"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184476" y="1043796"/>
            <a:ext cx="6814868" cy="4770408"/>
          </a:xfrm>
        </p:spPr>
        <p:txBody>
          <a:bodyPr vert="horz" lIns="91440" tIns="45720" rIns="91440" bIns="45720" rtlCol="0" anchor="b">
            <a:noAutofit/>
          </a:bodyPr>
          <a:lstStyle/>
          <a:p>
            <a:pPr marL="342900" indent="-342900">
              <a:buFont typeface="Wingdings" panose="05000000000000000000" pitchFamily="2" charset="2"/>
              <a:buChar char="Ø"/>
            </a:pPr>
            <a:r>
              <a:rPr lang="en-US" sz="2000" dirty="0"/>
              <a:t>Employee ID 3 was identified as the most frequently absent, while ID 35 had the fewest absences.</a:t>
            </a:r>
          </a:p>
          <a:p>
            <a:pPr marL="342900" indent="-342900">
              <a:buFont typeface="Wingdings" panose="05000000000000000000" pitchFamily="2" charset="2"/>
              <a:buChar char="Ø"/>
            </a:pPr>
            <a:r>
              <a:rPr lang="en-US" sz="2000" dirty="0"/>
              <a:t>Medical consultation was the top reason for absence, followed by illness and family-related issues.</a:t>
            </a:r>
          </a:p>
          <a:p>
            <a:pPr marL="342900" indent="-342900">
              <a:buFont typeface="Wingdings" panose="05000000000000000000" pitchFamily="2" charset="2"/>
              <a:buChar char="Ø"/>
            </a:pPr>
            <a:r>
              <a:rPr lang="en-US" sz="2000" dirty="0"/>
              <a:t>Despite frequent absenteeism, some employees maintained a good target achievement level, indicating the need for personalized follow-up.</a:t>
            </a:r>
          </a:p>
          <a:p>
            <a:pPr marL="342900" indent="-342900">
              <a:buFont typeface="Wingdings" panose="05000000000000000000" pitchFamily="2" charset="2"/>
              <a:buChar char="Ø"/>
            </a:pPr>
            <a:r>
              <a:rPr lang="en-US" sz="2000" dirty="0"/>
              <a:t>Clustering analysis (K-Means) effectively segmented employees into Frequently Present and Frequently Absent groups.</a:t>
            </a:r>
          </a:p>
          <a:p>
            <a:pPr marL="342900" indent="-342900">
              <a:buFont typeface="Wingdings" panose="05000000000000000000" pitchFamily="2" charset="2"/>
              <a:buChar char="Ø"/>
            </a:pPr>
            <a:r>
              <a:rPr lang="en-US" sz="2000" dirty="0"/>
              <a:t>Machine learning models like K-Nearest Neighbors (Accuracy: 92.79%) and Logistic Regression (Accuracy: 98.56%) showed strong predictive performance.</a:t>
            </a:r>
          </a:p>
        </p:txBody>
      </p:sp>
    </p:spTree>
    <p:extLst>
      <p:ext uri="{BB962C8B-B14F-4D97-AF65-F5344CB8AC3E}">
        <p14:creationId xmlns:p14="http://schemas.microsoft.com/office/powerpoint/2010/main" val="36763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sz="8000" dirty="0"/>
              <a:t>THANK </a:t>
            </a:r>
            <a:br>
              <a:rPr lang="en-US" sz="8000" dirty="0"/>
            </a:br>
            <a:r>
              <a:rPr lang="en-US" sz="8000" dirty="0"/>
              <a:t>  YOU</a:t>
            </a:r>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89626" y="2189170"/>
            <a:ext cx="2251229" cy="2649159"/>
          </a:xfrm>
        </p:spPr>
        <p:txBody>
          <a:bodyPr>
            <a:normAutofit/>
          </a:bodyPr>
          <a:lstStyle/>
          <a:p>
            <a:r>
              <a:rPr lang="en-IN" sz="2800" dirty="0">
                <a:latin typeface="Times New Roman"/>
                <a:cs typeface="Times New Roman"/>
              </a:rPr>
              <a:t>Problem</a:t>
            </a:r>
            <a:r>
              <a:rPr lang="en-IN" sz="2800" spc="-125" dirty="0">
                <a:latin typeface="Times New Roman"/>
                <a:cs typeface="Times New Roman"/>
              </a:rPr>
              <a:t> </a:t>
            </a:r>
            <a:r>
              <a:rPr lang="en-IN" sz="2800" spc="-10" dirty="0">
                <a:latin typeface="Times New Roman"/>
                <a:cs typeface="Times New Roman"/>
              </a:rPr>
              <a:t>Statement</a:t>
            </a:r>
            <a:endParaRPr lang="en-US" dirty="0"/>
          </a:p>
        </p:txBody>
      </p:sp>
      <p:sp>
        <p:nvSpPr>
          <p:cNvPr id="5" name="TextBox 4">
            <a:extLst>
              <a:ext uri="{FF2B5EF4-FFF2-40B4-BE49-F238E27FC236}">
                <a16:creationId xmlns:a16="http://schemas.microsoft.com/office/drawing/2014/main" id="{742241C6-8FF3-7AC3-B4ED-17FD0F2D9F04}"/>
              </a:ext>
            </a:extLst>
          </p:cNvPr>
          <p:cNvSpPr txBox="1"/>
          <p:nvPr/>
        </p:nvSpPr>
        <p:spPr>
          <a:xfrm>
            <a:off x="5669710" y="1976007"/>
            <a:ext cx="6094562" cy="2862322"/>
          </a:xfrm>
          <a:prstGeom prst="rect">
            <a:avLst/>
          </a:prstGeom>
          <a:noFill/>
        </p:spPr>
        <p:txBody>
          <a:bodyPr wrap="square">
            <a:spAutoFit/>
          </a:bodyPr>
          <a:lstStyle/>
          <a:p>
            <a:pPr algn="just"/>
            <a:r>
              <a:rPr lang="en-US" dirty="0"/>
              <a:t>Employee absenteeism is a critical issue affecting organizational productivity, workforce planning, and operational efficiency. Unplanned or frequent absences can lead to reduced output, increased workload for present employees, and overall decline in team performance. By leveraging machine learning models and exploratory data analysis, the goal is to help management make informed decisions that address the root causes of absenteeism and implement effective HR strategies.</a:t>
            </a:r>
          </a:p>
          <a:p>
            <a:pPr algn="just"/>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513794" y="541538"/>
            <a:ext cx="5582206" cy="668128"/>
          </a:xfrm>
        </p:spPr>
        <p:txBody>
          <a:bodyPr/>
          <a:lstStyle/>
          <a:p>
            <a:r>
              <a:rPr lang="en-IN" sz="2800" b="1" spc="-10" dirty="0">
                <a:latin typeface="Times New Roman"/>
                <a:cs typeface="Times New Roman"/>
              </a:rPr>
              <a:t>Objectives</a:t>
            </a:r>
            <a:endParaRPr lang="en-US" b="1" dirty="0"/>
          </a:p>
        </p:txBody>
      </p:sp>
      <p:sp>
        <p:nvSpPr>
          <p:cNvPr id="8" name="TextBox 7">
            <a:extLst>
              <a:ext uri="{FF2B5EF4-FFF2-40B4-BE49-F238E27FC236}">
                <a16:creationId xmlns:a16="http://schemas.microsoft.com/office/drawing/2014/main" id="{2B76DBE9-2C88-2E9B-5046-151F6954B1D2}"/>
              </a:ext>
            </a:extLst>
          </p:cNvPr>
          <p:cNvSpPr txBox="1"/>
          <p:nvPr/>
        </p:nvSpPr>
        <p:spPr>
          <a:xfrm>
            <a:off x="513794" y="1690062"/>
            <a:ext cx="5248651" cy="3477875"/>
          </a:xfrm>
          <a:prstGeom prst="rect">
            <a:avLst/>
          </a:prstGeom>
          <a:noFill/>
        </p:spPr>
        <p:txBody>
          <a:bodyPr wrap="square">
            <a:spAutoFit/>
          </a:bodyPr>
          <a:lstStyle/>
          <a:p>
            <a:pPr marL="457200" indent="-457200">
              <a:buFont typeface="+mj-lt"/>
              <a:buAutoNum type="arabicPeriod"/>
            </a:pPr>
            <a:r>
              <a:rPr lang="en-US" sz="2000" dirty="0"/>
              <a:t>Identify employees who frequently miss work and suggest appropriate actions.</a:t>
            </a:r>
          </a:p>
          <a:p>
            <a:pPr marL="457200" indent="-457200">
              <a:buFont typeface="+mj-lt"/>
              <a:buAutoNum type="arabicPeriod"/>
            </a:pPr>
            <a:r>
              <a:rPr lang="en-US" sz="2000" dirty="0"/>
              <a:t>What can the management do to reduce absenteeism</a:t>
            </a:r>
          </a:p>
          <a:p>
            <a:pPr marL="457200" indent="-457200">
              <a:buFont typeface="+mj-lt"/>
              <a:buAutoNum type="arabicPeriod"/>
            </a:pPr>
            <a:r>
              <a:rPr lang="en-US" sz="2000" dirty="0"/>
              <a:t>Which ID of employees should be encouraged for low absenteeism</a:t>
            </a:r>
          </a:p>
          <a:p>
            <a:pPr marL="457200" indent="-457200">
              <a:buFont typeface="+mj-lt"/>
              <a:buAutoNum type="arabicPeriod"/>
            </a:pPr>
            <a:r>
              <a:rPr lang="en-US" sz="2000" dirty="0"/>
              <a:t>What are the top 5 reasons for low absenteeism</a:t>
            </a:r>
          </a:p>
          <a:p>
            <a:pPr marL="457200" indent="-457200">
              <a:buFont typeface="+mj-lt"/>
              <a:buAutoNum type="arabicPeriod"/>
            </a:pPr>
            <a:r>
              <a:rPr lang="en-US" sz="2000" dirty="0"/>
              <a:t>The ID of the employees who are frequently absent is achieving their target to what level.</a:t>
            </a: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EDA </a:t>
            </a:r>
          </a:p>
        </p:txBody>
      </p:sp>
      <p:sp>
        <p:nvSpPr>
          <p:cNvPr id="5" name="TextBox 4">
            <a:extLst>
              <a:ext uri="{FF2B5EF4-FFF2-40B4-BE49-F238E27FC236}">
                <a16:creationId xmlns:a16="http://schemas.microsoft.com/office/drawing/2014/main" id="{6495B5D3-B9F7-F501-F1AB-28AB4066EB29}"/>
              </a:ext>
            </a:extLst>
          </p:cNvPr>
          <p:cNvSpPr txBox="1"/>
          <p:nvPr/>
        </p:nvSpPr>
        <p:spPr>
          <a:xfrm>
            <a:off x="563592" y="876029"/>
            <a:ext cx="6259902" cy="369332"/>
          </a:xfrm>
          <a:prstGeom prst="rect">
            <a:avLst/>
          </a:prstGeom>
          <a:noFill/>
        </p:spPr>
        <p:txBody>
          <a:bodyPr wrap="square">
            <a:spAutoFit/>
          </a:bodyPr>
          <a:lstStyle/>
          <a:p>
            <a:r>
              <a:rPr lang="en-US" sz="1800" b="1" dirty="0">
                <a:solidFill>
                  <a:srgbClr val="000000"/>
                </a:solidFill>
                <a:effectLst/>
                <a:latin typeface="Tableau Bold"/>
              </a:rPr>
              <a:t>1. Frequently Absent Employees </a:t>
            </a:r>
            <a:endParaRPr lang="en-US" dirty="0">
              <a:effectLst/>
            </a:endParaRPr>
          </a:p>
        </p:txBody>
      </p:sp>
      <p:sp>
        <p:nvSpPr>
          <p:cNvPr id="10" name="TextBox 9">
            <a:extLst>
              <a:ext uri="{FF2B5EF4-FFF2-40B4-BE49-F238E27FC236}">
                <a16:creationId xmlns:a16="http://schemas.microsoft.com/office/drawing/2014/main" id="{2143155B-C06B-F57C-906C-463FB763613C}"/>
              </a:ext>
            </a:extLst>
          </p:cNvPr>
          <p:cNvSpPr txBox="1"/>
          <p:nvPr/>
        </p:nvSpPr>
        <p:spPr>
          <a:xfrm>
            <a:off x="589471" y="5981018"/>
            <a:ext cx="11628408" cy="646331"/>
          </a:xfrm>
          <a:prstGeom prst="rect">
            <a:avLst/>
          </a:prstGeom>
          <a:noFill/>
        </p:spPr>
        <p:txBody>
          <a:bodyPr wrap="square">
            <a:spAutoFit/>
          </a:bodyPr>
          <a:lstStyle/>
          <a:p>
            <a:r>
              <a:rPr lang="en-US" b="1" dirty="0"/>
              <a:t>Interpretation</a:t>
            </a:r>
            <a:r>
              <a:rPr lang="en-US" dirty="0"/>
              <a:t>:</a:t>
            </a:r>
          </a:p>
          <a:p>
            <a:pPr marL="285750" indent="-285750">
              <a:buFont typeface="Arial" panose="020B0604020202020204" pitchFamily="34" charset="0"/>
              <a:buChar char="•"/>
            </a:pPr>
            <a:r>
              <a:rPr lang="en-US" dirty="0"/>
              <a:t> Employee ID 3 has the most number of Absences. </a:t>
            </a:r>
          </a:p>
        </p:txBody>
      </p:sp>
      <p:pic>
        <p:nvPicPr>
          <p:cNvPr id="4" name="Picture 3">
            <a:extLst>
              <a:ext uri="{FF2B5EF4-FFF2-40B4-BE49-F238E27FC236}">
                <a16:creationId xmlns:a16="http://schemas.microsoft.com/office/drawing/2014/main" id="{7FD53386-19D6-07C0-0B7D-F1C04951B2DC}"/>
              </a:ext>
            </a:extLst>
          </p:cNvPr>
          <p:cNvPicPr>
            <a:picLocks noChangeAspect="1"/>
          </p:cNvPicPr>
          <p:nvPr/>
        </p:nvPicPr>
        <p:blipFill>
          <a:blip r:embed="rId2"/>
          <a:stretch>
            <a:fillRect/>
          </a:stretch>
        </p:blipFill>
        <p:spPr>
          <a:xfrm>
            <a:off x="666221" y="1245361"/>
            <a:ext cx="10937725" cy="4646481"/>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EDA </a:t>
            </a:r>
          </a:p>
        </p:txBody>
      </p:sp>
      <p:sp>
        <p:nvSpPr>
          <p:cNvPr id="5" name="TextBox 4">
            <a:extLst>
              <a:ext uri="{FF2B5EF4-FFF2-40B4-BE49-F238E27FC236}">
                <a16:creationId xmlns:a16="http://schemas.microsoft.com/office/drawing/2014/main" id="{6495B5D3-B9F7-F501-F1AB-28AB4066EB29}"/>
              </a:ext>
            </a:extLst>
          </p:cNvPr>
          <p:cNvSpPr txBox="1"/>
          <p:nvPr/>
        </p:nvSpPr>
        <p:spPr>
          <a:xfrm>
            <a:off x="589471" y="927787"/>
            <a:ext cx="6259902" cy="369332"/>
          </a:xfrm>
          <a:prstGeom prst="rect">
            <a:avLst/>
          </a:prstGeom>
          <a:noFill/>
        </p:spPr>
        <p:txBody>
          <a:bodyPr wrap="square">
            <a:spAutoFit/>
          </a:bodyPr>
          <a:lstStyle/>
          <a:p>
            <a:r>
              <a:rPr lang="en-US" sz="1800" b="1" dirty="0">
                <a:solidFill>
                  <a:srgbClr val="000000"/>
                </a:solidFill>
                <a:effectLst/>
                <a:latin typeface="Tableau Bold"/>
              </a:rPr>
              <a:t>1. Employees with Less Absences</a:t>
            </a:r>
            <a:endParaRPr lang="en-US" dirty="0">
              <a:effectLst/>
            </a:endParaRPr>
          </a:p>
        </p:txBody>
      </p:sp>
      <p:sp>
        <p:nvSpPr>
          <p:cNvPr id="10" name="TextBox 9">
            <a:extLst>
              <a:ext uri="{FF2B5EF4-FFF2-40B4-BE49-F238E27FC236}">
                <a16:creationId xmlns:a16="http://schemas.microsoft.com/office/drawing/2014/main" id="{2143155B-C06B-F57C-906C-463FB763613C}"/>
              </a:ext>
            </a:extLst>
          </p:cNvPr>
          <p:cNvSpPr txBox="1"/>
          <p:nvPr/>
        </p:nvSpPr>
        <p:spPr>
          <a:xfrm>
            <a:off x="589471" y="5981018"/>
            <a:ext cx="11628408" cy="646331"/>
          </a:xfrm>
          <a:prstGeom prst="rect">
            <a:avLst/>
          </a:prstGeom>
          <a:noFill/>
        </p:spPr>
        <p:txBody>
          <a:bodyPr wrap="square">
            <a:spAutoFit/>
          </a:bodyPr>
          <a:lstStyle/>
          <a:p>
            <a:r>
              <a:rPr lang="en-US" b="1" dirty="0"/>
              <a:t>Interpretation</a:t>
            </a:r>
            <a:r>
              <a:rPr lang="en-US" dirty="0"/>
              <a:t>:</a:t>
            </a:r>
          </a:p>
          <a:p>
            <a:pPr marL="285750" indent="-285750">
              <a:buFont typeface="Arial" panose="020B0604020202020204" pitchFamily="34" charset="0"/>
              <a:buChar char="•"/>
            </a:pPr>
            <a:r>
              <a:rPr lang="en-US" dirty="0"/>
              <a:t> Employee ID 35 has the Less number of Absences. </a:t>
            </a:r>
          </a:p>
        </p:txBody>
      </p:sp>
      <p:pic>
        <p:nvPicPr>
          <p:cNvPr id="4" name="Picture 3">
            <a:extLst>
              <a:ext uri="{FF2B5EF4-FFF2-40B4-BE49-F238E27FC236}">
                <a16:creationId xmlns:a16="http://schemas.microsoft.com/office/drawing/2014/main" id="{EECB628E-BACB-83B9-3CF1-319D0852397D}"/>
              </a:ext>
            </a:extLst>
          </p:cNvPr>
          <p:cNvPicPr>
            <a:picLocks noChangeAspect="1"/>
          </p:cNvPicPr>
          <p:nvPr/>
        </p:nvPicPr>
        <p:blipFill>
          <a:blip r:embed="rId2"/>
          <a:stretch>
            <a:fillRect/>
          </a:stretch>
        </p:blipFill>
        <p:spPr>
          <a:xfrm>
            <a:off x="589471" y="1317174"/>
            <a:ext cx="11013058" cy="4663844"/>
          </a:xfrm>
          <a:prstGeom prst="rect">
            <a:avLst/>
          </a:prstGeom>
        </p:spPr>
      </p:pic>
    </p:spTree>
    <p:extLst>
      <p:ext uri="{BB962C8B-B14F-4D97-AF65-F5344CB8AC3E}">
        <p14:creationId xmlns:p14="http://schemas.microsoft.com/office/powerpoint/2010/main" val="394548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EDA </a:t>
            </a:r>
          </a:p>
        </p:txBody>
      </p:sp>
      <p:sp>
        <p:nvSpPr>
          <p:cNvPr id="5" name="TextBox 4">
            <a:extLst>
              <a:ext uri="{FF2B5EF4-FFF2-40B4-BE49-F238E27FC236}">
                <a16:creationId xmlns:a16="http://schemas.microsoft.com/office/drawing/2014/main" id="{6495B5D3-B9F7-F501-F1AB-28AB4066EB29}"/>
              </a:ext>
            </a:extLst>
          </p:cNvPr>
          <p:cNvSpPr txBox="1"/>
          <p:nvPr/>
        </p:nvSpPr>
        <p:spPr>
          <a:xfrm>
            <a:off x="563592" y="876029"/>
            <a:ext cx="6259902" cy="369332"/>
          </a:xfrm>
          <a:prstGeom prst="rect">
            <a:avLst/>
          </a:prstGeom>
          <a:noFill/>
        </p:spPr>
        <p:txBody>
          <a:bodyPr wrap="square">
            <a:spAutoFit/>
          </a:bodyPr>
          <a:lstStyle/>
          <a:p>
            <a:r>
              <a:rPr lang="en-US" sz="1800" b="1" dirty="0">
                <a:solidFill>
                  <a:srgbClr val="000000"/>
                </a:solidFill>
                <a:effectLst/>
                <a:latin typeface="Tableau Bold"/>
              </a:rPr>
              <a:t>1. Top 5 Reasons for Absences</a:t>
            </a:r>
            <a:endParaRPr lang="en-US" dirty="0">
              <a:effectLst/>
            </a:endParaRPr>
          </a:p>
        </p:txBody>
      </p:sp>
      <p:sp>
        <p:nvSpPr>
          <p:cNvPr id="10" name="TextBox 9">
            <a:extLst>
              <a:ext uri="{FF2B5EF4-FFF2-40B4-BE49-F238E27FC236}">
                <a16:creationId xmlns:a16="http://schemas.microsoft.com/office/drawing/2014/main" id="{2143155B-C06B-F57C-906C-463FB763613C}"/>
              </a:ext>
            </a:extLst>
          </p:cNvPr>
          <p:cNvSpPr txBox="1"/>
          <p:nvPr/>
        </p:nvSpPr>
        <p:spPr>
          <a:xfrm>
            <a:off x="589471" y="5981018"/>
            <a:ext cx="11628408" cy="646331"/>
          </a:xfrm>
          <a:prstGeom prst="rect">
            <a:avLst/>
          </a:prstGeom>
          <a:noFill/>
        </p:spPr>
        <p:txBody>
          <a:bodyPr wrap="square">
            <a:spAutoFit/>
          </a:bodyPr>
          <a:lstStyle/>
          <a:p>
            <a:r>
              <a:rPr lang="en-US" b="1" dirty="0"/>
              <a:t>Interpretation</a:t>
            </a:r>
            <a:r>
              <a:rPr lang="en-US" dirty="0"/>
              <a:t>:</a:t>
            </a:r>
          </a:p>
          <a:p>
            <a:pPr marL="285750" indent="-285750">
              <a:buFont typeface="Arial" panose="020B0604020202020204" pitchFamily="34" charset="0"/>
              <a:buChar char="•"/>
            </a:pPr>
            <a:r>
              <a:rPr lang="en-US" dirty="0"/>
              <a:t> Medical Consultation has more reasons for Absences. </a:t>
            </a:r>
          </a:p>
        </p:txBody>
      </p:sp>
      <p:pic>
        <p:nvPicPr>
          <p:cNvPr id="4" name="Picture 3">
            <a:extLst>
              <a:ext uri="{FF2B5EF4-FFF2-40B4-BE49-F238E27FC236}">
                <a16:creationId xmlns:a16="http://schemas.microsoft.com/office/drawing/2014/main" id="{74C5D7CD-87A6-3989-3ECA-4103D6B9B6D5}"/>
              </a:ext>
            </a:extLst>
          </p:cNvPr>
          <p:cNvPicPr>
            <a:picLocks noChangeAspect="1"/>
          </p:cNvPicPr>
          <p:nvPr/>
        </p:nvPicPr>
        <p:blipFill>
          <a:blip r:embed="rId2"/>
          <a:stretch>
            <a:fillRect/>
          </a:stretch>
        </p:blipFill>
        <p:spPr>
          <a:xfrm>
            <a:off x="589471" y="1355277"/>
            <a:ext cx="11013058" cy="4625741"/>
          </a:xfrm>
          <a:prstGeom prst="rect">
            <a:avLst/>
          </a:prstGeom>
        </p:spPr>
      </p:pic>
    </p:spTree>
    <p:extLst>
      <p:ext uri="{BB962C8B-B14F-4D97-AF65-F5344CB8AC3E}">
        <p14:creationId xmlns:p14="http://schemas.microsoft.com/office/powerpoint/2010/main" val="302652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EDA </a:t>
            </a:r>
          </a:p>
        </p:txBody>
      </p:sp>
      <p:sp>
        <p:nvSpPr>
          <p:cNvPr id="5" name="TextBox 4">
            <a:extLst>
              <a:ext uri="{FF2B5EF4-FFF2-40B4-BE49-F238E27FC236}">
                <a16:creationId xmlns:a16="http://schemas.microsoft.com/office/drawing/2014/main" id="{6495B5D3-B9F7-F501-F1AB-28AB4066EB29}"/>
              </a:ext>
            </a:extLst>
          </p:cNvPr>
          <p:cNvSpPr txBox="1"/>
          <p:nvPr/>
        </p:nvSpPr>
        <p:spPr>
          <a:xfrm>
            <a:off x="563592" y="876029"/>
            <a:ext cx="6259902" cy="369332"/>
          </a:xfrm>
          <a:prstGeom prst="rect">
            <a:avLst/>
          </a:prstGeom>
          <a:noFill/>
        </p:spPr>
        <p:txBody>
          <a:bodyPr wrap="square">
            <a:spAutoFit/>
          </a:bodyPr>
          <a:lstStyle/>
          <a:p>
            <a:r>
              <a:rPr lang="en-US" sz="1800" b="1" dirty="0">
                <a:solidFill>
                  <a:srgbClr val="000000"/>
                </a:solidFill>
                <a:effectLst/>
                <a:latin typeface="Tableau Bold"/>
              </a:rPr>
              <a:t>1. Target Achievement of Frequently Absent Employees</a:t>
            </a:r>
            <a:endParaRPr lang="en-US" dirty="0">
              <a:effectLst/>
            </a:endParaRPr>
          </a:p>
        </p:txBody>
      </p:sp>
      <p:sp>
        <p:nvSpPr>
          <p:cNvPr id="10" name="TextBox 9">
            <a:extLst>
              <a:ext uri="{FF2B5EF4-FFF2-40B4-BE49-F238E27FC236}">
                <a16:creationId xmlns:a16="http://schemas.microsoft.com/office/drawing/2014/main" id="{2143155B-C06B-F57C-906C-463FB763613C}"/>
              </a:ext>
            </a:extLst>
          </p:cNvPr>
          <p:cNvSpPr txBox="1"/>
          <p:nvPr/>
        </p:nvSpPr>
        <p:spPr>
          <a:xfrm>
            <a:off x="589471" y="5981018"/>
            <a:ext cx="11628408" cy="646331"/>
          </a:xfrm>
          <a:prstGeom prst="rect">
            <a:avLst/>
          </a:prstGeom>
          <a:noFill/>
        </p:spPr>
        <p:txBody>
          <a:bodyPr wrap="square">
            <a:spAutoFit/>
          </a:bodyPr>
          <a:lstStyle/>
          <a:p>
            <a:r>
              <a:rPr lang="en-US" b="1" dirty="0"/>
              <a:t>Interpretation</a:t>
            </a:r>
            <a:r>
              <a:rPr lang="en-US" dirty="0"/>
              <a:t>:</a:t>
            </a:r>
          </a:p>
          <a:p>
            <a:pPr marL="285750" indent="-285750">
              <a:buFont typeface="Arial" panose="020B0604020202020204" pitchFamily="34" charset="0"/>
              <a:buChar char="•"/>
            </a:pPr>
            <a:r>
              <a:rPr lang="en-US" dirty="0"/>
              <a:t> Target Achievement of Frequently Absent Employees</a:t>
            </a:r>
          </a:p>
        </p:txBody>
      </p:sp>
      <p:pic>
        <p:nvPicPr>
          <p:cNvPr id="8" name="Picture 7">
            <a:extLst>
              <a:ext uri="{FF2B5EF4-FFF2-40B4-BE49-F238E27FC236}">
                <a16:creationId xmlns:a16="http://schemas.microsoft.com/office/drawing/2014/main" id="{54960B7E-00B2-E073-DE3D-31BD809C3370}"/>
              </a:ext>
            </a:extLst>
          </p:cNvPr>
          <p:cNvPicPr>
            <a:picLocks noChangeAspect="1"/>
          </p:cNvPicPr>
          <p:nvPr/>
        </p:nvPicPr>
        <p:blipFill>
          <a:blip r:embed="rId2"/>
          <a:stretch>
            <a:fillRect/>
          </a:stretch>
        </p:blipFill>
        <p:spPr>
          <a:xfrm>
            <a:off x="563591" y="1305964"/>
            <a:ext cx="11168334" cy="4603130"/>
          </a:xfrm>
          <a:prstGeom prst="rect">
            <a:avLst/>
          </a:prstGeom>
        </p:spPr>
      </p:pic>
    </p:spTree>
    <p:extLst>
      <p:ext uri="{BB962C8B-B14F-4D97-AF65-F5344CB8AC3E}">
        <p14:creationId xmlns:p14="http://schemas.microsoft.com/office/powerpoint/2010/main" val="105807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Preprocessing in Machine Learning [Steps &amp; Techniques]">
            <a:extLst>
              <a:ext uri="{FF2B5EF4-FFF2-40B4-BE49-F238E27FC236}">
                <a16:creationId xmlns:a16="http://schemas.microsoft.com/office/drawing/2014/main" id="{BF5D237D-EDDE-A465-FFEF-BE067C6E3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656" y="0"/>
            <a:ext cx="5853344"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7F307C-410A-4BCF-8BB3-4FC35EA94E65}"/>
              </a:ext>
            </a:extLst>
          </p:cNvPr>
          <p:cNvSpPr txBox="1"/>
          <p:nvPr/>
        </p:nvSpPr>
        <p:spPr>
          <a:xfrm>
            <a:off x="674146" y="1542407"/>
            <a:ext cx="5179199" cy="5078313"/>
          </a:xfrm>
          <a:prstGeom prst="rect">
            <a:avLst/>
          </a:prstGeom>
          <a:noFill/>
        </p:spPr>
        <p:txBody>
          <a:bodyPr wrap="square">
            <a:spAutoFit/>
          </a:bodyPr>
          <a:lstStyle/>
          <a:p>
            <a:pPr marL="285750" indent="-285750">
              <a:buFont typeface="Wingdings" panose="05000000000000000000" pitchFamily="2" charset="2"/>
              <a:buChar char="Ø"/>
            </a:pPr>
            <a:r>
              <a:rPr lang="en-US" dirty="0"/>
              <a:t>Data Cleaning  </a:t>
            </a:r>
          </a:p>
          <a:p>
            <a:r>
              <a:rPr lang="en-US" dirty="0"/>
              <a:t>Improving data quality involves handling missing values, removing duplicates, and correcting errors and outliers.</a:t>
            </a:r>
          </a:p>
          <a:p>
            <a:endParaRPr lang="en-US" dirty="0"/>
          </a:p>
          <a:p>
            <a:pPr marL="285750" indent="-285750">
              <a:buFont typeface="Wingdings" panose="05000000000000000000" pitchFamily="2" charset="2"/>
              <a:buChar char="Ø"/>
            </a:pPr>
            <a:r>
              <a:rPr lang="en-US" dirty="0"/>
              <a:t>Data Integration </a:t>
            </a:r>
          </a:p>
          <a:p>
            <a:r>
              <a:rPr lang="en-US" dirty="0"/>
              <a:t>Combining data from multiple sources into a unified dataset.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 Transformation  </a:t>
            </a:r>
          </a:p>
          <a:p>
            <a:r>
              <a:rPr lang="en-US" dirty="0"/>
              <a:t>Converting data into a suitable format or structure for Machine Learning algorithms </a:t>
            </a:r>
          </a:p>
          <a:p>
            <a:r>
              <a:rPr lang="en-US" dirty="0"/>
              <a:t>(e.g., Scaling, encoding).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 Reduction </a:t>
            </a:r>
          </a:p>
          <a:p>
            <a:r>
              <a:rPr lang="en-US" dirty="0"/>
              <a:t>Reducing the volume or dimensionality of data while preserving essential information, making analysis more efficient.</a:t>
            </a:r>
          </a:p>
        </p:txBody>
      </p:sp>
      <p:sp>
        <p:nvSpPr>
          <p:cNvPr id="9" name="TextBox 8">
            <a:extLst>
              <a:ext uri="{FF2B5EF4-FFF2-40B4-BE49-F238E27FC236}">
                <a16:creationId xmlns:a16="http://schemas.microsoft.com/office/drawing/2014/main" id="{9B40BD74-F3A8-084A-2D1A-CEFEB6725491}"/>
              </a:ext>
            </a:extLst>
          </p:cNvPr>
          <p:cNvSpPr txBox="1"/>
          <p:nvPr/>
        </p:nvSpPr>
        <p:spPr>
          <a:xfrm>
            <a:off x="674146" y="448038"/>
            <a:ext cx="6094520" cy="646331"/>
          </a:xfrm>
          <a:prstGeom prst="rect">
            <a:avLst/>
          </a:prstGeom>
          <a:noFill/>
        </p:spPr>
        <p:txBody>
          <a:bodyPr wrap="square">
            <a:spAutoFit/>
          </a:bodyPr>
          <a:lstStyle/>
          <a:p>
            <a:r>
              <a:rPr lang="en-US" sz="3600" dirty="0"/>
              <a:t>Data Preprocessing</a:t>
            </a:r>
          </a:p>
        </p:txBody>
      </p:sp>
    </p:spTree>
    <p:extLst>
      <p:ext uri="{BB962C8B-B14F-4D97-AF65-F5344CB8AC3E}">
        <p14:creationId xmlns:p14="http://schemas.microsoft.com/office/powerpoint/2010/main" val="335492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F307C-410A-4BCF-8BB3-4FC35EA94E65}"/>
              </a:ext>
            </a:extLst>
          </p:cNvPr>
          <p:cNvSpPr txBox="1"/>
          <p:nvPr/>
        </p:nvSpPr>
        <p:spPr>
          <a:xfrm>
            <a:off x="674146" y="1542407"/>
            <a:ext cx="11178548" cy="5078313"/>
          </a:xfrm>
          <a:prstGeom prst="rect">
            <a:avLst/>
          </a:prstGeom>
          <a:noFill/>
        </p:spPr>
        <p:txBody>
          <a:bodyPr wrap="square">
            <a:spAutoFit/>
          </a:bodyPr>
          <a:lstStyle/>
          <a:p>
            <a:pPr marL="285750" indent="-285750">
              <a:buFont typeface="Wingdings" panose="05000000000000000000" pitchFamily="2" charset="2"/>
              <a:buChar char="Ø"/>
            </a:pPr>
            <a:r>
              <a:rPr lang="en-US" dirty="0"/>
              <a:t>Identify the independent columns</a:t>
            </a:r>
          </a:p>
          <a:p>
            <a:r>
              <a:rPr lang="en-US" dirty="0"/>
              <a:t>Reason for absence, Day of the week, Workload Average/day, Disciplinary failure, Son, and Social drinker</a:t>
            </a:r>
          </a:p>
          <a:p>
            <a:endParaRPr lang="en-US" dirty="0"/>
          </a:p>
          <a:p>
            <a:pPr marL="285750" indent="-285750">
              <a:buFont typeface="Wingdings" panose="05000000000000000000" pitchFamily="2" charset="2"/>
              <a:buChar char="Ø"/>
            </a:pPr>
            <a:r>
              <a:rPr lang="en-US" dirty="0"/>
              <a:t>Dependent or Target column </a:t>
            </a:r>
          </a:p>
          <a:p>
            <a:r>
              <a:rPr lang="en-US" dirty="0"/>
              <a:t>Absenteeism time in hours</a:t>
            </a:r>
          </a:p>
          <a:p>
            <a:r>
              <a:rPr lang="en-US" dirty="0"/>
              <a:t>Training and Testing Data are Split into 70% and 30%</a:t>
            </a:r>
          </a:p>
          <a:p>
            <a:endParaRPr lang="en-US" dirty="0"/>
          </a:p>
          <a:p>
            <a:endParaRPr lang="en-US" dirty="0"/>
          </a:p>
          <a:p>
            <a:pPr marL="285750" indent="-285750">
              <a:buFont typeface="Wingdings" panose="05000000000000000000" pitchFamily="2" charset="2"/>
              <a:buChar char="Ø"/>
            </a:pPr>
            <a:r>
              <a:rPr lang="en-US" dirty="0"/>
              <a:t>After testing the model Results are :</a:t>
            </a:r>
          </a:p>
          <a:p>
            <a:r>
              <a:rPr lang="en-US" dirty="0"/>
              <a:t>     Training Performance:</a:t>
            </a:r>
          </a:p>
          <a:p>
            <a:r>
              <a:rPr lang="en-US" dirty="0"/>
              <a:t>     R² (R-squared): 0.245 → The model explains 24.5% of the variance in the training data.</a:t>
            </a:r>
          </a:p>
          <a:p>
            <a:r>
              <a:rPr lang="en-US" dirty="0"/>
              <a:t>     MSE (Mean Squared Error): 0.680</a:t>
            </a:r>
          </a:p>
          <a:p>
            <a:r>
              <a:rPr lang="en-US" dirty="0"/>
              <a:t>     RMSE (Root Mean Squared Error): 0.825</a:t>
            </a:r>
          </a:p>
          <a:p>
            <a:r>
              <a:rPr lang="en-US" dirty="0"/>
              <a:t>     MAE (Mean Absolute Error): 0.625</a:t>
            </a:r>
          </a:p>
          <a:p>
            <a:endParaRPr lang="en-US" dirty="0"/>
          </a:p>
          <a:p>
            <a:r>
              <a:rPr lang="en-US" dirty="0"/>
              <a:t>Testing Performance:</a:t>
            </a:r>
          </a:p>
          <a:p>
            <a:r>
              <a:rPr lang="en-US" dirty="0"/>
              <a:t>     R² (R-squared): 0.261 → The model explains 26.1% of the variance in the testing data.</a:t>
            </a:r>
          </a:p>
          <a:p>
            <a:pPr marL="285750" indent="-285750">
              <a:buFont typeface="Wingdings" panose="05000000000000000000" pitchFamily="2" charset="2"/>
              <a:buChar char="Ø"/>
            </a:pPr>
            <a:endParaRPr lang="en-US" dirty="0"/>
          </a:p>
        </p:txBody>
      </p:sp>
      <p:sp>
        <p:nvSpPr>
          <p:cNvPr id="9" name="TextBox 8">
            <a:extLst>
              <a:ext uri="{FF2B5EF4-FFF2-40B4-BE49-F238E27FC236}">
                <a16:creationId xmlns:a16="http://schemas.microsoft.com/office/drawing/2014/main" id="{9B40BD74-F3A8-084A-2D1A-CEFEB6725491}"/>
              </a:ext>
            </a:extLst>
          </p:cNvPr>
          <p:cNvSpPr txBox="1"/>
          <p:nvPr/>
        </p:nvSpPr>
        <p:spPr>
          <a:xfrm>
            <a:off x="674146" y="448038"/>
            <a:ext cx="6094520" cy="646331"/>
          </a:xfrm>
          <a:prstGeom prst="rect">
            <a:avLst/>
          </a:prstGeom>
          <a:noFill/>
        </p:spPr>
        <p:txBody>
          <a:bodyPr wrap="square">
            <a:spAutoFit/>
          </a:bodyPr>
          <a:lstStyle/>
          <a:p>
            <a:r>
              <a:rPr lang="en-US" sz="3600" dirty="0"/>
              <a:t>Linear Regression Model </a:t>
            </a:r>
          </a:p>
        </p:txBody>
      </p:sp>
    </p:spTree>
    <p:extLst>
      <p:ext uri="{BB962C8B-B14F-4D97-AF65-F5344CB8AC3E}">
        <p14:creationId xmlns:p14="http://schemas.microsoft.com/office/powerpoint/2010/main" val="111998910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purl.org/dc/terms/"/>
    <ds:schemaRef ds:uri="16c05727-aa75-4e4a-9b5f-8a80a1165891"/>
    <ds:schemaRef ds:uri="http://schemas.microsoft.com/office/2006/metadata/properties"/>
    <ds:schemaRef ds:uri="71af3243-3dd4-4a8d-8c0d-dd76da1f02a5"/>
    <ds:schemaRef ds:uri="http://schemas.microsoft.com/office/infopath/2007/PartnerControls"/>
    <ds:schemaRef ds:uri="230e9df3-be65-4c73-a93b-d1236ebd677e"/>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2595</TotalTime>
  <Words>810</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Baloo 2</vt:lpstr>
      <vt:lpstr>Calibri</vt:lpstr>
      <vt:lpstr>Tableau Bold</vt:lpstr>
      <vt:lpstr>Tenorite</vt:lpstr>
      <vt:lpstr>Times New Roman</vt:lpstr>
      <vt:lpstr>Trebuchet MS</vt:lpstr>
      <vt:lpstr>Wingdings</vt:lpstr>
      <vt:lpstr>Monoline</vt:lpstr>
      <vt:lpstr>Data-Driven Strategies to Reduce Employee Absenteeism</vt:lpstr>
      <vt:lpstr>Problem Statement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Ashok Gonabal</dc:creator>
  <cp:lastModifiedBy>Rohan Ashok Gonabal</cp:lastModifiedBy>
  <cp:revision>29</cp:revision>
  <dcterms:created xsi:type="dcterms:W3CDTF">2025-05-31T15:54:49Z</dcterms:created>
  <dcterms:modified xsi:type="dcterms:W3CDTF">2025-07-14T18:00:19Z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