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56" r:id="rId5"/>
    <p:sldId id="276" r:id="rId6"/>
    <p:sldId id="289" r:id="rId7"/>
    <p:sldId id="288" r:id="rId8"/>
    <p:sldId id="293" r:id="rId9"/>
    <p:sldId id="304" r:id="rId10"/>
    <p:sldId id="294" r:id="rId11"/>
    <p:sldId id="305" r:id="rId12"/>
    <p:sldId id="306" r:id="rId13"/>
    <p:sldId id="307" r:id="rId14"/>
    <p:sldId id="308" r:id="rId15"/>
    <p:sldId id="309" r:id="rId16"/>
    <p:sldId id="310" r:id="rId17"/>
    <p:sldId id="311" r:id="rId18"/>
    <p:sldId id="312" r:id="rId19"/>
    <p:sldId id="313" r:id="rId20"/>
    <p:sldId id="314" r:id="rId21"/>
    <p:sldId id="315" r:id="rId22"/>
    <p:sldId id="317" r:id="rId23"/>
    <p:sldId id="291" r:id="rId24"/>
    <p:sldId id="319" r:id="rId25"/>
    <p:sldId id="318" r:id="rId26"/>
    <p:sldId id="28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showGuides="1">
      <p:cViewPr varScale="1">
        <p:scale>
          <a:sx n="89" d="100"/>
          <a:sy n="89" d="100"/>
        </p:scale>
        <p:origin x="466" y="72"/>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7/11/2025</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7/11/2025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568037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5958236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828718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3952170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3734560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28661374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8301920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743479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183648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4148437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20</a:t>
            </a:fld>
            <a:endParaRPr lang="en-US" dirty="0"/>
          </a:p>
        </p:txBody>
      </p:sp>
    </p:spTree>
    <p:extLst>
      <p:ext uri="{BB962C8B-B14F-4D97-AF65-F5344CB8AC3E}">
        <p14:creationId xmlns:p14="http://schemas.microsoft.com/office/powerpoint/2010/main" val="1134243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21</a:t>
            </a:fld>
            <a:endParaRPr lang="en-US" dirty="0"/>
          </a:p>
        </p:txBody>
      </p:sp>
    </p:spTree>
    <p:extLst>
      <p:ext uri="{BB962C8B-B14F-4D97-AF65-F5344CB8AC3E}">
        <p14:creationId xmlns:p14="http://schemas.microsoft.com/office/powerpoint/2010/main" val="493379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22</a:t>
            </a:fld>
            <a:endParaRPr lang="en-US" dirty="0"/>
          </a:p>
        </p:txBody>
      </p:sp>
    </p:spTree>
    <p:extLst>
      <p:ext uri="{BB962C8B-B14F-4D97-AF65-F5344CB8AC3E}">
        <p14:creationId xmlns:p14="http://schemas.microsoft.com/office/powerpoint/2010/main" val="28631941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23</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850917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610686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539275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944525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119483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18707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741589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7/11/2025</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7/11/2025</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7/11/2025</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7/11/2025</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7/11/2025</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7/11/2025</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7/11/2025</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7/11/2025</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7/11/2025</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7/11/2025</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7/11/2025</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7/11/2025</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625094" y="2532088"/>
            <a:ext cx="9144000" cy="2243691"/>
          </a:xfrm>
        </p:spPr>
        <p:txBody>
          <a:bodyPr lIns="0" tIns="0" rIns="0" bIns="0" anchor="t">
            <a:spAutoFit/>
          </a:bodyPr>
          <a:lstStyle/>
          <a:p>
            <a:r>
              <a:rPr lang="en-US" sz="5400" b="1" dirty="0">
                <a:solidFill>
                  <a:schemeClr val="bg1"/>
                </a:solidFill>
              </a:rPr>
              <a:t>Comprehensive Analysis of Hotel Booking</a:t>
            </a:r>
            <a:br>
              <a:rPr lang="en-US" sz="5400" b="1" dirty="0">
                <a:solidFill>
                  <a:schemeClr val="bg1"/>
                </a:solidFill>
              </a:rPr>
            </a:br>
            <a:endParaRPr lang="en-US" sz="5400" b="1" dirty="0">
              <a:solidFill>
                <a:schemeClr val="bg1"/>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AC0FFE2-E053-CC19-569C-FCD788E83B7E}"/>
              </a:ext>
            </a:extLst>
          </p:cNvPr>
          <p:cNvSpPr txBox="1"/>
          <p:nvPr/>
        </p:nvSpPr>
        <p:spPr>
          <a:xfrm>
            <a:off x="7603296" y="5287422"/>
            <a:ext cx="5741768" cy="1441164"/>
          </a:xfrm>
          <a:prstGeom prst="rect">
            <a:avLst/>
          </a:prstGeom>
          <a:noFill/>
        </p:spPr>
        <p:txBody>
          <a:bodyPr wrap="square">
            <a:spAutoFit/>
          </a:bodyPr>
          <a:lstStyle/>
          <a:p>
            <a:pPr marL="12700" marR="1595755">
              <a:lnSpc>
                <a:spcPct val="117700"/>
              </a:lnSpc>
              <a:spcBef>
                <a:spcPts val="100"/>
              </a:spcBef>
            </a:pPr>
            <a:r>
              <a:rPr lang="en-IN" sz="1800" spc="-35" dirty="0">
                <a:solidFill>
                  <a:schemeClr val="bg1"/>
                </a:solidFill>
                <a:latin typeface="Trebuchet MS"/>
                <a:cs typeface="Trebuchet MS"/>
              </a:rPr>
              <a:t>Student</a:t>
            </a:r>
            <a:r>
              <a:rPr lang="en-IN" sz="1800" spc="-120" dirty="0">
                <a:solidFill>
                  <a:schemeClr val="bg1"/>
                </a:solidFill>
                <a:latin typeface="Trebuchet MS"/>
                <a:cs typeface="Trebuchet MS"/>
              </a:rPr>
              <a:t> </a:t>
            </a:r>
            <a:r>
              <a:rPr lang="en-IN" sz="1800" spc="-10" dirty="0">
                <a:solidFill>
                  <a:schemeClr val="bg1"/>
                </a:solidFill>
                <a:latin typeface="Trebuchet MS"/>
                <a:cs typeface="Trebuchet MS"/>
              </a:rPr>
              <a:t>Name : Rohan Ashok Gonabal</a:t>
            </a:r>
          </a:p>
          <a:p>
            <a:pPr marL="12700" marR="1595755">
              <a:lnSpc>
                <a:spcPct val="117700"/>
              </a:lnSpc>
              <a:spcBef>
                <a:spcPts val="100"/>
              </a:spcBef>
            </a:pPr>
            <a:r>
              <a:rPr lang="en-IN" sz="1800" dirty="0">
                <a:solidFill>
                  <a:schemeClr val="bg1"/>
                </a:solidFill>
                <a:latin typeface="Trebuchet MS"/>
                <a:cs typeface="Trebuchet MS"/>
              </a:rPr>
              <a:t>Course</a:t>
            </a:r>
            <a:r>
              <a:rPr lang="en-IN" sz="1800" spc="-105" dirty="0">
                <a:solidFill>
                  <a:schemeClr val="bg1"/>
                </a:solidFill>
                <a:latin typeface="Trebuchet MS"/>
                <a:cs typeface="Trebuchet MS"/>
              </a:rPr>
              <a:t> </a:t>
            </a:r>
            <a:r>
              <a:rPr lang="en-IN" sz="1800" spc="-140" dirty="0">
                <a:solidFill>
                  <a:schemeClr val="bg1"/>
                </a:solidFill>
                <a:latin typeface="Trebuchet MS"/>
                <a:cs typeface="Trebuchet MS"/>
              </a:rPr>
              <a:t>5           </a:t>
            </a:r>
            <a:r>
              <a:rPr lang="en-IN" sz="1800" spc="-195" dirty="0">
                <a:solidFill>
                  <a:schemeClr val="bg1"/>
                </a:solidFill>
                <a:latin typeface="Trebuchet MS"/>
                <a:cs typeface="Trebuchet MS"/>
              </a:rPr>
              <a:t>:</a:t>
            </a:r>
            <a:r>
              <a:rPr lang="en-IN" spc="-195" dirty="0">
                <a:solidFill>
                  <a:schemeClr val="bg1"/>
                </a:solidFill>
                <a:latin typeface="Trebuchet MS"/>
                <a:cs typeface="Trebuchet MS"/>
              </a:rPr>
              <a:t>  </a:t>
            </a:r>
            <a:r>
              <a:rPr lang="en-US" b="0" i="0" dirty="0">
                <a:solidFill>
                  <a:schemeClr val="bg1"/>
                </a:solidFill>
                <a:effectLst/>
                <a:latin typeface="Baloo 2"/>
              </a:rPr>
              <a:t>Exploratory Data Analysis</a:t>
            </a:r>
          </a:p>
          <a:p>
            <a:pPr marL="12700" marR="1595755">
              <a:lnSpc>
                <a:spcPct val="117700"/>
              </a:lnSpc>
              <a:spcBef>
                <a:spcPts val="100"/>
              </a:spcBef>
            </a:pPr>
            <a:r>
              <a:rPr lang="en-IN" sz="1800" spc="-25" dirty="0">
                <a:solidFill>
                  <a:schemeClr val="bg1"/>
                </a:solidFill>
                <a:latin typeface="Trebuchet MS"/>
                <a:cs typeface="Trebuchet MS"/>
              </a:rPr>
              <a:t>Batch</a:t>
            </a:r>
            <a:r>
              <a:rPr lang="en-IN" sz="1800" spc="-155" dirty="0">
                <a:solidFill>
                  <a:schemeClr val="bg1"/>
                </a:solidFill>
                <a:latin typeface="Trebuchet MS"/>
                <a:cs typeface="Trebuchet MS"/>
              </a:rPr>
              <a:t> </a:t>
            </a:r>
            <a:r>
              <a:rPr lang="en-IN" sz="1800" spc="-10" dirty="0">
                <a:solidFill>
                  <a:schemeClr val="bg1"/>
                </a:solidFill>
                <a:latin typeface="Trebuchet MS"/>
                <a:cs typeface="Trebuchet MS"/>
              </a:rPr>
              <a:t>Code     :</a:t>
            </a:r>
            <a:r>
              <a:rPr lang="en-IN" sz="1800" spc="-170" dirty="0">
                <a:solidFill>
                  <a:schemeClr val="bg1"/>
                </a:solidFill>
                <a:latin typeface="Trebuchet MS"/>
                <a:cs typeface="Trebuchet MS"/>
              </a:rPr>
              <a:t> </a:t>
            </a:r>
            <a:r>
              <a:rPr lang="en-IN" sz="1800" spc="-10" dirty="0">
                <a:solidFill>
                  <a:schemeClr val="bg1"/>
                </a:solidFill>
                <a:latin typeface="Trebuchet MS"/>
                <a:cs typeface="Trebuchet MS"/>
              </a:rPr>
              <a:t>DA464S46</a:t>
            </a:r>
            <a:endParaRPr lang="en-IN" sz="1800" dirty="0">
              <a:solidFill>
                <a:schemeClr val="bg1"/>
              </a:solidFill>
              <a:latin typeface="Trebuchet MS"/>
              <a:cs typeface="Trebuchet MS"/>
            </a:endParaRPr>
          </a:p>
          <a:p>
            <a:pPr marL="12700">
              <a:lnSpc>
                <a:spcPct val="100000"/>
              </a:lnSpc>
              <a:spcBef>
                <a:spcPts val="470"/>
              </a:spcBef>
            </a:pPr>
            <a:r>
              <a:rPr lang="en-IN" sz="1800" spc="-90" dirty="0">
                <a:solidFill>
                  <a:schemeClr val="bg1"/>
                </a:solidFill>
                <a:latin typeface="Trebuchet MS"/>
                <a:cs typeface="Trebuchet MS"/>
              </a:rPr>
              <a:t>Project</a:t>
            </a:r>
            <a:r>
              <a:rPr lang="en-IN" sz="1800" spc="-155" dirty="0">
                <a:solidFill>
                  <a:schemeClr val="bg1"/>
                </a:solidFill>
                <a:latin typeface="Trebuchet MS"/>
                <a:cs typeface="Trebuchet MS"/>
              </a:rPr>
              <a:t> </a:t>
            </a:r>
            <a:r>
              <a:rPr lang="en-IN" sz="1800" spc="-50" dirty="0">
                <a:solidFill>
                  <a:schemeClr val="bg1"/>
                </a:solidFill>
                <a:latin typeface="Trebuchet MS"/>
                <a:cs typeface="Trebuchet MS"/>
              </a:rPr>
              <a:t>Guide   :</a:t>
            </a:r>
            <a:r>
              <a:rPr lang="en-IN" spc="-170" dirty="0">
                <a:solidFill>
                  <a:schemeClr val="bg1"/>
                </a:solidFill>
                <a:latin typeface="Trebuchet MS"/>
                <a:cs typeface="Trebuchet MS"/>
              </a:rPr>
              <a:t> </a:t>
            </a:r>
            <a:r>
              <a:rPr lang="en-IN" sz="1800" spc="-45" dirty="0">
                <a:solidFill>
                  <a:schemeClr val="bg1"/>
                </a:solidFill>
                <a:latin typeface="Trebuchet MS"/>
                <a:cs typeface="Trebuchet MS"/>
              </a:rPr>
              <a:t>Komilla</a:t>
            </a:r>
            <a:r>
              <a:rPr lang="en-IN" sz="1800" spc="-175" dirty="0">
                <a:solidFill>
                  <a:schemeClr val="bg1"/>
                </a:solidFill>
                <a:latin typeface="Trebuchet MS"/>
                <a:cs typeface="Trebuchet MS"/>
              </a:rPr>
              <a:t> </a:t>
            </a:r>
            <a:r>
              <a:rPr lang="en-IN" sz="1800" spc="-10" dirty="0">
                <a:solidFill>
                  <a:schemeClr val="bg1"/>
                </a:solidFill>
                <a:latin typeface="Trebuchet MS"/>
                <a:cs typeface="Trebuchet MS"/>
              </a:rPr>
              <a:t>Bhatia</a:t>
            </a:r>
            <a:endParaRPr lang="en-US" sz="1800" dirty="0">
              <a:solidFill>
                <a:schemeClr val="bg1"/>
              </a:solidFill>
            </a:endParaRP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9508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FE8F3B26-86D5-0DA0-0BCC-0608CB871FBB}"/>
              </a:ext>
              <a:ext uri="{C183D7F6-B498-43B3-948B-1728B52AA6E4}">
                <adec:decorative xmlns:adec="http://schemas.microsoft.com/office/drawing/2017/decorative" val="1"/>
              </a:ext>
            </a:extLst>
          </p:cNvPr>
          <p:cNvSpPr/>
          <p:nvPr/>
        </p:nvSpPr>
        <p:spPr>
          <a:xfrm>
            <a:off x="4086226" y="217494"/>
            <a:ext cx="3781246" cy="610808"/>
          </a:xfrm>
          <a:prstGeom prst="roundRect">
            <a:avLst>
              <a:gd name="adj" fmla="val 50000"/>
            </a:avLst>
          </a:prstGeom>
          <a:ln/>
        </p:spPr>
        <p:style>
          <a:lnRef idx="1">
            <a:schemeClr val="accent3"/>
          </a:lnRef>
          <a:fillRef idx="3">
            <a:schemeClr val="accent3"/>
          </a:fillRef>
          <a:effectRef idx="2">
            <a:schemeClr val="accent3"/>
          </a:effectRef>
          <a:fontRef idx="minor">
            <a:schemeClr val="lt1"/>
          </a:fontRef>
        </p:style>
        <p:txBody>
          <a:bodyPr rtlCol="0" anchor="ctr"/>
          <a:lstStyle/>
          <a:p>
            <a:r>
              <a:rPr lang="en-IN" sz="2400" dirty="0">
                <a:uFill>
                  <a:solidFill>
                    <a:srgbClr val="000000"/>
                  </a:solidFill>
                </a:uFill>
                <a:latin typeface="Times New Roman"/>
                <a:cs typeface="Times New Roman"/>
              </a:rPr>
              <a:t> Insights</a:t>
            </a:r>
            <a:r>
              <a:rPr lang="en-IN" sz="2400" spc="-40"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from</a:t>
            </a:r>
            <a:r>
              <a:rPr lang="en-IN" sz="2400" spc="-45"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the</a:t>
            </a:r>
            <a:r>
              <a:rPr lang="en-IN" sz="2400" spc="-40" dirty="0">
                <a:uFill>
                  <a:solidFill>
                    <a:srgbClr val="000000"/>
                  </a:solidFill>
                </a:uFill>
                <a:latin typeface="Times New Roman"/>
                <a:cs typeface="Times New Roman"/>
              </a:rPr>
              <a:t> </a:t>
            </a:r>
            <a:r>
              <a:rPr lang="en-IN" sz="2400" spc="-10" dirty="0">
                <a:uFill>
                  <a:solidFill>
                    <a:srgbClr val="000000"/>
                  </a:solidFill>
                </a:uFill>
                <a:latin typeface="Times New Roman"/>
                <a:cs typeface="Times New Roman"/>
              </a:rPr>
              <a:t>Analysis</a:t>
            </a:r>
            <a:endParaRPr lang="en-US" sz="2400" dirty="0"/>
          </a:p>
        </p:txBody>
      </p:sp>
      <p:sp>
        <p:nvSpPr>
          <p:cNvPr id="5" name="TextBox 4">
            <a:extLst>
              <a:ext uri="{FF2B5EF4-FFF2-40B4-BE49-F238E27FC236}">
                <a16:creationId xmlns:a16="http://schemas.microsoft.com/office/drawing/2014/main" id="{8D918BF7-FA79-EF0B-B31A-9B61CA289182}"/>
              </a:ext>
            </a:extLst>
          </p:cNvPr>
          <p:cNvSpPr txBox="1"/>
          <p:nvPr/>
        </p:nvSpPr>
        <p:spPr>
          <a:xfrm>
            <a:off x="540149" y="966007"/>
            <a:ext cx="5555851"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Revenue by Lead Time</a:t>
            </a:r>
          </a:p>
        </p:txBody>
      </p:sp>
      <p:sp>
        <p:nvSpPr>
          <p:cNvPr id="10" name="TextBox 9">
            <a:extLst>
              <a:ext uri="{FF2B5EF4-FFF2-40B4-BE49-F238E27FC236}">
                <a16:creationId xmlns:a16="http://schemas.microsoft.com/office/drawing/2014/main" id="{F0A235E6-843D-584D-BC19-719A97552134}"/>
              </a:ext>
            </a:extLst>
          </p:cNvPr>
          <p:cNvSpPr txBox="1"/>
          <p:nvPr/>
        </p:nvSpPr>
        <p:spPr>
          <a:xfrm>
            <a:off x="438509" y="5657671"/>
            <a:ext cx="5423140" cy="1200329"/>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 </a:t>
            </a:r>
          </a:p>
          <a:p>
            <a:r>
              <a:rPr lang="en-US" dirty="0">
                <a:latin typeface="Arial" panose="020B0604020202020204" pitchFamily="34" charset="0"/>
                <a:cs typeface="Arial" panose="020B0604020202020204" pitchFamily="34" charset="0"/>
              </a:rPr>
              <a:t>Average revenue peaks at 162–217 days lead time, with fluctuations and a secondary rise around </a:t>
            </a:r>
          </a:p>
          <a:p>
            <a:r>
              <a:rPr lang="en-US" dirty="0">
                <a:latin typeface="Arial" panose="020B0604020202020204" pitchFamily="34" charset="0"/>
                <a:cs typeface="Arial" panose="020B0604020202020204" pitchFamily="34" charset="0"/>
              </a:rPr>
              <a:t>434–488 days.</a:t>
            </a:r>
            <a:endParaRPr lang="en-US" sz="18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923BE03-C19E-75B7-BEC7-15BD14110DD8}"/>
              </a:ext>
            </a:extLst>
          </p:cNvPr>
          <p:cNvSpPr txBox="1"/>
          <p:nvPr/>
        </p:nvSpPr>
        <p:spPr>
          <a:xfrm>
            <a:off x="6295126" y="966007"/>
            <a:ext cx="5669712"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Revenue by Market Segment</a:t>
            </a:r>
          </a:p>
        </p:txBody>
      </p:sp>
      <p:sp>
        <p:nvSpPr>
          <p:cNvPr id="16" name="TextBox 15">
            <a:extLst>
              <a:ext uri="{FF2B5EF4-FFF2-40B4-BE49-F238E27FC236}">
                <a16:creationId xmlns:a16="http://schemas.microsoft.com/office/drawing/2014/main" id="{E0ED03A8-3C91-C13B-8208-6AA7FF86C644}"/>
              </a:ext>
            </a:extLst>
          </p:cNvPr>
          <p:cNvSpPr txBox="1"/>
          <p:nvPr/>
        </p:nvSpPr>
        <p:spPr>
          <a:xfrm>
            <a:off x="6330352" y="5813038"/>
            <a:ext cx="5669712" cy="923330"/>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dirty="0">
                <a:latin typeface="Arial" panose="020B0604020202020204" pitchFamily="34" charset="0"/>
                <a:cs typeface="Arial" panose="020B0604020202020204" pitchFamily="34" charset="0"/>
              </a:rPr>
              <a:t>Aviation had the highest Market segment based on Average Revenue.</a:t>
            </a:r>
            <a:endParaRPr lang="en-US" sz="18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0A2351E-3625-69C6-8208-A3D76B83C6D5}"/>
              </a:ext>
            </a:extLst>
          </p:cNvPr>
          <p:cNvPicPr>
            <a:picLocks noChangeAspect="1"/>
          </p:cNvPicPr>
          <p:nvPr/>
        </p:nvPicPr>
        <p:blipFill>
          <a:blip r:embed="rId3"/>
          <a:stretch>
            <a:fillRect/>
          </a:stretch>
        </p:blipFill>
        <p:spPr>
          <a:xfrm>
            <a:off x="543797" y="1603560"/>
            <a:ext cx="5385092" cy="4098500"/>
          </a:xfrm>
          <a:prstGeom prst="rect">
            <a:avLst/>
          </a:prstGeom>
        </p:spPr>
      </p:pic>
      <p:pic>
        <p:nvPicPr>
          <p:cNvPr id="13" name="Picture 12">
            <a:extLst>
              <a:ext uri="{FF2B5EF4-FFF2-40B4-BE49-F238E27FC236}">
                <a16:creationId xmlns:a16="http://schemas.microsoft.com/office/drawing/2014/main" id="{9004EF98-C592-BADA-B953-9CA913642ADA}"/>
              </a:ext>
            </a:extLst>
          </p:cNvPr>
          <p:cNvPicPr>
            <a:picLocks noChangeAspect="1"/>
          </p:cNvPicPr>
          <p:nvPr/>
        </p:nvPicPr>
        <p:blipFill>
          <a:blip r:embed="rId4"/>
          <a:stretch>
            <a:fillRect/>
          </a:stretch>
        </p:blipFill>
        <p:spPr>
          <a:xfrm>
            <a:off x="6263113" y="1335339"/>
            <a:ext cx="5736951" cy="4366719"/>
          </a:xfrm>
          <a:prstGeom prst="rect">
            <a:avLst/>
          </a:prstGeom>
        </p:spPr>
      </p:pic>
    </p:spTree>
    <p:extLst>
      <p:ext uri="{BB962C8B-B14F-4D97-AF65-F5344CB8AC3E}">
        <p14:creationId xmlns:p14="http://schemas.microsoft.com/office/powerpoint/2010/main" val="1197940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9508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FE8F3B26-86D5-0DA0-0BCC-0608CB871FBB}"/>
              </a:ext>
              <a:ext uri="{C183D7F6-B498-43B3-948B-1728B52AA6E4}">
                <adec:decorative xmlns:adec="http://schemas.microsoft.com/office/drawing/2017/decorative" val="1"/>
              </a:ext>
            </a:extLst>
          </p:cNvPr>
          <p:cNvSpPr/>
          <p:nvPr/>
        </p:nvSpPr>
        <p:spPr>
          <a:xfrm>
            <a:off x="4086226" y="217494"/>
            <a:ext cx="3781246" cy="610808"/>
          </a:xfrm>
          <a:prstGeom prst="roundRect">
            <a:avLst>
              <a:gd name="adj" fmla="val 50000"/>
            </a:avLst>
          </a:prstGeom>
          <a:ln/>
        </p:spPr>
        <p:style>
          <a:lnRef idx="1">
            <a:schemeClr val="accent3"/>
          </a:lnRef>
          <a:fillRef idx="3">
            <a:schemeClr val="accent3"/>
          </a:fillRef>
          <a:effectRef idx="2">
            <a:schemeClr val="accent3"/>
          </a:effectRef>
          <a:fontRef idx="minor">
            <a:schemeClr val="lt1"/>
          </a:fontRef>
        </p:style>
        <p:txBody>
          <a:bodyPr rtlCol="0" anchor="ctr"/>
          <a:lstStyle/>
          <a:p>
            <a:r>
              <a:rPr lang="en-IN" sz="2400" dirty="0">
                <a:uFill>
                  <a:solidFill>
                    <a:srgbClr val="000000"/>
                  </a:solidFill>
                </a:uFill>
                <a:latin typeface="Times New Roman"/>
                <a:cs typeface="Times New Roman"/>
              </a:rPr>
              <a:t> Insights</a:t>
            </a:r>
            <a:r>
              <a:rPr lang="en-IN" sz="2400" spc="-40"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from</a:t>
            </a:r>
            <a:r>
              <a:rPr lang="en-IN" sz="2400" spc="-45"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the</a:t>
            </a:r>
            <a:r>
              <a:rPr lang="en-IN" sz="2400" spc="-40" dirty="0">
                <a:uFill>
                  <a:solidFill>
                    <a:srgbClr val="000000"/>
                  </a:solidFill>
                </a:uFill>
                <a:latin typeface="Times New Roman"/>
                <a:cs typeface="Times New Roman"/>
              </a:rPr>
              <a:t> </a:t>
            </a:r>
            <a:r>
              <a:rPr lang="en-IN" sz="2400" spc="-10" dirty="0">
                <a:uFill>
                  <a:solidFill>
                    <a:srgbClr val="000000"/>
                  </a:solidFill>
                </a:uFill>
                <a:latin typeface="Times New Roman"/>
                <a:cs typeface="Times New Roman"/>
              </a:rPr>
              <a:t>Analysis</a:t>
            </a:r>
            <a:endParaRPr lang="en-US" sz="2400" dirty="0"/>
          </a:p>
        </p:txBody>
      </p:sp>
      <p:sp>
        <p:nvSpPr>
          <p:cNvPr id="5" name="TextBox 4">
            <a:extLst>
              <a:ext uri="{FF2B5EF4-FFF2-40B4-BE49-F238E27FC236}">
                <a16:creationId xmlns:a16="http://schemas.microsoft.com/office/drawing/2014/main" id="{8D918BF7-FA79-EF0B-B31A-9B61CA289182}"/>
              </a:ext>
            </a:extLst>
          </p:cNvPr>
          <p:cNvSpPr txBox="1"/>
          <p:nvPr/>
        </p:nvSpPr>
        <p:spPr>
          <a:xfrm>
            <a:off x="540149" y="966007"/>
            <a:ext cx="5555851"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Average Daily Rate by Room Type</a:t>
            </a:r>
          </a:p>
        </p:txBody>
      </p:sp>
      <p:sp>
        <p:nvSpPr>
          <p:cNvPr id="10" name="TextBox 9">
            <a:extLst>
              <a:ext uri="{FF2B5EF4-FFF2-40B4-BE49-F238E27FC236}">
                <a16:creationId xmlns:a16="http://schemas.microsoft.com/office/drawing/2014/main" id="{F0A235E6-843D-584D-BC19-719A97552134}"/>
              </a:ext>
            </a:extLst>
          </p:cNvPr>
          <p:cNvSpPr txBox="1"/>
          <p:nvPr/>
        </p:nvSpPr>
        <p:spPr>
          <a:xfrm>
            <a:off x="438509" y="5813038"/>
            <a:ext cx="5423140" cy="1477328"/>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dirty="0">
                <a:latin typeface="Arial" panose="020B0604020202020204" pitchFamily="34" charset="0"/>
                <a:cs typeface="Arial" panose="020B0604020202020204" pitchFamily="34" charset="0"/>
              </a:rPr>
              <a:t>Room Type H has the highest based on Average Daily Rate  </a:t>
            </a:r>
          </a:p>
          <a:p>
            <a:r>
              <a:rPr lang="en-US" sz="1800" b="1" dirty="0">
                <a:latin typeface="Arial" panose="020B0604020202020204" pitchFamily="34" charset="0"/>
                <a:cs typeface="Arial" panose="020B0604020202020204" pitchFamily="34" charset="0"/>
              </a:rPr>
              <a:t> </a:t>
            </a:r>
          </a:p>
          <a:p>
            <a:endParaRPr lang="en-US" sz="18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923BE03-C19E-75B7-BEC7-15BD14110DD8}"/>
              </a:ext>
            </a:extLst>
          </p:cNvPr>
          <p:cNvSpPr txBox="1"/>
          <p:nvPr/>
        </p:nvSpPr>
        <p:spPr>
          <a:xfrm>
            <a:off x="6295126" y="966007"/>
            <a:ext cx="5669712"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Average Daily Rate Distribution by Room Type</a:t>
            </a:r>
          </a:p>
        </p:txBody>
      </p:sp>
      <p:sp>
        <p:nvSpPr>
          <p:cNvPr id="16" name="TextBox 15">
            <a:extLst>
              <a:ext uri="{FF2B5EF4-FFF2-40B4-BE49-F238E27FC236}">
                <a16:creationId xmlns:a16="http://schemas.microsoft.com/office/drawing/2014/main" id="{E0ED03A8-3C91-C13B-8208-6AA7FF86C644}"/>
              </a:ext>
            </a:extLst>
          </p:cNvPr>
          <p:cNvSpPr txBox="1"/>
          <p:nvPr/>
        </p:nvSpPr>
        <p:spPr>
          <a:xfrm>
            <a:off x="6330352" y="5813038"/>
            <a:ext cx="5669712" cy="923330"/>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dirty="0">
                <a:latin typeface="Arial" panose="020B0604020202020204" pitchFamily="34" charset="0"/>
                <a:cs typeface="Arial" panose="020B0604020202020204" pitchFamily="34" charset="0"/>
              </a:rPr>
              <a:t>Room type affects ADR, with H, G, and I being the highest and A, B, and K lowest.</a:t>
            </a:r>
            <a:endParaRPr lang="en-US" sz="18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7D01BEF7-F19F-7A8E-6EA3-B461D23C4B09}"/>
              </a:ext>
            </a:extLst>
          </p:cNvPr>
          <p:cNvPicPr>
            <a:picLocks noChangeAspect="1"/>
          </p:cNvPicPr>
          <p:nvPr/>
        </p:nvPicPr>
        <p:blipFill>
          <a:blip r:embed="rId3"/>
          <a:stretch>
            <a:fillRect/>
          </a:stretch>
        </p:blipFill>
        <p:spPr>
          <a:xfrm>
            <a:off x="540149" y="1473044"/>
            <a:ext cx="5555851" cy="4184627"/>
          </a:xfrm>
          <a:prstGeom prst="rect">
            <a:avLst/>
          </a:prstGeom>
        </p:spPr>
      </p:pic>
      <p:pic>
        <p:nvPicPr>
          <p:cNvPr id="12" name="Picture 11">
            <a:extLst>
              <a:ext uri="{FF2B5EF4-FFF2-40B4-BE49-F238E27FC236}">
                <a16:creationId xmlns:a16="http://schemas.microsoft.com/office/drawing/2014/main" id="{8177D5C9-6049-3ADE-A1D2-E3A158C91945}"/>
              </a:ext>
            </a:extLst>
          </p:cNvPr>
          <p:cNvPicPr>
            <a:picLocks noChangeAspect="1"/>
          </p:cNvPicPr>
          <p:nvPr/>
        </p:nvPicPr>
        <p:blipFill>
          <a:blip r:embed="rId4"/>
          <a:stretch>
            <a:fillRect/>
          </a:stretch>
        </p:blipFill>
        <p:spPr>
          <a:xfrm>
            <a:off x="6330353" y="1335339"/>
            <a:ext cx="5634486" cy="4477698"/>
          </a:xfrm>
          <a:prstGeom prst="rect">
            <a:avLst/>
          </a:prstGeom>
        </p:spPr>
      </p:pic>
    </p:spTree>
    <p:extLst>
      <p:ext uri="{BB962C8B-B14F-4D97-AF65-F5344CB8AC3E}">
        <p14:creationId xmlns:p14="http://schemas.microsoft.com/office/powerpoint/2010/main" val="1177348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9508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FE8F3B26-86D5-0DA0-0BCC-0608CB871FBB}"/>
              </a:ext>
              <a:ext uri="{C183D7F6-B498-43B3-948B-1728B52AA6E4}">
                <adec:decorative xmlns:adec="http://schemas.microsoft.com/office/drawing/2017/decorative" val="1"/>
              </a:ext>
            </a:extLst>
          </p:cNvPr>
          <p:cNvSpPr/>
          <p:nvPr/>
        </p:nvSpPr>
        <p:spPr>
          <a:xfrm>
            <a:off x="4086226" y="217494"/>
            <a:ext cx="3781246" cy="610808"/>
          </a:xfrm>
          <a:prstGeom prst="roundRect">
            <a:avLst>
              <a:gd name="adj" fmla="val 50000"/>
            </a:avLst>
          </a:prstGeom>
          <a:ln/>
        </p:spPr>
        <p:style>
          <a:lnRef idx="1">
            <a:schemeClr val="accent3"/>
          </a:lnRef>
          <a:fillRef idx="3">
            <a:schemeClr val="accent3"/>
          </a:fillRef>
          <a:effectRef idx="2">
            <a:schemeClr val="accent3"/>
          </a:effectRef>
          <a:fontRef idx="minor">
            <a:schemeClr val="lt1"/>
          </a:fontRef>
        </p:style>
        <p:txBody>
          <a:bodyPr rtlCol="0" anchor="ctr"/>
          <a:lstStyle/>
          <a:p>
            <a:r>
              <a:rPr lang="en-IN" sz="2400" dirty="0">
                <a:uFill>
                  <a:solidFill>
                    <a:srgbClr val="000000"/>
                  </a:solidFill>
                </a:uFill>
                <a:latin typeface="Times New Roman"/>
                <a:cs typeface="Times New Roman"/>
              </a:rPr>
              <a:t> Insights</a:t>
            </a:r>
            <a:r>
              <a:rPr lang="en-IN" sz="2400" spc="-40"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from</a:t>
            </a:r>
            <a:r>
              <a:rPr lang="en-IN" sz="2400" spc="-45"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the</a:t>
            </a:r>
            <a:r>
              <a:rPr lang="en-IN" sz="2400" spc="-40" dirty="0">
                <a:uFill>
                  <a:solidFill>
                    <a:srgbClr val="000000"/>
                  </a:solidFill>
                </a:uFill>
                <a:latin typeface="Times New Roman"/>
                <a:cs typeface="Times New Roman"/>
              </a:rPr>
              <a:t> </a:t>
            </a:r>
            <a:r>
              <a:rPr lang="en-IN" sz="2400" spc="-10" dirty="0">
                <a:uFill>
                  <a:solidFill>
                    <a:srgbClr val="000000"/>
                  </a:solidFill>
                </a:uFill>
                <a:latin typeface="Times New Roman"/>
                <a:cs typeface="Times New Roman"/>
              </a:rPr>
              <a:t>Analysis</a:t>
            </a:r>
            <a:endParaRPr lang="en-US" sz="2400" dirty="0"/>
          </a:p>
        </p:txBody>
      </p:sp>
      <p:sp>
        <p:nvSpPr>
          <p:cNvPr id="5" name="TextBox 4">
            <a:extLst>
              <a:ext uri="{FF2B5EF4-FFF2-40B4-BE49-F238E27FC236}">
                <a16:creationId xmlns:a16="http://schemas.microsoft.com/office/drawing/2014/main" id="{8D918BF7-FA79-EF0B-B31A-9B61CA289182}"/>
              </a:ext>
            </a:extLst>
          </p:cNvPr>
          <p:cNvSpPr txBox="1"/>
          <p:nvPr/>
        </p:nvSpPr>
        <p:spPr>
          <a:xfrm>
            <a:off x="540149" y="966007"/>
            <a:ext cx="5555851" cy="646331"/>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Cancellation Rate by Booking Distribution Channel</a:t>
            </a:r>
          </a:p>
        </p:txBody>
      </p:sp>
      <p:sp>
        <p:nvSpPr>
          <p:cNvPr id="10" name="TextBox 9">
            <a:extLst>
              <a:ext uri="{FF2B5EF4-FFF2-40B4-BE49-F238E27FC236}">
                <a16:creationId xmlns:a16="http://schemas.microsoft.com/office/drawing/2014/main" id="{F0A235E6-843D-584D-BC19-719A97552134}"/>
              </a:ext>
            </a:extLst>
          </p:cNvPr>
          <p:cNvSpPr txBox="1"/>
          <p:nvPr/>
        </p:nvSpPr>
        <p:spPr>
          <a:xfrm>
            <a:off x="438509" y="5813038"/>
            <a:ext cx="5423140" cy="1477328"/>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dirty="0">
                <a:latin typeface="Arial" panose="020B0604020202020204" pitchFamily="34" charset="0"/>
                <a:cs typeface="Arial" panose="020B0604020202020204" pitchFamily="34" charset="0"/>
              </a:rPr>
              <a:t>GDS has the highest Cancellation Rate based on the Distribution Channel.</a:t>
            </a:r>
          </a:p>
          <a:p>
            <a:r>
              <a:rPr lang="en-US" sz="1800" b="1" dirty="0">
                <a:latin typeface="Arial" panose="020B0604020202020204" pitchFamily="34" charset="0"/>
                <a:cs typeface="Arial" panose="020B0604020202020204" pitchFamily="34" charset="0"/>
              </a:rPr>
              <a:t> </a:t>
            </a:r>
          </a:p>
          <a:p>
            <a:endParaRPr lang="en-US" sz="18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923BE03-C19E-75B7-BEC7-15BD14110DD8}"/>
              </a:ext>
            </a:extLst>
          </p:cNvPr>
          <p:cNvSpPr txBox="1"/>
          <p:nvPr/>
        </p:nvSpPr>
        <p:spPr>
          <a:xfrm>
            <a:off x="6295126" y="966007"/>
            <a:ext cx="5669712"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Total Revenue by Booking Distribution Channel</a:t>
            </a:r>
          </a:p>
        </p:txBody>
      </p:sp>
      <p:sp>
        <p:nvSpPr>
          <p:cNvPr id="16" name="TextBox 15">
            <a:extLst>
              <a:ext uri="{FF2B5EF4-FFF2-40B4-BE49-F238E27FC236}">
                <a16:creationId xmlns:a16="http://schemas.microsoft.com/office/drawing/2014/main" id="{E0ED03A8-3C91-C13B-8208-6AA7FF86C644}"/>
              </a:ext>
            </a:extLst>
          </p:cNvPr>
          <p:cNvSpPr txBox="1"/>
          <p:nvPr/>
        </p:nvSpPr>
        <p:spPr>
          <a:xfrm>
            <a:off x="6330352" y="5813038"/>
            <a:ext cx="5669712" cy="1477328"/>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dirty="0">
                <a:latin typeface="Arial" panose="020B0604020202020204" pitchFamily="34" charset="0"/>
                <a:cs typeface="Arial" panose="020B0604020202020204" pitchFamily="34" charset="0"/>
              </a:rPr>
              <a:t>TA/TO has the highest Revenue Rate based on the Distribution Channel.</a:t>
            </a:r>
          </a:p>
          <a:p>
            <a:endParaRPr lang="en-US" sz="1800" b="1" dirty="0">
              <a:latin typeface="Arial" panose="020B0604020202020204" pitchFamily="34" charset="0"/>
              <a:cs typeface="Arial" panose="020B0604020202020204" pitchFamily="34" charset="0"/>
            </a:endParaRPr>
          </a:p>
          <a:p>
            <a:endParaRPr lang="en-US" sz="18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2960F2E-251C-ADE9-D949-139746C526AC}"/>
              </a:ext>
            </a:extLst>
          </p:cNvPr>
          <p:cNvPicPr>
            <a:picLocks noChangeAspect="1"/>
          </p:cNvPicPr>
          <p:nvPr/>
        </p:nvPicPr>
        <p:blipFill>
          <a:blip r:embed="rId3"/>
          <a:stretch>
            <a:fillRect/>
          </a:stretch>
        </p:blipFill>
        <p:spPr>
          <a:xfrm>
            <a:off x="540149" y="1335339"/>
            <a:ext cx="5356726" cy="4541628"/>
          </a:xfrm>
          <a:prstGeom prst="rect">
            <a:avLst/>
          </a:prstGeom>
        </p:spPr>
      </p:pic>
      <p:pic>
        <p:nvPicPr>
          <p:cNvPr id="13" name="Picture 12">
            <a:extLst>
              <a:ext uri="{FF2B5EF4-FFF2-40B4-BE49-F238E27FC236}">
                <a16:creationId xmlns:a16="http://schemas.microsoft.com/office/drawing/2014/main" id="{CF54BC0F-7220-263F-8B83-F18DB1B724DB}"/>
              </a:ext>
            </a:extLst>
          </p:cNvPr>
          <p:cNvPicPr>
            <a:picLocks noChangeAspect="1"/>
          </p:cNvPicPr>
          <p:nvPr/>
        </p:nvPicPr>
        <p:blipFill>
          <a:blip r:embed="rId4"/>
          <a:stretch>
            <a:fillRect/>
          </a:stretch>
        </p:blipFill>
        <p:spPr>
          <a:xfrm>
            <a:off x="6096000" y="1335339"/>
            <a:ext cx="5868838" cy="4477700"/>
          </a:xfrm>
          <a:prstGeom prst="rect">
            <a:avLst/>
          </a:prstGeom>
        </p:spPr>
      </p:pic>
    </p:spTree>
    <p:extLst>
      <p:ext uri="{BB962C8B-B14F-4D97-AF65-F5344CB8AC3E}">
        <p14:creationId xmlns:p14="http://schemas.microsoft.com/office/powerpoint/2010/main" val="1954164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9508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FE8F3B26-86D5-0DA0-0BCC-0608CB871FBB}"/>
              </a:ext>
              <a:ext uri="{C183D7F6-B498-43B3-948B-1728B52AA6E4}">
                <adec:decorative xmlns:adec="http://schemas.microsoft.com/office/drawing/2017/decorative" val="1"/>
              </a:ext>
            </a:extLst>
          </p:cNvPr>
          <p:cNvSpPr/>
          <p:nvPr/>
        </p:nvSpPr>
        <p:spPr>
          <a:xfrm>
            <a:off x="4086226" y="217494"/>
            <a:ext cx="3781246" cy="610808"/>
          </a:xfrm>
          <a:prstGeom prst="roundRect">
            <a:avLst>
              <a:gd name="adj" fmla="val 50000"/>
            </a:avLst>
          </a:prstGeom>
          <a:ln/>
        </p:spPr>
        <p:style>
          <a:lnRef idx="1">
            <a:schemeClr val="accent3"/>
          </a:lnRef>
          <a:fillRef idx="3">
            <a:schemeClr val="accent3"/>
          </a:fillRef>
          <a:effectRef idx="2">
            <a:schemeClr val="accent3"/>
          </a:effectRef>
          <a:fontRef idx="minor">
            <a:schemeClr val="lt1"/>
          </a:fontRef>
        </p:style>
        <p:txBody>
          <a:bodyPr rtlCol="0" anchor="ctr"/>
          <a:lstStyle/>
          <a:p>
            <a:r>
              <a:rPr lang="en-IN" sz="2400" dirty="0">
                <a:uFill>
                  <a:solidFill>
                    <a:srgbClr val="000000"/>
                  </a:solidFill>
                </a:uFill>
                <a:latin typeface="Times New Roman"/>
                <a:cs typeface="Times New Roman"/>
              </a:rPr>
              <a:t> Insights</a:t>
            </a:r>
            <a:r>
              <a:rPr lang="en-IN" sz="2400" spc="-40"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from</a:t>
            </a:r>
            <a:r>
              <a:rPr lang="en-IN" sz="2400" spc="-45"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the</a:t>
            </a:r>
            <a:r>
              <a:rPr lang="en-IN" sz="2400" spc="-40" dirty="0">
                <a:uFill>
                  <a:solidFill>
                    <a:srgbClr val="000000"/>
                  </a:solidFill>
                </a:uFill>
                <a:latin typeface="Times New Roman"/>
                <a:cs typeface="Times New Roman"/>
              </a:rPr>
              <a:t> </a:t>
            </a:r>
            <a:r>
              <a:rPr lang="en-IN" sz="2400" spc="-10" dirty="0">
                <a:uFill>
                  <a:solidFill>
                    <a:srgbClr val="000000"/>
                  </a:solidFill>
                </a:uFill>
                <a:latin typeface="Times New Roman"/>
                <a:cs typeface="Times New Roman"/>
              </a:rPr>
              <a:t>Analysis</a:t>
            </a:r>
            <a:endParaRPr lang="en-US" sz="2400" dirty="0"/>
          </a:p>
        </p:txBody>
      </p:sp>
      <p:sp>
        <p:nvSpPr>
          <p:cNvPr id="5" name="TextBox 4">
            <a:extLst>
              <a:ext uri="{FF2B5EF4-FFF2-40B4-BE49-F238E27FC236}">
                <a16:creationId xmlns:a16="http://schemas.microsoft.com/office/drawing/2014/main" id="{8D918BF7-FA79-EF0B-B31A-9B61CA289182}"/>
              </a:ext>
            </a:extLst>
          </p:cNvPr>
          <p:cNvSpPr txBox="1"/>
          <p:nvPr/>
        </p:nvSpPr>
        <p:spPr>
          <a:xfrm>
            <a:off x="540149" y="966007"/>
            <a:ext cx="5555851"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Booking Changes vs Cancellation Rate</a:t>
            </a:r>
          </a:p>
        </p:txBody>
      </p:sp>
      <p:sp>
        <p:nvSpPr>
          <p:cNvPr id="10" name="TextBox 9">
            <a:extLst>
              <a:ext uri="{FF2B5EF4-FFF2-40B4-BE49-F238E27FC236}">
                <a16:creationId xmlns:a16="http://schemas.microsoft.com/office/drawing/2014/main" id="{F0A235E6-843D-584D-BC19-719A97552134}"/>
              </a:ext>
            </a:extLst>
          </p:cNvPr>
          <p:cNvSpPr txBox="1"/>
          <p:nvPr/>
        </p:nvSpPr>
        <p:spPr>
          <a:xfrm>
            <a:off x="438509" y="5813038"/>
            <a:ext cx="5423140" cy="923330"/>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dirty="0">
                <a:latin typeface="Arial" panose="020B0604020202020204" pitchFamily="34" charset="0"/>
                <a:cs typeface="Arial" panose="020B0604020202020204" pitchFamily="34" charset="0"/>
              </a:rPr>
              <a:t>The number of booking changes increases, and the cancellation rate generally decreases</a:t>
            </a:r>
            <a:endParaRPr lang="en-US" sz="18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923BE03-C19E-75B7-BEC7-15BD14110DD8}"/>
              </a:ext>
            </a:extLst>
          </p:cNvPr>
          <p:cNvSpPr txBox="1"/>
          <p:nvPr/>
        </p:nvSpPr>
        <p:spPr>
          <a:xfrm>
            <a:off x="6295126" y="966007"/>
            <a:ext cx="5669712"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Booking Changes vs Average Daily Rate </a:t>
            </a:r>
          </a:p>
        </p:txBody>
      </p:sp>
      <p:sp>
        <p:nvSpPr>
          <p:cNvPr id="16" name="TextBox 15">
            <a:extLst>
              <a:ext uri="{FF2B5EF4-FFF2-40B4-BE49-F238E27FC236}">
                <a16:creationId xmlns:a16="http://schemas.microsoft.com/office/drawing/2014/main" id="{E0ED03A8-3C91-C13B-8208-6AA7FF86C644}"/>
              </a:ext>
            </a:extLst>
          </p:cNvPr>
          <p:cNvSpPr txBox="1"/>
          <p:nvPr/>
        </p:nvSpPr>
        <p:spPr>
          <a:xfrm>
            <a:off x="6330352" y="5813038"/>
            <a:ext cx="5669712" cy="923330"/>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dirty="0">
                <a:latin typeface="Arial" panose="020B0604020202020204" pitchFamily="34" charset="0"/>
                <a:cs typeface="Arial" panose="020B0604020202020204" pitchFamily="34" charset="0"/>
              </a:rPr>
              <a:t>ADR tends to increase with booking changes up to a point</a:t>
            </a:r>
          </a:p>
        </p:txBody>
      </p:sp>
      <p:pic>
        <p:nvPicPr>
          <p:cNvPr id="7" name="Picture 6">
            <a:extLst>
              <a:ext uri="{FF2B5EF4-FFF2-40B4-BE49-F238E27FC236}">
                <a16:creationId xmlns:a16="http://schemas.microsoft.com/office/drawing/2014/main" id="{F8AF2201-6D2F-603E-0581-799A6ACEF8B7}"/>
              </a:ext>
            </a:extLst>
          </p:cNvPr>
          <p:cNvPicPr>
            <a:picLocks noChangeAspect="1"/>
          </p:cNvPicPr>
          <p:nvPr/>
        </p:nvPicPr>
        <p:blipFill>
          <a:blip r:embed="rId3"/>
          <a:stretch>
            <a:fillRect/>
          </a:stretch>
        </p:blipFill>
        <p:spPr>
          <a:xfrm>
            <a:off x="438509" y="1409980"/>
            <a:ext cx="5657491" cy="4328416"/>
          </a:xfrm>
          <a:prstGeom prst="rect">
            <a:avLst/>
          </a:prstGeom>
        </p:spPr>
      </p:pic>
      <p:pic>
        <p:nvPicPr>
          <p:cNvPr id="12" name="Picture 11">
            <a:extLst>
              <a:ext uri="{FF2B5EF4-FFF2-40B4-BE49-F238E27FC236}">
                <a16:creationId xmlns:a16="http://schemas.microsoft.com/office/drawing/2014/main" id="{3D0B7E19-D1AB-1371-D745-282FDC6DEE3B}"/>
              </a:ext>
            </a:extLst>
          </p:cNvPr>
          <p:cNvPicPr>
            <a:picLocks noChangeAspect="1"/>
          </p:cNvPicPr>
          <p:nvPr/>
        </p:nvPicPr>
        <p:blipFill>
          <a:blip r:embed="rId4"/>
          <a:stretch>
            <a:fillRect/>
          </a:stretch>
        </p:blipFill>
        <p:spPr>
          <a:xfrm>
            <a:off x="6295126" y="1409980"/>
            <a:ext cx="5704938" cy="4328416"/>
          </a:xfrm>
          <a:prstGeom prst="rect">
            <a:avLst/>
          </a:prstGeom>
        </p:spPr>
      </p:pic>
    </p:spTree>
    <p:extLst>
      <p:ext uri="{BB962C8B-B14F-4D97-AF65-F5344CB8AC3E}">
        <p14:creationId xmlns:p14="http://schemas.microsoft.com/office/powerpoint/2010/main" val="1851737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9508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FE8F3B26-86D5-0DA0-0BCC-0608CB871FBB}"/>
              </a:ext>
              <a:ext uri="{C183D7F6-B498-43B3-948B-1728B52AA6E4}">
                <adec:decorative xmlns:adec="http://schemas.microsoft.com/office/drawing/2017/decorative" val="1"/>
              </a:ext>
            </a:extLst>
          </p:cNvPr>
          <p:cNvSpPr/>
          <p:nvPr/>
        </p:nvSpPr>
        <p:spPr>
          <a:xfrm>
            <a:off x="4086226" y="217494"/>
            <a:ext cx="3781246" cy="610808"/>
          </a:xfrm>
          <a:prstGeom prst="roundRect">
            <a:avLst>
              <a:gd name="adj" fmla="val 50000"/>
            </a:avLst>
          </a:prstGeom>
          <a:ln/>
        </p:spPr>
        <p:style>
          <a:lnRef idx="1">
            <a:schemeClr val="accent3"/>
          </a:lnRef>
          <a:fillRef idx="3">
            <a:schemeClr val="accent3"/>
          </a:fillRef>
          <a:effectRef idx="2">
            <a:schemeClr val="accent3"/>
          </a:effectRef>
          <a:fontRef idx="minor">
            <a:schemeClr val="lt1"/>
          </a:fontRef>
        </p:style>
        <p:txBody>
          <a:bodyPr rtlCol="0" anchor="ctr"/>
          <a:lstStyle/>
          <a:p>
            <a:r>
              <a:rPr lang="en-IN" sz="2400" dirty="0">
                <a:uFill>
                  <a:solidFill>
                    <a:srgbClr val="000000"/>
                  </a:solidFill>
                </a:uFill>
                <a:latin typeface="Times New Roman"/>
                <a:cs typeface="Times New Roman"/>
              </a:rPr>
              <a:t> Insights</a:t>
            </a:r>
            <a:r>
              <a:rPr lang="en-IN" sz="2400" spc="-40"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from</a:t>
            </a:r>
            <a:r>
              <a:rPr lang="en-IN" sz="2400" spc="-45"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the</a:t>
            </a:r>
            <a:r>
              <a:rPr lang="en-IN" sz="2400" spc="-40" dirty="0">
                <a:uFill>
                  <a:solidFill>
                    <a:srgbClr val="000000"/>
                  </a:solidFill>
                </a:uFill>
                <a:latin typeface="Times New Roman"/>
                <a:cs typeface="Times New Roman"/>
              </a:rPr>
              <a:t> </a:t>
            </a:r>
            <a:r>
              <a:rPr lang="en-IN" sz="2400" spc="-10" dirty="0">
                <a:uFill>
                  <a:solidFill>
                    <a:srgbClr val="000000"/>
                  </a:solidFill>
                </a:uFill>
                <a:latin typeface="Times New Roman"/>
                <a:cs typeface="Times New Roman"/>
              </a:rPr>
              <a:t>Analysis</a:t>
            </a:r>
            <a:endParaRPr lang="en-US" sz="2400" dirty="0"/>
          </a:p>
        </p:txBody>
      </p:sp>
      <p:sp>
        <p:nvSpPr>
          <p:cNvPr id="5" name="TextBox 4">
            <a:extLst>
              <a:ext uri="{FF2B5EF4-FFF2-40B4-BE49-F238E27FC236}">
                <a16:creationId xmlns:a16="http://schemas.microsoft.com/office/drawing/2014/main" id="{8D918BF7-FA79-EF0B-B31A-9B61CA289182}"/>
              </a:ext>
            </a:extLst>
          </p:cNvPr>
          <p:cNvSpPr txBox="1"/>
          <p:nvPr/>
        </p:nvSpPr>
        <p:spPr>
          <a:xfrm>
            <a:off x="540149" y="966007"/>
            <a:ext cx="5555851" cy="646331"/>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Total Nights Stayed: Repeated vs Non-Repeated Guests</a:t>
            </a:r>
          </a:p>
        </p:txBody>
      </p:sp>
      <p:sp>
        <p:nvSpPr>
          <p:cNvPr id="10" name="TextBox 9">
            <a:extLst>
              <a:ext uri="{FF2B5EF4-FFF2-40B4-BE49-F238E27FC236}">
                <a16:creationId xmlns:a16="http://schemas.microsoft.com/office/drawing/2014/main" id="{F0A235E6-843D-584D-BC19-719A97552134}"/>
              </a:ext>
            </a:extLst>
          </p:cNvPr>
          <p:cNvSpPr txBox="1"/>
          <p:nvPr/>
        </p:nvSpPr>
        <p:spPr>
          <a:xfrm>
            <a:off x="624654" y="5813038"/>
            <a:ext cx="5423140" cy="1200329"/>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kumimoji="0" lang="en-US" altLang="en-US" sz="1800" b="0" i="0" u="none" strike="noStrike" cap="none" normalizeH="0" baseline="0" dirty="0">
                <a:ln>
                  <a:noFill/>
                </a:ln>
                <a:solidFill>
                  <a:schemeClr val="tx1"/>
                </a:solidFill>
                <a:effectLst/>
                <a:latin typeface="Arial" panose="020B0604020202020204" pitchFamily="34" charset="0"/>
              </a:rPr>
              <a:t>Non-repeated guests stay longer on average than repeated guests</a:t>
            </a:r>
            <a:endParaRPr lang="en-US" sz="1800" b="1" dirty="0">
              <a:latin typeface="Arial" panose="020B0604020202020204" pitchFamily="34" charset="0"/>
              <a:cs typeface="Arial" panose="020B0604020202020204" pitchFamily="34" charset="0"/>
            </a:endParaRPr>
          </a:p>
          <a:p>
            <a:endParaRPr lang="en-US" sz="18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923BE03-C19E-75B7-BEC7-15BD14110DD8}"/>
              </a:ext>
            </a:extLst>
          </p:cNvPr>
          <p:cNvSpPr txBox="1"/>
          <p:nvPr/>
        </p:nvSpPr>
        <p:spPr>
          <a:xfrm>
            <a:off x="6295126" y="966007"/>
            <a:ext cx="5669712"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Booking Changes vs Average Daily Rate </a:t>
            </a:r>
          </a:p>
        </p:txBody>
      </p:sp>
      <p:sp>
        <p:nvSpPr>
          <p:cNvPr id="16" name="TextBox 15">
            <a:extLst>
              <a:ext uri="{FF2B5EF4-FFF2-40B4-BE49-F238E27FC236}">
                <a16:creationId xmlns:a16="http://schemas.microsoft.com/office/drawing/2014/main" id="{E0ED03A8-3C91-C13B-8208-6AA7FF86C644}"/>
              </a:ext>
            </a:extLst>
          </p:cNvPr>
          <p:cNvSpPr txBox="1"/>
          <p:nvPr/>
        </p:nvSpPr>
        <p:spPr>
          <a:xfrm>
            <a:off x="6330352" y="5813038"/>
            <a:ext cx="5669712" cy="923330"/>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dirty="0">
                <a:latin typeface="Arial" panose="020B0604020202020204" pitchFamily="34" charset="0"/>
                <a:cs typeface="Arial" panose="020B0604020202020204" pitchFamily="34" charset="0"/>
              </a:rPr>
              <a:t>Non-repeated guests (0) make slightly more special requests on average than repeated guests (1).</a:t>
            </a:r>
          </a:p>
        </p:txBody>
      </p:sp>
      <p:pic>
        <p:nvPicPr>
          <p:cNvPr id="6" name="Picture 5">
            <a:extLst>
              <a:ext uri="{FF2B5EF4-FFF2-40B4-BE49-F238E27FC236}">
                <a16:creationId xmlns:a16="http://schemas.microsoft.com/office/drawing/2014/main" id="{B6CFEBF0-5FFD-4F8A-9471-D106FE9CFFA3}"/>
              </a:ext>
            </a:extLst>
          </p:cNvPr>
          <p:cNvPicPr>
            <a:picLocks noChangeAspect="1"/>
          </p:cNvPicPr>
          <p:nvPr/>
        </p:nvPicPr>
        <p:blipFill>
          <a:blip r:embed="rId3"/>
          <a:stretch>
            <a:fillRect/>
          </a:stretch>
        </p:blipFill>
        <p:spPr>
          <a:xfrm>
            <a:off x="624654" y="1612338"/>
            <a:ext cx="5236995" cy="4279655"/>
          </a:xfrm>
          <a:prstGeom prst="rect">
            <a:avLst/>
          </a:prstGeom>
        </p:spPr>
      </p:pic>
      <p:pic>
        <p:nvPicPr>
          <p:cNvPr id="13" name="Picture 12">
            <a:extLst>
              <a:ext uri="{FF2B5EF4-FFF2-40B4-BE49-F238E27FC236}">
                <a16:creationId xmlns:a16="http://schemas.microsoft.com/office/drawing/2014/main" id="{371C587B-CF8B-E35C-26BB-03C421710DF2}"/>
              </a:ext>
            </a:extLst>
          </p:cNvPr>
          <p:cNvPicPr>
            <a:picLocks noChangeAspect="1"/>
          </p:cNvPicPr>
          <p:nvPr/>
        </p:nvPicPr>
        <p:blipFill>
          <a:blip r:embed="rId4"/>
          <a:stretch>
            <a:fillRect/>
          </a:stretch>
        </p:blipFill>
        <p:spPr>
          <a:xfrm>
            <a:off x="6132299" y="1612338"/>
            <a:ext cx="5832539" cy="4200700"/>
          </a:xfrm>
          <a:prstGeom prst="rect">
            <a:avLst/>
          </a:prstGeom>
        </p:spPr>
      </p:pic>
    </p:spTree>
    <p:extLst>
      <p:ext uri="{BB962C8B-B14F-4D97-AF65-F5344CB8AC3E}">
        <p14:creationId xmlns:p14="http://schemas.microsoft.com/office/powerpoint/2010/main" val="2514587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9508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FE8F3B26-86D5-0DA0-0BCC-0608CB871FBB}"/>
              </a:ext>
              <a:ext uri="{C183D7F6-B498-43B3-948B-1728B52AA6E4}">
                <adec:decorative xmlns:adec="http://schemas.microsoft.com/office/drawing/2017/decorative" val="1"/>
              </a:ext>
            </a:extLst>
          </p:cNvPr>
          <p:cNvSpPr/>
          <p:nvPr/>
        </p:nvSpPr>
        <p:spPr>
          <a:xfrm>
            <a:off x="4086226" y="217494"/>
            <a:ext cx="3781246" cy="610808"/>
          </a:xfrm>
          <a:prstGeom prst="roundRect">
            <a:avLst>
              <a:gd name="adj" fmla="val 50000"/>
            </a:avLst>
          </a:prstGeom>
          <a:ln/>
        </p:spPr>
        <p:style>
          <a:lnRef idx="1">
            <a:schemeClr val="accent3"/>
          </a:lnRef>
          <a:fillRef idx="3">
            <a:schemeClr val="accent3"/>
          </a:fillRef>
          <a:effectRef idx="2">
            <a:schemeClr val="accent3"/>
          </a:effectRef>
          <a:fontRef idx="minor">
            <a:schemeClr val="lt1"/>
          </a:fontRef>
        </p:style>
        <p:txBody>
          <a:bodyPr rtlCol="0" anchor="ctr"/>
          <a:lstStyle/>
          <a:p>
            <a:r>
              <a:rPr lang="en-IN" sz="2400" dirty="0">
                <a:uFill>
                  <a:solidFill>
                    <a:srgbClr val="000000"/>
                  </a:solidFill>
                </a:uFill>
                <a:latin typeface="Times New Roman"/>
                <a:cs typeface="Times New Roman"/>
              </a:rPr>
              <a:t> Insights</a:t>
            </a:r>
            <a:r>
              <a:rPr lang="en-IN" sz="2400" spc="-40"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from</a:t>
            </a:r>
            <a:r>
              <a:rPr lang="en-IN" sz="2400" spc="-45"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the</a:t>
            </a:r>
            <a:r>
              <a:rPr lang="en-IN" sz="2400" spc="-40" dirty="0">
                <a:uFill>
                  <a:solidFill>
                    <a:srgbClr val="000000"/>
                  </a:solidFill>
                </a:uFill>
                <a:latin typeface="Times New Roman"/>
                <a:cs typeface="Times New Roman"/>
              </a:rPr>
              <a:t> </a:t>
            </a:r>
            <a:r>
              <a:rPr lang="en-IN" sz="2400" spc="-10" dirty="0">
                <a:uFill>
                  <a:solidFill>
                    <a:srgbClr val="000000"/>
                  </a:solidFill>
                </a:uFill>
                <a:latin typeface="Times New Roman"/>
                <a:cs typeface="Times New Roman"/>
              </a:rPr>
              <a:t>Analysis</a:t>
            </a:r>
            <a:endParaRPr lang="en-US" sz="2400" dirty="0"/>
          </a:p>
        </p:txBody>
      </p:sp>
      <p:sp>
        <p:nvSpPr>
          <p:cNvPr id="5" name="TextBox 4">
            <a:extLst>
              <a:ext uri="{FF2B5EF4-FFF2-40B4-BE49-F238E27FC236}">
                <a16:creationId xmlns:a16="http://schemas.microsoft.com/office/drawing/2014/main" id="{8D918BF7-FA79-EF0B-B31A-9B61CA289182}"/>
              </a:ext>
            </a:extLst>
          </p:cNvPr>
          <p:cNvSpPr txBox="1"/>
          <p:nvPr/>
        </p:nvSpPr>
        <p:spPr>
          <a:xfrm>
            <a:off x="540149" y="966007"/>
            <a:ext cx="5555851" cy="646331"/>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Lead Time Distribution: Repeated vs Non-Repeated Guests</a:t>
            </a:r>
          </a:p>
        </p:txBody>
      </p:sp>
      <p:sp>
        <p:nvSpPr>
          <p:cNvPr id="10" name="TextBox 9">
            <a:extLst>
              <a:ext uri="{FF2B5EF4-FFF2-40B4-BE49-F238E27FC236}">
                <a16:creationId xmlns:a16="http://schemas.microsoft.com/office/drawing/2014/main" id="{F0A235E6-843D-584D-BC19-719A97552134}"/>
              </a:ext>
            </a:extLst>
          </p:cNvPr>
          <p:cNvSpPr txBox="1"/>
          <p:nvPr/>
        </p:nvSpPr>
        <p:spPr>
          <a:xfrm>
            <a:off x="438509" y="5813038"/>
            <a:ext cx="5423140" cy="1200329"/>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dirty="0">
                <a:latin typeface="Arial" panose="020B0604020202020204" pitchFamily="34" charset="0"/>
                <a:cs typeface="Arial" panose="020B0604020202020204" pitchFamily="34" charset="0"/>
              </a:rPr>
              <a:t>Repeated guests tend to book with shorter lead times compared to non-repeated guests</a:t>
            </a:r>
            <a:endParaRPr lang="en-US" sz="1800" b="1" dirty="0">
              <a:latin typeface="Arial" panose="020B0604020202020204" pitchFamily="34" charset="0"/>
              <a:cs typeface="Arial" panose="020B0604020202020204" pitchFamily="34" charset="0"/>
            </a:endParaRPr>
          </a:p>
          <a:p>
            <a:endParaRPr lang="en-US" sz="18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923BE03-C19E-75B7-BEC7-15BD14110DD8}"/>
              </a:ext>
            </a:extLst>
          </p:cNvPr>
          <p:cNvSpPr txBox="1"/>
          <p:nvPr/>
        </p:nvSpPr>
        <p:spPr>
          <a:xfrm>
            <a:off x="6295126" y="966007"/>
            <a:ext cx="5669712" cy="646331"/>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Distribution of Total Special Requests Made by Guests</a:t>
            </a:r>
          </a:p>
        </p:txBody>
      </p:sp>
      <p:sp>
        <p:nvSpPr>
          <p:cNvPr id="16" name="TextBox 15">
            <a:extLst>
              <a:ext uri="{FF2B5EF4-FFF2-40B4-BE49-F238E27FC236}">
                <a16:creationId xmlns:a16="http://schemas.microsoft.com/office/drawing/2014/main" id="{E0ED03A8-3C91-C13B-8208-6AA7FF86C644}"/>
              </a:ext>
            </a:extLst>
          </p:cNvPr>
          <p:cNvSpPr txBox="1"/>
          <p:nvPr/>
        </p:nvSpPr>
        <p:spPr>
          <a:xfrm>
            <a:off x="6330352" y="5813038"/>
            <a:ext cx="5669712" cy="1754326"/>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dirty="0">
                <a:latin typeface="Arial" panose="020B0604020202020204" pitchFamily="34" charset="0"/>
                <a:cs typeface="Arial" panose="020B0604020202020204" pitchFamily="34" charset="0"/>
              </a:rPr>
              <a:t>There is a smaller number of requests made by the Guest</a:t>
            </a:r>
            <a:endParaRPr lang="en-US" sz="1800"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sz="1800" b="1" dirty="0">
              <a:latin typeface="Arial" panose="020B0604020202020204" pitchFamily="34" charset="0"/>
              <a:cs typeface="Arial" panose="020B0604020202020204" pitchFamily="34" charset="0"/>
            </a:endParaRPr>
          </a:p>
          <a:p>
            <a:endParaRPr lang="en-US" sz="18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1B4A909-891F-A2DA-DEFB-2BB08FA87761}"/>
              </a:ext>
            </a:extLst>
          </p:cNvPr>
          <p:cNvPicPr>
            <a:picLocks noChangeAspect="1"/>
          </p:cNvPicPr>
          <p:nvPr/>
        </p:nvPicPr>
        <p:blipFill>
          <a:blip r:embed="rId3"/>
          <a:stretch>
            <a:fillRect/>
          </a:stretch>
        </p:blipFill>
        <p:spPr>
          <a:xfrm>
            <a:off x="540149" y="1612338"/>
            <a:ext cx="5466814" cy="4279655"/>
          </a:xfrm>
          <a:prstGeom prst="rect">
            <a:avLst/>
          </a:prstGeom>
        </p:spPr>
      </p:pic>
      <p:pic>
        <p:nvPicPr>
          <p:cNvPr id="9" name="Picture 8">
            <a:extLst>
              <a:ext uri="{FF2B5EF4-FFF2-40B4-BE49-F238E27FC236}">
                <a16:creationId xmlns:a16="http://schemas.microsoft.com/office/drawing/2014/main" id="{C6E946F9-6D69-5241-2B67-B21F56844E32}"/>
              </a:ext>
            </a:extLst>
          </p:cNvPr>
          <p:cNvPicPr>
            <a:picLocks noChangeAspect="1"/>
          </p:cNvPicPr>
          <p:nvPr/>
        </p:nvPicPr>
        <p:blipFill>
          <a:blip r:embed="rId4"/>
          <a:stretch>
            <a:fillRect/>
          </a:stretch>
        </p:blipFill>
        <p:spPr>
          <a:xfrm>
            <a:off x="6185039" y="1612338"/>
            <a:ext cx="5815025" cy="4200699"/>
          </a:xfrm>
          <a:prstGeom prst="rect">
            <a:avLst/>
          </a:prstGeom>
        </p:spPr>
      </p:pic>
    </p:spTree>
    <p:extLst>
      <p:ext uri="{BB962C8B-B14F-4D97-AF65-F5344CB8AC3E}">
        <p14:creationId xmlns:p14="http://schemas.microsoft.com/office/powerpoint/2010/main" val="2974803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9508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FE8F3B26-86D5-0DA0-0BCC-0608CB871FBB}"/>
              </a:ext>
              <a:ext uri="{C183D7F6-B498-43B3-948B-1728B52AA6E4}">
                <adec:decorative xmlns:adec="http://schemas.microsoft.com/office/drawing/2017/decorative" val="1"/>
              </a:ext>
            </a:extLst>
          </p:cNvPr>
          <p:cNvSpPr/>
          <p:nvPr/>
        </p:nvSpPr>
        <p:spPr>
          <a:xfrm>
            <a:off x="4086226" y="217494"/>
            <a:ext cx="3781246" cy="610808"/>
          </a:xfrm>
          <a:prstGeom prst="roundRect">
            <a:avLst>
              <a:gd name="adj" fmla="val 50000"/>
            </a:avLst>
          </a:prstGeom>
          <a:ln/>
        </p:spPr>
        <p:style>
          <a:lnRef idx="1">
            <a:schemeClr val="accent3"/>
          </a:lnRef>
          <a:fillRef idx="3">
            <a:schemeClr val="accent3"/>
          </a:fillRef>
          <a:effectRef idx="2">
            <a:schemeClr val="accent3"/>
          </a:effectRef>
          <a:fontRef idx="minor">
            <a:schemeClr val="lt1"/>
          </a:fontRef>
        </p:style>
        <p:txBody>
          <a:bodyPr rtlCol="0" anchor="ctr"/>
          <a:lstStyle/>
          <a:p>
            <a:r>
              <a:rPr lang="en-IN" sz="2400" dirty="0">
                <a:uFill>
                  <a:solidFill>
                    <a:srgbClr val="000000"/>
                  </a:solidFill>
                </a:uFill>
                <a:latin typeface="Times New Roman"/>
                <a:cs typeface="Times New Roman"/>
              </a:rPr>
              <a:t> Insights</a:t>
            </a:r>
            <a:r>
              <a:rPr lang="en-IN" sz="2400" spc="-40"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from</a:t>
            </a:r>
            <a:r>
              <a:rPr lang="en-IN" sz="2400" spc="-45"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the</a:t>
            </a:r>
            <a:r>
              <a:rPr lang="en-IN" sz="2400" spc="-40" dirty="0">
                <a:uFill>
                  <a:solidFill>
                    <a:srgbClr val="000000"/>
                  </a:solidFill>
                </a:uFill>
                <a:latin typeface="Times New Roman"/>
                <a:cs typeface="Times New Roman"/>
              </a:rPr>
              <a:t> </a:t>
            </a:r>
            <a:r>
              <a:rPr lang="en-IN" sz="2400" spc="-10" dirty="0">
                <a:uFill>
                  <a:solidFill>
                    <a:srgbClr val="000000"/>
                  </a:solidFill>
                </a:uFill>
                <a:latin typeface="Times New Roman"/>
                <a:cs typeface="Times New Roman"/>
              </a:rPr>
              <a:t>Analysis</a:t>
            </a:r>
            <a:endParaRPr lang="en-US" sz="2400" dirty="0"/>
          </a:p>
        </p:txBody>
      </p:sp>
      <p:sp>
        <p:nvSpPr>
          <p:cNvPr id="5" name="TextBox 4">
            <a:extLst>
              <a:ext uri="{FF2B5EF4-FFF2-40B4-BE49-F238E27FC236}">
                <a16:creationId xmlns:a16="http://schemas.microsoft.com/office/drawing/2014/main" id="{8D918BF7-FA79-EF0B-B31A-9B61CA289182}"/>
              </a:ext>
            </a:extLst>
          </p:cNvPr>
          <p:cNvSpPr txBox="1"/>
          <p:nvPr/>
        </p:nvSpPr>
        <p:spPr>
          <a:xfrm>
            <a:off x="540149" y="966007"/>
            <a:ext cx="5555851" cy="646331"/>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Relationship Between Total Special Requests and Average Daily Rate </a:t>
            </a:r>
          </a:p>
        </p:txBody>
      </p:sp>
      <p:sp>
        <p:nvSpPr>
          <p:cNvPr id="10" name="TextBox 9">
            <a:extLst>
              <a:ext uri="{FF2B5EF4-FFF2-40B4-BE49-F238E27FC236}">
                <a16:creationId xmlns:a16="http://schemas.microsoft.com/office/drawing/2014/main" id="{F0A235E6-843D-584D-BC19-719A97552134}"/>
              </a:ext>
            </a:extLst>
          </p:cNvPr>
          <p:cNvSpPr txBox="1"/>
          <p:nvPr/>
        </p:nvSpPr>
        <p:spPr>
          <a:xfrm>
            <a:off x="438509" y="5813038"/>
            <a:ext cx="5423140" cy="923330"/>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dirty="0">
                <a:latin typeface="Arial" panose="020B0604020202020204" pitchFamily="34" charset="0"/>
                <a:cs typeface="Arial" panose="020B0604020202020204" pitchFamily="34" charset="0"/>
              </a:rPr>
              <a:t>Guests with more special requests generally have higher ADRs</a:t>
            </a:r>
            <a:endParaRPr lang="en-US" sz="18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923BE03-C19E-75B7-BEC7-15BD14110DD8}"/>
              </a:ext>
            </a:extLst>
          </p:cNvPr>
          <p:cNvSpPr txBox="1"/>
          <p:nvPr/>
        </p:nvSpPr>
        <p:spPr>
          <a:xfrm>
            <a:off x="6295126" y="966007"/>
            <a:ext cx="5669712" cy="646331"/>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Scatter Plot: Total Special Requests vs </a:t>
            </a:r>
            <a:r>
              <a:rPr lang="en-US" sz="1800" b="1" kern="1200" dirty="0">
                <a:solidFill>
                  <a:srgbClr val="000000"/>
                </a:solidFill>
                <a:effectLst/>
                <a:latin typeface="Arial" panose="020B0604020202020204" pitchFamily="34" charset="0"/>
                <a:ea typeface="+mn-ea"/>
                <a:cs typeface="Arial" panose="020B0604020202020204" pitchFamily="34" charset="0"/>
              </a:rPr>
              <a:t>Average Daily Rate </a:t>
            </a:r>
            <a:endParaRPr lang="en-US" b="1"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E0ED03A8-3C91-C13B-8208-6AA7FF86C644}"/>
              </a:ext>
            </a:extLst>
          </p:cNvPr>
          <p:cNvSpPr txBox="1"/>
          <p:nvPr/>
        </p:nvSpPr>
        <p:spPr>
          <a:xfrm>
            <a:off x="6330352" y="5813038"/>
            <a:ext cx="5669712" cy="923330"/>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dirty="0">
                <a:latin typeface="Arial" panose="020B0604020202020204" pitchFamily="34" charset="0"/>
                <a:cs typeface="Arial" panose="020B0604020202020204" pitchFamily="34" charset="0"/>
              </a:rPr>
              <a:t>Higher special requests are associated with higher ADR.</a:t>
            </a:r>
          </a:p>
        </p:txBody>
      </p:sp>
      <p:pic>
        <p:nvPicPr>
          <p:cNvPr id="6" name="Picture 5">
            <a:extLst>
              <a:ext uri="{FF2B5EF4-FFF2-40B4-BE49-F238E27FC236}">
                <a16:creationId xmlns:a16="http://schemas.microsoft.com/office/drawing/2014/main" id="{83CE888F-FF08-7381-C786-8D43E37EFE84}"/>
              </a:ext>
            </a:extLst>
          </p:cNvPr>
          <p:cNvPicPr>
            <a:picLocks noChangeAspect="1"/>
          </p:cNvPicPr>
          <p:nvPr/>
        </p:nvPicPr>
        <p:blipFill>
          <a:blip r:embed="rId3"/>
          <a:stretch>
            <a:fillRect/>
          </a:stretch>
        </p:blipFill>
        <p:spPr>
          <a:xfrm>
            <a:off x="540149" y="1612338"/>
            <a:ext cx="5423141" cy="4200700"/>
          </a:xfrm>
          <a:prstGeom prst="rect">
            <a:avLst/>
          </a:prstGeom>
        </p:spPr>
      </p:pic>
      <p:pic>
        <p:nvPicPr>
          <p:cNvPr id="9" name="Picture 8">
            <a:extLst>
              <a:ext uri="{FF2B5EF4-FFF2-40B4-BE49-F238E27FC236}">
                <a16:creationId xmlns:a16="http://schemas.microsoft.com/office/drawing/2014/main" id="{C31EBDAA-B619-0574-AE06-0CEA7E91A89A}"/>
              </a:ext>
            </a:extLst>
          </p:cNvPr>
          <p:cNvPicPr>
            <a:picLocks noChangeAspect="1"/>
          </p:cNvPicPr>
          <p:nvPr/>
        </p:nvPicPr>
        <p:blipFill>
          <a:blip r:embed="rId4"/>
          <a:stretch>
            <a:fillRect/>
          </a:stretch>
        </p:blipFill>
        <p:spPr>
          <a:xfrm>
            <a:off x="6295127" y="1749358"/>
            <a:ext cx="5669712" cy="4063679"/>
          </a:xfrm>
          <a:prstGeom prst="rect">
            <a:avLst/>
          </a:prstGeom>
        </p:spPr>
      </p:pic>
    </p:spTree>
    <p:extLst>
      <p:ext uri="{BB962C8B-B14F-4D97-AF65-F5344CB8AC3E}">
        <p14:creationId xmlns:p14="http://schemas.microsoft.com/office/powerpoint/2010/main" val="3141640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9508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FE8F3B26-86D5-0DA0-0BCC-0608CB871FBB}"/>
              </a:ext>
              <a:ext uri="{C183D7F6-B498-43B3-948B-1728B52AA6E4}">
                <adec:decorative xmlns:adec="http://schemas.microsoft.com/office/drawing/2017/decorative" val="1"/>
              </a:ext>
            </a:extLst>
          </p:cNvPr>
          <p:cNvSpPr/>
          <p:nvPr/>
        </p:nvSpPr>
        <p:spPr>
          <a:xfrm>
            <a:off x="4086226" y="217494"/>
            <a:ext cx="3781246" cy="610808"/>
          </a:xfrm>
          <a:prstGeom prst="roundRect">
            <a:avLst>
              <a:gd name="adj" fmla="val 50000"/>
            </a:avLst>
          </a:prstGeom>
          <a:ln/>
        </p:spPr>
        <p:style>
          <a:lnRef idx="1">
            <a:schemeClr val="accent3"/>
          </a:lnRef>
          <a:fillRef idx="3">
            <a:schemeClr val="accent3"/>
          </a:fillRef>
          <a:effectRef idx="2">
            <a:schemeClr val="accent3"/>
          </a:effectRef>
          <a:fontRef idx="minor">
            <a:schemeClr val="lt1"/>
          </a:fontRef>
        </p:style>
        <p:txBody>
          <a:bodyPr rtlCol="0" anchor="ctr"/>
          <a:lstStyle/>
          <a:p>
            <a:r>
              <a:rPr lang="en-IN" sz="2400" dirty="0">
                <a:uFill>
                  <a:solidFill>
                    <a:srgbClr val="000000"/>
                  </a:solidFill>
                </a:uFill>
                <a:latin typeface="Times New Roman"/>
                <a:cs typeface="Times New Roman"/>
              </a:rPr>
              <a:t> Insights</a:t>
            </a:r>
            <a:r>
              <a:rPr lang="en-IN" sz="2400" spc="-40"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from</a:t>
            </a:r>
            <a:r>
              <a:rPr lang="en-IN" sz="2400" spc="-45"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the</a:t>
            </a:r>
            <a:r>
              <a:rPr lang="en-IN" sz="2400" spc="-40" dirty="0">
                <a:uFill>
                  <a:solidFill>
                    <a:srgbClr val="000000"/>
                  </a:solidFill>
                </a:uFill>
                <a:latin typeface="Times New Roman"/>
                <a:cs typeface="Times New Roman"/>
              </a:rPr>
              <a:t> </a:t>
            </a:r>
            <a:r>
              <a:rPr lang="en-IN" sz="2400" spc="-10" dirty="0">
                <a:uFill>
                  <a:solidFill>
                    <a:srgbClr val="000000"/>
                  </a:solidFill>
                </a:uFill>
                <a:latin typeface="Times New Roman"/>
                <a:cs typeface="Times New Roman"/>
              </a:rPr>
              <a:t>Analysis</a:t>
            </a:r>
            <a:endParaRPr lang="en-US" sz="2400" dirty="0"/>
          </a:p>
        </p:txBody>
      </p:sp>
      <p:sp>
        <p:nvSpPr>
          <p:cNvPr id="5" name="TextBox 4">
            <a:extLst>
              <a:ext uri="{FF2B5EF4-FFF2-40B4-BE49-F238E27FC236}">
                <a16:creationId xmlns:a16="http://schemas.microsoft.com/office/drawing/2014/main" id="{8D918BF7-FA79-EF0B-B31A-9B61CA289182}"/>
              </a:ext>
            </a:extLst>
          </p:cNvPr>
          <p:cNvSpPr txBox="1"/>
          <p:nvPr/>
        </p:nvSpPr>
        <p:spPr>
          <a:xfrm>
            <a:off x="540149" y="966007"/>
            <a:ext cx="5555851"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Distribution of Assigned Room Types</a:t>
            </a:r>
          </a:p>
        </p:txBody>
      </p:sp>
      <p:sp>
        <p:nvSpPr>
          <p:cNvPr id="10" name="TextBox 9">
            <a:extLst>
              <a:ext uri="{FF2B5EF4-FFF2-40B4-BE49-F238E27FC236}">
                <a16:creationId xmlns:a16="http://schemas.microsoft.com/office/drawing/2014/main" id="{F0A235E6-843D-584D-BC19-719A97552134}"/>
              </a:ext>
            </a:extLst>
          </p:cNvPr>
          <p:cNvSpPr txBox="1"/>
          <p:nvPr/>
        </p:nvSpPr>
        <p:spPr>
          <a:xfrm>
            <a:off x="540149" y="5951054"/>
            <a:ext cx="5423140" cy="1200329"/>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dirty="0">
                <a:latin typeface="Arial" panose="020B0604020202020204" pitchFamily="34" charset="0"/>
                <a:cs typeface="Arial" panose="020B0604020202020204" pitchFamily="34" charset="0"/>
              </a:rPr>
              <a:t>A Type has more of a reservation on the room type. </a:t>
            </a:r>
            <a:endParaRPr lang="en-US" sz="1800"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 </a:t>
            </a:r>
          </a:p>
          <a:p>
            <a:endParaRPr lang="en-US" sz="18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923BE03-C19E-75B7-BEC7-15BD14110DD8}"/>
              </a:ext>
            </a:extLst>
          </p:cNvPr>
          <p:cNvSpPr txBox="1"/>
          <p:nvPr/>
        </p:nvSpPr>
        <p:spPr>
          <a:xfrm>
            <a:off x="6096000" y="897154"/>
            <a:ext cx="5904064" cy="646331"/>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Percentage Distribution of Bookings by Distribution Channel</a:t>
            </a:r>
          </a:p>
        </p:txBody>
      </p:sp>
      <p:sp>
        <p:nvSpPr>
          <p:cNvPr id="16" name="TextBox 15">
            <a:extLst>
              <a:ext uri="{FF2B5EF4-FFF2-40B4-BE49-F238E27FC236}">
                <a16:creationId xmlns:a16="http://schemas.microsoft.com/office/drawing/2014/main" id="{E0ED03A8-3C91-C13B-8208-6AA7FF86C644}"/>
              </a:ext>
            </a:extLst>
          </p:cNvPr>
          <p:cNvSpPr txBox="1"/>
          <p:nvPr/>
        </p:nvSpPr>
        <p:spPr>
          <a:xfrm>
            <a:off x="6330353" y="5951054"/>
            <a:ext cx="5669712" cy="2031325"/>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dirty="0">
                <a:latin typeface="Arial" panose="020B0604020202020204" pitchFamily="34" charset="0"/>
                <a:cs typeface="Arial" panose="020B0604020202020204" pitchFamily="34" charset="0"/>
              </a:rPr>
              <a:t>TA/TO has an 80.5% distribution of bookings.</a:t>
            </a:r>
            <a:endParaRPr lang="en-US" sz="1800" dirty="0">
              <a:latin typeface="Arial" panose="020B0604020202020204" pitchFamily="34" charset="0"/>
              <a:cs typeface="Arial" panose="020B0604020202020204" pitchFamily="34" charset="0"/>
            </a:endParaRPr>
          </a:p>
          <a:p>
            <a:endParaRPr lang="en-US" sz="1800" b="1" dirty="0">
              <a:latin typeface="Arial" panose="020B0604020202020204" pitchFamily="34" charset="0"/>
              <a:cs typeface="Arial" panose="020B0604020202020204" pitchFamily="34" charset="0"/>
            </a:endParaRPr>
          </a:p>
          <a:p>
            <a:endParaRPr lang="en-US" sz="1800" b="1"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sz="1800" b="1" dirty="0">
              <a:latin typeface="Arial" panose="020B0604020202020204" pitchFamily="34" charset="0"/>
              <a:cs typeface="Arial" panose="020B0604020202020204" pitchFamily="34" charset="0"/>
            </a:endParaRPr>
          </a:p>
          <a:p>
            <a:endParaRPr lang="en-US" sz="1800" b="1"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2FAB3822-CE31-7812-F5A1-FE134F71B67C}"/>
              </a:ext>
            </a:extLst>
          </p:cNvPr>
          <p:cNvPicPr>
            <a:picLocks noChangeAspect="1"/>
          </p:cNvPicPr>
          <p:nvPr/>
        </p:nvPicPr>
        <p:blipFill>
          <a:blip r:embed="rId3"/>
          <a:stretch>
            <a:fillRect/>
          </a:stretch>
        </p:blipFill>
        <p:spPr>
          <a:xfrm>
            <a:off x="540149" y="1543485"/>
            <a:ext cx="5423140" cy="4269554"/>
          </a:xfrm>
          <a:prstGeom prst="rect">
            <a:avLst/>
          </a:prstGeom>
        </p:spPr>
      </p:pic>
      <p:pic>
        <p:nvPicPr>
          <p:cNvPr id="15" name="Picture 14">
            <a:extLst>
              <a:ext uri="{FF2B5EF4-FFF2-40B4-BE49-F238E27FC236}">
                <a16:creationId xmlns:a16="http://schemas.microsoft.com/office/drawing/2014/main" id="{48C14CFD-C77F-5470-D0BC-C24190928AA4}"/>
              </a:ext>
            </a:extLst>
          </p:cNvPr>
          <p:cNvPicPr>
            <a:picLocks noChangeAspect="1"/>
          </p:cNvPicPr>
          <p:nvPr/>
        </p:nvPicPr>
        <p:blipFill>
          <a:blip r:embed="rId4"/>
          <a:stretch>
            <a:fillRect/>
          </a:stretch>
        </p:blipFill>
        <p:spPr>
          <a:xfrm>
            <a:off x="6231971" y="1577911"/>
            <a:ext cx="5419880" cy="4200700"/>
          </a:xfrm>
          <a:prstGeom prst="rect">
            <a:avLst/>
          </a:prstGeom>
        </p:spPr>
      </p:pic>
    </p:spTree>
    <p:extLst>
      <p:ext uri="{BB962C8B-B14F-4D97-AF65-F5344CB8AC3E}">
        <p14:creationId xmlns:p14="http://schemas.microsoft.com/office/powerpoint/2010/main" val="2095813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9508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FE8F3B26-86D5-0DA0-0BCC-0608CB871FBB}"/>
              </a:ext>
              <a:ext uri="{C183D7F6-B498-43B3-948B-1728B52AA6E4}">
                <adec:decorative xmlns:adec="http://schemas.microsoft.com/office/drawing/2017/decorative" val="1"/>
              </a:ext>
            </a:extLst>
          </p:cNvPr>
          <p:cNvSpPr/>
          <p:nvPr/>
        </p:nvSpPr>
        <p:spPr>
          <a:xfrm>
            <a:off x="4086226" y="217494"/>
            <a:ext cx="3781246" cy="610808"/>
          </a:xfrm>
          <a:prstGeom prst="roundRect">
            <a:avLst>
              <a:gd name="adj" fmla="val 50000"/>
            </a:avLst>
          </a:prstGeom>
          <a:ln/>
        </p:spPr>
        <p:style>
          <a:lnRef idx="1">
            <a:schemeClr val="accent3"/>
          </a:lnRef>
          <a:fillRef idx="3">
            <a:schemeClr val="accent3"/>
          </a:fillRef>
          <a:effectRef idx="2">
            <a:schemeClr val="accent3"/>
          </a:effectRef>
          <a:fontRef idx="minor">
            <a:schemeClr val="lt1"/>
          </a:fontRef>
        </p:style>
        <p:txBody>
          <a:bodyPr rtlCol="0" anchor="ctr"/>
          <a:lstStyle/>
          <a:p>
            <a:r>
              <a:rPr lang="en-IN" sz="2400" dirty="0">
                <a:uFill>
                  <a:solidFill>
                    <a:srgbClr val="000000"/>
                  </a:solidFill>
                </a:uFill>
                <a:latin typeface="Times New Roman"/>
                <a:cs typeface="Times New Roman"/>
              </a:rPr>
              <a:t> Insights</a:t>
            </a:r>
            <a:r>
              <a:rPr lang="en-IN" sz="2400" spc="-40"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from</a:t>
            </a:r>
            <a:r>
              <a:rPr lang="en-IN" sz="2400" spc="-45"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the</a:t>
            </a:r>
            <a:r>
              <a:rPr lang="en-IN" sz="2400" spc="-40" dirty="0">
                <a:uFill>
                  <a:solidFill>
                    <a:srgbClr val="000000"/>
                  </a:solidFill>
                </a:uFill>
                <a:latin typeface="Times New Roman"/>
                <a:cs typeface="Times New Roman"/>
              </a:rPr>
              <a:t> </a:t>
            </a:r>
            <a:r>
              <a:rPr lang="en-IN" sz="2400" spc="-10" dirty="0">
                <a:uFill>
                  <a:solidFill>
                    <a:srgbClr val="000000"/>
                  </a:solidFill>
                </a:uFill>
                <a:latin typeface="Times New Roman"/>
                <a:cs typeface="Times New Roman"/>
              </a:rPr>
              <a:t>Analysis</a:t>
            </a:r>
            <a:endParaRPr lang="en-US" sz="2400" dirty="0"/>
          </a:p>
        </p:txBody>
      </p:sp>
      <p:sp>
        <p:nvSpPr>
          <p:cNvPr id="5" name="TextBox 4">
            <a:extLst>
              <a:ext uri="{FF2B5EF4-FFF2-40B4-BE49-F238E27FC236}">
                <a16:creationId xmlns:a16="http://schemas.microsoft.com/office/drawing/2014/main" id="{8D918BF7-FA79-EF0B-B31A-9B61CA289182}"/>
              </a:ext>
            </a:extLst>
          </p:cNvPr>
          <p:cNvSpPr txBox="1"/>
          <p:nvPr/>
        </p:nvSpPr>
        <p:spPr>
          <a:xfrm>
            <a:off x="540149" y="966007"/>
            <a:ext cx="5555851" cy="646331"/>
          </a:xfrm>
          <a:prstGeom prst="rect">
            <a:avLst/>
          </a:prstGeom>
          <a:noFill/>
        </p:spPr>
        <p:txBody>
          <a:bodyPr wrap="square">
            <a:spAutoFit/>
          </a:bodyPr>
          <a:lstStyle/>
          <a:p>
            <a:pPr marL="0" algn="l" rtl="0" eaLnBrk="1" latinLnBrk="0" hangingPunct="1">
              <a:spcBef>
                <a:spcPts val="0"/>
              </a:spcBef>
              <a:spcAft>
                <a:spcPts val="0"/>
              </a:spcAft>
            </a:pPr>
            <a:r>
              <a:rPr lang="en-US" sz="1800" b="1" kern="1200" dirty="0">
                <a:solidFill>
                  <a:srgbClr val="000000"/>
                </a:solidFill>
                <a:effectLst/>
                <a:latin typeface="Arial" panose="020B0604020202020204" pitchFamily="34" charset="0"/>
                <a:ea typeface="+mn-ea"/>
                <a:cs typeface="Arial" panose="020B0604020202020204" pitchFamily="34" charset="0"/>
              </a:rPr>
              <a:t>Average Daily Rate for Each Reserved Room Type</a:t>
            </a:r>
            <a:endParaRPr lang="en-US" dirty="0">
              <a:effectLst/>
            </a:endParaRPr>
          </a:p>
        </p:txBody>
      </p:sp>
      <p:sp>
        <p:nvSpPr>
          <p:cNvPr id="10" name="TextBox 9">
            <a:extLst>
              <a:ext uri="{FF2B5EF4-FFF2-40B4-BE49-F238E27FC236}">
                <a16:creationId xmlns:a16="http://schemas.microsoft.com/office/drawing/2014/main" id="{F0A235E6-843D-584D-BC19-719A97552134}"/>
              </a:ext>
            </a:extLst>
          </p:cNvPr>
          <p:cNvSpPr txBox="1"/>
          <p:nvPr/>
        </p:nvSpPr>
        <p:spPr>
          <a:xfrm>
            <a:off x="438509" y="5813038"/>
            <a:ext cx="5423140" cy="923330"/>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Room Type H has the highest </a:t>
            </a:r>
            <a:r>
              <a:rPr lang="en-US" sz="1800" kern="1200" dirty="0">
                <a:solidFill>
                  <a:srgbClr val="000000"/>
                </a:solidFill>
                <a:effectLst/>
                <a:latin typeface="Arial" panose="020B0604020202020204" pitchFamily="34" charset="0"/>
                <a:ea typeface="+mn-ea"/>
                <a:cs typeface="Arial" panose="020B0604020202020204" pitchFamily="34" charset="0"/>
              </a:rPr>
              <a:t>Average Daily Rate for Each Reserved Room</a:t>
            </a:r>
            <a:r>
              <a:rPr lang="en-US" dirty="0">
                <a:latin typeface="Arial" panose="020B0604020202020204" pitchFamily="34" charset="0"/>
                <a:cs typeface="Arial" panose="020B0604020202020204" pitchFamily="34" charset="0"/>
              </a:rPr>
              <a:t> </a:t>
            </a:r>
            <a:endParaRPr lang="en-US" sz="18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923BE03-C19E-75B7-BEC7-15BD14110DD8}"/>
              </a:ext>
            </a:extLst>
          </p:cNvPr>
          <p:cNvSpPr txBox="1"/>
          <p:nvPr/>
        </p:nvSpPr>
        <p:spPr>
          <a:xfrm>
            <a:off x="6295126" y="966007"/>
            <a:ext cx="5669712"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Successful Bookings by Distribution Channel</a:t>
            </a:r>
          </a:p>
        </p:txBody>
      </p:sp>
      <p:sp>
        <p:nvSpPr>
          <p:cNvPr id="16" name="TextBox 15">
            <a:extLst>
              <a:ext uri="{FF2B5EF4-FFF2-40B4-BE49-F238E27FC236}">
                <a16:creationId xmlns:a16="http://schemas.microsoft.com/office/drawing/2014/main" id="{E0ED03A8-3C91-C13B-8208-6AA7FF86C644}"/>
              </a:ext>
            </a:extLst>
          </p:cNvPr>
          <p:cNvSpPr txBox="1"/>
          <p:nvPr/>
        </p:nvSpPr>
        <p:spPr>
          <a:xfrm>
            <a:off x="6330352" y="5813038"/>
            <a:ext cx="5669712" cy="646331"/>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dirty="0">
                <a:latin typeface="Arial" panose="020B0604020202020204" pitchFamily="34" charset="0"/>
                <a:cs typeface="Arial" panose="020B0604020202020204" pitchFamily="34" charset="0"/>
              </a:rPr>
              <a:t>TA/TO: Highest number of Successful Bookings </a:t>
            </a:r>
            <a:endParaRPr lang="en-US" sz="1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56948CA-4936-DEC6-5974-FB209A409442}"/>
              </a:ext>
            </a:extLst>
          </p:cNvPr>
          <p:cNvPicPr>
            <a:picLocks noChangeAspect="1"/>
          </p:cNvPicPr>
          <p:nvPr/>
        </p:nvPicPr>
        <p:blipFill>
          <a:blip r:embed="rId3"/>
          <a:stretch>
            <a:fillRect/>
          </a:stretch>
        </p:blipFill>
        <p:spPr>
          <a:xfrm>
            <a:off x="553701" y="1612338"/>
            <a:ext cx="5555851" cy="4200700"/>
          </a:xfrm>
          <a:prstGeom prst="rect">
            <a:avLst/>
          </a:prstGeom>
        </p:spPr>
      </p:pic>
      <p:pic>
        <p:nvPicPr>
          <p:cNvPr id="9" name="Picture 8">
            <a:extLst>
              <a:ext uri="{FF2B5EF4-FFF2-40B4-BE49-F238E27FC236}">
                <a16:creationId xmlns:a16="http://schemas.microsoft.com/office/drawing/2014/main" id="{76E608BF-27ED-C07E-4AB9-D7BDB2FD1482}"/>
              </a:ext>
            </a:extLst>
          </p:cNvPr>
          <p:cNvPicPr>
            <a:picLocks noChangeAspect="1"/>
          </p:cNvPicPr>
          <p:nvPr/>
        </p:nvPicPr>
        <p:blipFill>
          <a:blip r:embed="rId4"/>
          <a:stretch>
            <a:fillRect/>
          </a:stretch>
        </p:blipFill>
        <p:spPr>
          <a:xfrm>
            <a:off x="6211373" y="1612338"/>
            <a:ext cx="5753465" cy="4200700"/>
          </a:xfrm>
          <a:prstGeom prst="rect">
            <a:avLst/>
          </a:prstGeom>
        </p:spPr>
      </p:pic>
    </p:spTree>
    <p:extLst>
      <p:ext uri="{BB962C8B-B14F-4D97-AF65-F5344CB8AC3E}">
        <p14:creationId xmlns:p14="http://schemas.microsoft.com/office/powerpoint/2010/main" val="527421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9508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FE8F3B26-86D5-0DA0-0BCC-0608CB871FBB}"/>
              </a:ext>
              <a:ext uri="{C183D7F6-B498-43B3-948B-1728B52AA6E4}">
                <adec:decorative xmlns:adec="http://schemas.microsoft.com/office/drawing/2017/decorative" val="1"/>
              </a:ext>
            </a:extLst>
          </p:cNvPr>
          <p:cNvSpPr/>
          <p:nvPr/>
        </p:nvSpPr>
        <p:spPr>
          <a:xfrm>
            <a:off x="4086226" y="217494"/>
            <a:ext cx="3781246" cy="610808"/>
          </a:xfrm>
          <a:prstGeom prst="roundRect">
            <a:avLst>
              <a:gd name="adj" fmla="val 50000"/>
            </a:avLst>
          </a:prstGeom>
          <a:ln/>
        </p:spPr>
        <p:style>
          <a:lnRef idx="1">
            <a:schemeClr val="accent3"/>
          </a:lnRef>
          <a:fillRef idx="3">
            <a:schemeClr val="accent3"/>
          </a:fillRef>
          <a:effectRef idx="2">
            <a:schemeClr val="accent3"/>
          </a:effectRef>
          <a:fontRef idx="minor">
            <a:schemeClr val="lt1"/>
          </a:fontRef>
        </p:style>
        <p:txBody>
          <a:bodyPr rtlCol="0" anchor="ctr"/>
          <a:lstStyle/>
          <a:p>
            <a:r>
              <a:rPr lang="en-IN" sz="2400" dirty="0">
                <a:uFill>
                  <a:solidFill>
                    <a:srgbClr val="000000"/>
                  </a:solidFill>
                </a:uFill>
                <a:latin typeface="Times New Roman"/>
                <a:cs typeface="Times New Roman"/>
              </a:rPr>
              <a:t> Insights</a:t>
            </a:r>
            <a:r>
              <a:rPr lang="en-IN" sz="2400" spc="-40"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from</a:t>
            </a:r>
            <a:r>
              <a:rPr lang="en-IN" sz="2400" spc="-45"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the</a:t>
            </a:r>
            <a:r>
              <a:rPr lang="en-IN" sz="2400" spc="-40" dirty="0">
                <a:uFill>
                  <a:solidFill>
                    <a:srgbClr val="000000"/>
                  </a:solidFill>
                </a:uFill>
                <a:latin typeface="Times New Roman"/>
                <a:cs typeface="Times New Roman"/>
              </a:rPr>
              <a:t> </a:t>
            </a:r>
            <a:r>
              <a:rPr lang="en-IN" sz="2400" spc="-10" dirty="0">
                <a:uFill>
                  <a:solidFill>
                    <a:srgbClr val="000000"/>
                  </a:solidFill>
                </a:uFill>
                <a:latin typeface="Times New Roman"/>
                <a:cs typeface="Times New Roman"/>
              </a:rPr>
              <a:t>Analysis</a:t>
            </a:r>
            <a:endParaRPr lang="en-US" sz="2400" dirty="0"/>
          </a:p>
        </p:txBody>
      </p:sp>
      <p:sp>
        <p:nvSpPr>
          <p:cNvPr id="5" name="TextBox 4">
            <a:extLst>
              <a:ext uri="{FF2B5EF4-FFF2-40B4-BE49-F238E27FC236}">
                <a16:creationId xmlns:a16="http://schemas.microsoft.com/office/drawing/2014/main" id="{8D918BF7-FA79-EF0B-B31A-9B61CA289182}"/>
              </a:ext>
            </a:extLst>
          </p:cNvPr>
          <p:cNvSpPr txBox="1"/>
          <p:nvPr/>
        </p:nvSpPr>
        <p:spPr>
          <a:xfrm>
            <a:off x="540149" y="966007"/>
            <a:ext cx="5555851"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Successful Bookings by Market Segment</a:t>
            </a:r>
          </a:p>
        </p:txBody>
      </p:sp>
      <p:sp>
        <p:nvSpPr>
          <p:cNvPr id="10" name="TextBox 9">
            <a:extLst>
              <a:ext uri="{FF2B5EF4-FFF2-40B4-BE49-F238E27FC236}">
                <a16:creationId xmlns:a16="http://schemas.microsoft.com/office/drawing/2014/main" id="{F0A235E6-843D-584D-BC19-719A97552134}"/>
              </a:ext>
            </a:extLst>
          </p:cNvPr>
          <p:cNvSpPr txBox="1"/>
          <p:nvPr/>
        </p:nvSpPr>
        <p:spPr>
          <a:xfrm>
            <a:off x="438509" y="5813038"/>
            <a:ext cx="5423140" cy="646331"/>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b="1" dirty="0">
                <a:latin typeface="Arial" panose="020B0604020202020204" pitchFamily="34" charset="0"/>
                <a:cs typeface="Arial" panose="020B0604020202020204" pitchFamily="34" charset="0"/>
              </a:rPr>
              <a:t>Online TA Highest Successful Bookings </a:t>
            </a:r>
            <a:endParaRPr lang="en-US" sz="18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923BE03-C19E-75B7-BEC7-15BD14110DD8}"/>
              </a:ext>
            </a:extLst>
          </p:cNvPr>
          <p:cNvSpPr txBox="1"/>
          <p:nvPr/>
        </p:nvSpPr>
        <p:spPr>
          <a:xfrm>
            <a:off x="6295126" y="966007"/>
            <a:ext cx="5669712"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Total Revenue by Distribution Channel</a:t>
            </a:r>
          </a:p>
        </p:txBody>
      </p:sp>
      <p:sp>
        <p:nvSpPr>
          <p:cNvPr id="16" name="TextBox 15">
            <a:extLst>
              <a:ext uri="{FF2B5EF4-FFF2-40B4-BE49-F238E27FC236}">
                <a16:creationId xmlns:a16="http://schemas.microsoft.com/office/drawing/2014/main" id="{E0ED03A8-3C91-C13B-8208-6AA7FF86C644}"/>
              </a:ext>
            </a:extLst>
          </p:cNvPr>
          <p:cNvSpPr txBox="1"/>
          <p:nvPr/>
        </p:nvSpPr>
        <p:spPr>
          <a:xfrm>
            <a:off x="6330353" y="5813038"/>
            <a:ext cx="5669712" cy="646331"/>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dirty="0">
                <a:latin typeface="Arial" panose="020B0604020202020204" pitchFamily="34" charset="0"/>
                <a:cs typeface="Arial" panose="020B0604020202020204" pitchFamily="34" charset="0"/>
              </a:rPr>
              <a:t>TA/TO: Highest Total Revenue.</a:t>
            </a:r>
            <a:endParaRPr lang="en-US" sz="1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A185845-C0EA-240B-47B8-160885F3A107}"/>
              </a:ext>
            </a:extLst>
          </p:cNvPr>
          <p:cNvPicPr>
            <a:picLocks noChangeAspect="1"/>
          </p:cNvPicPr>
          <p:nvPr/>
        </p:nvPicPr>
        <p:blipFill>
          <a:blip r:embed="rId3"/>
          <a:stretch>
            <a:fillRect/>
          </a:stretch>
        </p:blipFill>
        <p:spPr>
          <a:xfrm>
            <a:off x="575376" y="1335338"/>
            <a:ext cx="5321500" cy="4477699"/>
          </a:xfrm>
          <a:prstGeom prst="rect">
            <a:avLst/>
          </a:prstGeom>
        </p:spPr>
      </p:pic>
      <p:pic>
        <p:nvPicPr>
          <p:cNvPr id="9" name="Picture 8">
            <a:extLst>
              <a:ext uri="{FF2B5EF4-FFF2-40B4-BE49-F238E27FC236}">
                <a16:creationId xmlns:a16="http://schemas.microsoft.com/office/drawing/2014/main" id="{3B5F4513-50ED-D926-CEE3-207D4F9E0E64}"/>
              </a:ext>
            </a:extLst>
          </p:cNvPr>
          <p:cNvPicPr>
            <a:picLocks noChangeAspect="1"/>
          </p:cNvPicPr>
          <p:nvPr/>
        </p:nvPicPr>
        <p:blipFill>
          <a:blip r:embed="rId4"/>
          <a:stretch>
            <a:fillRect/>
          </a:stretch>
        </p:blipFill>
        <p:spPr>
          <a:xfrm>
            <a:off x="6131227" y="1335338"/>
            <a:ext cx="5868837" cy="4477700"/>
          </a:xfrm>
          <a:prstGeom prst="rect">
            <a:avLst/>
          </a:prstGeom>
        </p:spPr>
      </p:pic>
    </p:spTree>
    <p:extLst>
      <p:ext uri="{BB962C8B-B14F-4D97-AF65-F5344CB8AC3E}">
        <p14:creationId xmlns:p14="http://schemas.microsoft.com/office/powerpoint/2010/main" val="1276151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501052" y="2930006"/>
            <a:ext cx="4086225" cy="99798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Times New Roman"/>
                <a:cs typeface="Times New Roman"/>
              </a:rPr>
              <a:t>           Problem</a:t>
            </a:r>
            <a:r>
              <a:rPr lang="en-IN" sz="2400" spc="-125" dirty="0">
                <a:latin typeface="Times New Roman"/>
                <a:cs typeface="Times New Roman"/>
              </a:rPr>
              <a:t> </a:t>
            </a:r>
            <a:r>
              <a:rPr lang="en-IN" sz="2400" spc="-10" dirty="0">
                <a:latin typeface="Times New Roman"/>
                <a:cs typeface="Times New Roman"/>
              </a:rPr>
              <a:t>Statement</a:t>
            </a:r>
            <a:endParaRPr lang="en-US" sz="2400"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376824" y="2818789"/>
            <a:ext cx="1158576" cy="122041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06563" y="3099892"/>
            <a:ext cx="499097" cy="589139"/>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5193C1C0-870C-F0EE-F89B-701F8AB9ACBF}"/>
              </a:ext>
            </a:extLst>
          </p:cNvPr>
          <p:cNvSpPr txBox="1"/>
          <p:nvPr/>
        </p:nvSpPr>
        <p:spPr>
          <a:xfrm>
            <a:off x="5829300" y="2257870"/>
            <a:ext cx="6103188" cy="2862322"/>
          </a:xfrm>
          <a:prstGeom prst="rect">
            <a:avLst/>
          </a:prstGeom>
          <a:noFill/>
        </p:spPr>
        <p:txBody>
          <a:bodyPr wrap="square">
            <a:spAutoFit/>
          </a:bodyPr>
          <a:lstStyle/>
          <a:p>
            <a:pPr algn="just"/>
            <a:r>
              <a:rPr lang="en-US" dirty="0">
                <a:latin typeface="Arial" panose="020B0604020202020204" pitchFamily="34" charset="0"/>
                <a:cs typeface="Arial" panose="020B0604020202020204" pitchFamily="34" charset="0"/>
              </a:rPr>
              <a:t>The hotel industry faces challenges in predicting cancellations, optimizing revenue, and understanding guest behavior. High booking volumes across various channels often result in inconsistent revenue due to factors like lead time, room type, booking modifications, and guest type. These variations complicate pricing, staffing, and marketing </a:t>
            </a:r>
            <a:r>
              <a:rPr lang="en-US" dirty="0" err="1">
                <a:latin typeface="Arial" panose="020B0604020202020204" pitchFamily="34" charset="0"/>
                <a:cs typeface="Arial" panose="020B0604020202020204" pitchFamily="34" charset="0"/>
              </a:rPr>
              <a:t>efforts.The</a:t>
            </a:r>
            <a:r>
              <a:rPr lang="en-US" dirty="0">
                <a:latin typeface="Arial" panose="020B0604020202020204" pitchFamily="34" charset="0"/>
                <a:cs typeface="Arial" panose="020B0604020202020204" pitchFamily="34" charset="0"/>
              </a:rPr>
              <a:t> goal is to provide insights that help improve pricing strategies, reduce cancellations, and enhance overall operational efficiency</a:t>
            </a:r>
          </a:p>
          <a:p>
            <a:pPr algn="just"/>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9715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425450" y="812549"/>
            <a:ext cx="4086225" cy="997987"/>
          </a:xfrm>
          <a:prstGeom prst="roundRect">
            <a:avLst>
              <a:gd name="adj" fmla="val 50000"/>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IN" sz="3200" spc="-10" dirty="0">
                <a:latin typeface="Times New Roman"/>
                <a:cs typeface="Times New Roman"/>
              </a:rPr>
              <a:t>       </a:t>
            </a:r>
            <a:r>
              <a:rPr lang="en-US" sz="3600" dirty="0"/>
              <a:t>SUMMARY</a:t>
            </a:r>
            <a:endParaRPr lang="en-US" sz="1600"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333794" y="705365"/>
            <a:ext cx="1158576" cy="1220419"/>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630962" y="1015373"/>
            <a:ext cx="499097" cy="589139"/>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F0776D2D-27D7-1243-C8BD-698B22ED2941}"/>
              </a:ext>
            </a:extLst>
          </p:cNvPr>
          <p:cNvSpPr txBox="1"/>
          <p:nvPr/>
        </p:nvSpPr>
        <p:spPr>
          <a:xfrm>
            <a:off x="913082" y="2041037"/>
            <a:ext cx="10911799" cy="4708981"/>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Arial" panose="020B0604020202020204" pitchFamily="34" charset="0"/>
                <a:cs typeface="Arial" panose="020B0604020202020204" pitchFamily="34" charset="0"/>
              </a:rPr>
              <a:t>Identifying peak months and weekdays for bookings to align staffing, pricing, and promotional efforts.</a:t>
            </a:r>
          </a:p>
          <a:p>
            <a:pPr marL="342900" indent="-342900" algn="just">
              <a:buFont typeface="Wingdings" panose="05000000000000000000" pitchFamily="2" charset="2"/>
              <a:buChar char="Ø"/>
            </a:pPr>
            <a:r>
              <a:rPr lang="en-US" sz="2000" dirty="0">
                <a:latin typeface="Arial" panose="020B0604020202020204" pitchFamily="34" charset="0"/>
                <a:cs typeface="Arial" panose="020B0604020202020204" pitchFamily="34" charset="0"/>
              </a:rPr>
              <a:t>Analyzing lead time to understand its impact on cancellation likelihood and enhance risk mitigation.</a:t>
            </a:r>
          </a:p>
          <a:p>
            <a:pPr marL="342900" indent="-342900" algn="just">
              <a:buFont typeface="Wingdings" panose="05000000000000000000" pitchFamily="2" charset="2"/>
              <a:buChar char="Ø"/>
            </a:pPr>
            <a:r>
              <a:rPr lang="en-US" sz="2000" dirty="0">
                <a:latin typeface="Arial" panose="020B0604020202020204" pitchFamily="34" charset="0"/>
                <a:cs typeface="Arial" panose="020B0604020202020204" pitchFamily="34" charset="0"/>
              </a:rPr>
              <a:t>Comparing booking success rates, cancellations, and revenue across channels (e.g., TA/TO, GDS, Online TA) to prioritize high-performing sources.</a:t>
            </a:r>
          </a:p>
          <a:p>
            <a:pPr marL="342900" indent="-342900" algn="just">
              <a:buFont typeface="Wingdings" panose="05000000000000000000" pitchFamily="2" charset="2"/>
              <a:buChar char="Ø"/>
            </a:pPr>
            <a:r>
              <a:rPr lang="en-US" sz="2000" dirty="0">
                <a:latin typeface="Arial" panose="020B0604020202020204" pitchFamily="34" charset="0"/>
                <a:cs typeface="Arial" panose="020B0604020202020204" pitchFamily="34" charset="0"/>
              </a:rPr>
              <a:t>Evaluating room types based on revenue and average daily rates to support dynamic pricing decisions.</a:t>
            </a:r>
          </a:p>
          <a:p>
            <a:pPr marL="342900" indent="-342900" algn="just">
              <a:buFont typeface="Wingdings" panose="05000000000000000000" pitchFamily="2" charset="2"/>
              <a:buChar char="Ø"/>
            </a:pPr>
            <a:r>
              <a:rPr lang="en-US" sz="2000" dirty="0">
                <a:latin typeface="Arial" panose="020B0604020202020204" pitchFamily="34" charset="0"/>
                <a:cs typeface="Arial" panose="020B0604020202020204" pitchFamily="34" charset="0"/>
              </a:rPr>
              <a:t>Studying booking changes, guest repeat status, and special requests to understand their influence on revenue and cancellations.</a:t>
            </a:r>
          </a:p>
          <a:p>
            <a:pPr marL="342900" indent="-342900" algn="just">
              <a:buFont typeface="Wingdings" panose="05000000000000000000" pitchFamily="2" charset="2"/>
              <a:buChar char="Ø"/>
            </a:pPr>
            <a:r>
              <a:rPr lang="en-US" sz="2000" dirty="0">
                <a:latin typeface="Arial" panose="020B0604020202020204" pitchFamily="34" charset="0"/>
                <a:cs typeface="Arial" panose="020B0604020202020204" pitchFamily="34" charset="0"/>
              </a:rPr>
              <a:t>Pinpointing timeframes and guest profiles that maximize income and reduce losses.</a:t>
            </a:r>
          </a:p>
          <a:p>
            <a:pPr marL="342900" indent="-342900" algn="just">
              <a:buFont typeface="Wingdings" panose="05000000000000000000" pitchFamily="2" charset="2"/>
              <a:buChar char="Ø"/>
            </a:pPr>
            <a:r>
              <a:rPr lang="en-US" sz="2000" dirty="0">
                <a:latin typeface="Arial" panose="020B0604020202020204" pitchFamily="34" charset="0"/>
                <a:cs typeface="Arial" panose="020B0604020202020204" pitchFamily="34" charset="0"/>
              </a:rPr>
              <a:t>Using correlation and distribution analysis to highlight impactful features like room type, market segment, and special requests.</a:t>
            </a:r>
          </a:p>
          <a:p>
            <a:pPr marL="342900" indent="-342900" algn="just">
              <a:buFont typeface="Wingdings" panose="05000000000000000000" pitchFamily="2" charset="2"/>
              <a:buChar char="Ø"/>
            </a:pPr>
            <a:r>
              <a:rPr lang="en-US" sz="2000" dirty="0">
                <a:latin typeface="Arial" panose="020B0604020202020204" pitchFamily="34" charset="0"/>
                <a:cs typeface="Arial" panose="020B0604020202020204" pitchFamily="34" charset="0"/>
              </a:rPr>
              <a:t>Creating visual insights to support informed decisions for operational efficiency and targeted marketing</a:t>
            </a:r>
          </a:p>
        </p:txBody>
      </p:sp>
    </p:spTree>
    <p:extLst>
      <p:ext uri="{BB962C8B-B14F-4D97-AF65-F5344CB8AC3E}">
        <p14:creationId xmlns:p14="http://schemas.microsoft.com/office/powerpoint/2010/main" val="291986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29436" y="638152"/>
            <a:ext cx="4086225" cy="99798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spc="-75" dirty="0"/>
              <a:t>    Conclusion</a:t>
            </a:r>
            <a:endParaRPr lang="en-US" sz="2400"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583342" y="554416"/>
            <a:ext cx="1158576" cy="122041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937024" y="844302"/>
            <a:ext cx="499097" cy="589139"/>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6E71BC16-E688-6DB0-EDAE-B50E28B842CE}"/>
              </a:ext>
            </a:extLst>
          </p:cNvPr>
          <p:cNvSpPr txBox="1"/>
          <p:nvPr/>
        </p:nvSpPr>
        <p:spPr>
          <a:xfrm>
            <a:off x="913081" y="1928273"/>
            <a:ext cx="11031950" cy="4708981"/>
          </a:xfrm>
          <a:prstGeom prst="rect">
            <a:avLst/>
          </a:prstGeom>
          <a:noFill/>
        </p:spPr>
        <p:txBody>
          <a:bodyPr wrap="square">
            <a:spAutoFit/>
          </a:bodyPr>
          <a:lstStyle/>
          <a:p>
            <a:pPr marL="342900" indent="-342900">
              <a:buFont typeface="Wingdings" panose="05000000000000000000" pitchFamily="2" charset="2"/>
              <a:buChar char="Ø"/>
            </a:pPr>
            <a:r>
              <a:rPr lang="en-US" sz="2000">
                <a:latin typeface="Arial" panose="020B0604020202020204" pitchFamily="34" charset="0"/>
                <a:cs typeface="Arial" panose="020B0604020202020204" pitchFamily="34" charset="0"/>
              </a:rPr>
              <a:t>Peak bookings occurred in April and on Tuesdays, aiding staffing, pricing, and promotional planning.</a:t>
            </a:r>
          </a:p>
          <a:p>
            <a:pPr marL="342900" indent="-342900">
              <a:buFont typeface="Wingdings" panose="05000000000000000000" pitchFamily="2" charset="2"/>
              <a:buChar char="Ø"/>
            </a:pPr>
            <a:r>
              <a:rPr lang="en-US" sz="2000">
                <a:latin typeface="Arial" panose="020B0604020202020204" pitchFamily="34" charset="0"/>
                <a:cs typeface="Arial" panose="020B0604020202020204" pitchFamily="34" charset="0"/>
              </a:rPr>
              <a:t>Week 14 saw the highest weekly bookings, signaling a potential seasonal demand surge.</a:t>
            </a:r>
          </a:p>
          <a:p>
            <a:pPr marL="342900" indent="-342900">
              <a:buFont typeface="Wingdings" panose="05000000000000000000" pitchFamily="2" charset="2"/>
              <a:buChar char="Ø"/>
            </a:pPr>
            <a:r>
              <a:rPr lang="en-US" sz="2000">
                <a:latin typeface="Arial" panose="020B0604020202020204" pitchFamily="34" charset="0"/>
                <a:cs typeface="Arial" panose="020B0604020202020204" pitchFamily="34" charset="0"/>
              </a:rPr>
              <a:t>Canceled bookings had an average lead time of 91 days, while non-canceled bookings averaged 61 days.</a:t>
            </a:r>
          </a:p>
          <a:p>
            <a:pPr marL="342900" indent="-342900">
              <a:buFont typeface="Wingdings" panose="05000000000000000000" pitchFamily="2" charset="2"/>
              <a:buChar char="Ø"/>
            </a:pPr>
            <a:r>
              <a:rPr lang="en-US" sz="2000">
                <a:latin typeface="Arial" panose="020B0604020202020204" pitchFamily="34" charset="0"/>
                <a:cs typeface="Arial" panose="020B0604020202020204" pitchFamily="34" charset="0"/>
              </a:rPr>
              <a:t>Longer lead times correlate with higher cancellations, calling for targeted follow-ups or flexible policies.</a:t>
            </a:r>
          </a:p>
          <a:p>
            <a:pPr marL="342900" indent="-342900">
              <a:buFont typeface="Wingdings" panose="05000000000000000000" pitchFamily="2" charset="2"/>
              <a:buChar char="Ø"/>
            </a:pPr>
            <a:r>
              <a:rPr lang="en-US" sz="2000">
                <a:latin typeface="Arial" panose="020B0604020202020204" pitchFamily="34" charset="0"/>
                <a:cs typeface="Arial" panose="020B0604020202020204" pitchFamily="34" charset="0"/>
              </a:rPr>
              <a:t>Online Travel Agencies (Online TA) dominated in total bookings, showing their marketing strength.</a:t>
            </a:r>
          </a:p>
          <a:p>
            <a:pPr marL="342900" indent="-342900">
              <a:buFont typeface="Wingdings" panose="05000000000000000000" pitchFamily="2" charset="2"/>
              <a:buChar char="Ø"/>
            </a:pPr>
            <a:r>
              <a:rPr lang="en-US" sz="2000">
                <a:latin typeface="Arial" panose="020B0604020202020204" pitchFamily="34" charset="0"/>
                <a:cs typeface="Arial" panose="020B0604020202020204" pitchFamily="34" charset="0"/>
              </a:rPr>
              <a:t>TA/TO (Travel Agents/Tour Operators) channels led in both total revenue and successful bookings.</a:t>
            </a:r>
          </a:p>
          <a:p>
            <a:pPr marL="342900" indent="-342900">
              <a:buFont typeface="Wingdings" panose="05000000000000000000" pitchFamily="2" charset="2"/>
              <a:buChar char="Ø"/>
            </a:pPr>
            <a:r>
              <a:rPr lang="en-US" sz="2000">
                <a:latin typeface="Arial" panose="020B0604020202020204" pitchFamily="34" charset="0"/>
                <a:cs typeface="Arial" panose="020B0604020202020204" pitchFamily="34" charset="0"/>
              </a:rPr>
              <a:t>GDS channels had the highest cancellation rate, suggesting a less committed customer base.</a:t>
            </a:r>
          </a:p>
          <a:p>
            <a:pPr marL="342900" indent="-342900">
              <a:buFont typeface="Wingdings" panose="05000000000000000000" pitchFamily="2" charset="2"/>
              <a:buChar char="Ø"/>
            </a:pPr>
            <a:r>
              <a:rPr lang="en-US" sz="2000">
                <a:latin typeface="Arial" panose="020B0604020202020204" pitchFamily="34" charset="0"/>
                <a:cs typeface="Arial" panose="020B0604020202020204" pitchFamily="34" charset="0"/>
              </a:rPr>
              <a:t>Room Type H had the highest ADR, with G and I also performing well — useful for premium targeting.</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03332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29436" y="638152"/>
            <a:ext cx="4086225" cy="99798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spc="-75" dirty="0"/>
              <a:t>    Conclusion</a:t>
            </a:r>
            <a:endParaRPr lang="en-US" sz="2400"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583342" y="554416"/>
            <a:ext cx="1158576" cy="1220419"/>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937024" y="844302"/>
            <a:ext cx="499097" cy="589139"/>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TextBox 2">
            <a:extLst>
              <a:ext uri="{FF2B5EF4-FFF2-40B4-BE49-F238E27FC236}">
                <a16:creationId xmlns:a16="http://schemas.microsoft.com/office/drawing/2014/main" id="{6E71BC16-E688-6DB0-EDAE-B50E28B842CE}"/>
              </a:ext>
            </a:extLst>
          </p:cNvPr>
          <p:cNvSpPr txBox="1"/>
          <p:nvPr/>
        </p:nvSpPr>
        <p:spPr>
          <a:xfrm>
            <a:off x="913081" y="1928273"/>
            <a:ext cx="11031950" cy="4708981"/>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Room Types A, B, and K had the lowest ADRs, suggesting the need for repositioning or bundled deals.</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Booking changes were linked to fewer cancellations and higher ADR, revealing a flexible pricing opportunity.</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Non-repeated guests stayed longer on average, making them a more valuable customer segment.</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Guests with more special requests generated higher ADRs, highlighting the value of personalization.</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Revenue peaked between 162–217 lead time days, with a secondary spike at 434–488 days.</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Aviation was the top market segment by revenue, pointing to high-value industry partnerships.</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Room Type A was the most assigned, warranting further analysis on its popularity or default status.</a:t>
            </a:r>
          </a:p>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Charts and visual analytics revealed key behavioral trends, supporting smarter, data-driven decisions.</a:t>
            </a:r>
          </a:p>
        </p:txBody>
      </p:sp>
    </p:spTree>
    <p:extLst>
      <p:ext uri="{BB962C8B-B14F-4D97-AF65-F5344CB8AC3E}">
        <p14:creationId xmlns:p14="http://schemas.microsoft.com/office/powerpoint/2010/main" val="18711200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425450" y="812549"/>
            <a:ext cx="4086225" cy="997987"/>
          </a:xfrm>
          <a:prstGeom prst="roundRect">
            <a:avLst>
              <a:gd name="adj" fmla="val 50000"/>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IN" sz="3200" spc="-10" dirty="0">
                <a:latin typeface="Times New Roman"/>
                <a:cs typeface="Times New Roman"/>
              </a:rPr>
              <a:t>     Objectives</a:t>
            </a:r>
            <a:endParaRPr lang="en-US" sz="1600" dirty="0"/>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333794" y="705365"/>
            <a:ext cx="1158576" cy="1220419"/>
          </a:xfrm>
          <a:prstGeom prst="ellipse">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630962" y="1015373"/>
            <a:ext cx="499097" cy="589139"/>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 name="TextBox 4">
            <a:extLst>
              <a:ext uri="{FF2B5EF4-FFF2-40B4-BE49-F238E27FC236}">
                <a16:creationId xmlns:a16="http://schemas.microsoft.com/office/drawing/2014/main" id="{613A4BD6-6A4E-2FB2-4601-92F50DE0257E}"/>
              </a:ext>
            </a:extLst>
          </p:cNvPr>
          <p:cNvSpPr txBox="1"/>
          <p:nvPr/>
        </p:nvSpPr>
        <p:spPr>
          <a:xfrm>
            <a:off x="913082" y="2158215"/>
            <a:ext cx="10305810" cy="4247317"/>
          </a:xfrm>
          <a:prstGeom prst="rect">
            <a:avLst/>
          </a:prstGeom>
          <a:noFill/>
        </p:spPr>
        <p:txBody>
          <a:bodyPr wrap="square">
            <a:spAutoFit/>
          </a:bodyPr>
          <a:lstStyle/>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Identify peak months and weekdays for hotel bookings to plan staffing, pricing, and promotions effectively.</a:t>
            </a: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Understand how the length of time between booking and check-in influences cancellations to develop better risk mitigation strategies.</a:t>
            </a: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Compare performance metrics like booking success rate, cancellation rate, and revenue across various channels (e.g., TA/TO, GDS, Online TA).</a:t>
            </a: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Determine which room types contribute most to revenue and have higher average daily rates, supporting dynamic pricing strategies.</a:t>
            </a: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Analyze how booking changes, repeated vs non-repeated guests, and special requests influence revenue and cancellations.</a:t>
            </a: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Pinpoint optimal booking windows and guest types that maximize revenue and minimize losses.</a:t>
            </a: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Use correlation and distribution analyses to uncover features (e.g., special requests, room type, market segment) linked to higher income.</a:t>
            </a:r>
          </a:p>
          <a:p>
            <a:pPr marL="285750" indent="-285750" algn="just">
              <a:buFont typeface="Wingdings" panose="05000000000000000000" pitchFamily="2" charset="2"/>
              <a:buChar char="Ø"/>
            </a:pPr>
            <a:r>
              <a:rPr lang="en-US" dirty="0">
                <a:latin typeface="Arial" panose="020B0604020202020204" pitchFamily="34" charset="0"/>
                <a:cs typeface="Arial" panose="020B0604020202020204" pitchFamily="34" charset="0"/>
              </a:rPr>
              <a:t>Create insightful visual representations of trends and relationships to help stakeholders make informed operational and marketing decisions.</a:t>
            </a:r>
          </a:p>
        </p:txBody>
      </p:sp>
    </p:spTree>
    <p:extLst>
      <p:ext uri="{BB962C8B-B14F-4D97-AF65-F5344CB8AC3E}">
        <p14:creationId xmlns:p14="http://schemas.microsoft.com/office/powerpoint/2010/main" val="1601134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9508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FE8F3B26-86D5-0DA0-0BCC-0608CB871FBB}"/>
              </a:ext>
              <a:ext uri="{C183D7F6-B498-43B3-948B-1728B52AA6E4}">
                <adec:decorative xmlns:adec="http://schemas.microsoft.com/office/drawing/2017/decorative" val="1"/>
              </a:ext>
            </a:extLst>
          </p:cNvPr>
          <p:cNvSpPr/>
          <p:nvPr/>
        </p:nvSpPr>
        <p:spPr>
          <a:xfrm>
            <a:off x="4086226" y="217494"/>
            <a:ext cx="3781246" cy="610808"/>
          </a:xfrm>
          <a:prstGeom prst="roundRect">
            <a:avLst>
              <a:gd name="adj" fmla="val 50000"/>
            </a:avLst>
          </a:prstGeom>
          <a:ln/>
        </p:spPr>
        <p:style>
          <a:lnRef idx="1">
            <a:schemeClr val="accent3"/>
          </a:lnRef>
          <a:fillRef idx="3">
            <a:schemeClr val="accent3"/>
          </a:fillRef>
          <a:effectRef idx="2">
            <a:schemeClr val="accent3"/>
          </a:effectRef>
          <a:fontRef idx="minor">
            <a:schemeClr val="lt1"/>
          </a:fontRef>
        </p:style>
        <p:txBody>
          <a:bodyPr rtlCol="0" anchor="ctr"/>
          <a:lstStyle/>
          <a:p>
            <a:r>
              <a:rPr lang="en-IN" sz="2400" dirty="0">
                <a:uFill>
                  <a:solidFill>
                    <a:srgbClr val="000000"/>
                  </a:solidFill>
                </a:uFill>
                <a:latin typeface="Times New Roman"/>
                <a:cs typeface="Times New Roman"/>
              </a:rPr>
              <a:t> Insights</a:t>
            </a:r>
            <a:r>
              <a:rPr lang="en-IN" sz="2400" spc="-40"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from</a:t>
            </a:r>
            <a:r>
              <a:rPr lang="en-IN" sz="2400" spc="-45"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the</a:t>
            </a:r>
            <a:r>
              <a:rPr lang="en-IN" sz="2400" spc="-40" dirty="0">
                <a:uFill>
                  <a:solidFill>
                    <a:srgbClr val="000000"/>
                  </a:solidFill>
                </a:uFill>
                <a:latin typeface="Times New Roman"/>
                <a:cs typeface="Times New Roman"/>
              </a:rPr>
              <a:t> </a:t>
            </a:r>
            <a:r>
              <a:rPr lang="en-IN" sz="2400" spc="-10" dirty="0">
                <a:uFill>
                  <a:solidFill>
                    <a:srgbClr val="000000"/>
                  </a:solidFill>
                </a:uFill>
                <a:latin typeface="Times New Roman"/>
                <a:cs typeface="Times New Roman"/>
              </a:rPr>
              <a:t>Analysis</a:t>
            </a:r>
            <a:endParaRPr lang="en-US" sz="2400" dirty="0"/>
          </a:p>
        </p:txBody>
      </p:sp>
      <p:sp>
        <p:nvSpPr>
          <p:cNvPr id="5" name="TextBox 4">
            <a:extLst>
              <a:ext uri="{FF2B5EF4-FFF2-40B4-BE49-F238E27FC236}">
                <a16:creationId xmlns:a16="http://schemas.microsoft.com/office/drawing/2014/main" id="{8D918BF7-FA79-EF0B-B31A-9B61CA289182}"/>
              </a:ext>
            </a:extLst>
          </p:cNvPr>
          <p:cNvSpPr txBox="1"/>
          <p:nvPr/>
        </p:nvSpPr>
        <p:spPr>
          <a:xfrm>
            <a:off x="363928" y="937603"/>
            <a:ext cx="5646036"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Monthly Booking Trends</a:t>
            </a:r>
          </a:p>
        </p:txBody>
      </p:sp>
      <p:sp>
        <p:nvSpPr>
          <p:cNvPr id="10" name="TextBox 9">
            <a:extLst>
              <a:ext uri="{FF2B5EF4-FFF2-40B4-BE49-F238E27FC236}">
                <a16:creationId xmlns:a16="http://schemas.microsoft.com/office/drawing/2014/main" id="{F0A235E6-843D-584D-BC19-719A97552134}"/>
              </a:ext>
            </a:extLst>
          </p:cNvPr>
          <p:cNvSpPr txBox="1"/>
          <p:nvPr/>
        </p:nvSpPr>
        <p:spPr>
          <a:xfrm>
            <a:off x="363928" y="5920397"/>
            <a:ext cx="5646036" cy="646331"/>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sz="1800" dirty="0">
                <a:latin typeface="Arial" panose="020B0604020202020204" pitchFamily="34" charset="0"/>
                <a:cs typeface="Arial" panose="020B0604020202020204" pitchFamily="34" charset="0"/>
              </a:rPr>
              <a:t>In April, we have the most number of bookings </a:t>
            </a:r>
          </a:p>
        </p:txBody>
      </p:sp>
      <p:pic>
        <p:nvPicPr>
          <p:cNvPr id="6" name="Picture 5">
            <a:extLst>
              <a:ext uri="{FF2B5EF4-FFF2-40B4-BE49-F238E27FC236}">
                <a16:creationId xmlns:a16="http://schemas.microsoft.com/office/drawing/2014/main" id="{FD6FE895-D5DB-523E-7F9A-A7E90078BE92}"/>
              </a:ext>
            </a:extLst>
          </p:cNvPr>
          <p:cNvPicPr>
            <a:picLocks noChangeAspect="1"/>
          </p:cNvPicPr>
          <p:nvPr/>
        </p:nvPicPr>
        <p:blipFill>
          <a:blip r:embed="rId3"/>
          <a:stretch>
            <a:fillRect/>
          </a:stretch>
        </p:blipFill>
        <p:spPr>
          <a:xfrm>
            <a:off x="363928" y="1306936"/>
            <a:ext cx="5646036" cy="4613461"/>
          </a:xfrm>
          <a:prstGeom prst="rect">
            <a:avLst/>
          </a:prstGeom>
        </p:spPr>
      </p:pic>
      <p:sp>
        <p:nvSpPr>
          <p:cNvPr id="11" name="TextBox 10">
            <a:extLst>
              <a:ext uri="{FF2B5EF4-FFF2-40B4-BE49-F238E27FC236}">
                <a16:creationId xmlns:a16="http://schemas.microsoft.com/office/drawing/2014/main" id="{5A2CD9E0-BE8C-3D26-23A5-EA661CAA037E}"/>
              </a:ext>
            </a:extLst>
          </p:cNvPr>
          <p:cNvSpPr txBox="1"/>
          <p:nvPr/>
        </p:nvSpPr>
        <p:spPr>
          <a:xfrm>
            <a:off x="6182038" y="937603"/>
            <a:ext cx="5646034"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Weekly Booking Trends</a:t>
            </a:r>
          </a:p>
        </p:txBody>
      </p:sp>
      <p:pic>
        <p:nvPicPr>
          <p:cNvPr id="13" name="Picture 12">
            <a:extLst>
              <a:ext uri="{FF2B5EF4-FFF2-40B4-BE49-F238E27FC236}">
                <a16:creationId xmlns:a16="http://schemas.microsoft.com/office/drawing/2014/main" id="{6287660B-B9F5-08C8-0581-E08BFEF5FBE7}"/>
              </a:ext>
            </a:extLst>
          </p:cNvPr>
          <p:cNvPicPr>
            <a:picLocks noChangeAspect="1"/>
          </p:cNvPicPr>
          <p:nvPr/>
        </p:nvPicPr>
        <p:blipFill>
          <a:blip r:embed="rId4"/>
          <a:stretch>
            <a:fillRect/>
          </a:stretch>
        </p:blipFill>
        <p:spPr>
          <a:xfrm>
            <a:off x="5976849" y="1306935"/>
            <a:ext cx="5851223" cy="4613461"/>
          </a:xfrm>
          <a:prstGeom prst="rect">
            <a:avLst/>
          </a:prstGeom>
        </p:spPr>
      </p:pic>
      <p:sp>
        <p:nvSpPr>
          <p:cNvPr id="16" name="TextBox 15">
            <a:extLst>
              <a:ext uri="{FF2B5EF4-FFF2-40B4-BE49-F238E27FC236}">
                <a16:creationId xmlns:a16="http://schemas.microsoft.com/office/drawing/2014/main" id="{31825CA7-FB83-CAA3-6412-7D7437139026}"/>
              </a:ext>
            </a:extLst>
          </p:cNvPr>
          <p:cNvSpPr txBox="1"/>
          <p:nvPr/>
        </p:nvSpPr>
        <p:spPr>
          <a:xfrm>
            <a:off x="6182038" y="5920396"/>
            <a:ext cx="5851223" cy="646331"/>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sz="1800" dirty="0">
                <a:latin typeface="Arial" panose="020B0604020202020204" pitchFamily="34" charset="0"/>
                <a:cs typeface="Arial" panose="020B0604020202020204" pitchFamily="34" charset="0"/>
              </a:rPr>
              <a:t>In Tuesday, we have the most number of bookings </a:t>
            </a:r>
          </a:p>
        </p:txBody>
      </p:sp>
    </p:spTree>
    <p:extLst>
      <p:ext uri="{BB962C8B-B14F-4D97-AF65-F5344CB8AC3E}">
        <p14:creationId xmlns:p14="http://schemas.microsoft.com/office/powerpoint/2010/main" val="1963760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9508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FE8F3B26-86D5-0DA0-0BCC-0608CB871FBB}"/>
              </a:ext>
              <a:ext uri="{C183D7F6-B498-43B3-948B-1728B52AA6E4}">
                <adec:decorative xmlns:adec="http://schemas.microsoft.com/office/drawing/2017/decorative" val="1"/>
              </a:ext>
            </a:extLst>
          </p:cNvPr>
          <p:cNvSpPr/>
          <p:nvPr/>
        </p:nvSpPr>
        <p:spPr>
          <a:xfrm>
            <a:off x="4086226" y="217494"/>
            <a:ext cx="3781246" cy="610808"/>
          </a:xfrm>
          <a:prstGeom prst="roundRect">
            <a:avLst>
              <a:gd name="adj" fmla="val 50000"/>
            </a:avLst>
          </a:prstGeom>
          <a:ln/>
        </p:spPr>
        <p:style>
          <a:lnRef idx="1">
            <a:schemeClr val="accent3"/>
          </a:lnRef>
          <a:fillRef idx="3">
            <a:schemeClr val="accent3"/>
          </a:fillRef>
          <a:effectRef idx="2">
            <a:schemeClr val="accent3"/>
          </a:effectRef>
          <a:fontRef idx="minor">
            <a:schemeClr val="lt1"/>
          </a:fontRef>
        </p:style>
        <p:txBody>
          <a:bodyPr rtlCol="0" anchor="ctr"/>
          <a:lstStyle/>
          <a:p>
            <a:r>
              <a:rPr lang="en-IN" sz="2400" dirty="0">
                <a:uFill>
                  <a:solidFill>
                    <a:srgbClr val="000000"/>
                  </a:solidFill>
                </a:uFill>
                <a:latin typeface="Times New Roman"/>
                <a:cs typeface="Times New Roman"/>
              </a:rPr>
              <a:t> Insights</a:t>
            </a:r>
            <a:r>
              <a:rPr lang="en-IN" sz="2400" spc="-40"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from</a:t>
            </a:r>
            <a:r>
              <a:rPr lang="en-IN" sz="2400" spc="-45"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the</a:t>
            </a:r>
            <a:r>
              <a:rPr lang="en-IN" sz="2400" spc="-40" dirty="0">
                <a:uFill>
                  <a:solidFill>
                    <a:srgbClr val="000000"/>
                  </a:solidFill>
                </a:uFill>
                <a:latin typeface="Times New Roman"/>
                <a:cs typeface="Times New Roman"/>
              </a:rPr>
              <a:t> </a:t>
            </a:r>
            <a:r>
              <a:rPr lang="en-IN" sz="2400" spc="-10" dirty="0">
                <a:uFill>
                  <a:solidFill>
                    <a:srgbClr val="000000"/>
                  </a:solidFill>
                </a:uFill>
                <a:latin typeface="Times New Roman"/>
                <a:cs typeface="Times New Roman"/>
              </a:rPr>
              <a:t>Analysis</a:t>
            </a:r>
            <a:endParaRPr lang="en-US" sz="2400" dirty="0"/>
          </a:p>
        </p:txBody>
      </p:sp>
      <p:sp>
        <p:nvSpPr>
          <p:cNvPr id="5" name="TextBox 4">
            <a:extLst>
              <a:ext uri="{FF2B5EF4-FFF2-40B4-BE49-F238E27FC236}">
                <a16:creationId xmlns:a16="http://schemas.microsoft.com/office/drawing/2014/main" id="{8D918BF7-FA79-EF0B-B31A-9B61CA289182}"/>
              </a:ext>
            </a:extLst>
          </p:cNvPr>
          <p:cNvSpPr txBox="1"/>
          <p:nvPr/>
        </p:nvSpPr>
        <p:spPr>
          <a:xfrm>
            <a:off x="501295" y="937604"/>
            <a:ext cx="9841777"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Impact of Lead Time on Booking Cancellation Likelihood</a:t>
            </a:r>
          </a:p>
        </p:txBody>
      </p:sp>
      <p:sp>
        <p:nvSpPr>
          <p:cNvPr id="10" name="TextBox 9">
            <a:extLst>
              <a:ext uri="{FF2B5EF4-FFF2-40B4-BE49-F238E27FC236}">
                <a16:creationId xmlns:a16="http://schemas.microsoft.com/office/drawing/2014/main" id="{F0A235E6-843D-584D-BC19-719A97552134}"/>
              </a:ext>
            </a:extLst>
          </p:cNvPr>
          <p:cNvSpPr txBox="1"/>
          <p:nvPr/>
        </p:nvSpPr>
        <p:spPr>
          <a:xfrm>
            <a:off x="501295" y="5873437"/>
            <a:ext cx="11014969" cy="923330"/>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kumimoji="0" lang="en-US" altLang="en-US" sz="1800" b="0" i="0" u="none" strike="noStrike" cap="none" normalizeH="0" baseline="0" dirty="0">
                <a:ln>
                  <a:noFill/>
                </a:ln>
                <a:solidFill>
                  <a:schemeClr val="tx1"/>
                </a:solidFill>
                <a:effectLst/>
                <a:latin typeface="menlo"/>
              </a:rPr>
              <a:t>Average lead time for canceled bookings: </a:t>
            </a:r>
            <a:r>
              <a:rPr kumimoji="0" lang="en-US" altLang="en-US" sz="1800" b="0" i="0" strike="noStrike" cap="none" normalizeH="0" baseline="0" dirty="0">
                <a:ln>
                  <a:noFill/>
                </a:ln>
                <a:solidFill>
                  <a:schemeClr val="tx1"/>
                </a:solidFill>
                <a:effectLst/>
                <a:latin typeface="menlo"/>
              </a:rPr>
              <a:t>91 </a:t>
            </a:r>
            <a:r>
              <a:rPr kumimoji="0" lang="en-US" altLang="en-US" sz="1800" b="0" i="0" u="none" strike="noStrike" cap="none" normalizeH="0" baseline="0" dirty="0">
                <a:ln>
                  <a:noFill/>
                </a:ln>
                <a:solidFill>
                  <a:schemeClr val="tx1"/>
                </a:solidFill>
                <a:effectLst/>
                <a:latin typeface="menlo"/>
              </a:rPr>
              <a:t>days Average lead time for non-canceled bookings: 61 days</a:t>
            </a:r>
            <a:r>
              <a:rPr kumimoji="0" lang="en-US" altLang="en-US" sz="16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US" sz="18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8ED0658-CC68-3CC1-C123-2F99366F1CA6}"/>
              </a:ext>
            </a:extLst>
          </p:cNvPr>
          <p:cNvPicPr>
            <a:picLocks noChangeAspect="1"/>
          </p:cNvPicPr>
          <p:nvPr/>
        </p:nvPicPr>
        <p:blipFill>
          <a:blip r:embed="rId3"/>
          <a:stretch>
            <a:fillRect/>
          </a:stretch>
        </p:blipFill>
        <p:spPr>
          <a:xfrm>
            <a:off x="501295" y="1583935"/>
            <a:ext cx="11014969" cy="4336458"/>
          </a:xfrm>
          <a:prstGeom prst="rect">
            <a:avLst/>
          </a:prstGeom>
        </p:spPr>
      </p:pic>
    </p:spTree>
    <p:extLst>
      <p:ext uri="{BB962C8B-B14F-4D97-AF65-F5344CB8AC3E}">
        <p14:creationId xmlns:p14="http://schemas.microsoft.com/office/powerpoint/2010/main" val="667130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9508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FE8F3B26-86D5-0DA0-0BCC-0608CB871FBB}"/>
              </a:ext>
              <a:ext uri="{C183D7F6-B498-43B3-948B-1728B52AA6E4}">
                <adec:decorative xmlns:adec="http://schemas.microsoft.com/office/drawing/2017/decorative" val="1"/>
              </a:ext>
            </a:extLst>
          </p:cNvPr>
          <p:cNvSpPr/>
          <p:nvPr/>
        </p:nvSpPr>
        <p:spPr>
          <a:xfrm>
            <a:off x="4086226" y="217494"/>
            <a:ext cx="3781246" cy="610808"/>
          </a:xfrm>
          <a:prstGeom prst="roundRect">
            <a:avLst>
              <a:gd name="adj" fmla="val 50000"/>
            </a:avLst>
          </a:prstGeom>
          <a:ln/>
        </p:spPr>
        <p:style>
          <a:lnRef idx="1">
            <a:schemeClr val="accent3"/>
          </a:lnRef>
          <a:fillRef idx="3">
            <a:schemeClr val="accent3"/>
          </a:fillRef>
          <a:effectRef idx="2">
            <a:schemeClr val="accent3"/>
          </a:effectRef>
          <a:fontRef idx="minor">
            <a:schemeClr val="lt1"/>
          </a:fontRef>
        </p:style>
        <p:txBody>
          <a:bodyPr rtlCol="0" anchor="ctr"/>
          <a:lstStyle/>
          <a:p>
            <a:r>
              <a:rPr lang="en-IN" sz="2400" dirty="0">
                <a:uFill>
                  <a:solidFill>
                    <a:srgbClr val="000000"/>
                  </a:solidFill>
                </a:uFill>
                <a:latin typeface="Times New Roman"/>
                <a:cs typeface="Times New Roman"/>
              </a:rPr>
              <a:t> Insights</a:t>
            </a:r>
            <a:r>
              <a:rPr lang="en-IN" sz="2400" spc="-40"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from</a:t>
            </a:r>
            <a:r>
              <a:rPr lang="en-IN" sz="2400" spc="-45"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the</a:t>
            </a:r>
            <a:r>
              <a:rPr lang="en-IN" sz="2400" spc="-40" dirty="0">
                <a:uFill>
                  <a:solidFill>
                    <a:srgbClr val="000000"/>
                  </a:solidFill>
                </a:uFill>
                <a:latin typeface="Times New Roman"/>
                <a:cs typeface="Times New Roman"/>
              </a:rPr>
              <a:t> </a:t>
            </a:r>
            <a:r>
              <a:rPr lang="en-IN" sz="2400" spc="-10" dirty="0">
                <a:uFill>
                  <a:solidFill>
                    <a:srgbClr val="000000"/>
                  </a:solidFill>
                </a:uFill>
                <a:latin typeface="Times New Roman"/>
                <a:cs typeface="Times New Roman"/>
              </a:rPr>
              <a:t>Analysis</a:t>
            </a:r>
            <a:endParaRPr lang="en-US" sz="2400" dirty="0"/>
          </a:p>
        </p:txBody>
      </p:sp>
      <p:sp>
        <p:nvSpPr>
          <p:cNvPr id="5" name="TextBox 4">
            <a:extLst>
              <a:ext uri="{FF2B5EF4-FFF2-40B4-BE49-F238E27FC236}">
                <a16:creationId xmlns:a16="http://schemas.microsoft.com/office/drawing/2014/main" id="{8D918BF7-FA79-EF0B-B31A-9B61CA289182}"/>
              </a:ext>
            </a:extLst>
          </p:cNvPr>
          <p:cNvSpPr txBox="1"/>
          <p:nvPr/>
        </p:nvSpPr>
        <p:spPr>
          <a:xfrm>
            <a:off x="363928" y="937603"/>
            <a:ext cx="5646036"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Monthly Booking Trends Over Time</a:t>
            </a:r>
          </a:p>
        </p:txBody>
      </p:sp>
      <p:sp>
        <p:nvSpPr>
          <p:cNvPr id="10" name="TextBox 9">
            <a:extLst>
              <a:ext uri="{FF2B5EF4-FFF2-40B4-BE49-F238E27FC236}">
                <a16:creationId xmlns:a16="http://schemas.microsoft.com/office/drawing/2014/main" id="{F0A235E6-843D-584D-BC19-719A97552134}"/>
              </a:ext>
            </a:extLst>
          </p:cNvPr>
          <p:cNvSpPr txBox="1"/>
          <p:nvPr/>
        </p:nvSpPr>
        <p:spPr>
          <a:xfrm>
            <a:off x="363928" y="5920397"/>
            <a:ext cx="5646036" cy="923330"/>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dirty="0">
                <a:latin typeface="Arial" panose="020B0604020202020204" pitchFamily="34" charset="0"/>
                <a:cs typeface="Arial" panose="020B0604020202020204" pitchFamily="34" charset="0"/>
              </a:rPr>
              <a:t>2016 and remained consistently high based on bookings. </a:t>
            </a:r>
            <a:endParaRPr lang="en-US" sz="18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A2CD9E0-BE8C-3D26-23A5-EA661CAA037E}"/>
              </a:ext>
            </a:extLst>
          </p:cNvPr>
          <p:cNvSpPr txBox="1"/>
          <p:nvPr/>
        </p:nvSpPr>
        <p:spPr>
          <a:xfrm>
            <a:off x="6182038" y="937603"/>
            <a:ext cx="5646034"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Weekly Booking Trends</a:t>
            </a:r>
          </a:p>
        </p:txBody>
      </p:sp>
      <p:sp>
        <p:nvSpPr>
          <p:cNvPr id="16" name="TextBox 15">
            <a:extLst>
              <a:ext uri="{FF2B5EF4-FFF2-40B4-BE49-F238E27FC236}">
                <a16:creationId xmlns:a16="http://schemas.microsoft.com/office/drawing/2014/main" id="{31825CA7-FB83-CAA3-6412-7D7437139026}"/>
              </a:ext>
            </a:extLst>
          </p:cNvPr>
          <p:cNvSpPr txBox="1"/>
          <p:nvPr/>
        </p:nvSpPr>
        <p:spPr>
          <a:xfrm>
            <a:off x="6182038" y="5920396"/>
            <a:ext cx="5851223" cy="646331"/>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dirty="0">
                <a:latin typeface="Arial" panose="020B0604020202020204" pitchFamily="34" charset="0"/>
                <a:cs typeface="Arial" panose="020B0604020202020204" pitchFamily="34" charset="0"/>
              </a:rPr>
              <a:t>Week 14 has the highest</a:t>
            </a:r>
            <a:r>
              <a:rPr lang="en-US" sz="1800" dirty="0">
                <a:latin typeface="Arial" panose="020B0604020202020204" pitchFamily="34" charset="0"/>
                <a:cs typeface="Arial" panose="020B0604020202020204" pitchFamily="34" charset="0"/>
              </a:rPr>
              <a:t> number of bookings </a:t>
            </a:r>
          </a:p>
        </p:txBody>
      </p:sp>
      <p:pic>
        <p:nvPicPr>
          <p:cNvPr id="7" name="Picture 6">
            <a:extLst>
              <a:ext uri="{FF2B5EF4-FFF2-40B4-BE49-F238E27FC236}">
                <a16:creationId xmlns:a16="http://schemas.microsoft.com/office/drawing/2014/main" id="{F3019194-BD6C-9E38-8556-E0145D828CFE}"/>
              </a:ext>
            </a:extLst>
          </p:cNvPr>
          <p:cNvPicPr>
            <a:picLocks noChangeAspect="1"/>
          </p:cNvPicPr>
          <p:nvPr/>
        </p:nvPicPr>
        <p:blipFill>
          <a:blip r:embed="rId3"/>
          <a:stretch>
            <a:fillRect/>
          </a:stretch>
        </p:blipFill>
        <p:spPr>
          <a:xfrm>
            <a:off x="363929" y="1306927"/>
            <a:ext cx="5646034" cy="4613462"/>
          </a:xfrm>
          <a:prstGeom prst="rect">
            <a:avLst/>
          </a:prstGeom>
        </p:spPr>
      </p:pic>
      <p:pic>
        <p:nvPicPr>
          <p:cNvPr id="12" name="Picture 11">
            <a:extLst>
              <a:ext uri="{FF2B5EF4-FFF2-40B4-BE49-F238E27FC236}">
                <a16:creationId xmlns:a16="http://schemas.microsoft.com/office/drawing/2014/main" id="{8C7481E0-31A3-6C30-A81F-37B408A6185C}"/>
              </a:ext>
            </a:extLst>
          </p:cNvPr>
          <p:cNvPicPr>
            <a:picLocks noChangeAspect="1"/>
          </p:cNvPicPr>
          <p:nvPr/>
        </p:nvPicPr>
        <p:blipFill>
          <a:blip r:embed="rId4"/>
          <a:stretch>
            <a:fillRect/>
          </a:stretch>
        </p:blipFill>
        <p:spPr>
          <a:xfrm>
            <a:off x="6096000" y="1306934"/>
            <a:ext cx="5930945" cy="4613455"/>
          </a:xfrm>
          <a:prstGeom prst="rect">
            <a:avLst/>
          </a:prstGeom>
        </p:spPr>
      </p:pic>
    </p:spTree>
    <p:extLst>
      <p:ext uri="{BB962C8B-B14F-4D97-AF65-F5344CB8AC3E}">
        <p14:creationId xmlns:p14="http://schemas.microsoft.com/office/powerpoint/2010/main" val="399463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9508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FE8F3B26-86D5-0DA0-0BCC-0608CB871FBB}"/>
              </a:ext>
              <a:ext uri="{C183D7F6-B498-43B3-948B-1728B52AA6E4}">
                <adec:decorative xmlns:adec="http://schemas.microsoft.com/office/drawing/2017/decorative" val="1"/>
              </a:ext>
            </a:extLst>
          </p:cNvPr>
          <p:cNvSpPr/>
          <p:nvPr/>
        </p:nvSpPr>
        <p:spPr>
          <a:xfrm>
            <a:off x="4086226" y="217494"/>
            <a:ext cx="3781246" cy="610808"/>
          </a:xfrm>
          <a:prstGeom prst="roundRect">
            <a:avLst>
              <a:gd name="adj" fmla="val 50000"/>
            </a:avLst>
          </a:prstGeom>
          <a:ln/>
        </p:spPr>
        <p:style>
          <a:lnRef idx="1">
            <a:schemeClr val="accent3"/>
          </a:lnRef>
          <a:fillRef idx="3">
            <a:schemeClr val="accent3"/>
          </a:fillRef>
          <a:effectRef idx="2">
            <a:schemeClr val="accent3"/>
          </a:effectRef>
          <a:fontRef idx="minor">
            <a:schemeClr val="lt1"/>
          </a:fontRef>
        </p:style>
        <p:txBody>
          <a:bodyPr rtlCol="0" anchor="ctr"/>
          <a:lstStyle/>
          <a:p>
            <a:r>
              <a:rPr lang="en-IN" sz="2400" dirty="0">
                <a:uFill>
                  <a:solidFill>
                    <a:srgbClr val="000000"/>
                  </a:solidFill>
                </a:uFill>
                <a:latin typeface="Times New Roman"/>
                <a:cs typeface="Times New Roman"/>
              </a:rPr>
              <a:t> Insights</a:t>
            </a:r>
            <a:r>
              <a:rPr lang="en-IN" sz="2400" spc="-40"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from</a:t>
            </a:r>
            <a:r>
              <a:rPr lang="en-IN" sz="2400" spc="-45"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the</a:t>
            </a:r>
            <a:r>
              <a:rPr lang="en-IN" sz="2400" spc="-40" dirty="0">
                <a:uFill>
                  <a:solidFill>
                    <a:srgbClr val="000000"/>
                  </a:solidFill>
                </a:uFill>
                <a:latin typeface="Times New Roman"/>
                <a:cs typeface="Times New Roman"/>
              </a:rPr>
              <a:t> </a:t>
            </a:r>
            <a:r>
              <a:rPr lang="en-IN" sz="2400" spc="-10" dirty="0">
                <a:uFill>
                  <a:solidFill>
                    <a:srgbClr val="000000"/>
                  </a:solidFill>
                </a:uFill>
                <a:latin typeface="Times New Roman"/>
                <a:cs typeface="Times New Roman"/>
              </a:rPr>
              <a:t>Analysis</a:t>
            </a:r>
            <a:endParaRPr lang="en-US" sz="2400" dirty="0"/>
          </a:p>
        </p:txBody>
      </p:sp>
      <p:sp>
        <p:nvSpPr>
          <p:cNvPr id="5" name="TextBox 4">
            <a:extLst>
              <a:ext uri="{FF2B5EF4-FFF2-40B4-BE49-F238E27FC236}">
                <a16:creationId xmlns:a16="http://schemas.microsoft.com/office/drawing/2014/main" id="{8D918BF7-FA79-EF0B-B31A-9B61CA289182}"/>
              </a:ext>
            </a:extLst>
          </p:cNvPr>
          <p:cNvSpPr txBox="1"/>
          <p:nvPr/>
        </p:nvSpPr>
        <p:spPr>
          <a:xfrm>
            <a:off x="710908" y="957229"/>
            <a:ext cx="6103188"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Lead Time vs Cancellation</a:t>
            </a:r>
          </a:p>
        </p:txBody>
      </p:sp>
      <p:sp>
        <p:nvSpPr>
          <p:cNvPr id="10" name="TextBox 9">
            <a:extLst>
              <a:ext uri="{FF2B5EF4-FFF2-40B4-BE49-F238E27FC236}">
                <a16:creationId xmlns:a16="http://schemas.microsoft.com/office/drawing/2014/main" id="{F0A235E6-843D-584D-BC19-719A97552134}"/>
              </a:ext>
            </a:extLst>
          </p:cNvPr>
          <p:cNvSpPr txBox="1"/>
          <p:nvPr/>
        </p:nvSpPr>
        <p:spPr>
          <a:xfrm>
            <a:off x="611038" y="5813038"/>
            <a:ext cx="5250612" cy="923330"/>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dirty="0">
                <a:latin typeface="Arial" panose="020B0604020202020204" pitchFamily="34" charset="0"/>
                <a:cs typeface="Arial" panose="020B0604020202020204" pitchFamily="34" charset="0"/>
              </a:rPr>
              <a:t>Bookings with longer lead times have a higher likelihood of being canceled</a:t>
            </a:r>
            <a:endParaRPr lang="en-US" sz="18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550FDB8-DAB7-05A9-B995-17D0887E4F92}"/>
              </a:ext>
            </a:extLst>
          </p:cNvPr>
          <p:cNvPicPr>
            <a:picLocks noChangeAspect="1"/>
          </p:cNvPicPr>
          <p:nvPr/>
        </p:nvPicPr>
        <p:blipFill>
          <a:blip r:embed="rId3"/>
          <a:stretch>
            <a:fillRect/>
          </a:stretch>
        </p:blipFill>
        <p:spPr>
          <a:xfrm>
            <a:off x="710908" y="1473044"/>
            <a:ext cx="5150742" cy="4267570"/>
          </a:xfrm>
          <a:prstGeom prst="rect">
            <a:avLst/>
          </a:prstGeom>
        </p:spPr>
      </p:pic>
      <p:sp>
        <p:nvSpPr>
          <p:cNvPr id="11" name="TextBox 10">
            <a:extLst>
              <a:ext uri="{FF2B5EF4-FFF2-40B4-BE49-F238E27FC236}">
                <a16:creationId xmlns:a16="http://schemas.microsoft.com/office/drawing/2014/main" id="{F923BE03-C19E-75B7-BEC7-15BD14110DD8}"/>
              </a:ext>
            </a:extLst>
          </p:cNvPr>
          <p:cNvSpPr txBox="1"/>
          <p:nvPr/>
        </p:nvSpPr>
        <p:spPr>
          <a:xfrm>
            <a:off x="6295126" y="966007"/>
            <a:ext cx="6103188"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Monthly Cancellation Trends</a:t>
            </a:r>
          </a:p>
        </p:txBody>
      </p:sp>
      <p:pic>
        <p:nvPicPr>
          <p:cNvPr id="13" name="Picture 12">
            <a:extLst>
              <a:ext uri="{FF2B5EF4-FFF2-40B4-BE49-F238E27FC236}">
                <a16:creationId xmlns:a16="http://schemas.microsoft.com/office/drawing/2014/main" id="{5E891389-26F1-D735-2EFF-E10EF3E0C48D}"/>
              </a:ext>
            </a:extLst>
          </p:cNvPr>
          <p:cNvPicPr>
            <a:picLocks noChangeAspect="1"/>
          </p:cNvPicPr>
          <p:nvPr/>
        </p:nvPicPr>
        <p:blipFill>
          <a:blip r:embed="rId4"/>
          <a:stretch>
            <a:fillRect/>
          </a:stretch>
        </p:blipFill>
        <p:spPr>
          <a:xfrm>
            <a:off x="6295126" y="1335339"/>
            <a:ext cx="5669712" cy="4570914"/>
          </a:xfrm>
          <a:prstGeom prst="rect">
            <a:avLst/>
          </a:prstGeom>
        </p:spPr>
      </p:pic>
      <p:sp>
        <p:nvSpPr>
          <p:cNvPr id="16" name="TextBox 15">
            <a:extLst>
              <a:ext uri="{FF2B5EF4-FFF2-40B4-BE49-F238E27FC236}">
                <a16:creationId xmlns:a16="http://schemas.microsoft.com/office/drawing/2014/main" id="{E0ED03A8-3C91-C13B-8208-6AA7FF86C644}"/>
              </a:ext>
            </a:extLst>
          </p:cNvPr>
          <p:cNvSpPr txBox="1"/>
          <p:nvPr/>
        </p:nvSpPr>
        <p:spPr>
          <a:xfrm>
            <a:off x="6208862" y="5813038"/>
            <a:ext cx="5669712" cy="923330"/>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dirty="0">
                <a:latin typeface="Arial" panose="020B0604020202020204" pitchFamily="34" charset="0"/>
                <a:cs typeface="Arial" panose="020B0604020202020204" pitchFamily="34" charset="0"/>
              </a:rPr>
              <a:t>2017 had the highest canceled bookings. </a:t>
            </a:r>
            <a:endParaRPr lang="en-US" sz="1800" b="1" dirty="0">
              <a:latin typeface="Arial" panose="020B0604020202020204" pitchFamily="34" charset="0"/>
              <a:cs typeface="Arial" panose="020B0604020202020204" pitchFamily="34" charset="0"/>
            </a:endParaRPr>
          </a:p>
          <a:p>
            <a:endParaRPr lang="en-U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0245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9508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FE8F3B26-86D5-0DA0-0BCC-0608CB871FBB}"/>
              </a:ext>
              <a:ext uri="{C183D7F6-B498-43B3-948B-1728B52AA6E4}">
                <adec:decorative xmlns:adec="http://schemas.microsoft.com/office/drawing/2017/decorative" val="1"/>
              </a:ext>
            </a:extLst>
          </p:cNvPr>
          <p:cNvSpPr/>
          <p:nvPr/>
        </p:nvSpPr>
        <p:spPr>
          <a:xfrm>
            <a:off x="4086226" y="217494"/>
            <a:ext cx="3781246" cy="610808"/>
          </a:xfrm>
          <a:prstGeom prst="roundRect">
            <a:avLst>
              <a:gd name="adj" fmla="val 50000"/>
            </a:avLst>
          </a:prstGeom>
          <a:ln/>
        </p:spPr>
        <p:style>
          <a:lnRef idx="1">
            <a:schemeClr val="accent3"/>
          </a:lnRef>
          <a:fillRef idx="3">
            <a:schemeClr val="accent3"/>
          </a:fillRef>
          <a:effectRef idx="2">
            <a:schemeClr val="accent3"/>
          </a:effectRef>
          <a:fontRef idx="minor">
            <a:schemeClr val="lt1"/>
          </a:fontRef>
        </p:style>
        <p:txBody>
          <a:bodyPr rtlCol="0" anchor="ctr"/>
          <a:lstStyle/>
          <a:p>
            <a:r>
              <a:rPr lang="en-IN" sz="2400" dirty="0">
                <a:uFill>
                  <a:solidFill>
                    <a:srgbClr val="000000"/>
                  </a:solidFill>
                </a:uFill>
                <a:latin typeface="Times New Roman"/>
                <a:cs typeface="Times New Roman"/>
              </a:rPr>
              <a:t> Insights</a:t>
            </a:r>
            <a:r>
              <a:rPr lang="en-IN" sz="2400" spc="-40"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from</a:t>
            </a:r>
            <a:r>
              <a:rPr lang="en-IN" sz="2400" spc="-45"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the</a:t>
            </a:r>
            <a:r>
              <a:rPr lang="en-IN" sz="2400" spc="-40" dirty="0">
                <a:uFill>
                  <a:solidFill>
                    <a:srgbClr val="000000"/>
                  </a:solidFill>
                </a:uFill>
                <a:latin typeface="Times New Roman"/>
                <a:cs typeface="Times New Roman"/>
              </a:rPr>
              <a:t> </a:t>
            </a:r>
            <a:r>
              <a:rPr lang="en-IN" sz="2400" spc="-10" dirty="0">
                <a:uFill>
                  <a:solidFill>
                    <a:srgbClr val="000000"/>
                  </a:solidFill>
                </a:uFill>
                <a:latin typeface="Times New Roman"/>
                <a:cs typeface="Times New Roman"/>
              </a:rPr>
              <a:t>Analysis</a:t>
            </a:r>
            <a:endParaRPr lang="en-US" sz="2400" dirty="0"/>
          </a:p>
        </p:txBody>
      </p:sp>
      <p:sp>
        <p:nvSpPr>
          <p:cNvPr id="5" name="TextBox 4">
            <a:extLst>
              <a:ext uri="{FF2B5EF4-FFF2-40B4-BE49-F238E27FC236}">
                <a16:creationId xmlns:a16="http://schemas.microsoft.com/office/drawing/2014/main" id="{8D918BF7-FA79-EF0B-B31A-9B61CA289182}"/>
              </a:ext>
            </a:extLst>
          </p:cNvPr>
          <p:cNvSpPr txBox="1"/>
          <p:nvPr/>
        </p:nvSpPr>
        <p:spPr>
          <a:xfrm>
            <a:off x="710908" y="957229"/>
            <a:ext cx="6103188" cy="646331"/>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Marketing Channel Effectiveness by Customer Segment</a:t>
            </a:r>
          </a:p>
        </p:txBody>
      </p:sp>
      <p:sp>
        <p:nvSpPr>
          <p:cNvPr id="10" name="TextBox 9">
            <a:extLst>
              <a:ext uri="{FF2B5EF4-FFF2-40B4-BE49-F238E27FC236}">
                <a16:creationId xmlns:a16="http://schemas.microsoft.com/office/drawing/2014/main" id="{F0A235E6-843D-584D-BC19-719A97552134}"/>
              </a:ext>
            </a:extLst>
          </p:cNvPr>
          <p:cNvSpPr txBox="1"/>
          <p:nvPr/>
        </p:nvSpPr>
        <p:spPr>
          <a:xfrm>
            <a:off x="611038" y="5813038"/>
            <a:ext cx="5250612" cy="923330"/>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dirty="0">
                <a:latin typeface="Arial" panose="020B0604020202020204" pitchFamily="34" charset="0"/>
                <a:cs typeface="Arial" panose="020B0604020202020204" pitchFamily="34" charset="0"/>
              </a:rPr>
              <a:t>Online travel agencies (Online TA) dominate as the most effective marketing channel</a:t>
            </a:r>
            <a:endParaRPr lang="en-US" sz="18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923BE03-C19E-75B7-BEC7-15BD14110DD8}"/>
              </a:ext>
            </a:extLst>
          </p:cNvPr>
          <p:cNvSpPr txBox="1"/>
          <p:nvPr/>
        </p:nvSpPr>
        <p:spPr>
          <a:xfrm>
            <a:off x="6295126" y="966007"/>
            <a:ext cx="5669712"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Average Daily Rate Over Time</a:t>
            </a:r>
          </a:p>
        </p:txBody>
      </p:sp>
      <p:sp>
        <p:nvSpPr>
          <p:cNvPr id="16" name="TextBox 15">
            <a:extLst>
              <a:ext uri="{FF2B5EF4-FFF2-40B4-BE49-F238E27FC236}">
                <a16:creationId xmlns:a16="http://schemas.microsoft.com/office/drawing/2014/main" id="{E0ED03A8-3C91-C13B-8208-6AA7FF86C644}"/>
              </a:ext>
            </a:extLst>
          </p:cNvPr>
          <p:cNvSpPr txBox="1"/>
          <p:nvPr/>
        </p:nvSpPr>
        <p:spPr>
          <a:xfrm>
            <a:off x="6330352" y="5813038"/>
            <a:ext cx="5669712" cy="646331"/>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dirty="0">
                <a:latin typeface="Arial" panose="020B0604020202020204" pitchFamily="34" charset="0"/>
                <a:cs typeface="Arial" panose="020B0604020202020204" pitchFamily="34" charset="0"/>
              </a:rPr>
              <a:t>2017 had the highest Average daily rate bookings. </a:t>
            </a:r>
            <a:endParaRPr lang="en-US" sz="18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9CC51BA5-A088-F0C7-7F51-ACBA19F23AD5}"/>
              </a:ext>
            </a:extLst>
          </p:cNvPr>
          <p:cNvPicPr>
            <a:picLocks noChangeAspect="1"/>
          </p:cNvPicPr>
          <p:nvPr/>
        </p:nvPicPr>
        <p:blipFill>
          <a:blip r:embed="rId3"/>
          <a:stretch>
            <a:fillRect/>
          </a:stretch>
        </p:blipFill>
        <p:spPr>
          <a:xfrm>
            <a:off x="710908" y="1511286"/>
            <a:ext cx="5385092" cy="4270245"/>
          </a:xfrm>
          <a:prstGeom prst="rect">
            <a:avLst/>
          </a:prstGeom>
        </p:spPr>
      </p:pic>
      <p:pic>
        <p:nvPicPr>
          <p:cNvPr id="12" name="Picture 11">
            <a:extLst>
              <a:ext uri="{FF2B5EF4-FFF2-40B4-BE49-F238E27FC236}">
                <a16:creationId xmlns:a16="http://schemas.microsoft.com/office/drawing/2014/main" id="{23CF82F8-ABC9-B678-4C6A-5142CE1A7F1E}"/>
              </a:ext>
            </a:extLst>
          </p:cNvPr>
          <p:cNvPicPr>
            <a:picLocks noChangeAspect="1"/>
          </p:cNvPicPr>
          <p:nvPr/>
        </p:nvPicPr>
        <p:blipFill>
          <a:blip r:embed="rId4"/>
          <a:stretch>
            <a:fillRect/>
          </a:stretch>
        </p:blipFill>
        <p:spPr>
          <a:xfrm>
            <a:off x="6295126" y="1511286"/>
            <a:ext cx="5669712" cy="4270245"/>
          </a:xfrm>
          <a:prstGeom prst="rect">
            <a:avLst/>
          </a:prstGeom>
        </p:spPr>
      </p:pic>
    </p:spTree>
    <p:extLst>
      <p:ext uri="{BB962C8B-B14F-4D97-AF65-F5344CB8AC3E}">
        <p14:creationId xmlns:p14="http://schemas.microsoft.com/office/powerpoint/2010/main" val="1691643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3950898"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FE8F3B26-86D5-0DA0-0BCC-0608CB871FBB}"/>
              </a:ext>
              <a:ext uri="{C183D7F6-B498-43B3-948B-1728B52AA6E4}">
                <adec:decorative xmlns:adec="http://schemas.microsoft.com/office/drawing/2017/decorative" val="1"/>
              </a:ext>
            </a:extLst>
          </p:cNvPr>
          <p:cNvSpPr/>
          <p:nvPr/>
        </p:nvSpPr>
        <p:spPr>
          <a:xfrm>
            <a:off x="4086226" y="217494"/>
            <a:ext cx="3781246" cy="610808"/>
          </a:xfrm>
          <a:prstGeom prst="roundRect">
            <a:avLst>
              <a:gd name="adj" fmla="val 50000"/>
            </a:avLst>
          </a:prstGeom>
          <a:ln/>
        </p:spPr>
        <p:style>
          <a:lnRef idx="1">
            <a:schemeClr val="accent3"/>
          </a:lnRef>
          <a:fillRef idx="3">
            <a:schemeClr val="accent3"/>
          </a:fillRef>
          <a:effectRef idx="2">
            <a:schemeClr val="accent3"/>
          </a:effectRef>
          <a:fontRef idx="minor">
            <a:schemeClr val="lt1"/>
          </a:fontRef>
        </p:style>
        <p:txBody>
          <a:bodyPr rtlCol="0" anchor="ctr"/>
          <a:lstStyle/>
          <a:p>
            <a:r>
              <a:rPr lang="en-IN" sz="2400" dirty="0">
                <a:uFill>
                  <a:solidFill>
                    <a:srgbClr val="000000"/>
                  </a:solidFill>
                </a:uFill>
                <a:latin typeface="Times New Roman"/>
                <a:cs typeface="Times New Roman"/>
              </a:rPr>
              <a:t> Insights</a:t>
            </a:r>
            <a:r>
              <a:rPr lang="en-IN" sz="2400" spc="-40"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from</a:t>
            </a:r>
            <a:r>
              <a:rPr lang="en-IN" sz="2400" spc="-45" dirty="0">
                <a:uFill>
                  <a:solidFill>
                    <a:srgbClr val="000000"/>
                  </a:solidFill>
                </a:uFill>
                <a:latin typeface="Times New Roman"/>
                <a:cs typeface="Times New Roman"/>
              </a:rPr>
              <a:t> </a:t>
            </a:r>
            <a:r>
              <a:rPr lang="en-IN" sz="2400" dirty="0">
                <a:uFill>
                  <a:solidFill>
                    <a:srgbClr val="000000"/>
                  </a:solidFill>
                </a:uFill>
                <a:latin typeface="Times New Roman"/>
                <a:cs typeface="Times New Roman"/>
              </a:rPr>
              <a:t>the</a:t>
            </a:r>
            <a:r>
              <a:rPr lang="en-IN" sz="2400" spc="-40" dirty="0">
                <a:uFill>
                  <a:solidFill>
                    <a:srgbClr val="000000"/>
                  </a:solidFill>
                </a:uFill>
                <a:latin typeface="Times New Roman"/>
                <a:cs typeface="Times New Roman"/>
              </a:rPr>
              <a:t> </a:t>
            </a:r>
            <a:r>
              <a:rPr lang="en-IN" sz="2400" spc="-10" dirty="0">
                <a:uFill>
                  <a:solidFill>
                    <a:srgbClr val="000000"/>
                  </a:solidFill>
                </a:uFill>
                <a:latin typeface="Times New Roman"/>
                <a:cs typeface="Times New Roman"/>
              </a:rPr>
              <a:t>Analysis</a:t>
            </a:r>
            <a:endParaRPr lang="en-US" sz="2400" dirty="0"/>
          </a:p>
        </p:txBody>
      </p:sp>
      <p:sp>
        <p:nvSpPr>
          <p:cNvPr id="5" name="TextBox 4">
            <a:extLst>
              <a:ext uri="{FF2B5EF4-FFF2-40B4-BE49-F238E27FC236}">
                <a16:creationId xmlns:a16="http://schemas.microsoft.com/office/drawing/2014/main" id="{8D918BF7-FA79-EF0B-B31A-9B61CA289182}"/>
              </a:ext>
            </a:extLst>
          </p:cNvPr>
          <p:cNvSpPr txBox="1"/>
          <p:nvPr/>
        </p:nvSpPr>
        <p:spPr>
          <a:xfrm>
            <a:off x="540149" y="966007"/>
            <a:ext cx="5555851"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Revenue by Lead Time</a:t>
            </a:r>
          </a:p>
        </p:txBody>
      </p:sp>
      <p:sp>
        <p:nvSpPr>
          <p:cNvPr id="10" name="TextBox 9">
            <a:extLst>
              <a:ext uri="{FF2B5EF4-FFF2-40B4-BE49-F238E27FC236}">
                <a16:creationId xmlns:a16="http://schemas.microsoft.com/office/drawing/2014/main" id="{F0A235E6-843D-584D-BC19-719A97552134}"/>
              </a:ext>
            </a:extLst>
          </p:cNvPr>
          <p:cNvSpPr txBox="1"/>
          <p:nvPr/>
        </p:nvSpPr>
        <p:spPr>
          <a:xfrm>
            <a:off x="438509" y="5657671"/>
            <a:ext cx="5423140" cy="1200329"/>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 </a:t>
            </a:r>
          </a:p>
          <a:p>
            <a:r>
              <a:rPr lang="en-US" dirty="0">
                <a:latin typeface="Arial" panose="020B0604020202020204" pitchFamily="34" charset="0"/>
                <a:cs typeface="Arial" panose="020B0604020202020204" pitchFamily="34" charset="0"/>
              </a:rPr>
              <a:t>Average revenue peaks at 162–217 days lead time, with fluctuations and a secondary rise around </a:t>
            </a:r>
          </a:p>
          <a:p>
            <a:r>
              <a:rPr lang="en-US" dirty="0">
                <a:latin typeface="Arial" panose="020B0604020202020204" pitchFamily="34" charset="0"/>
                <a:cs typeface="Arial" panose="020B0604020202020204" pitchFamily="34" charset="0"/>
              </a:rPr>
              <a:t>434–488 days.</a:t>
            </a:r>
            <a:endParaRPr lang="en-US" sz="18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F923BE03-C19E-75B7-BEC7-15BD14110DD8}"/>
              </a:ext>
            </a:extLst>
          </p:cNvPr>
          <p:cNvSpPr txBox="1"/>
          <p:nvPr/>
        </p:nvSpPr>
        <p:spPr>
          <a:xfrm>
            <a:off x="6295126" y="966007"/>
            <a:ext cx="5669712" cy="369332"/>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Revenue by Market Segment</a:t>
            </a:r>
          </a:p>
        </p:txBody>
      </p:sp>
      <p:sp>
        <p:nvSpPr>
          <p:cNvPr id="16" name="TextBox 15">
            <a:extLst>
              <a:ext uri="{FF2B5EF4-FFF2-40B4-BE49-F238E27FC236}">
                <a16:creationId xmlns:a16="http://schemas.microsoft.com/office/drawing/2014/main" id="{E0ED03A8-3C91-C13B-8208-6AA7FF86C644}"/>
              </a:ext>
            </a:extLst>
          </p:cNvPr>
          <p:cNvSpPr txBox="1"/>
          <p:nvPr/>
        </p:nvSpPr>
        <p:spPr>
          <a:xfrm>
            <a:off x="6330352" y="5813038"/>
            <a:ext cx="5669712" cy="923330"/>
          </a:xfrm>
          <a:prstGeom prst="rect">
            <a:avLst/>
          </a:prstGeom>
          <a:noFill/>
        </p:spPr>
        <p:txBody>
          <a:bodyPr wrap="square">
            <a:spAutoFit/>
          </a:bodyPr>
          <a:lstStyle/>
          <a:p>
            <a:r>
              <a:rPr lang="en-US" sz="1800" b="1" dirty="0">
                <a:latin typeface="Arial" panose="020B0604020202020204" pitchFamily="34" charset="0"/>
                <a:cs typeface="Arial" panose="020B0604020202020204" pitchFamily="34" charset="0"/>
              </a:rPr>
              <a:t>Interpretation:</a:t>
            </a:r>
          </a:p>
          <a:p>
            <a:r>
              <a:rPr lang="en-US" dirty="0">
                <a:latin typeface="Arial" panose="020B0604020202020204" pitchFamily="34" charset="0"/>
                <a:cs typeface="Arial" panose="020B0604020202020204" pitchFamily="34" charset="0"/>
              </a:rPr>
              <a:t>Aviation had the highest Market segment based on Average Revenue.</a:t>
            </a:r>
            <a:endParaRPr lang="en-US" sz="1800" b="1"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0A2351E-3625-69C6-8208-A3D76B83C6D5}"/>
              </a:ext>
            </a:extLst>
          </p:cNvPr>
          <p:cNvPicPr>
            <a:picLocks noChangeAspect="1"/>
          </p:cNvPicPr>
          <p:nvPr/>
        </p:nvPicPr>
        <p:blipFill>
          <a:blip r:embed="rId3"/>
          <a:stretch>
            <a:fillRect/>
          </a:stretch>
        </p:blipFill>
        <p:spPr>
          <a:xfrm>
            <a:off x="543797" y="1603560"/>
            <a:ext cx="5385092" cy="4098500"/>
          </a:xfrm>
          <a:prstGeom prst="rect">
            <a:avLst/>
          </a:prstGeom>
        </p:spPr>
      </p:pic>
      <p:pic>
        <p:nvPicPr>
          <p:cNvPr id="13" name="Picture 12">
            <a:extLst>
              <a:ext uri="{FF2B5EF4-FFF2-40B4-BE49-F238E27FC236}">
                <a16:creationId xmlns:a16="http://schemas.microsoft.com/office/drawing/2014/main" id="{9004EF98-C592-BADA-B953-9CA913642ADA}"/>
              </a:ext>
            </a:extLst>
          </p:cNvPr>
          <p:cNvPicPr>
            <a:picLocks noChangeAspect="1"/>
          </p:cNvPicPr>
          <p:nvPr/>
        </p:nvPicPr>
        <p:blipFill>
          <a:blip r:embed="rId4"/>
          <a:stretch>
            <a:fillRect/>
          </a:stretch>
        </p:blipFill>
        <p:spPr>
          <a:xfrm>
            <a:off x="6263113" y="1335339"/>
            <a:ext cx="5736951" cy="4366719"/>
          </a:xfrm>
          <a:prstGeom prst="rect">
            <a:avLst/>
          </a:prstGeom>
        </p:spPr>
      </p:pic>
    </p:spTree>
    <p:extLst>
      <p:ext uri="{BB962C8B-B14F-4D97-AF65-F5344CB8AC3E}">
        <p14:creationId xmlns:p14="http://schemas.microsoft.com/office/powerpoint/2010/main" val="2580269641"/>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267</TotalTime>
  <Words>1493</Words>
  <Application>Microsoft Office PowerPoint</Application>
  <PresentationFormat>Widescreen</PresentationFormat>
  <Paragraphs>206</Paragraphs>
  <Slides>23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Baloo 2</vt:lpstr>
      <vt:lpstr>Calibri</vt:lpstr>
      <vt:lpstr>Century Gothic</vt:lpstr>
      <vt:lpstr>menlo</vt:lpstr>
      <vt:lpstr>Segoe UI Light</vt:lpstr>
      <vt:lpstr>Times New Roman</vt:lpstr>
      <vt:lpstr>Trebuchet MS</vt:lpstr>
      <vt:lpstr>Wingdings</vt:lpstr>
      <vt:lpstr>Office Theme</vt:lpstr>
      <vt:lpstr>Comprehensive Analysis of Hotel Booking </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Rohan Ashok Gonabal</dc:creator>
  <cp:lastModifiedBy>Rohan Ashok Gonabal</cp:lastModifiedBy>
  <cp:revision>43</cp:revision>
  <dcterms:created xsi:type="dcterms:W3CDTF">2025-07-02T18:57:41Z</dcterms:created>
  <dcterms:modified xsi:type="dcterms:W3CDTF">2025-07-11T11:44:52Z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