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1" r:id="rId6"/>
    <p:sldId id="277" r:id="rId7"/>
    <p:sldId id="266" r:id="rId8"/>
    <p:sldId id="280" r:id="rId9"/>
    <p:sldId id="282" r:id="rId10"/>
    <p:sldId id="281" r:id="rId11"/>
    <p:sldId id="283" r:id="rId12"/>
    <p:sldId id="284" r:id="rId13"/>
    <p:sldId id="288" r:id="rId14"/>
    <p:sldId id="289" r:id="rId15"/>
    <p:sldId id="291" r:id="rId16"/>
    <p:sldId id="292" r:id="rId17"/>
    <p:sldId id="285" r:id="rId18"/>
    <p:sldId id="286" r:id="rId19"/>
    <p:sldId id="287" r:id="rId20"/>
    <p:sldId id="290" r:id="rId21"/>
    <p:sldId id="293" r:id="rId22"/>
    <p:sldId id="275" r:id="rId23"/>
    <p:sldId id="279" r:id="rId24"/>
    <p:sldId id="295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>
      <p:cViewPr varScale="1">
        <p:scale>
          <a:sx n="86" d="100"/>
          <a:sy n="86" d="100"/>
        </p:scale>
        <p:origin x="96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3191" y="2319291"/>
            <a:ext cx="9241654" cy="1109709"/>
          </a:xfrm>
        </p:spPr>
        <p:txBody>
          <a:bodyPr/>
          <a:lstStyle/>
          <a:p>
            <a:r>
              <a:rPr lang="en-US" sz="4800" dirty="0"/>
              <a:t>Analyzing Automobile Sales Trends, Insights, and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979381"/>
            <a:ext cx="7893170" cy="1701665"/>
          </a:xfrm>
        </p:spPr>
        <p:txBody>
          <a:bodyPr>
            <a:normAutofit/>
          </a:bodyPr>
          <a:lstStyle/>
          <a:p>
            <a:pPr marL="12700" marR="1595755">
              <a:lnSpc>
                <a:spcPct val="117700"/>
              </a:lnSpc>
              <a:spcBef>
                <a:spcPts val="100"/>
              </a:spcBef>
            </a:pPr>
            <a:r>
              <a:rPr lang="en-IN" sz="2000" spc="-35" dirty="0">
                <a:solidFill>
                  <a:schemeClr val="tx1"/>
                </a:solidFill>
                <a:latin typeface="Trebuchet MS"/>
                <a:cs typeface="Trebuchet MS"/>
              </a:rPr>
              <a:t>Student</a:t>
            </a:r>
            <a:r>
              <a:rPr lang="en-IN" sz="2000" spc="-12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N" sz="2000" spc="-10" dirty="0">
                <a:solidFill>
                  <a:schemeClr val="tx1"/>
                </a:solidFill>
                <a:latin typeface="Trebuchet MS"/>
                <a:cs typeface="Trebuchet MS"/>
              </a:rPr>
              <a:t>Name  : Rohan Ashok Gonabal</a:t>
            </a:r>
          </a:p>
          <a:p>
            <a:pPr marL="12700" marR="1595755">
              <a:lnSpc>
                <a:spcPct val="117700"/>
              </a:lnSpc>
              <a:spcBef>
                <a:spcPts val="100"/>
              </a:spcBef>
            </a:pPr>
            <a:r>
              <a:rPr lang="en-IN" sz="2000" dirty="0">
                <a:solidFill>
                  <a:schemeClr val="tx1"/>
                </a:solidFill>
                <a:latin typeface="Trebuchet MS"/>
                <a:cs typeface="Trebuchet MS"/>
              </a:rPr>
              <a:t>Course</a:t>
            </a:r>
            <a:r>
              <a:rPr lang="en-IN" sz="2000" spc="-105" dirty="0">
                <a:solidFill>
                  <a:schemeClr val="tx1"/>
                </a:solidFill>
                <a:latin typeface="Trebuchet MS"/>
                <a:cs typeface="Trebuchet MS"/>
              </a:rPr>
              <a:t> 6</a:t>
            </a:r>
            <a:r>
              <a:rPr lang="en-IN" sz="2000" spc="-140" dirty="0">
                <a:solidFill>
                  <a:schemeClr val="tx1"/>
                </a:solidFill>
                <a:latin typeface="Trebuchet MS"/>
                <a:cs typeface="Trebuchet MS"/>
              </a:rPr>
              <a:t>             </a:t>
            </a:r>
            <a:r>
              <a:rPr lang="en-IN" sz="2000" spc="-195" dirty="0">
                <a:solidFill>
                  <a:schemeClr val="tx1"/>
                </a:solidFill>
                <a:latin typeface="Trebuchet MS"/>
                <a:cs typeface="Trebuchet MS"/>
              </a:rPr>
              <a:t>:</a:t>
            </a:r>
            <a:r>
              <a:rPr lang="en-IN" sz="2000" spc="-13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US" sz="2000" spc="-130" dirty="0">
                <a:solidFill>
                  <a:schemeClr val="tx1"/>
                </a:solidFill>
                <a:latin typeface="Trebuchet MS"/>
                <a:cs typeface="Trebuchet MS"/>
              </a:rPr>
              <a:t>Exploratory Data Analysis Using Tableau</a:t>
            </a:r>
            <a:endParaRPr lang="en-IN" sz="20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IN" sz="2000" spc="-25" dirty="0">
                <a:solidFill>
                  <a:schemeClr val="tx1"/>
                </a:solidFill>
                <a:latin typeface="Trebuchet MS"/>
                <a:cs typeface="Trebuchet MS"/>
              </a:rPr>
              <a:t>Batch</a:t>
            </a:r>
            <a:r>
              <a:rPr lang="en-IN" sz="2000" spc="-15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N" sz="2000" spc="-10" dirty="0">
                <a:solidFill>
                  <a:schemeClr val="tx1"/>
                </a:solidFill>
                <a:latin typeface="Trebuchet MS"/>
                <a:cs typeface="Trebuchet MS"/>
              </a:rPr>
              <a:t>Code      :</a:t>
            </a:r>
            <a:r>
              <a:rPr lang="en-IN" sz="2000" spc="-17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N" sz="2000" spc="-10" dirty="0">
                <a:solidFill>
                  <a:schemeClr val="tx1"/>
                </a:solidFill>
                <a:latin typeface="Trebuchet MS"/>
                <a:cs typeface="Trebuchet MS"/>
              </a:rPr>
              <a:t>DA464S46</a:t>
            </a:r>
            <a:endParaRPr lang="en-IN" sz="2000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lang="en-IN" sz="2000" spc="-90" dirty="0">
                <a:solidFill>
                  <a:schemeClr val="tx1"/>
                </a:solidFill>
                <a:latin typeface="Trebuchet MS"/>
                <a:cs typeface="Trebuchet MS"/>
              </a:rPr>
              <a:t>Project</a:t>
            </a:r>
            <a:r>
              <a:rPr lang="en-IN" sz="2000" spc="-15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N" sz="2000" spc="-50" dirty="0">
                <a:solidFill>
                  <a:schemeClr val="tx1"/>
                </a:solidFill>
                <a:latin typeface="Trebuchet MS"/>
                <a:cs typeface="Trebuchet MS"/>
              </a:rPr>
              <a:t>Guide    :</a:t>
            </a:r>
            <a:r>
              <a:rPr lang="en-IN" sz="2000" spc="-17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N" sz="2000" spc="-45" dirty="0">
                <a:solidFill>
                  <a:schemeClr val="tx1"/>
                </a:solidFill>
                <a:latin typeface="Trebuchet MS"/>
                <a:cs typeface="Trebuchet MS"/>
              </a:rPr>
              <a:t>Komilla</a:t>
            </a:r>
            <a:r>
              <a:rPr lang="en-IN" sz="2000" spc="-17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IN" sz="2000" spc="-10" dirty="0">
                <a:solidFill>
                  <a:schemeClr val="tx1"/>
                </a:solidFill>
                <a:latin typeface="Trebuchet MS"/>
                <a:cs typeface="Trebuchet MS"/>
              </a:rPr>
              <a:t>Bhatia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0E722-8EDC-D398-7256-860080291207}"/>
              </a:ext>
            </a:extLst>
          </p:cNvPr>
          <p:cNvSpPr txBox="1"/>
          <p:nvPr/>
        </p:nvSpPr>
        <p:spPr>
          <a:xfrm>
            <a:off x="2058992" y="189168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Inventory Management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9E7AD-4E19-849F-71A0-53F3492B5777}"/>
              </a:ext>
            </a:extLst>
          </p:cNvPr>
          <p:cNvSpPr txBox="1"/>
          <p:nvPr/>
        </p:nvSpPr>
        <p:spPr>
          <a:xfrm>
            <a:off x="514951" y="952616"/>
            <a:ext cx="5343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</a:t>
            </a:r>
            <a:r>
              <a:rPr lang="en-US" sz="1800" b="1" dirty="0">
                <a:solidFill>
                  <a:srgbClr val="000000"/>
                </a:solidFill>
                <a:effectLst/>
                <a:latin typeface="Tableau Bold"/>
              </a:rPr>
              <a:t>Maximum &amp; Minimum Quantity Ordered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056B1-3A65-709A-3FE8-1047267E1494}"/>
              </a:ext>
            </a:extLst>
          </p:cNvPr>
          <p:cNvSpPr txBox="1"/>
          <p:nvPr/>
        </p:nvSpPr>
        <p:spPr>
          <a:xfrm>
            <a:off x="514951" y="6022500"/>
            <a:ext cx="5455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Interpretation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Tableau Bold"/>
              </a:rPr>
              <a:t>Classic</a:t>
            </a:r>
            <a:r>
              <a:rPr lang="en-US" sz="1800" dirty="0">
                <a:solidFill>
                  <a:srgbClr val="000000"/>
                </a:solidFill>
                <a:effectLst/>
                <a:latin typeface="Tableau Bold"/>
              </a:rPr>
              <a:t> has the Highest orders Across Other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ableau Bold"/>
              </a:rPr>
              <a:t>ProductLine</a:t>
            </a:r>
            <a:r>
              <a:rPr lang="en-US" sz="1800" dirty="0">
                <a:solidFill>
                  <a:srgbClr val="000000"/>
                </a:solidFill>
                <a:effectLst/>
                <a:latin typeface="Tableau Bold"/>
              </a:rPr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D39DF-4A72-0A75-6477-73B679711849}"/>
              </a:ext>
            </a:extLst>
          </p:cNvPr>
          <p:cNvSpPr txBox="1"/>
          <p:nvPr/>
        </p:nvSpPr>
        <p:spPr>
          <a:xfrm>
            <a:off x="6096000" y="959009"/>
            <a:ext cx="5946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ableau Bold"/>
              </a:rPr>
              <a:t>2.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</a:rPr>
              <a:t>Comparing sales and Quantity ordered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89E78-912F-9EDE-9157-46CE61E5AED7}"/>
              </a:ext>
            </a:extLst>
          </p:cNvPr>
          <p:cNvSpPr txBox="1"/>
          <p:nvPr/>
        </p:nvSpPr>
        <p:spPr>
          <a:xfrm>
            <a:off x="6221562" y="6019156"/>
            <a:ext cx="5651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Interpretation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Tableau Bold"/>
              </a:rPr>
              <a:t>Classic</a:t>
            </a:r>
            <a:r>
              <a:rPr lang="en-US" sz="1800" dirty="0">
                <a:solidFill>
                  <a:srgbClr val="000000"/>
                </a:solidFill>
                <a:effectLst/>
                <a:latin typeface="Tableau Bold"/>
              </a:rPr>
              <a:t> has a </a:t>
            </a:r>
            <a:r>
              <a:rPr lang="en-US" dirty="0">
                <a:solidFill>
                  <a:srgbClr val="000000"/>
                </a:solidFill>
                <a:latin typeface="Tableau Bold"/>
              </a:rPr>
              <a:t>positive correlation with </a:t>
            </a:r>
            <a:r>
              <a:rPr lang="en-US" sz="1800" dirty="0">
                <a:solidFill>
                  <a:srgbClr val="000000"/>
                </a:solidFill>
                <a:effectLst/>
                <a:latin typeface="Tableau Bold"/>
              </a:rPr>
              <a:t>order quantity.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9F56A-6223-D814-F3D3-FBC2D2C32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51" y="1579093"/>
            <a:ext cx="5455489" cy="42092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A74AE7-0744-5600-9EEE-778293914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62" y="1882339"/>
            <a:ext cx="5709820" cy="39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4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0E722-8EDC-D398-7256-860080291207}"/>
              </a:ext>
            </a:extLst>
          </p:cNvPr>
          <p:cNvSpPr txBox="1"/>
          <p:nvPr/>
        </p:nvSpPr>
        <p:spPr>
          <a:xfrm>
            <a:off x="2058992" y="189168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Order Fulfilment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9E7AD-4E19-849F-71A0-53F3492B5777}"/>
              </a:ext>
            </a:extLst>
          </p:cNvPr>
          <p:cNvSpPr txBox="1"/>
          <p:nvPr/>
        </p:nvSpPr>
        <p:spPr>
          <a:xfrm>
            <a:off x="640511" y="941113"/>
            <a:ext cx="5343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ableau Bold"/>
              </a:rPr>
              <a:t>1.Distribution of order status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056B1-3A65-709A-3FE8-1047267E1494}"/>
              </a:ext>
            </a:extLst>
          </p:cNvPr>
          <p:cNvSpPr txBox="1"/>
          <p:nvPr/>
        </p:nvSpPr>
        <p:spPr>
          <a:xfrm>
            <a:off x="640511" y="6022501"/>
            <a:ext cx="5455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Interpretation</a:t>
            </a:r>
            <a:r>
              <a:rPr lang="en-US" dirty="0"/>
              <a:t>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ableau Bold"/>
              </a:rPr>
              <a:t>Orders Shipped is 98.40%.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D39DF-4A72-0A75-6477-73B679711849}"/>
              </a:ext>
            </a:extLst>
          </p:cNvPr>
          <p:cNvSpPr txBox="1"/>
          <p:nvPr/>
        </p:nvSpPr>
        <p:spPr>
          <a:xfrm>
            <a:off x="5619093" y="943233"/>
            <a:ext cx="6162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ableau Bold"/>
              </a:rPr>
              <a:t>2.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ableau Bold"/>
              </a:rPr>
              <a:t>Order status over different Quarters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89E78-912F-9EDE-9157-46CE61E5AED7}"/>
              </a:ext>
            </a:extLst>
          </p:cNvPr>
          <p:cNvSpPr txBox="1"/>
          <p:nvPr/>
        </p:nvSpPr>
        <p:spPr>
          <a:xfrm>
            <a:off x="5619093" y="6022501"/>
            <a:ext cx="6162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Interpretation</a:t>
            </a:r>
            <a:r>
              <a:rPr lang="en-US" dirty="0"/>
              <a:t>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ableau Bold"/>
              </a:rPr>
              <a:t>Highest orders shipped in Quarter 4.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E7C1DB-CA85-F6DA-3870-D1C5B1B71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93" y="1513407"/>
            <a:ext cx="6312289" cy="3985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7A4BEB-DF76-5B35-8233-B1B917B3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11" y="1589614"/>
            <a:ext cx="4168501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38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0E722-8EDC-D398-7256-860080291207}"/>
              </a:ext>
            </a:extLst>
          </p:cNvPr>
          <p:cNvSpPr txBox="1"/>
          <p:nvPr/>
        </p:nvSpPr>
        <p:spPr>
          <a:xfrm>
            <a:off x="2058992" y="189168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Pricing Strategy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9E7AD-4E19-849F-71A0-53F3492B5777}"/>
              </a:ext>
            </a:extLst>
          </p:cNvPr>
          <p:cNvSpPr txBox="1"/>
          <p:nvPr/>
        </p:nvSpPr>
        <p:spPr>
          <a:xfrm>
            <a:off x="643386" y="948574"/>
            <a:ext cx="5343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</a:t>
            </a:r>
            <a:r>
              <a:rPr lang="en-US" sz="1800" b="1" dirty="0">
                <a:solidFill>
                  <a:srgbClr val="333333"/>
                </a:solidFill>
                <a:effectLst/>
                <a:latin typeface="Tableau Bold"/>
              </a:rPr>
              <a:t>Average Based On MSRP and Each Price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056B1-3A65-709A-3FE8-1047267E1494}"/>
              </a:ext>
            </a:extLst>
          </p:cNvPr>
          <p:cNvSpPr txBox="1"/>
          <p:nvPr/>
        </p:nvSpPr>
        <p:spPr>
          <a:xfrm>
            <a:off x="640511" y="6022500"/>
            <a:ext cx="5455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Interpretation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Tableau Bold"/>
              </a:rPr>
              <a:t>Classic</a:t>
            </a:r>
            <a:r>
              <a:rPr lang="en-US" sz="1800" dirty="0">
                <a:solidFill>
                  <a:srgbClr val="000000"/>
                </a:solidFill>
                <a:effectLst/>
                <a:latin typeface="Tableau Bold"/>
              </a:rPr>
              <a:t> has the Highest </a:t>
            </a:r>
            <a:r>
              <a:rPr lang="en-US" dirty="0">
                <a:solidFill>
                  <a:srgbClr val="000000"/>
                </a:solidFill>
                <a:latin typeface="Tableau Bold"/>
              </a:rPr>
              <a:t>Average values</a:t>
            </a:r>
            <a:r>
              <a:rPr lang="en-US" sz="1800" dirty="0">
                <a:solidFill>
                  <a:srgbClr val="000000"/>
                </a:solidFill>
                <a:effectLst/>
                <a:latin typeface="Tableau Bold"/>
              </a:rPr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D39DF-4A72-0A75-6477-73B679711849}"/>
              </a:ext>
            </a:extLst>
          </p:cNvPr>
          <p:cNvSpPr txBox="1"/>
          <p:nvPr/>
        </p:nvSpPr>
        <p:spPr>
          <a:xfrm>
            <a:off x="5986732" y="948574"/>
            <a:ext cx="6162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ableau Bold"/>
              </a:rPr>
              <a:t>2.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Tableau Bold"/>
              </a:rPr>
              <a:t>Comparing</a:t>
            </a:r>
            <a:r>
              <a:rPr lang="en-US" sz="1800" b="1" dirty="0">
                <a:solidFill>
                  <a:srgbClr val="000000"/>
                </a:solidFill>
                <a:effectLst/>
                <a:latin typeface="Tableau Bold"/>
              </a:rPr>
              <a:t> On MSRP and Price Each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89E78-912F-9EDE-9157-46CE61E5AED7}"/>
              </a:ext>
            </a:extLst>
          </p:cNvPr>
          <p:cNvSpPr txBox="1"/>
          <p:nvPr/>
        </p:nvSpPr>
        <p:spPr>
          <a:xfrm>
            <a:off x="5986732" y="6022500"/>
            <a:ext cx="5651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Interpretation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Tableau Bold"/>
              </a:rPr>
              <a:t>Classic</a:t>
            </a:r>
            <a:r>
              <a:rPr lang="en-US" sz="1800" dirty="0">
                <a:solidFill>
                  <a:srgbClr val="000000"/>
                </a:solidFill>
                <a:effectLst/>
                <a:latin typeface="Tableau Bold"/>
              </a:rPr>
              <a:t> has a </a:t>
            </a:r>
            <a:r>
              <a:rPr lang="en-US" dirty="0">
                <a:solidFill>
                  <a:srgbClr val="000000"/>
                </a:solidFill>
                <a:latin typeface="Tableau Bold"/>
              </a:rPr>
              <a:t>positive correlation</a:t>
            </a:r>
            <a:r>
              <a:rPr lang="en-US" sz="1800" dirty="0">
                <a:solidFill>
                  <a:srgbClr val="000000"/>
                </a:solidFill>
                <a:effectLst/>
                <a:latin typeface="Tableau Bold"/>
              </a:rPr>
              <a:t> with order quantity.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A626FA-9E10-809C-3424-79C5D56B9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11" y="1472105"/>
            <a:ext cx="5190946" cy="4385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127798-0168-EE32-9E09-69D53797B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732" y="1472105"/>
            <a:ext cx="5727940" cy="438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83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0E722-8EDC-D398-7256-860080291207}"/>
              </a:ext>
            </a:extLst>
          </p:cNvPr>
          <p:cNvSpPr txBox="1"/>
          <p:nvPr/>
        </p:nvSpPr>
        <p:spPr>
          <a:xfrm>
            <a:off x="2058992" y="189168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Pricing Strategy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9E7AD-4E19-849F-71A0-53F3492B5777}"/>
              </a:ext>
            </a:extLst>
          </p:cNvPr>
          <p:cNvSpPr txBox="1"/>
          <p:nvPr/>
        </p:nvSpPr>
        <p:spPr>
          <a:xfrm>
            <a:off x="838918" y="1033249"/>
            <a:ext cx="5343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Comparing </a:t>
            </a:r>
            <a:r>
              <a:rPr lang="en-US" sz="1800" b="1" dirty="0">
                <a:solidFill>
                  <a:srgbClr val="333333"/>
                </a:solidFill>
                <a:effectLst/>
                <a:latin typeface="Tableau Bold"/>
              </a:rPr>
              <a:t>Sales Based On Each Price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056B1-3A65-709A-3FE8-1047267E1494}"/>
              </a:ext>
            </a:extLst>
          </p:cNvPr>
          <p:cNvSpPr txBox="1"/>
          <p:nvPr/>
        </p:nvSpPr>
        <p:spPr>
          <a:xfrm>
            <a:off x="838918" y="6022501"/>
            <a:ext cx="10547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Interpretation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Tableau Bold"/>
              </a:rPr>
              <a:t>Positive correlation between sales and each price</a:t>
            </a:r>
            <a:r>
              <a:rPr lang="en-US" sz="1800" dirty="0">
                <a:solidFill>
                  <a:srgbClr val="000000"/>
                </a:solidFill>
                <a:effectLst/>
                <a:latin typeface="Tableau Bold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C69CB-4CC9-95D5-FC31-CDD502E09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18" y="1475365"/>
            <a:ext cx="10677346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2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0E722-8EDC-D398-7256-860080291207}"/>
              </a:ext>
            </a:extLst>
          </p:cNvPr>
          <p:cNvSpPr txBox="1"/>
          <p:nvPr/>
        </p:nvSpPr>
        <p:spPr>
          <a:xfrm>
            <a:off x="1972727" y="293822"/>
            <a:ext cx="96901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ableau Bold"/>
              </a:rPr>
              <a:t>Sales and Customer Segmentation Analysis Dashboard</a:t>
            </a:r>
            <a:endParaRPr lang="en-US" sz="3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447CFE-2B95-1FC9-2B4C-EFDD2EF2F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6" y="1001096"/>
            <a:ext cx="11455879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24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0E722-8EDC-D398-7256-860080291207}"/>
              </a:ext>
            </a:extLst>
          </p:cNvPr>
          <p:cNvSpPr txBox="1"/>
          <p:nvPr/>
        </p:nvSpPr>
        <p:spPr>
          <a:xfrm>
            <a:off x="3007897" y="147172"/>
            <a:ext cx="67054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ableau Bold"/>
              </a:rPr>
              <a:t>Sales Forecasting Analysis Dashboard</a:t>
            </a:r>
            <a:endParaRPr lang="en-US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6FA7BA-0FD1-A47B-4D12-108952C8F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09" y="1001096"/>
            <a:ext cx="11568022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96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0E722-8EDC-D398-7256-860080291207}"/>
              </a:ext>
            </a:extLst>
          </p:cNvPr>
          <p:cNvSpPr txBox="1"/>
          <p:nvPr/>
        </p:nvSpPr>
        <p:spPr>
          <a:xfrm>
            <a:off x="3664865" y="181679"/>
            <a:ext cx="4997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ableau Bold"/>
              </a:rPr>
              <a:t>Product Analysis Dashboard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B5DCA-9F65-15FC-4A05-7FBB4625C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58" y="1062061"/>
            <a:ext cx="11309231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0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0E722-8EDC-D398-7256-860080291207}"/>
              </a:ext>
            </a:extLst>
          </p:cNvPr>
          <p:cNvSpPr txBox="1"/>
          <p:nvPr/>
        </p:nvSpPr>
        <p:spPr>
          <a:xfrm>
            <a:off x="3470770" y="129920"/>
            <a:ext cx="53338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Stock and Orders Dashboard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FA828-5095-8E83-1EA5-8D3AF3435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4" y="878597"/>
            <a:ext cx="11430000" cy="575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73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0E722-8EDC-D398-7256-860080291207}"/>
              </a:ext>
            </a:extLst>
          </p:cNvPr>
          <p:cNvSpPr txBox="1"/>
          <p:nvPr/>
        </p:nvSpPr>
        <p:spPr>
          <a:xfrm>
            <a:off x="3729563" y="86789"/>
            <a:ext cx="4747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Tableau Bold"/>
              </a:rPr>
              <a:t>Pricing Strategy Dashboard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24953-CF17-AEDE-89DD-7633AA05D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24" y="878597"/>
            <a:ext cx="11602529" cy="568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73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51" y="2950233"/>
            <a:ext cx="2847615" cy="62505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4127" y="849701"/>
            <a:ext cx="6229170" cy="51585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Identify trends, peak periods, and declines across products, regions, and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Group customers by behavior and preferences for targeted marketing.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Predict future sales to support accurate planning and inventory decisions.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Evaluate which products sell well or underperform, including seasonal trends.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Maintain optimal stock levels to avoid overstocking or shortages.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Assess order processing efficiency and identify delays or issues.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Analyze the impact of pricing on sales and recommend profit-driven strategies.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26" y="2189170"/>
            <a:ext cx="2251229" cy="2649159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/>
                <a:cs typeface="Times New Roman"/>
              </a:rPr>
              <a:t>Problem</a:t>
            </a:r>
            <a:r>
              <a:rPr lang="en-IN" sz="2800" spc="-125" dirty="0">
                <a:latin typeface="Times New Roman"/>
                <a:cs typeface="Times New Roman"/>
              </a:rPr>
              <a:t> </a:t>
            </a:r>
            <a:r>
              <a:rPr lang="en-IN" sz="2800" spc="-10" dirty="0">
                <a:latin typeface="Times New Roman"/>
                <a:cs typeface="Times New Roman"/>
              </a:rPr>
              <a:t>Statement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AF990-A487-BFAE-FE8D-8B556B04BCBF}"/>
              </a:ext>
            </a:extLst>
          </p:cNvPr>
          <p:cNvSpPr txBox="1"/>
          <p:nvPr/>
        </p:nvSpPr>
        <p:spPr>
          <a:xfrm>
            <a:off x="5746071" y="2082588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 company lacks a unified understanding of sales trends, customer behavior, product performance, and inventory efficiency. This leads to missed sales opportunities, poor stock management, inefficient order fulfillment, and suboptimal pricing strategies. A comprehensive data-driven analysis is needed to improve forecasting, segmentation, and decision-making across all areas.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2895564"/>
            <a:ext cx="3270310" cy="625057"/>
          </a:xfrm>
        </p:spPr>
        <p:txBody>
          <a:bodyPr>
            <a:noAutofit/>
          </a:bodyPr>
          <a:lstStyle/>
          <a:p>
            <a:r>
              <a:rPr lang="en-IN" sz="4000" spc="-75" dirty="0"/>
              <a:t>Conclusion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7223" y="1497727"/>
            <a:ext cx="6814868" cy="4770408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Quarter 1 consistently recorded the highest sales across all three years.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Sales grew steadily from 2003 ($445k) to 2005 ($1.074M) in Q1.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Quarters 2 to 4 showed significantly lower performance, especially Q2 in 2005.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Classic Cars emerged as the best-selling category, with a total of $6.73 million in sales.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Classic Cars also received the highest number of orders (1,652,216), confirming strong market demand.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Trains recorded the lowest number of orders (124,689), indicating low product movement.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France led sales across various territories.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Within the U.S., San Rafael (California) had the highest city-level sales.</a:t>
            </a:r>
          </a:p>
        </p:txBody>
      </p:sp>
    </p:spTree>
    <p:extLst>
      <p:ext uri="{BB962C8B-B14F-4D97-AF65-F5344CB8AC3E}">
        <p14:creationId xmlns:p14="http://schemas.microsoft.com/office/powerpoint/2010/main" val="367632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2895564"/>
            <a:ext cx="3270310" cy="625057"/>
          </a:xfrm>
        </p:spPr>
        <p:txBody>
          <a:bodyPr>
            <a:noAutofit/>
          </a:bodyPr>
          <a:lstStyle/>
          <a:p>
            <a:r>
              <a:rPr lang="en-IN" sz="4000" spc="-75" dirty="0"/>
              <a:t>Conclusion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5079" y="1135417"/>
            <a:ext cx="6823495" cy="4770408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USA had the highest customer distribution, showing strong brand reach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order fulfillment rate was high at 98.40%, reflecting strong operational performance.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Quarter 4 saw the highest volume of shipments, possibly due to holiday season demand or year-end bulk orders.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Classic Cars demonstrated a positive correlation between order quantity and average value, reinforcing their top-performing status.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 positive correlation between sales and price across products suggests that higher-priced items continued to sell well, possibly due to perceived value or brand strength.</a:t>
            </a:r>
          </a:p>
        </p:txBody>
      </p:sp>
    </p:spTree>
    <p:extLst>
      <p:ext uri="{BB962C8B-B14F-4D97-AF65-F5344CB8AC3E}">
        <p14:creationId xmlns:p14="http://schemas.microsoft.com/office/powerpoint/2010/main" val="2274744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sz="8000" dirty="0"/>
              <a:t>THANK </a:t>
            </a:r>
            <a:br>
              <a:rPr lang="en-US" sz="8000" dirty="0"/>
            </a:br>
            <a:r>
              <a:rPr lang="en-US" sz="8000" dirty="0"/>
              <a:t>  YOU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94" y="541538"/>
            <a:ext cx="5582206" cy="668128"/>
          </a:xfrm>
        </p:spPr>
        <p:txBody>
          <a:bodyPr/>
          <a:lstStyle/>
          <a:p>
            <a:r>
              <a:rPr lang="en-IN" sz="2800" b="1" spc="-10" dirty="0">
                <a:latin typeface="Times New Roman"/>
                <a:cs typeface="Times New Roman"/>
              </a:rPr>
              <a:t>Objectives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6DBE9-2C88-2E9B-5046-151F6954B1D2}"/>
              </a:ext>
            </a:extLst>
          </p:cNvPr>
          <p:cNvSpPr txBox="1"/>
          <p:nvPr/>
        </p:nvSpPr>
        <p:spPr>
          <a:xfrm>
            <a:off x="513794" y="1456808"/>
            <a:ext cx="524865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Identify sales trends, peak periods, and declines across time, products, and regions.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Group customers by behavior and preferences to improve targeted strategies.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Predict future sales to support better planning and decisions.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Evaluate top-performing, low-performing, and seasonal products.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Balance stock with demand and optimize reorder levels.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Assess order processing efficiency and spot delays or issues.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Analyze pricing impact on sales and suggest profitable strategies.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EA0AD1-F7FD-E668-30D5-A804C7EFDF36}"/>
              </a:ext>
            </a:extLst>
          </p:cNvPr>
          <p:cNvSpPr txBox="1"/>
          <p:nvPr/>
        </p:nvSpPr>
        <p:spPr>
          <a:xfrm>
            <a:off x="2235732" y="230651"/>
            <a:ext cx="77622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Sales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5B5D3-B9F7-F501-F1AB-28AB4066EB29}"/>
              </a:ext>
            </a:extLst>
          </p:cNvPr>
          <p:cNvSpPr txBox="1"/>
          <p:nvPr/>
        </p:nvSpPr>
        <p:spPr>
          <a:xfrm>
            <a:off x="563592" y="876029"/>
            <a:ext cx="62599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ableau Bold"/>
              </a:rPr>
              <a:t>1. Sales over Years and Quarters</a:t>
            </a:r>
            <a:endParaRPr lang="en-US" dirty="0">
              <a:effectLst/>
            </a:endParaRPr>
          </a:p>
          <a:p>
            <a:br>
              <a:rPr lang="en-US" sz="1800" dirty="0">
                <a:solidFill>
                  <a:srgbClr val="333333"/>
                </a:solidFill>
                <a:effectLst/>
                <a:latin typeface="Tableau Light"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F745DD-83DA-E84C-354B-5975FCF02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54" y="1445676"/>
            <a:ext cx="11236372" cy="4287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43155B-C06B-F57C-906C-463FB763613C}"/>
              </a:ext>
            </a:extLst>
          </p:cNvPr>
          <p:cNvSpPr txBox="1"/>
          <p:nvPr/>
        </p:nvSpPr>
        <p:spPr>
          <a:xfrm>
            <a:off x="588054" y="5733004"/>
            <a:ext cx="116284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Interpretation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2003 to 2005, Quarter 1 had the highest sales each year: $445k (2003), $834k (2004), and $1.072k (2005).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ableau Bold"/>
              </a:rPr>
              <a:t>Sales</a:t>
            </a:r>
            <a:r>
              <a:rPr lang="en-US" dirty="0"/>
              <a:t> dropped in Q2–Q4, with Q2 lowest in 2005 and similar declines in 2003 and 2004.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9521F0-8AD9-B0F2-6A22-099DEF2FF86B}"/>
              </a:ext>
            </a:extLst>
          </p:cNvPr>
          <p:cNvSpPr txBox="1"/>
          <p:nvPr/>
        </p:nvSpPr>
        <p:spPr>
          <a:xfrm>
            <a:off x="688778" y="98202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ableau Bold"/>
              </a:rPr>
              <a:t>2. Total Sales by Product Line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9C39A6-E769-E215-F570-AD4BCACE3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78" y="1861219"/>
            <a:ext cx="10991387" cy="38300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695D00-6D6B-1937-94AE-8BCDCB96D1B5}"/>
              </a:ext>
            </a:extLst>
          </p:cNvPr>
          <p:cNvSpPr txBox="1"/>
          <p:nvPr/>
        </p:nvSpPr>
        <p:spPr>
          <a:xfrm>
            <a:off x="688778" y="5875980"/>
            <a:ext cx="111094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Interpretation</a:t>
            </a:r>
            <a:r>
              <a:rPr lang="en-US" dirty="0"/>
              <a:t>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ableau Bold"/>
              </a:rPr>
              <a:t>In the Product line, we have the highest sales in Classic Cars of $6,730,000.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CBF4A9-C964-5390-5458-66D177C80C2B}"/>
              </a:ext>
            </a:extLst>
          </p:cNvPr>
          <p:cNvSpPr txBox="1"/>
          <p:nvPr/>
        </p:nvSpPr>
        <p:spPr>
          <a:xfrm>
            <a:off x="2477938" y="182910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Sales Data Analysis</a:t>
            </a:r>
          </a:p>
        </p:txBody>
      </p:sp>
    </p:spTree>
    <p:extLst>
      <p:ext uri="{BB962C8B-B14F-4D97-AF65-F5344CB8AC3E}">
        <p14:creationId xmlns:p14="http://schemas.microsoft.com/office/powerpoint/2010/main" val="70918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0E722-8EDC-D398-7256-860080291207}"/>
              </a:ext>
            </a:extLst>
          </p:cNvPr>
          <p:cNvSpPr txBox="1"/>
          <p:nvPr/>
        </p:nvSpPr>
        <p:spPr>
          <a:xfrm>
            <a:off x="2058992" y="189168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Customer Segmentation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9E7AD-4E19-849F-71A0-53F3492B5777}"/>
              </a:ext>
            </a:extLst>
          </p:cNvPr>
          <p:cNvSpPr txBox="1"/>
          <p:nvPr/>
        </p:nvSpPr>
        <p:spPr>
          <a:xfrm>
            <a:off x="752654" y="938358"/>
            <a:ext cx="5343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Customer distribution in each country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EFC8A-8B05-7876-3A7F-B33779F5F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54" y="1587260"/>
            <a:ext cx="5159317" cy="4311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7056B1-3A65-709A-3FE8-1047267E1494}"/>
              </a:ext>
            </a:extLst>
          </p:cNvPr>
          <p:cNvSpPr txBox="1"/>
          <p:nvPr/>
        </p:nvSpPr>
        <p:spPr>
          <a:xfrm>
            <a:off x="640511" y="6022501"/>
            <a:ext cx="5455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Interpretation</a:t>
            </a:r>
            <a:r>
              <a:rPr lang="en-US" dirty="0"/>
              <a:t>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ableau Bold"/>
              </a:rPr>
              <a:t>France has the Highest Sales Across Other territories.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D39DF-4A72-0A75-6477-73B679711849}"/>
              </a:ext>
            </a:extLst>
          </p:cNvPr>
          <p:cNvSpPr txBox="1"/>
          <p:nvPr/>
        </p:nvSpPr>
        <p:spPr>
          <a:xfrm>
            <a:off x="6096000" y="959009"/>
            <a:ext cx="5709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ableau Bold"/>
              </a:rPr>
              <a:t>2. Total </a:t>
            </a:r>
            <a:r>
              <a:rPr lang="en-US" sz="1800" b="1" dirty="0">
                <a:solidFill>
                  <a:srgbClr val="000000"/>
                </a:solidFill>
                <a:effectLst/>
                <a:latin typeface="Tableau Bold"/>
              </a:rPr>
              <a:t>Sales by City and State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19123C-1A38-7E4A-C683-BDB28D17F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30" y="1587260"/>
            <a:ext cx="5651352" cy="44352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489E78-912F-9EDE-9157-46CE61E5AED7}"/>
              </a:ext>
            </a:extLst>
          </p:cNvPr>
          <p:cNvSpPr txBox="1"/>
          <p:nvPr/>
        </p:nvSpPr>
        <p:spPr>
          <a:xfrm>
            <a:off x="6280030" y="6022500"/>
            <a:ext cx="5651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Interpretation</a:t>
            </a:r>
            <a:r>
              <a:rPr lang="en-US" dirty="0"/>
              <a:t>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ableau Bold"/>
              </a:rPr>
              <a:t>San Rafael in CA State has the Highest Sales.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4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0E722-8EDC-D398-7256-860080291207}"/>
              </a:ext>
            </a:extLst>
          </p:cNvPr>
          <p:cNvSpPr txBox="1"/>
          <p:nvPr/>
        </p:nvSpPr>
        <p:spPr>
          <a:xfrm>
            <a:off x="2050365" y="179443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Customer Segmentation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9E7AD-4E19-849F-71A0-53F3492B5777}"/>
              </a:ext>
            </a:extLst>
          </p:cNvPr>
          <p:cNvSpPr txBox="1"/>
          <p:nvPr/>
        </p:nvSpPr>
        <p:spPr>
          <a:xfrm>
            <a:off x="752654" y="106594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ableau Bold"/>
              </a:rPr>
              <a:t>3. Total</a:t>
            </a:r>
            <a:r>
              <a:rPr lang="en-US" sz="1800" b="1" dirty="0">
                <a:solidFill>
                  <a:srgbClr val="000000"/>
                </a:solidFill>
                <a:effectLst/>
                <a:latin typeface="Tableau Bold"/>
              </a:rPr>
              <a:t> Sales by Territory and Country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056B1-3A65-709A-3FE8-1047267E1494}"/>
              </a:ext>
            </a:extLst>
          </p:cNvPr>
          <p:cNvSpPr txBox="1"/>
          <p:nvPr/>
        </p:nvSpPr>
        <p:spPr>
          <a:xfrm>
            <a:off x="752654" y="6043379"/>
            <a:ext cx="5455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Interpretation</a:t>
            </a:r>
            <a:r>
              <a:rPr lang="en-US" dirty="0"/>
              <a:t>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ableau Bold"/>
              </a:rPr>
              <a:t>The USA has the Highest customer distribution</a:t>
            </a:r>
            <a:r>
              <a:rPr lang="en-US" sz="1800" b="1" dirty="0">
                <a:solidFill>
                  <a:srgbClr val="000000"/>
                </a:solidFill>
                <a:effectLst/>
                <a:latin typeface="Tableau Bold"/>
              </a:rPr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9D39DF-4A72-0A75-6477-73B679711849}"/>
              </a:ext>
            </a:extLst>
          </p:cNvPr>
          <p:cNvSpPr txBox="1"/>
          <p:nvPr/>
        </p:nvSpPr>
        <p:spPr>
          <a:xfrm>
            <a:off x="6188014" y="1068483"/>
            <a:ext cx="5767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ableau Bold"/>
              </a:rPr>
              <a:t>4.</a:t>
            </a:r>
            <a:r>
              <a:rPr lang="en-US" sz="1800" b="1" dirty="0">
                <a:solidFill>
                  <a:srgbClr val="000000"/>
                </a:solidFill>
                <a:effectLst/>
                <a:latin typeface="Tableau Bold"/>
              </a:rPr>
              <a:t> Average Sales By Deal Size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89E78-912F-9EDE-9157-46CE61E5AED7}"/>
              </a:ext>
            </a:extLst>
          </p:cNvPr>
          <p:cNvSpPr txBox="1"/>
          <p:nvPr/>
        </p:nvSpPr>
        <p:spPr>
          <a:xfrm>
            <a:off x="6188014" y="6043379"/>
            <a:ext cx="5651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Interpretation</a:t>
            </a:r>
            <a:r>
              <a:rPr lang="en-US" dirty="0"/>
              <a:t>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ableau Bold"/>
              </a:rPr>
              <a:t>Japan has the Highest average sales Across All territories..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E237FE-625D-78D6-6DCF-E14C5A4D2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54" y="1621766"/>
            <a:ext cx="5225452" cy="42978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7436B7-6E6B-7D01-F4A5-4B9BD6802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014" y="1621766"/>
            <a:ext cx="5743367" cy="44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8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0E722-8EDC-D398-7256-860080291207}"/>
              </a:ext>
            </a:extLst>
          </p:cNvPr>
          <p:cNvSpPr txBox="1"/>
          <p:nvPr/>
        </p:nvSpPr>
        <p:spPr>
          <a:xfrm>
            <a:off x="2058991" y="143096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Sales Forecasting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9E7AD-4E19-849F-71A0-53F3492B5777}"/>
              </a:ext>
            </a:extLst>
          </p:cNvPr>
          <p:cNvSpPr txBox="1"/>
          <p:nvPr/>
        </p:nvSpPr>
        <p:spPr>
          <a:xfrm>
            <a:off x="741872" y="826338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ableau Bold"/>
              </a:rPr>
              <a:t>1. </a:t>
            </a:r>
            <a:r>
              <a:rPr lang="en-US" sz="1800" b="1" dirty="0">
                <a:solidFill>
                  <a:srgbClr val="000000"/>
                </a:solidFill>
                <a:effectLst/>
                <a:latin typeface="Tableau Bold"/>
              </a:rPr>
              <a:t>Total Sales by Year and month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056B1-3A65-709A-3FE8-1047267E1494}"/>
              </a:ext>
            </a:extLst>
          </p:cNvPr>
          <p:cNvSpPr txBox="1"/>
          <p:nvPr/>
        </p:nvSpPr>
        <p:spPr>
          <a:xfrm>
            <a:off x="741872" y="5791574"/>
            <a:ext cx="113691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Interpretation</a:t>
            </a:r>
            <a:r>
              <a:rPr lang="en-US" dirty="0"/>
              <a:t>:</a:t>
            </a:r>
          </a:p>
          <a:p>
            <a:r>
              <a:rPr lang="en-US" dirty="0"/>
              <a:t>Sales rose from January to November in 2003 and 2004, then dropped in December; May 2004 had the peak.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49079-15B7-2918-E31D-84A906025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2" y="1294137"/>
            <a:ext cx="11110822" cy="45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8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0E722-8EDC-D398-7256-860080291207}"/>
              </a:ext>
            </a:extLst>
          </p:cNvPr>
          <p:cNvSpPr txBox="1"/>
          <p:nvPr/>
        </p:nvSpPr>
        <p:spPr>
          <a:xfrm>
            <a:off x="2050364" y="95183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Product Performance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9E7AD-4E19-849F-71A0-53F3492B5777}"/>
              </a:ext>
            </a:extLst>
          </p:cNvPr>
          <p:cNvSpPr txBox="1"/>
          <p:nvPr/>
        </p:nvSpPr>
        <p:spPr>
          <a:xfrm>
            <a:off x="819893" y="87130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ableau Bold"/>
              </a:rPr>
              <a:t>1. Highest and lowest quantities ordered by Product Line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056B1-3A65-709A-3FE8-1047267E1494}"/>
              </a:ext>
            </a:extLst>
          </p:cNvPr>
          <p:cNvSpPr txBox="1"/>
          <p:nvPr/>
        </p:nvSpPr>
        <p:spPr>
          <a:xfrm>
            <a:off x="819893" y="5657671"/>
            <a:ext cx="113691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Interpretation</a:t>
            </a:r>
            <a:r>
              <a:rPr lang="en-US" dirty="0"/>
              <a:t>:</a:t>
            </a:r>
          </a:p>
          <a:p>
            <a:r>
              <a:rPr lang="en-US" dirty="0"/>
              <a:t>The highest orders are from classic cars of  1,652,216, and the lowest  orders are from trains of 1,24689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CE59CF-33E5-A860-03B4-2137C415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93" y="1431985"/>
            <a:ext cx="10627360" cy="426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61673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16c05727-aa75-4e4a-9b5f-8a80a1165891"/>
    <ds:schemaRef ds:uri="http://schemas.microsoft.com/office/2006/metadata/properties"/>
    <ds:schemaRef ds:uri="71af3243-3dd4-4a8d-8c0d-dd76da1f02a5"/>
    <ds:schemaRef ds:uri="http://schemas.microsoft.com/office/infopath/2007/PartnerControls"/>
    <ds:schemaRef ds:uri="230e9df3-be65-4c73-a93b-d1236ebd677e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2478</TotalTime>
  <Words>857</Words>
  <Application>Microsoft Office PowerPoint</Application>
  <PresentationFormat>Widescreen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Tableau Bold</vt:lpstr>
      <vt:lpstr>Tableau Light</vt:lpstr>
      <vt:lpstr>Tenorite</vt:lpstr>
      <vt:lpstr>Times New Roman</vt:lpstr>
      <vt:lpstr>Trebuchet MS</vt:lpstr>
      <vt:lpstr>Wingdings</vt:lpstr>
      <vt:lpstr>Monoline</vt:lpstr>
      <vt:lpstr>Analyzing Automobile Sales Trends, Insights, and Patterns</vt:lpstr>
      <vt:lpstr>Problem Statement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Conclusion</vt:lpstr>
      <vt:lpstr>Conclusion</vt:lpstr>
      <vt:lpstr>THANK  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Rohan Ashok Gonabal</dc:creator>
  <cp:lastModifiedBy>Rohan Ashok Gonabal</cp:lastModifiedBy>
  <cp:revision>11</cp:revision>
  <dcterms:created xsi:type="dcterms:W3CDTF">2025-05-31T15:54:49Z</dcterms:created>
  <dcterms:modified xsi:type="dcterms:W3CDTF">2025-07-07T17:59:25Z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