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0"/>
  </p:notesMasterIdLst>
  <p:handoutMasterIdLst>
    <p:handoutMasterId r:id="rId31"/>
  </p:handoutMasterIdLst>
  <p:sldIdLst>
    <p:sldId id="256" r:id="rId5"/>
    <p:sldId id="261" r:id="rId6"/>
    <p:sldId id="277" r:id="rId7"/>
    <p:sldId id="266" r:id="rId8"/>
    <p:sldId id="296" r:id="rId9"/>
    <p:sldId id="297" r:id="rId10"/>
    <p:sldId id="298" r:id="rId11"/>
    <p:sldId id="280" r:id="rId12"/>
    <p:sldId id="282" r:id="rId13"/>
    <p:sldId id="299" r:id="rId14"/>
    <p:sldId id="303" r:id="rId15"/>
    <p:sldId id="304" r:id="rId16"/>
    <p:sldId id="307" r:id="rId17"/>
    <p:sldId id="306" r:id="rId18"/>
    <p:sldId id="308" r:id="rId19"/>
    <p:sldId id="293" r:id="rId20"/>
    <p:sldId id="300" r:id="rId21"/>
    <p:sldId id="301" r:id="rId22"/>
    <p:sldId id="302" r:id="rId23"/>
    <p:sldId id="309" r:id="rId24"/>
    <p:sldId id="310" r:id="rId25"/>
    <p:sldId id="275" r:id="rId26"/>
    <p:sldId id="279" r:id="rId27"/>
    <p:sldId id="295"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09" autoAdjust="0"/>
  </p:normalViewPr>
  <p:slideViewPr>
    <p:cSldViewPr snapToGrid="0">
      <p:cViewPr varScale="1">
        <p:scale>
          <a:sx n="89" d="100"/>
          <a:sy n="89" d="100"/>
        </p:scale>
        <p:origin x="466"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7/8/2025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7/8/2025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1873191" y="2319291"/>
            <a:ext cx="9241654" cy="1109709"/>
          </a:xfrm>
        </p:spPr>
        <p:txBody>
          <a:bodyPr/>
          <a:lstStyle/>
          <a:p>
            <a:pPr algn="ctr"/>
            <a:r>
              <a:rPr lang="en-US" sz="4800" dirty="0"/>
              <a:t>Analyzing Trends and Frequency of Bird Strikes in Aviation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5137212" y="5050402"/>
            <a:ext cx="8694198" cy="1701665"/>
          </a:xfrm>
        </p:spPr>
        <p:txBody>
          <a:bodyPr>
            <a:normAutofit fontScale="92500"/>
          </a:bodyPr>
          <a:lstStyle/>
          <a:p>
            <a:pPr marL="12700" marR="1595755">
              <a:lnSpc>
                <a:spcPct val="117700"/>
              </a:lnSpc>
              <a:spcBef>
                <a:spcPts val="100"/>
              </a:spcBef>
            </a:pPr>
            <a:r>
              <a:rPr lang="en-IN" sz="2000" spc="-35" dirty="0">
                <a:solidFill>
                  <a:schemeClr val="tx1"/>
                </a:solidFill>
                <a:latin typeface="Trebuchet MS"/>
                <a:cs typeface="Trebuchet MS"/>
              </a:rPr>
              <a:t>Student</a:t>
            </a:r>
            <a:r>
              <a:rPr lang="en-IN" sz="2000" spc="-120" dirty="0">
                <a:solidFill>
                  <a:schemeClr val="tx1"/>
                </a:solidFill>
                <a:latin typeface="Trebuchet MS"/>
                <a:cs typeface="Trebuchet MS"/>
              </a:rPr>
              <a:t> </a:t>
            </a:r>
            <a:r>
              <a:rPr lang="en-IN" sz="2000" spc="-10" dirty="0">
                <a:solidFill>
                  <a:schemeClr val="tx1"/>
                </a:solidFill>
                <a:latin typeface="Trebuchet MS"/>
                <a:cs typeface="Trebuchet MS"/>
              </a:rPr>
              <a:t>Name  : Rohan Ashok Gonabal</a:t>
            </a:r>
          </a:p>
          <a:p>
            <a:pPr marL="12700" marR="1595755">
              <a:lnSpc>
                <a:spcPct val="117700"/>
              </a:lnSpc>
              <a:spcBef>
                <a:spcPts val="100"/>
              </a:spcBef>
            </a:pPr>
            <a:r>
              <a:rPr lang="en-IN" sz="2000" dirty="0">
                <a:solidFill>
                  <a:schemeClr val="tx1"/>
                </a:solidFill>
                <a:latin typeface="Trebuchet MS"/>
                <a:cs typeface="Trebuchet MS"/>
              </a:rPr>
              <a:t>Course</a:t>
            </a:r>
            <a:r>
              <a:rPr lang="en-IN" sz="2000" spc="-105" dirty="0">
                <a:solidFill>
                  <a:schemeClr val="tx1"/>
                </a:solidFill>
                <a:latin typeface="Trebuchet MS"/>
                <a:cs typeface="Trebuchet MS"/>
              </a:rPr>
              <a:t> 7</a:t>
            </a:r>
            <a:r>
              <a:rPr lang="en-IN" sz="2000" spc="-140" dirty="0">
                <a:solidFill>
                  <a:schemeClr val="tx1"/>
                </a:solidFill>
                <a:latin typeface="Trebuchet MS"/>
                <a:cs typeface="Trebuchet MS"/>
              </a:rPr>
              <a:t>             </a:t>
            </a:r>
            <a:r>
              <a:rPr lang="en-IN" sz="2000" spc="-195" dirty="0">
                <a:solidFill>
                  <a:schemeClr val="tx1"/>
                </a:solidFill>
                <a:latin typeface="Trebuchet MS"/>
                <a:cs typeface="Trebuchet MS"/>
              </a:rPr>
              <a:t>:</a:t>
            </a:r>
            <a:r>
              <a:rPr lang="en-IN" sz="2000" spc="-130" dirty="0">
                <a:solidFill>
                  <a:schemeClr val="tx1"/>
                </a:solidFill>
                <a:latin typeface="Trebuchet MS"/>
                <a:cs typeface="Trebuchet MS"/>
              </a:rPr>
              <a:t> </a:t>
            </a:r>
            <a:r>
              <a:rPr lang="en-US" sz="2400" b="0" i="0" dirty="0">
                <a:solidFill>
                  <a:schemeClr val="tx1"/>
                </a:solidFill>
                <a:effectLst/>
                <a:latin typeface="Baloo 2"/>
              </a:rPr>
              <a:t>Design Interactive Dashboards Using Tableau</a:t>
            </a:r>
            <a:endParaRPr lang="en-IN" sz="2000" dirty="0">
              <a:solidFill>
                <a:schemeClr val="tx1"/>
              </a:solidFill>
              <a:latin typeface="Trebuchet MS"/>
              <a:cs typeface="Trebuchet MS"/>
            </a:endParaRPr>
          </a:p>
          <a:p>
            <a:pPr marL="12700">
              <a:lnSpc>
                <a:spcPct val="100000"/>
              </a:lnSpc>
              <a:spcBef>
                <a:spcPts val="480"/>
              </a:spcBef>
            </a:pPr>
            <a:r>
              <a:rPr lang="en-IN" sz="2000" spc="-25" dirty="0">
                <a:solidFill>
                  <a:schemeClr val="tx1"/>
                </a:solidFill>
                <a:latin typeface="Trebuchet MS"/>
                <a:cs typeface="Trebuchet MS"/>
              </a:rPr>
              <a:t>Batch</a:t>
            </a:r>
            <a:r>
              <a:rPr lang="en-IN" sz="2000" spc="-155" dirty="0">
                <a:solidFill>
                  <a:schemeClr val="tx1"/>
                </a:solidFill>
                <a:latin typeface="Trebuchet MS"/>
                <a:cs typeface="Trebuchet MS"/>
              </a:rPr>
              <a:t> </a:t>
            </a:r>
            <a:r>
              <a:rPr lang="en-IN" sz="2000" spc="-10" dirty="0">
                <a:solidFill>
                  <a:schemeClr val="tx1"/>
                </a:solidFill>
                <a:latin typeface="Trebuchet MS"/>
                <a:cs typeface="Trebuchet MS"/>
              </a:rPr>
              <a:t>Code      :</a:t>
            </a:r>
            <a:r>
              <a:rPr lang="en-IN" sz="2000" spc="-170" dirty="0">
                <a:solidFill>
                  <a:schemeClr val="tx1"/>
                </a:solidFill>
                <a:latin typeface="Trebuchet MS"/>
                <a:cs typeface="Trebuchet MS"/>
              </a:rPr>
              <a:t> </a:t>
            </a:r>
            <a:r>
              <a:rPr lang="en-IN" sz="2000" spc="-10" dirty="0">
                <a:solidFill>
                  <a:schemeClr val="tx1"/>
                </a:solidFill>
                <a:latin typeface="Trebuchet MS"/>
                <a:cs typeface="Trebuchet MS"/>
              </a:rPr>
              <a:t>DA464S46</a:t>
            </a:r>
            <a:endParaRPr lang="en-IN" sz="2000" dirty="0">
              <a:solidFill>
                <a:schemeClr val="tx1"/>
              </a:solidFill>
              <a:latin typeface="Trebuchet MS"/>
              <a:cs typeface="Trebuchet MS"/>
            </a:endParaRPr>
          </a:p>
          <a:p>
            <a:pPr marL="12700">
              <a:lnSpc>
                <a:spcPct val="100000"/>
              </a:lnSpc>
              <a:spcBef>
                <a:spcPts val="470"/>
              </a:spcBef>
            </a:pPr>
            <a:r>
              <a:rPr lang="en-IN" sz="2000" spc="-90" dirty="0">
                <a:solidFill>
                  <a:schemeClr val="tx1"/>
                </a:solidFill>
                <a:latin typeface="Trebuchet MS"/>
                <a:cs typeface="Trebuchet MS"/>
              </a:rPr>
              <a:t>Project</a:t>
            </a:r>
            <a:r>
              <a:rPr lang="en-IN" sz="2000" spc="-155" dirty="0">
                <a:solidFill>
                  <a:schemeClr val="tx1"/>
                </a:solidFill>
                <a:latin typeface="Trebuchet MS"/>
                <a:cs typeface="Trebuchet MS"/>
              </a:rPr>
              <a:t> </a:t>
            </a:r>
            <a:r>
              <a:rPr lang="en-IN" sz="2000" spc="-50" dirty="0">
                <a:solidFill>
                  <a:schemeClr val="tx1"/>
                </a:solidFill>
                <a:latin typeface="Trebuchet MS"/>
                <a:cs typeface="Trebuchet MS"/>
              </a:rPr>
              <a:t>Guide    :</a:t>
            </a:r>
            <a:r>
              <a:rPr lang="en-IN" sz="2000" spc="-170" dirty="0">
                <a:solidFill>
                  <a:schemeClr val="tx1"/>
                </a:solidFill>
                <a:latin typeface="Trebuchet MS"/>
                <a:cs typeface="Trebuchet MS"/>
              </a:rPr>
              <a:t> </a:t>
            </a:r>
            <a:r>
              <a:rPr lang="en-IN" sz="2000" spc="-45" dirty="0">
                <a:solidFill>
                  <a:schemeClr val="tx1"/>
                </a:solidFill>
                <a:latin typeface="Trebuchet MS"/>
                <a:cs typeface="Trebuchet MS"/>
              </a:rPr>
              <a:t>Komilla</a:t>
            </a:r>
            <a:r>
              <a:rPr lang="en-IN" sz="2000" spc="-175" dirty="0">
                <a:solidFill>
                  <a:schemeClr val="tx1"/>
                </a:solidFill>
                <a:latin typeface="Trebuchet MS"/>
                <a:cs typeface="Trebuchet MS"/>
              </a:rPr>
              <a:t> </a:t>
            </a:r>
            <a:r>
              <a:rPr lang="en-IN" sz="2000" spc="-10" dirty="0">
                <a:solidFill>
                  <a:schemeClr val="tx1"/>
                </a:solidFill>
                <a:latin typeface="Trebuchet MS"/>
                <a:cs typeface="Trebuchet MS"/>
              </a:rPr>
              <a:t>Bhatia</a:t>
            </a:r>
            <a:endParaRPr lang="en-US" sz="2000" dirty="0"/>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0E722-8EDC-D398-7256-860080291207}"/>
              </a:ext>
            </a:extLst>
          </p:cNvPr>
          <p:cNvSpPr txBox="1"/>
          <p:nvPr/>
        </p:nvSpPr>
        <p:spPr>
          <a:xfrm>
            <a:off x="2058992" y="189168"/>
            <a:ext cx="6094520" cy="584775"/>
          </a:xfrm>
          <a:prstGeom prst="rect">
            <a:avLst/>
          </a:prstGeom>
          <a:noFill/>
        </p:spPr>
        <p:txBody>
          <a:bodyPr wrap="square">
            <a:spAutoFit/>
          </a:bodyPr>
          <a:lstStyle/>
          <a:p>
            <a:r>
              <a:rPr lang="en-US" sz="3200" b="1" dirty="0"/>
              <a:t>Wildlife Conservation Analysis</a:t>
            </a:r>
          </a:p>
        </p:txBody>
      </p:sp>
      <p:sp>
        <p:nvSpPr>
          <p:cNvPr id="4" name="TextBox 3">
            <a:extLst>
              <a:ext uri="{FF2B5EF4-FFF2-40B4-BE49-F238E27FC236}">
                <a16:creationId xmlns:a16="http://schemas.microsoft.com/office/drawing/2014/main" id="{8929E7AD-4E19-849F-71A0-53F3492B5777}"/>
              </a:ext>
            </a:extLst>
          </p:cNvPr>
          <p:cNvSpPr txBox="1"/>
          <p:nvPr/>
        </p:nvSpPr>
        <p:spPr>
          <a:xfrm>
            <a:off x="752654" y="938358"/>
            <a:ext cx="5343346" cy="369332"/>
          </a:xfrm>
          <a:prstGeom prst="rect">
            <a:avLst/>
          </a:prstGeom>
          <a:noFill/>
        </p:spPr>
        <p:txBody>
          <a:bodyPr wrap="square">
            <a:spAutoFit/>
          </a:bodyPr>
          <a:lstStyle/>
          <a:p>
            <a:r>
              <a:rPr lang="en-US" b="1" dirty="0"/>
              <a:t>1. </a:t>
            </a:r>
            <a:r>
              <a:rPr lang="en-US" sz="1800" b="1" dirty="0">
                <a:solidFill>
                  <a:srgbClr val="000000"/>
                </a:solidFill>
                <a:effectLst/>
                <a:latin typeface="Benton Sans Book"/>
              </a:rPr>
              <a:t>Most frequently Birds involved in strikes</a:t>
            </a:r>
            <a:endParaRPr lang="en-US" b="1" dirty="0"/>
          </a:p>
        </p:txBody>
      </p:sp>
      <p:sp>
        <p:nvSpPr>
          <p:cNvPr id="8" name="TextBox 7">
            <a:extLst>
              <a:ext uri="{FF2B5EF4-FFF2-40B4-BE49-F238E27FC236}">
                <a16:creationId xmlns:a16="http://schemas.microsoft.com/office/drawing/2014/main" id="{C97056B1-3A65-709A-3FE8-1047267E1494}"/>
              </a:ext>
            </a:extLst>
          </p:cNvPr>
          <p:cNvSpPr txBox="1"/>
          <p:nvPr/>
        </p:nvSpPr>
        <p:spPr>
          <a:xfrm>
            <a:off x="640511" y="5934670"/>
            <a:ext cx="5455489" cy="923330"/>
          </a:xfrm>
          <a:prstGeom prst="rect">
            <a:avLst/>
          </a:prstGeom>
          <a:noFill/>
        </p:spPr>
        <p:txBody>
          <a:bodyPr wrap="square">
            <a:spAutoFit/>
          </a:bodyPr>
          <a:lstStyle/>
          <a:p>
            <a:r>
              <a:rPr lang="en-US" b="1" dirty="0"/>
              <a:t>Interpretation</a:t>
            </a:r>
            <a:r>
              <a:rPr lang="en-US" dirty="0"/>
              <a:t>:</a:t>
            </a:r>
          </a:p>
          <a:p>
            <a:pPr marL="0" algn="l" rtl="0" eaLnBrk="1" latinLnBrk="0" hangingPunct="1">
              <a:spcBef>
                <a:spcPts val="0"/>
              </a:spcBef>
              <a:spcAft>
                <a:spcPts val="0"/>
              </a:spcAft>
            </a:pPr>
            <a:r>
              <a:rPr lang="en-US" sz="1800" kern="1200" dirty="0">
                <a:solidFill>
                  <a:srgbClr val="000000"/>
                </a:solidFill>
                <a:effectLst/>
                <a:latin typeface="Tenorite" panose="00000500000000000000" pitchFamily="2" charset="0"/>
                <a:ea typeface="+mn-ea"/>
                <a:cs typeface="+mn-cs"/>
              </a:rPr>
              <a:t>Unknown Bird Small has been the </a:t>
            </a:r>
            <a:r>
              <a:rPr lang="en-US" sz="1800" dirty="0">
                <a:solidFill>
                  <a:srgbClr val="000000"/>
                </a:solidFill>
                <a:effectLst/>
                <a:latin typeface="Benton Sans Book"/>
              </a:rPr>
              <a:t>most frequently involved bird in strikes</a:t>
            </a:r>
            <a:endParaRPr lang="en-US" dirty="0">
              <a:effectLst/>
            </a:endParaRPr>
          </a:p>
        </p:txBody>
      </p:sp>
      <p:sp>
        <p:nvSpPr>
          <p:cNvPr id="10" name="TextBox 9">
            <a:extLst>
              <a:ext uri="{FF2B5EF4-FFF2-40B4-BE49-F238E27FC236}">
                <a16:creationId xmlns:a16="http://schemas.microsoft.com/office/drawing/2014/main" id="{609D39DF-4A72-0A75-6477-73B679711849}"/>
              </a:ext>
            </a:extLst>
          </p:cNvPr>
          <p:cNvSpPr txBox="1"/>
          <p:nvPr/>
        </p:nvSpPr>
        <p:spPr>
          <a:xfrm>
            <a:off x="5943600" y="936437"/>
            <a:ext cx="5709533" cy="369332"/>
          </a:xfrm>
          <a:prstGeom prst="rect">
            <a:avLst/>
          </a:prstGeom>
          <a:noFill/>
        </p:spPr>
        <p:txBody>
          <a:bodyPr wrap="square">
            <a:spAutoFit/>
          </a:bodyPr>
          <a:lstStyle/>
          <a:p>
            <a:r>
              <a:rPr lang="en-US" b="1" dirty="0">
                <a:solidFill>
                  <a:srgbClr val="000000"/>
                </a:solidFill>
                <a:latin typeface="Tableau Bold"/>
              </a:rPr>
              <a:t>2. </a:t>
            </a:r>
            <a:r>
              <a:rPr lang="en-US" sz="1800" b="1" dirty="0">
                <a:solidFill>
                  <a:srgbClr val="000000"/>
                </a:solidFill>
                <a:effectLst/>
                <a:latin typeface="Benton Sans Book"/>
              </a:rPr>
              <a:t>Most frequently Birds involved in strikes based on Size</a:t>
            </a:r>
            <a:endParaRPr lang="en-US" b="1" dirty="0"/>
          </a:p>
        </p:txBody>
      </p:sp>
      <p:sp>
        <p:nvSpPr>
          <p:cNvPr id="14" name="TextBox 13">
            <a:extLst>
              <a:ext uri="{FF2B5EF4-FFF2-40B4-BE49-F238E27FC236}">
                <a16:creationId xmlns:a16="http://schemas.microsoft.com/office/drawing/2014/main" id="{2C489E78-912F-9EDE-9157-46CE61E5AED7}"/>
              </a:ext>
            </a:extLst>
          </p:cNvPr>
          <p:cNvSpPr txBox="1"/>
          <p:nvPr/>
        </p:nvSpPr>
        <p:spPr>
          <a:xfrm>
            <a:off x="5943600" y="5932749"/>
            <a:ext cx="6081623" cy="646331"/>
          </a:xfrm>
          <a:prstGeom prst="rect">
            <a:avLst/>
          </a:prstGeom>
          <a:noFill/>
        </p:spPr>
        <p:txBody>
          <a:bodyPr wrap="square">
            <a:spAutoFit/>
          </a:bodyPr>
          <a:lstStyle/>
          <a:p>
            <a:r>
              <a:rPr lang="en-US" b="1" dirty="0"/>
              <a:t>Interpretation</a:t>
            </a:r>
            <a:r>
              <a:rPr lang="en-US" dirty="0"/>
              <a:t>:</a:t>
            </a:r>
          </a:p>
          <a:p>
            <a:r>
              <a:rPr lang="en-US" dirty="0"/>
              <a:t>In small, </a:t>
            </a:r>
            <a:r>
              <a:rPr lang="en-US" sz="1800" kern="1200" dirty="0">
                <a:solidFill>
                  <a:srgbClr val="000000"/>
                </a:solidFill>
                <a:effectLst/>
                <a:latin typeface="Tenorite" panose="00000500000000000000" pitchFamily="2" charset="0"/>
                <a:ea typeface="+mn-ea"/>
                <a:cs typeface="+mn-cs"/>
              </a:rPr>
              <a:t>Unknown Bird Small has created more damage</a:t>
            </a:r>
            <a:endParaRPr lang="en-US" dirty="0"/>
          </a:p>
        </p:txBody>
      </p:sp>
      <p:pic>
        <p:nvPicPr>
          <p:cNvPr id="6" name="Picture 5">
            <a:extLst>
              <a:ext uri="{FF2B5EF4-FFF2-40B4-BE49-F238E27FC236}">
                <a16:creationId xmlns:a16="http://schemas.microsoft.com/office/drawing/2014/main" id="{FC3D7747-0565-6163-6043-32C509856EFB}"/>
              </a:ext>
            </a:extLst>
          </p:cNvPr>
          <p:cNvPicPr>
            <a:picLocks noChangeAspect="1"/>
          </p:cNvPicPr>
          <p:nvPr/>
        </p:nvPicPr>
        <p:blipFill>
          <a:blip r:embed="rId2"/>
          <a:stretch>
            <a:fillRect/>
          </a:stretch>
        </p:blipFill>
        <p:spPr>
          <a:xfrm>
            <a:off x="752654" y="1389897"/>
            <a:ext cx="4742372" cy="4529745"/>
          </a:xfrm>
          <a:prstGeom prst="rect">
            <a:avLst/>
          </a:prstGeom>
        </p:spPr>
      </p:pic>
      <p:pic>
        <p:nvPicPr>
          <p:cNvPr id="11" name="Picture 10">
            <a:extLst>
              <a:ext uri="{FF2B5EF4-FFF2-40B4-BE49-F238E27FC236}">
                <a16:creationId xmlns:a16="http://schemas.microsoft.com/office/drawing/2014/main" id="{4DDC90E0-6343-FC60-B11B-44BEE4DE759F}"/>
              </a:ext>
            </a:extLst>
          </p:cNvPr>
          <p:cNvPicPr>
            <a:picLocks noChangeAspect="1"/>
          </p:cNvPicPr>
          <p:nvPr/>
        </p:nvPicPr>
        <p:blipFill>
          <a:blip r:embed="rId3"/>
          <a:stretch>
            <a:fillRect/>
          </a:stretch>
        </p:blipFill>
        <p:spPr>
          <a:xfrm>
            <a:off x="5943600" y="1513407"/>
            <a:ext cx="5987782" cy="4385584"/>
          </a:xfrm>
          <a:prstGeom prst="rect">
            <a:avLst/>
          </a:prstGeom>
        </p:spPr>
      </p:pic>
    </p:spTree>
    <p:extLst>
      <p:ext uri="{BB962C8B-B14F-4D97-AF65-F5344CB8AC3E}">
        <p14:creationId xmlns:p14="http://schemas.microsoft.com/office/powerpoint/2010/main" val="3115177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0E722-8EDC-D398-7256-860080291207}"/>
              </a:ext>
            </a:extLst>
          </p:cNvPr>
          <p:cNvSpPr txBox="1"/>
          <p:nvPr/>
        </p:nvSpPr>
        <p:spPr>
          <a:xfrm>
            <a:off x="2058992" y="189168"/>
            <a:ext cx="6094520" cy="584775"/>
          </a:xfrm>
          <a:prstGeom prst="rect">
            <a:avLst/>
          </a:prstGeom>
          <a:noFill/>
        </p:spPr>
        <p:txBody>
          <a:bodyPr wrap="square">
            <a:spAutoFit/>
          </a:bodyPr>
          <a:lstStyle/>
          <a:p>
            <a:r>
              <a:rPr lang="en-US" sz="3200" b="1" dirty="0"/>
              <a:t>Operational Efficiency Analysis</a:t>
            </a:r>
          </a:p>
        </p:txBody>
      </p:sp>
      <p:sp>
        <p:nvSpPr>
          <p:cNvPr id="4" name="TextBox 3">
            <a:extLst>
              <a:ext uri="{FF2B5EF4-FFF2-40B4-BE49-F238E27FC236}">
                <a16:creationId xmlns:a16="http://schemas.microsoft.com/office/drawing/2014/main" id="{8929E7AD-4E19-849F-71A0-53F3492B5777}"/>
              </a:ext>
            </a:extLst>
          </p:cNvPr>
          <p:cNvSpPr txBox="1"/>
          <p:nvPr/>
        </p:nvSpPr>
        <p:spPr>
          <a:xfrm>
            <a:off x="752654" y="938358"/>
            <a:ext cx="5343346" cy="369332"/>
          </a:xfrm>
          <a:prstGeom prst="rect">
            <a:avLst/>
          </a:prstGeom>
          <a:noFill/>
        </p:spPr>
        <p:txBody>
          <a:bodyPr wrap="square">
            <a:spAutoFit/>
          </a:bodyPr>
          <a:lstStyle/>
          <a:p>
            <a:r>
              <a:rPr lang="en-US" b="1" dirty="0"/>
              <a:t>1. </a:t>
            </a:r>
            <a:r>
              <a:rPr lang="en-US" sz="1800" b="1" dirty="0">
                <a:solidFill>
                  <a:srgbClr val="000000"/>
                </a:solidFill>
                <a:effectLst/>
                <a:latin typeface="Benton Sans Book"/>
              </a:rPr>
              <a:t>Bird strikes affect flight schedules and operations</a:t>
            </a:r>
            <a:endParaRPr lang="en-US" b="1" dirty="0"/>
          </a:p>
        </p:txBody>
      </p:sp>
      <p:sp>
        <p:nvSpPr>
          <p:cNvPr id="8" name="TextBox 7">
            <a:extLst>
              <a:ext uri="{FF2B5EF4-FFF2-40B4-BE49-F238E27FC236}">
                <a16:creationId xmlns:a16="http://schemas.microsoft.com/office/drawing/2014/main" id="{C97056B1-3A65-709A-3FE8-1047267E1494}"/>
              </a:ext>
            </a:extLst>
          </p:cNvPr>
          <p:cNvSpPr txBox="1"/>
          <p:nvPr/>
        </p:nvSpPr>
        <p:spPr>
          <a:xfrm>
            <a:off x="640511" y="5934670"/>
            <a:ext cx="5455489" cy="923330"/>
          </a:xfrm>
          <a:prstGeom prst="rect">
            <a:avLst/>
          </a:prstGeom>
          <a:noFill/>
        </p:spPr>
        <p:txBody>
          <a:bodyPr wrap="square">
            <a:spAutoFit/>
          </a:bodyPr>
          <a:lstStyle/>
          <a:p>
            <a:r>
              <a:rPr lang="en-US" b="1" dirty="0"/>
              <a:t>Interpretation</a:t>
            </a:r>
            <a:r>
              <a:rPr lang="en-US" dirty="0"/>
              <a:t>:</a:t>
            </a:r>
          </a:p>
          <a:p>
            <a:r>
              <a:rPr lang="en-US" dirty="0"/>
              <a:t>In 2009, the highest </a:t>
            </a:r>
            <a:r>
              <a:rPr lang="en-US" sz="1800" dirty="0">
                <a:solidFill>
                  <a:srgbClr val="000000"/>
                </a:solidFill>
                <a:effectLst/>
                <a:latin typeface="Benton Sans Book"/>
              </a:rPr>
              <a:t>Bird strikes affected flight schedules and operations</a:t>
            </a:r>
            <a:r>
              <a:rPr lang="en-US" dirty="0"/>
              <a:t> more number of birds.</a:t>
            </a:r>
          </a:p>
        </p:txBody>
      </p:sp>
      <p:sp>
        <p:nvSpPr>
          <p:cNvPr id="10" name="TextBox 9">
            <a:extLst>
              <a:ext uri="{FF2B5EF4-FFF2-40B4-BE49-F238E27FC236}">
                <a16:creationId xmlns:a16="http://schemas.microsoft.com/office/drawing/2014/main" id="{609D39DF-4A72-0A75-6477-73B679711849}"/>
              </a:ext>
            </a:extLst>
          </p:cNvPr>
          <p:cNvSpPr txBox="1"/>
          <p:nvPr/>
        </p:nvSpPr>
        <p:spPr>
          <a:xfrm>
            <a:off x="5943600" y="936437"/>
            <a:ext cx="5709533" cy="369332"/>
          </a:xfrm>
          <a:prstGeom prst="rect">
            <a:avLst/>
          </a:prstGeom>
          <a:noFill/>
        </p:spPr>
        <p:txBody>
          <a:bodyPr wrap="square">
            <a:spAutoFit/>
          </a:bodyPr>
          <a:lstStyle/>
          <a:p>
            <a:r>
              <a:rPr lang="en-US" b="1" dirty="0">
                <a:solidFill>
                  <a:srgbClr val="000000"/>
                </a:solidFill>
                <a:latin typeface="Tableau Bold"/>
              </a:rPr>
              <a:t>2. </a:t>
            </a:r>
            <a:r>
              <a:rPr lang="en-US" sz="1800" b="1" dirty="0">
                <a:solidFill>
                  <a:srgbClr val="000000"/>
                </a:solidFill>
                <a:effectLst/>
                <a:latin typeface="Benton Sans Book"/>
              </a:rPr>
              <a:t>Specific locations Risk of bird strikes is higher</a:t>
            </a:r>
            <a:endParaRPr lang="en-US" b="1" dirty="0"/>
          </a:p>
        </p:txBody>
      </p:sp>
      <p:sp>
        <p:nvSpPr>
          <p:cNvPr id="14" name="TextBox 13">
            <a:extLst>
              <a:ext uri="{FF2B5EF4-FFF2-40B4-BE49-F238E27FC236}">
                <a16:creationId xmlns:a16="http://schemas.microsoft.com/office/drawing/2014/main" id="{2C489E78-912F-9EDE-9157-46CE61E5AED7}"/>
              </a:ext>
            </a:extLst>
          </p:cNvPr>
          <p:cNvSpPr txBox="1"/>
          <p:nvPr/>
        </p:nvSpPr>
        <p:spPr>
          <a:xfrm>
            <a:off x="5943600" y="5929032"/>
            <a:ext cx="5651352" cy="923330"/>
          </a:xfrm>
          <a:prstGeom prst="rect">
            <a:avLst/>
          </a:prstGeom>
          <a:noFill/>
        </p:spPr>
        <p:txBody>
          <a:bodyPr wrap="square">
            <a:spAutoFit/>
          </a:bodyPr>
          <a:lstStyle/>
          <a:p>
            <a:r>
              <a:rPr lang="en-US" b="1" dirty="0"/>
              <a:t>Interpretation</a:t>
            </a:r>
            <a:r>
              <a:rPr lang="en-US" dirty="0"/>
              <a:t>:</a:t>
            </a:r>
          </a:p>
          <a:p>
            <a:r>
              <a:rPr lang="en-US" dirty="0"/>
              <a:t>Dallas/Fort Worth Intl Airport has the </a:t>
            </a:r>
            <a:r>
              <a:rPr lang="en-US" sz="1800" dirty="0">
                <a:solidFill>
                  <a:srgbClr val="000000"/>
                </a:solidFill>
                <a:effectLst/>
                <a:latin typeface="Benton Sans Book"/>
              </a:rPr>
              <a:t>highest Risk</a:t>
            </a:r>
            <a:endParaRPr lang="en-US" dirty="0"/>
          </a:p>
          <a:p>
            <a:endParaRPr lang="en-US" dirty="0"/>
          </a:p>
        </p:txBody>
      </p:sp>
      <p:pic>
        <p:nvPicPr>
          <p:cNvPr id="5" name="Picture 4">
            <a:extLst>
              <a:ext uri="{FF2B5EF4-FFF2-40B4-BE49-F238E27FC236}">
                <a16:creationId xmlns:a16="http://schemas.microsoft.com/office/drawing/2014/main" id="{1421C54E-0440-FB09-CDCD-4B0276FF5305}"/>
              </a:ext>
            </a:extLst>
          </p:cNvPr>
          <p:cNvPicPr>
            <a:picLocks noChangeAspect="1"/>
          </p:cNvPicPr>
          <p:nvPr/>
        </p:nvPicPr>
        <p:blipFill>
          <a:blip r:embed="rId2"/>
          <a:stretch>
            <a:fillRect/>
          </a:stretch>
        </p:blipFill>
        <p:spPr>
          <a:xfrm>
            <a:off x="751816" y="1380226"/>
            <a:ext cx="5036509" cy="4539416"/>
          </a:xfrm>
          <a:prstGeom prst="rect">
            <a:avLst/>
          </a:prstGeom>
        </p:spPr>
      </p:pic>
      <p:pic>
        <p:nvPicPr>
          <p:cNvPr id="9" name="Picture 8">
            <a:extLst>
              <a:ext uri="{FF2B5EF4-FFF2-40B4-BE49-F238E27FC236}">
                <a16:creationId xmlns:a16="http://schemas.microsoft.com/office/drawing/2014/main" id="{D2410C6E-531F-F2FD-33B8-C60F6AB16822}"/>
              </a:ext>
            </a:extLst>
          </p:cNvPr>
          <p:cNvPicPr>
            <a:picLocks noChangeAspect="1"/>
          </p:cNvPicPr>
          <p:nvPr/>
        </p:nvPicPr>
        <p:blipFill>
          <a:blip r:embed="rId3"/>
          <a:stretch>
            <a:fillRect/>
          </a:stretch>
        </p:blipFill>
        <p:spPr>
          <a:xfrm>
            <a:off x="6006560" y="1389616"/>
            <a:ext cx="6001410" cy="4539416"/>
          </a:xfrm>
          <a:prstGeom prst="rect">
            <a:avLst/>
          </a:prstGeom>
        </p:spPr>
      </p:pic>
    </p:spTree>
    <p:extLst>
      <p:ext uri="{BB962C8B-B14F-4D97-AF65-F5344CB8AC3E}">
        <p14:creationId xmlns:p14="http://schemas.microsoft.com/office/powerpoint/2010/main" val="3539643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521F0-8AD9-B0F2-6A22-099DEF2FF86B}"/>
              </a:ext>
            </a:extLst>
          </p:cNvPr>
          <p:cNvSpPr txBox="1"/>
          <p:nvPr/>
        </p:nvSpPr>
        <p:spPr>
          <a:xfrm>
            <a:off x="688777" y="982020"/>
            <a:ext cx="7885879" cy="369332"/>
          </a:xfrm>
          <a:prstGeom prst="rect">
            <a:avLst/>
          </a:prstGeom>
          <a:noFill/>
        </p:spPr>
        <p:txBody>
          <a:bodyPr wrap="square">
            <a:spAutoFit/>
          </a:bodyPr>
          <a:lstStyle/>
          <a:p>
            <a:r>
              <a:rPr lang="en-US" b="1" dirty="0">
                <a:solidFill>
                  <a:srgbClr val="000000"/>
                </a:solidFill>
                <a:latin typeface="Tableau Bold"/>
              </a:rPr>
              <a:t>3</a:t>
            </a:r>
            <a:r>
              <a:rPr lang="en-US" sz="1800" b="1" dirty="0">
                <a:solidFill>
                  <a:srgbClr val="000000"/>
                </a:solidFill>
                <a:effectLst/>
                <a:latin typeface="Tableau Bold"/>
              </a:rPr>
              <a:t>. </a:t>
            </a:r>
            <a:r>
              <a:rPr lang="en-US" sz="1800" b="1" dirty="0">
                <a:solidFill>
                  <a:srgbClr val="000000"/>
                </a:solidFill>
                <a:effectLst/>
                <a:latin typeface="Benton Sans Book"/>
              </a:rPr>
              <a:t>Optimize flight schedules to minimize the impact of bird strikes on operations</a:t>
            </a:r>
            <a:endParaRPr lang="en-US" dirty="0"/>
          </a:p>
        </p:txBody>
      </p:sp>
      <p:sp>
        <p:nvSpPr>
          <p:cNvPr id="11" name="TextBox 10">
            <a:extLst>
              <a:ext uri="{FF2B5EF4-FFF2-40B4-BE49-F238E27FC236}">
                <a16:creationId xmlns:a16="http://schemas.microsoft.com/office/drawing/2014/main" id="{A3695D00-6D6B-1937-94AE-8BCDCB96D1B5}"/>
              </a:ext>
            </a:extLst>
          </p:cNvPr>
          <p:cNvSpPr txBox="1"/>
          <p:nvPr/>
        </p:nvSpPr>
        <p:spPr>
          <a:xfrm>
            <a:off x="688776" y="5943600"/>
            <a:ext cx="11109495" cy="923330"/>
          </a:xfrm>
          <a:prstGeom prst="rect">
            <a:avLst/>
          </a:prstGeom>
          <a:noFill/>
        </p:spPr>
        <p:txBody>
          <a:bodyPr wrap="square">
            <a:spAutoFit/>
          </a:bodyPr>
          <a:lstStyle/>
          <a:p>
            <a:r>
              <a:rPr lang="en-US" b="1" dirty="0"/>
              <a:t>Interpretation</a:t>
            </a:r>
            <a:r>
              <a:rPr lang="en-US" dirty="0"/>
              <a:t>:</a:t>
            </a:r>
          </a:p>
          <a:p>
            <a:r>
              <a:rPr lang="en-US" dirty="0">
                <a:solidFill>
                  <a:srgbClr val="000000"/>
                </a:solidFill>
                <a:latin typeface="Benton Sans Book"/>
              </a:rPr>
              <a:t>M</a:t>
            </a:r>
            <a:r>
              <a:rPr lang="en-US" sz="1800" dirty="0">
                <a:solidFill>
                  <a:srgbClr val="000000"/>
                </a:solidFill>
                <a:effectLst/>
                <a:latin typeface="Benton Sans Book"/>
              </a:rPr>
              <a:t>inimize the impact of bird strikes on operations in February </a:t>
            </a:r>
            <a:endParaRPr lang="en-US" dirty="0"/>
          </a:p>
          <a:p>
            <a:endParaRPr lang="en-US" dirty="0"/>
          </a:p>
        </p:txBody>
      </p:sp>
      <p:sp>
        <p:nvSpPr>
          <p:cNvPr id="19" name="TextBox 18">
            <a:extLst>
              <a:ext uri="{FF2B5EF4-FFF2-40B4-BE49-F238E27FC236}">
                <a16:creationId xmlns:a16="http://schemas.microsoft.com/office/drawing/2014/main" id="{26CBF4A9-C964-5390-5458-66D177C80C2B}"/>
              </a:ext>
            </a:extLst>
          </p:cNvPr>
          <p:cNvSpPr txBox="1"/>
          <p:nvPr/>
        </p:nvSpPr>
        <p:spPr>
          <a:xfrm>
            <a:off x="2020738" y="212579"/>
            <a:ext cx="6094562" cy="584775"/>
          </a:xfrm>
          <a:prstGeom prst="rect">
            <a:avLst/>
          </a:prstGeom>
          <a:noFill/>
        </p:spPr>
        <p:txBody>
          <a:bodyPr wrap="square">
            <a:spAutoFit/>
          </a:bodyPr>
          <a:lstStyle/>
          <a:p>
            <a:r>
              <a:rPr lang="en-US" sz="3200" b="1" dirty="0"/>
              <a:t>Operational Efficiency Analysis</a:t>
            </a:r>
          </a:p>
        </p:txBody>
      </p:sp>
      <p:pic>
        <p:nvPicPr>
          <p:cNvPr id="4" name="Picture 3">
            <a:extLst>
              <a:ext uri="{FF2B5EF4-FFF2-40B4-BE49-F238E27FC236}">
                <a16:creationId xmlns:a16="http://schemas.microsoft.com/office/drawing/2014/main" id="{07646016-F716-D001-CFC7-D46A662CDFC8}"/>
              </a:ext>
            </a:extLst>
          </p:cNvPr>
          <p:cNvPicPr>
            <a:picLocks noChangeAspect="1"/>
          </p:cNvPicPr>
          <p:nvPr/>
        </p:nvPicPr>
        <p:blipFill>
          <a:blip r:embed="rId2"/>
          <a:stretch>
            <a:fillRect/>
          </a:stretch>
        </p:blipFill>
        <p:spPr>
          <a:xfrm>
            <a:off x="688776" y="1351352"/>
            <a:ext cx="10814445" cy="4592248"/>
          </a:xfrm>
          <a:prstGeom prst="rect">
            <a:avLst/>
          </a:prstGeom>
        </p:spPr>
      </p:pic>
    </p:spTree>
    <p:extLst>
      <p:ext uri="{BB962C8B-B14F-4D97-AF65-F5344CB8AC3E}">
        <p14:creationId xmlns:p14="http://schemas.microsoft.com/office/powerpoint/2010/main" val="228748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0E722-8EDC-D398-7256-860080291207}"/>
              </a:ext>
            </a:extLst>
          </p:cNvPr>
          <p:cNvSpPr txBox="1"/>
          <p:nvPr/>
        </p:nvSpPr>
        <p:spPr>
          <a:xfrm>
            <a:off x="2058992" y="189168"/>
            <a:ext cx="6094520" cy="584775"/>
          </a:xfrm>
          <a:prstGeom prst="rect">
            <a:avLst/>
          </a:prstGeom>
          <a:noFill/>
        </p:spPr>
        <p:txBody>
          <a:bodyPr wrap="square">
            <a:spAutoFit/>
          </a:bodyPr>
          <a:lstStyle/>
          <a:p>
            <a:r>
              <a:rPr lang="en-US" sz="3200" b="1" dirty="0"/>
              <a:t>Cost Reduction Analysis</a:t>
            </a:r>
          </a:p>
        </p:txBody>
      </p:sp>
      <p:sp>
        <p:nvSpPr>
          <p:cNvPr id="4" name="TextBox 3">
            <a:extLst>
              <a:ext uri="{FF2B5EF4-FFF2-40B4-BE49-F238E27FC236}">
                <a16:creationId xmlns:a16="http://schemas.microsoft.com/office/drawing/2014/main" id="{8929E7AD-4E19-849F-71A0-53F3492B5777}"/>
              </a:ext>
            </a:extLst>
          </p:cNvPr>
          <p:cNvSpPr txBox="1"/>
          <p:nvPr/>
        </p:nvSpPr>
        <p:spPr>
          <a:xfrm>
            <a:off x="752654" y="938358"/>
            <a:ext cx="5343346" cy="369332"/>
          </a:xfrm>
          <a:prstGeom prst="rect">
            <a:avLst/>
          </a:prstGeom>
          <a:noFill/>
        </p:spPr>
        <p:txBody>
          <a:bodyPr wrap="square">
            <a:spAutoFit/>
          </a:bodyPr>
          <a:lstStyle/>
          <a:p>
            <a:r>
              <a:rPr lang="en-US" b="1" dirty="0"/>
              <a:t>1. </a:t>
            </a:r>
            <a:r>
              <a:rPr lang="en-US" b="1" dirty="0">
                <a:solidFill>
                  <a:srgbClr val="000000"/>
                </a:solidFill>
                <a:latin typeface="Benton Sans Book"/>
              </a:rPr>
              <a:t>T</a:t>
            </a:r>
            <a:r>
              <a:rPr lang="en-US" sz="1800" b="1" dirty="0">
                <a:solidFill>
                  <a:srgbClr val="000000"/>
                </a:solidFill>
                <a:effectLst/>
                <a:latin typeface="Benton Sans Book"/>
              </a:rPr>
              <a:t>otal cost associated with wildlife strikes</a:t>
            </a:r>
            <a:endParaRPr lang="en-US" b="1" dirty="0"/>
          </a:p>
        </p:txBody>
      </p:sp>
      <p:sp>
        <p:nvSpPr>
          <p:cNvPr id="8" name="TextBox 7">
            <a:extLst>
              <a:ext uri="{FF2B5EF4-FFF2-40B4-BE49-F238E27FC236}">
                <a16:creationId xmlns:a16="http://schemas.microsoft.com/office/drawing/2014/main" id="{C97056B1-3A65-709A-3FE8-1047267E1494}"/>
              </a:ext>
            </a:extLst>
          </p:cNvPr>
          <p:cNvSpPr txBox="1"/>
          <p:nvPr/>
        </p:nvSpPr>
        <p:spPr>
          <a:xfrm>
            <a:off x="640511" y="6022501"/>
            <a:ext cx="5455489" cy="646331"/>
          </a:xfrm>
          <a:prstGeom prst="rect">
            <a:avLst/>
          </a:prstGeom>
          <a:noFill/>
        </p:spPr>
        <p:txBody>
          <a:bodyPr wrap="square">
            <a:spAutoFit/>
          </a:bodyPr>
          <a:lstStyle/>
          <a:p>
            <a:r>
              <a:rPr lang="en-US" b="1" dirty="0"/>
              <a:t>Interpretation</a:t>
            </a:r>
            <a:r>
              <a:rPr lang="en-US" dirty="0"/>
              <a:t>:</a:t>
            </a:r>
          </a:p>
          <a:p>
            <a:r>
              <a:rPr lang="en-US" dirty="0">
                <a:solidFill>
                  <a:srgbClr val="000000"/>
                </a:solidFill>
                <a:latin typeface="Tableau Bold"/>
              </a:rPr>
              <a:t>Total Cost Caused Damage $141M</a:t>
            </a:r>
            <a:endParaRPr lang="en-US" dirty="0"/>
          </a:p>
        </p:txBody>
      </p:sp>
      <p:sp>
        <p:nvSpPr>
          <p:cNvPr id="10" name="TextBox 9">
            <a:extLst>
              <a:ext uri="{FF2B5EF4-FFF2-40B4-BE49-F238E27FC236}">
                <a16:creationId xmlns:a16="http://schemas.microsoft.com/office/drawing/2014/main" id="{609D39DF-4A72-0A75-6477-73B679711849}"/>
              </a:ext>
            </a:extLst>
          </p:cNvPr>
          <p:cNvSpPr txBox="1"/>
          <p:nvPr/>
        </p:nvSpPr>
        <p:spPr>
          <a:xfrm>
            <a:off x="5943600" y="936437"/>
            <a:ext cx="5709533" cy="369332"/>
          </a:xfrm>
          <a:prstGeom prst="rect">
            <a:avLst/>
          </a:prstGeom>
          <a:noFill/>
        </p:spPr>
        <p:txBody>
          <a:bodyPr wrap="square">
            <a:spAutoFit/>
          </a:bodyPr>
          <a:lstStyle/>
          <a:p>
            <a:r>
              <a:rPr lang="en-US" b="1" dirty="0">
                <a:solidFill>
                  <a:srgbClr val="000000"/>
                </a:solidFill>
                <a:latin typeface="Tableau Bold"/>
              </a:rPr>
              <a:t>2. </a:t>
            </a:r>
            <a:r>
              <a:rPr lang="en-US" sz="1800" b="1" dirty="0">
                <a:solidFill>
                  <a:srgbClr val="000000"/>
                </a:solidFill>
                <a:effectLst/>
                <a:latin typeface="Benton Sans Book"/>
              </a:rPr>
              <a:t>The economic impact of bird strikes</a:t>
            </a:r>
            <a:endParaRPr lang="en-US" b="1" dirty="0"/>
          </a:p>
        </p:txBody>
      </p:sp>
      <p:sp>
        <p:nvSpPr>
          <p:cNvPr id="14" name="TextBox 13">
            <a:extLst>
              <a:ext uri="{FF2B5EF4-FFF2-40B4-BE49-F238E27FC236}">
                <a16:creationId xmlns:a16="http://schemas.microsoft.com/office/drawing/2014/main" id="{2C489E78-912F-9EDE-9157-46CE61E5AED7}"/>
              </a:ext>
            </a:extLst>
          </p:cNvPr>
          <p:cNvSpPr txBox="1"/>
          <p:nvPr/>
        </p:nvSpPr>
        <p:spPr>
          <a:xfrm>
            <a:off x="5943600" y="6022501"/>
            <a:ext cx="5978106" cy="646331"/>
          </a:xfrm>
          <a:prstGeom prst="rect">
            <a:avLst/>
          </a:prstGeom>
          <a:noFill/>
        </p:spPr>
        <p:txBody>
          <a:bodyPr wrap="square">
            <a:spAutoFit/>
          </a:bodyPr>
          <a:lstStyle/>
          <a:p>
            <a:r>
              <a:rPr lang="en-US" b="1" dirty="0"/>
              <a:t>Interpretation</a:t>
            </a:r>
            <a:r>
              <a:rPr lang="en-US" dirty="0"/>
              <a:t>:</a:t>
            </a:r>
          </a:p>
          <a:p>
            <a:r>
              <a:rPr lang="en-US" dirty="0">
                <a:solidFill>
                  <a:srgbClr val="000000"/>
                </a:solidFill>
                <a:latin typeface="Benton Sans Book"/>
              </a:rPr>
              <a:t>E</a:t>
            </a:r>
            <a:r>
              <a:rPr lang="en-US" sz="1800" dirty="0">
                <a:solidFill>
                  <a:srgbClr val="000000"/>
                </a:solidFill>
                <a:effectLst/>
                <a:latin typeface="Benton Sans Book"/>
              </a:rPr>
              <a:t>conomic impact of bird strikes $46M</a:t>
            </a:r>
            <a:endParaRPr lang="en-US" dirty="0"/>
          </a:p>
        </p:txBody>
      </p:sp>
      <p:pic>
        <p:nvPicPr>
          <p:cNvPr id="6" name="Picture 5">
            <a:extLst>
              <a:ext uri="{FF2B5EF4-FFF2-40B4-BE49-F238E27FC236}">
                <a16:creationId xmlns:a16="http://schemas.microsoft.com/office/drawing/2014/main" id="{61FF4A6F-DDA6-91F4-0E08-37F50A4EDB8A}"/>
              </a:ext>
            </a:extLst>
          </p:cNvPr>
          <p:cNvPicPr>
            <a:picLocks noChangeAspect="1"/>
          </p:cNvPicPr>
          <p:nvPr/>
        </p:nvPicPr>
        <p:blipFill>
          <a:blip r:embed="rId2"/>
          <a:stretch>
            <a:fillRect/>
          </a:stretch>
        </p:blipFill>
        <p:spPr>
          <a:xfrm>
            <a:off x="752654" y="1379680"/>
            <a:ext cx="4500833" cy="4606830"/>
          </a:xfrm>
          <a:prstGeom prst="rect">
            <a:avLst/>
          </a:prstGeom>
        </p:spPr>
      </p:pic>
      <p:pic>
        <p:nvPicPr>
          <p:cNvPr id="11" name="Picture 10">
            <a:extLst>
              <a:ext uri="{FF2B5EF4-FFF2-40B4-BE49-F238E27FC236}">
                <a16:creationId xmlns:a16="http://schemas.microsoft.com/office/drawing/2014/main" id="{EBB536F1-F46D-E978-47CA-3E7398D114D6}"/>
              </a:ext>
            </a:extLst>
          </p:cNvPr>
          <p:cNvPicPr>
            <a:picLocks noChangeAspect="1"/>
          </p:cNvPicPr>
          <p:nvPr/>
        </p:nvPicPr>
        <p:blipFill>
          <a:blip r:embed="rId3"/>
          <a:stretch>
            <a:fillRect/>
          </a:stretch>
        </p:blipFill>
        <p:spPr>
          <a:xfrm>
            <a:off x="5873967" y="1404130"/>
            <a:ext cx="6047739" cy="4582379"/>
          </a:xfrm>
          <a:prstGeom prst="rect">
            <a:avLst/>
          </a:prstGeom>
        </p:spPr>
      </p:pic>
    </p:spTree>
    <p:extLst>
      <p:ext uri="{BB962C8B-B14F-4D97-AF65-F5344CB8AC3E}">
        <p14:creationId xmlns:p14="http://schemas.microsoft.com/office/powerpoint/2010/main" val="1072318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0E722-8EDC-D398-7256-860080291207}"/>
              </a:ext>
            </a:extLst>
          </p:cNvPr>
          <p:cNvSpPr txBox="1"/>
          <p:nvPr/>
        </p:nvSpPr>
        <p:spPr>
          <a:xfrm>
            <a:off x="2058992" y="189168"/>
            <a:ext cx="6094520" cy="584775"/>
          </a:xfrm>
          <a:prstGeom prst="rect">
            <a:avLst/>
          </a:prstGeom>
          <a:noFill/>
        </p:spPr>
        <p:txBody>
          <a:bodyPr wrap="square">
            <a:spAutoFit/>
          </a:bodyPr>
          <a:lstStyle/>
          <a:p>
            <a:r>
              <a:rPr lang="en-US" sz="3200" b="1" dirty="0"/>
              <a:t>Risk Management Analysis</a:t>
            </a:r>
          </a:p>
        </p:txBody>
      </p:sp>
      <p:sp>
        <p:nvSpPr>
          <p:cNvPr id="4" name="TextBox 3">
            <a:extLst>
              <a:ext uri="{FF2B5EF4-FFF2-40B4-BE49-F238E27FC236}">
                <a16:creationId xmlns:a16="http://schemas.microsoft.com/office/drawing/2014/main" id="{8929E7AD-4E19-849F-71A0-53F3492B5777}"/>
              </a:ext>
            </a:extLst>
          </p:cNvPr>
          <p:cNvSpPr txBox="1"/>
          <p:nvPr/>
        </p:nvSpPr>
        <p:spPr>
          <a:xfrm>
            <a:off x="752654" y="938358"/>
            <a:ext cx="5343346" cy="646331"/>
          </a:xfrm>
          <a:prstGeom prst="rect">
            <a:avLst/>
          </a:prstGeom>
          <a:noFill/>
        </p:spPr>
        <p:txBody>
          <a:bodyPr wrap="square">
            <a:spAutoFit/>
          </a:bodyPr>
          <a:lstStyle/>
          <a:p>
            <a:r>
              <a:rPr lang="en-US" b="1" dirty="0"/>
              <a:t>1. </a:t>
            </a:r>
            <a:r>
              <a:rPr lang="en-US" sz="1800" b="1" dirty="0">
                <a:solidFill>
                  <a:srgbClr val="000000"/>
                </a:solidFill>
                <a:effectLst/>
                <a:latin typeface="Benton Sans Book"/>
              </a:rPr>
              <a:t>Identifies high-risk conditions, altitudes, and flight phases for wildlife strikes</a:t>
            </a:r>
            <a:endParaRPr lang="en-US" b="1" dirty="0"/>
          </a:p>
        </p:txBody>
      </p:sp>
      <p:sp>
        <p:nvSpPr>
          <p:cNvPr id="8" name="TextBox 7">
            <a:extLst>
              <a:ext uri="{FF2B5EF4-FFF2-40B4-BE49-F238E27FC236}">
                <a16:creationId xmlns:a16="http://schemas.microsoft.com/office/drawing/2014/main" id="{C97056B1-3A65-709A-3FE8-1047267E1494}"/>
              </a:ext>
            </a:extLst>
          </p:cNvPr>
          <p:cNvSpPr txBox="1"/>
          <p:nvPr/>
        </p:nvSpPr>
        <p:spPr>
          <a:xfrm>
            <a:off x="640511" y="6022501"/>
            <a:ext cx="5455489" cy="646331"/>
          </a:xfrm>
          <a:prstGeom prst="rect">
            <a:avLst/>
          </a:prstGeom>
          <a:noFill/>
        </p:spPr>
        <p:txBody>
          <a:bodyPr wrap="square">
            <a:spAutoFit/>
          </a:bodyPr>
          <a:lstStyle/>
          <a:p>
            <a:r>
              <a:rPr lang="en-US" b="1" dirty="0"/>
              <a:t>Interpretation</a:t>
            </a:r>
            <a:r>
              <a:rPr lang="en-US" dirty="0"/>
              <a:t>:</a:t>
            </a:r>
          </a:p>
          <a:p>
            <a:r>
              <a:rPr lang="en-US" sz="1800" dirty="0">
                <a:solidFill>
                  <a:srgbClr val="000000"/>
                </a:solidFill>
                <a:effectLst/>
                <a:latin typeface="Tableau Bold"/>
              </a:rPr>
              <a:t>France has the Highest Sales Across Other territories.</a:t>
            </a:r>
            <a:endParaRPr lang="en-US" dirty="0"/>
          </a:p>
        </p:txBody>
      </p:sp>
      <p:sp>
        <p:nvSpPr>
          <p:cNvPr id="10" name="TextBox 9">
            <a:extLst>
              <a:ext uri="{FF2B5EF4-FFF2-40B4-BE49-F238E27FC236}">
                <a16:creationId xmlns:a16="http://schemas.microsoft.com/office/drawing/2014/main" id="{609D39DF-4A72-0A75-6477-73B679711849}"/>
              </a:ext>
            </a:extLst>
          </p:cNvPr>
          <p:cNvSpPr txBox="1"/>
          <p:nvPr/>
        </p:nvSpPr>
        <p:spPr>
          <a:xfrm>
            <a:off x="5943600" y="936437"/>
            <a:ext cx="5709533" cy="646331"/>
          </a:xfrm>
          <a:prstGeom prst="rect">
            <a:avLst/>
          </a:prstGeom>
          <a:noFill/>
        </p:spPr>
        <p:txBody>
          <a:bodyPr wrap="square">
            <a:spAutoFit/>
          </a:bodyPr>
          <a:lstStyle/>
          <a:p>
            <a:r>
              <a:rPr lang="en-US" b="1" dirty="0">
                <a:solidFill>
                  <a:srgbClr val="000000"/>
                </a:solidFill>
                <a:latin typeface="Tableau Bold"/>
              </a:rPr>
              <a:t>2. </a:t>
            </a:r>
            <a:r>
              <a:rPr lang="en-US" sz="1800" b="1" dirty="0">
                <a:solidFill>
                  <a:srgbClr val="000000"/>
                </a:solidFill>
                <a:effectLst/>
                <a:latin typeface="Benton Sans Book"/>
              </a:rPr>
              <a:t>Predictive models should be developed to identify and prevent  potential wildlife strike incidents</a:t>
            </a:r>
            <a:endParaRPr lang="en-US" b="1" dirty="0"/>
          </a:p>
        </p:txBody>
      </p:sp>
      <p:sp>
        <p:nvSpPr>
          <p:cNvPr id="14" name="TextBox 13">
            <a:extLst>
              <a:ext uri="{FF2B5EF4-FFF2-40B4-BE49-F238E27FC236}">
                <a16:creationId xmlns:a16="http://schemas.microsoft.com/office/drawing/2014/main" id="{2C489E78-912F-9EDE-9157-46CE61E5AED7}"/>
              </a:ext>
            </a:extLst>
          </p:cNvPr>
          <p:cNvSpPr txBox="1"/>
          <p:nvPr/>
        </p:nvSpPr>
        <p:spPr>
          <a:xfrm>
            <a:off x="6248402" y="6018658"/>
            <a:ext cx="5651352" cy="646331"/>
          </a:xfrm>
          <a:prstGeom prst="rect">
            <a:avLst/>
          </a:prstGeom>
          <a:noFill/>
        </p:spPr>
        <p:txBody>
          <a:bodyPr wrap="square">
            <a:spAutoFit/>
          </a:bodyPr>
          <a:lstStyle/>
          <a:p>
            <a:r>
              <a:rPr lang="en-US" b="1" dirty="0"/>
              <a:t>Interpretation</a:t>
            </a:r>
            <a:r>
              <a:rPr lang="en-US" dirty="0"/>
              <a:t>:</a:t>
            </a:r>
          </a:p>
          <a:p>
            <a:r>
              <a:rPr lang="en-US" dirty="0"/>
              <a:t>Approach has 10M</a:t>
            </a:r>
          </a:p>
        </p:txBody>
      </p:sp>
      <p:pic>
        <p:nvPicPr>
          <p:cNvPr id="13" name="Picture 12">
            <a:extLst>
              <a:ext uri="{FF2B5EF4-FFF2-40B4-BE49-F238E27FC236}">
                <a16:creationId xmlns:a16="http://schemas.microsoft.com/office/drawing/2014/main" id="{312B9F9F-9414-919B-50B2-B10BD3C166CE}"/>
              </a:ext>
            </a:extLst>
          </p:cNvPr>
          <p:cNvPicPr>
            <a:picLocks noChangeAspect="1"/>
          </p:cNvPicPr>
          <p:nvPr/>
        </p:nvPicPr>
        <p:blipFill>
          <a:blip r:embed="rId2"/>
          <a:stretch>
            <a:fillRect/>
          </a:stretch>
        </p:blipFill>
        <p:spPr>
          <a:xfrm>
            <a:off x="752654" y="1749103"/>
            <a:ext cx="5190946" cy="4269555"/>
          </a:xfrm>
          <a:prstGeom prst="rect">
            <a:avLst/>
          </a:prstGeom>
        </p:spPr>
      </p:pic>
      <p:pic>
        <p:nvPicPr>
          <p:cNvPr id="16" name="Picture 15">
            <a:extLst>
              <a:ext uri="{FF2B5EF4-FFF2-40B4-BE49-F238E27FC236}">
                <a16:creationId xmlns:a16="http://schemas.microsoft.com/office/drawing/2014/main" id="{66AF7624-83D2-B498-DF24-1E5535099162}"/>
              </a:ext>
            </a:extLst>
          </p:cNvPr>
          <p:cNvPicPr>
            <a:picLocks noChangeAspect="1"/>
          </p:cNvPicPr>
          <p:nvPr/>
        </p:nvPicPr>
        <p:blipFill>
          <a:blip r:embed="rId3"/>
          <a:stretch>
            <a:fillRect/>
          </a:stretch>
        </p:blipFill>
        <p:spPr>
          <a:xfrm>
            <a:off x="6248402" y="1745261"/>
            <a:ext cx="5651352" cy="4176301"/>
          </a:xfrm>
          <a:prstGeom prst="rect">
            <a:avLst/>
          </a:prstGeom>
        </p:spPr>
      </p:pic>
    </p:spTree>
    <p:extLst>
      <p:ext uri="{BB962C8B-B14F-4D97-AF65-F5344CB8AC3E}">
        <p14:creationId xmlns:p14="http://schemas.microsoft.com/office/powerpoint/2010/main" val="243624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0E722-8EDC-D398-7256-860080291207}"/>
              </a:ext>
            </a:extLst>
          </p:cNvPr>
          <p:cNvSpPr txBox="1"/>
          <p:nvPr/>
        </p:nvSpPr>
        <p:spPr>
          <a:xfrm>
            <a:off x="2058992" y="189168"/>
            <a:ext cx="8197816" cy="584775"/>
          </a:xfrm>
          <a:prstGeom prst="rect">
            <a:avLst/>
          </a:prstGeom>
          <a:noFill/>
        </p:spPr>
        <p:txBody>
          <a:bodyPr wrap="square">
            <a:spAutoFit/>
          </a:bodyPr>
          <a:lstStyle/>
          <a:p>
            <a:r>
              <a:rPr lang="en-US" sz="3200" b="1" dirty="0"/>
              <a:t>Communication and Training Analysis</a:t>
            </a:r>
          </a:p>
        </p:txBody>
      </p:sp>
      <p:sp>
        <p:nvSpPr>
          <p:cNvPr id="4" name="TextBox 3">
            <a:extLst>
              <a:ext uri="{FF2B5EF4-FFF2-40B4-BE49-F238E27FC236}">
                <a16:creationId xmlns:a16="http://schemas.microsoft.com/office/drawing/2014/main" id="{8929E7AD-4E19-849F-71A0-53F3492B5777}"/>
              </a:ext>
            </a:extLst>
          </p:cNvPr>
          <p:cNvSpPr txBox="1"/>
          <p:nvPr/>
        </p:nvSpPr>
        <p:spPr>
          <a:xfrm>
            <a:off x="752654" y="938358"/>
            <a:ext cx="5343346" cy="646331"/>
          </a:xfrm>
          <a:prstGeom prst="rect">
            <a:avLst/>
          </a:prstGeom>
          <a:noFill/>
        </p:spPr>
        <p:txBody>
          <a:bodyPr wrap="square">
            <a:spAutoFit/>
          </a:bodyPr>
          <a:lstStyle/>
          <a:p>
            <a:r>
              <a:rPr lang="en-US" b="1" dirty="0"/>
              <a:t>1.</a:t>
            </a:r>
            <a:r>
              <a:rPr lang="en-US" sz="1800" b="1" dirty="0">
                <a:solidFill>
                  <a:srgbClr val="000000"/>
                </a:solidFill>
                <a:effectLst/>
                <a:latin typeface="Benton Sans Book"/>
              </a:rPr>
              <a:t> Effective are current pilot training programs in raising awareness about wildlife strikes</a:t>
            </a:r>
            <a:r>
              <a:rPr lang="en-US" b="1" dirty="0"/>
              <a:t> </a:t>
            </a:r>
          </a:p>
        </p:txBody>
      </p:sp>
      <p:sp>
        <p:nvSpPr>
          <p:cNvPr id="8" name="TextBox 7">
            <a:extLst>
              <a:ext uri="{FF2B5EF4-FFF2-40B4-BE49-F238E27FC236}">
                <a16:creationId xmlns:a16="http://schemas.microsoft.com/office/drawing/2014/main" id="{C97056B1-3A65-709A-3FE8-1047267E1494}"/>
              </a:ext>
            </a:extLst>
          </p:cNvPr>
          <p:cNvSpPr txBox="1"/>
          <p:nvPr/>
        </p:nvSpPr>
        <p:spPr>
          <a:xfrm>
            <a:off x="640511" y="5919641"/>
            <a:ext cx="5182319" cy="923330"/>
          </a:xfrm>
          <a:prstGeom prst="rect">
            <a:avLst/>
          </a:prstGeom>
          <a:noFill/>
        </p:spPr>
        <p:txBody>
          <a:bodyPr wrap="square">
            <a:spAutoFit/>
          </a:bodyPr>
          <a:lstStyle/>
          <a:p>
            <a:r>
              <a:rPr lang="en-US" b="1" dirty="0"/>
              <a:t>Interpretation</a:t>
            </a:r>
            <a:r>
              <a:rPr lang="en-US" dirty="0"/>
              <a:t>:</a:t>
            </a:r>
          </a:p>
          <a:p>
            <a:r>
              <a:rPr lang="en-US" dirty="0"/>
              <a:t>Training is not appropriate, as the damage is more</a:t>
            </a:r>
          </a:p>
        </p:txBody>
      </p:sp>
      <p:sp>
        <p:nvSpPr>
          <p:cNvPr id="10" name="TextBox 9">
            <a:extLst>
              <a:ext uri="{FF2B5EF4-FFF2-40B4-BE49-F238E27FC236}">
                <a16:creationId xmlns:a16="http://schemas.microsoft.com/office/drawing/2014/main" id="{609D39DF-4A72-0A75-6477-73B679711849}"/>
              </a:ext>
            </a:extLst>
          </p:cNvPr>
          <p:cNvSpPr txBox="1"/>
          <p:nvPr/>
        </p:nvSpPr>
        <p:spPr>
          <a:xfrm>
            <a:off x="5943600" y="936437"/>
            <a:ext cx="5709533" cy="646331"/>
          </a:xfrm>
          <a:prstGeom prst="rect">
            <a:avLst/>
          </a:prstGeom>
          <a:noFill/>
        </p:spPr>
        <p:txBody>
          <a:bodyPr wrap="square">
            <a:spAutoFit/>
          </a:bodyPr>
          <a:lstStyle/>
          <a:p>
            <a:r>
              <a:rPr lang="en-US" b="1" dirty="0">
                <a:solidFill>
                  <a:srgbClr val="000000"/>
                </a:solidFill>
                <a:latin typeface="Tableau Bold"/>
              </a:rPr>
              <a:t>2. </a:t>
            </a:r>
            <a:r>
              <a:rPr lang="en-US" sz="1800" b="1" dirty="0">
                <a:solidFill>
                  <a:srgbClr val="000000"/>
                </a:solidFill>
                <a:effectLst/>
                <a:latin typeface="Benton Sans Book"/>
              </a:rPr>
              <a:t>Communication strategies can enhance pilot awareness and response to wildlife strike risks</a:t>
            </a:r>
            <a:endParaRPr lang="en-US" b="1" dirty="0"/>
          </a:p>
        </p:txBody>
      </p:sp>
      <p:sp>
        <p:nvSpPr>
          <p:cNvPr id="14" name="TextBox 13">
            <a:extLst>
              <a:ext uri="{FF2B5EF4-FFF2-40B4-BE49-F238E27FC236}">
                <a16:creationId xmlns:a16="http://schemas.microsoft.com/office/drawing/2014/main" id="{2C489E78-912F-9EDE-9157-46CE61E5AED7}"/>
              </a:ext>
            </a:extLst>
          </p:cNvPr>
          <p:cNvSpPr txBox="1"/>
          <p:nvPr/>
        </p:nvSpPr>
        <p:spPr>
          <a:xfrm>
            <a:off x="6096000" y="5919641"/>
            <a:ext cx="5651352" cy="646331"/>
          </a:xfrm>
          <a:prstGeom prst="rect">
            <a:avLst/>
          </a:prstGeom>
          <a:noFill/>
        </p:spPr>
        <p:txBody>
          <a:bodyPr wrap="square">
            <a:spAutoFit/>
          </a:bodyPr>
          <a:lstStyle/>
          <a:p>
            <a:r>
              <a:rPr lang="en-US" b="1" dirty="0"/>
              <a:t>Interpretation</a:t>
            </a:r>
            <a:r>
              <a:rPr lang="en-US" dirty="0"/>
              <a:t>:</a:t>
            </a:r>
          </a:p>
          <a:p>
            <a:r>
              <a:rPr lang="en-US" dirty="0"/>
              <a:t>Communication with pilots helps in decrease of strikes.</a:t>
            </a:r>
          </a:p>
        </p:txBody>
      </p:sp>
      <p:pic>
        <p:nvPicPr>
          <p:cNvPr id="7" name="Picture 6">
            <a:extLst>
              <a:ext uri="{FF2B5EF4-FFF2-40B4-BE49-F238E27FC236}">
                <a16:creationId xmlns:a16="http://schemas.microsoft.com/office/drawing/2014/main" id="{2F236E44-B3A6-7302-8514-DFD830876B1E}"/>
              </a:ext>
            </a:extLst>
          </p:cNvPr>
          <p:cNvPicPr>
            <a:picLocks noChangeAspect="1"/>
          </p:cNvPicPr>
          <p:nvPr/>
        </p:nvPicPr>
        <p:blipFill>
          <a:blip r:embed="rId2"/>
          <a:stretch>
            <a:fillRect/>
          </a:stretch>
        </p:blipFill>
        <p:spPr>
          <a:xfrm>
            <a:off x="640511" y="1745262"/>
            <a:ext cx="5061550" cy="4174379"/>
          </a:xfrm>
          <a:prstGeom prst="rect">
            <a:avLst/>
          </a:prstGeom>
        </p:spPr>
      </p:pic>
      <p:pic>
        <p:nvPicPr>
          <p:cNvPr id="11" name="Picture 10">
            <a:extLst>
              <a:ext uri="{FF2B5EF4-FFF2-40B4-BE49-F238E27FC236}">
                <a16:creationId xmlns:a16="http://schemas.microsoft.com/office/drawing/2014/main" id="{95B2E528-0241-E5B4-FFE8-E38D31FD955F}"/>
              </a:ext>
            </a:extLst>
          </p:cNvPr>
          <p:cNvPicPr>
            <a:picLocks noChangeAspect="1"/>
          </p:cNvPicPr>
          <p:nvPr/>
        </p:nvPicPr>
        <p:blipFill>
          <a:blip r:embed="rId3"/>
          <a:stretch>
            <a:fillRect/>
          </a:stretch>
        </p:blipFill>
        <p:spPr>
          <a:xfrm>
            <a:off x="6096000" y="1685626"/>
            <a:ext cx="5822830" cy="4234015"/>
          </a:xfrm>
          <a:prstGeom prst="rect">
            <a:avLst/>
          </a:prstGeom>
        </p:spPr>
      </p:pic>
    </p:spTree>
    <p:extLst>
      <p:ext uri="{BB962C8B-B14F-4D97-AF65-F5344CB8AC3E}">
        <p14:creationId xmlns:p14="http://schemas.microsoft.com/office/powerpoint/2010/main" val="2116862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5DAB45-A355-E222-9F7D-CD51A794F790}"/>
              </a:ext>
            </a:extLst>
          </p:cNvPr>
          <p:cNvPicPr>
            <a:picLocks noChangeAspect="1"/>
          </p:cNvPicPr>
          <p:nvPr/>
        </p:nvPicPr>
        <p:blipFill>
          <a:blip r:embed="rId2"/>
          <a:stretch>
            <a:fillRect/>
          </a:stretch>
        </p:blipFill>
        <p:spPr>
          <a:xfrm>
            <a:off x="189988" y="197937"/>
            <a:ext cx="11812024" cy="6435776"/>
          </a:xfrm>
          <a:prstGeom prst="rect">
            <a:avLst/>
          </a:prstGeom>
        </p:spPr>
      </p:pic>
    </p:spTree>
    <p:extLst>
      <p:ext uri="{BB962C8B-B14F-4D97-AF65-F5344CB8AC3E}">
        <p14:creationId xmlns:p14="http://schemas.microsoft.com/office/powerpoint/2010/main" val="2324573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79B9B4-235D-C560-C654-99189D87BE6F}"/>
              </a:ext>
            </a:extLst>
          </p:cNvPr>
          <p:cNvPicPr>
            <a:picLocks noChangeAspect="1"/>
          </p:cNvPicPr>
          <p:nvPr/>
        </p:nvPicPr>
        <p:blipFill>
          <a:blip r:embed="rId2"/>
          <a:stretch>
            <a:fillRect/>
          </a:stretch>
        </p:blipFill>
        <p:spPr>
          <a:xfrm>
            <a:off x="189988" y="227627"/>
            <a:ext cx="11812024" cy="6475098"/>
          </a:xfrm>
          <a:prstGeom prst="rect">
            <a:avLst/>
          </a:prstGeom>
        </p:spPr>
      </p:pic>
    </p:spTree>
    <p:extLst>
      <p:ext uri="{BB962C8B-B14F-4D97-AF65-F5344CB8AC3E}">
        <p14:creationId xmlns:p14="http://schemas.microsoft.com/office/powerpoint/2010/main" val="2091753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ED4EA2-F5A8-E519-ED59-B3368CEAC41F}"/>
              </a:ext>
            </a:extLst>
          </p:cNvPr>
          <p:cNvPicPr>
            <a:picLocks noChangeAspect="1"/>
          </p:cNvPicPr>
          <p:nvPr/>
        </p:nvPicPr>
        <p:blipFill>
          <a:blip r:embed="rId2"/>
          <a:stretch>
            <a:fillRect/>
          </a:stretch>
        </p:blipFill>
        <p:spPr>
          <a:xfrm>
            <a:off x="87109" y="113683"/>
            <a:ext cx="12017781" cy="6554535"/>
          </a:xfrm>
          <a:prstGeom prst="rect">
            <a:avLst/>
          </a:prstGeom>
        </p:spPr>
      </p:pic>
    </p:spTree>
    <p:extLst>
      <p:ext uri="{BB962C8B-B14F-4D97-AF65-F5344CB8AC3E}">
        <p14:creationId xmlns:p14="http://schemas.microsoft.com/office/powerpoint/2010/main" val="2114743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A78213-D83E-84D3-6848-8D06F8F3D09F}"/>
              </a:ext>
            </a:extLst>
          </p:cNvPr>
          <p:cNvPicPr>
            <a:picLocks noChangeAspect="1"/>
          </p:cNvPicPr>
          <p:nvPr/>
        </p:nvPicPr>
        <p:blipFill>
          <a:blip r:embed="rId2"/>
          <a:stretch>
            <a:fillRect/>
          </a:stretch>
        </p:blipFill>
        <p:spPr>
          <a:xfrm>
            <a:off x="75678" y="192327"/>
            <a:ext cx="12040643" cy="6458639"/>
          </a:xfrm>
          <a:prstGeom prst="rect">
            <a:avLst/>
          </a:prstGeom>
        </p:spPr>
      </p:pic>
    </p:spTree>
    <p:extLst>
      <p:ext uri="{BB962C8B-B14F-4D97-AF65-F5344CB8AC3E}">
        <p14:creationId xmlns:p14="http://schemas.microsoft.com/office/powerpoint/2010/main" val="2815980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589626" y="2189170"/>
            <a:ext cx="2251229" cy="2649159"/>
          </a:xfrm>
        </p:spPr>
        <p:txBody>
          <a:bodyPr>
            <a:normAutofit/>
          </a:bodyPr>
          <a:lstStyle/>
          <a:p>
            <a:r>
              <a:rPr lang="en-IN" sz="2800" dirty="0">
                <a:latin typeface="Times New Roman"/>
                <a:cs typeface="Times New Roman"/>
              </a:rPr>
              <a:t>Problem</a:t>
            </a:r>
            <a:r>
              <a:rPr lang="en-IN" sz="2800" spc="-125" dirty="0">
                <a:latin typeface="Times New Roman"/>
                <a:cs typeface="Times New Roman"/>
              </a:rPr>
              <a:t> </a:t>
            </a:r>
            <a:r>
              <a:rPr lang="en-IN" sz="2800" spc="-10" dirty="0">
                <a:latin typeface="Times New Roman"/>
                <a:cs typeface="Times New Roman"/>
              </a:rPr>
              <a:t>Statement</a:t>
            </a:r>
            <a:endParaRPr lang="en-US" dirty="0"/>
          </a:p>
        </p:txBody>
      </p:sp>
      <p:sp>
        <p:nvSpPr>
          <p:cNvPr id="4" name="TextBox 3">
            <a:extLst>
              <a:ext uri="{FF2B5EF4-FFF2-40B4-BE49-F238E27FC236}">
                <a16:creationId xmlns:a16="http://schemas.microsoft.com/office/drawing/2014/main" id="{E6DAF990-A487-BFAE-FE8D-8B556B04BCBF}"/>
              </a:ext>
            </a:extLst>
          </p:cNvPr>
          <p:cNvSpPr txBox="1"/>
          <p:nvPr/>
        </p:nvSpPr>
        <p:spPr>
          <a:xfrm>
            <a:off x="5555412" y="1449910"/>
            <a:ext cx="6281578" cy="3477875"/>
          </a:xfrm>
          <a:prstGeom prst="rect">
            <a:avLst/>
          </a:prstGeom>
          <a:noFill/>
        </p:spPr>
        <p:txBody>
          <a:bodyPr wrap="square">
            <a:spAutoFit/>
          </a:bodyPr>
          <a:lstStyle/>
          <a:p>
            <a:pPr algn="just"/>
            <a:r>
              <a:rPr lang="en-US" sz="2000" dirty="0"/>
              <a:t>Bird strikes pose a significant threat to aviation safety, leading to costly damage, flight delays, and, in rare cases, loss of life. These incidents are most common near airports, especially in areas close to wetlands, landfills, and migratory bird paths. Despite advancements in technology and airport wildlife management, the frequency of bird strikes remains a challenge. There is a need for data-driven strategies to identify high-risk zones, assess environmental factors, and implement effective mitigation measures to reduce bird strike incidents and enhance flight safety.</a:t>
            </a:r>
          </a:p>
        </p:txBody>
      </p:sp>
    </p:spTree>
    <p:extLst>
      <p:ext uri="{BB962C8B-B14F-4D97-AF65-F5344CB8AC3E}">
        <p14:creationId xmlns:p14="http://schemas.microsoft.com/office/powerpoint/2010/main" val="1738561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E61766-824C-FD3E-E28B-AA77D2D4A640}"/>
              </a:ext>
            </a:extLst>
          </p:cNvPr>
          <p:cNvPicPr>
            <a:picLocks noChangeAspect="1"/>
          </p:cNvPicPr>
          <p:nvPr/>
        </p:nvPicPr>
        <p:blipFill>
          <a:blip r:embed="rId2"/>
          <a:stretch>
            <a:fillRect/>
          </a:stretch>
        </p:blipFill>
        <p:spPr>
          <a:xfrm>
            <a:off x="106161" y="189523"/>
            <a:ext cx="11979678" cy="6513202"/>
          </a:xfrm>
          <a:prstGeom prst="rect">
            <a:avLst/>
          </a:prstGeom>
        </p:spPr>
      </p:pic>
    </p:spTree>
    <p:extLst>
      <p:ext uri="{BB962C8B-B14F-4D97-AF65-F5344CB8AC3E}">
        <p14:creationId xmlns:p14="http://schemas.microsoft.com/office/powerpoint/2010/main" val="3727792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F2A64F-E15C-6AB8-73FB-BD091171BAB9}"/>
              </a:ext>
            </a:extLst>
          </p:cNvPr>
          <p:cNvPicPr>
            <a:picLocks noChangeAspect="1"/>
          </p:cNvPicPr>
          <p:nvPr/>
        </p:nvPicPr>
        <p:blipFill>
          <a:blip r:embed="rId2"/>
          <a:stretch>
            <a:fillRect/>
          </a:stretch>
        </p:blipFill>
        <p:spPr>
          <a:xfrm>
            <a:off x="94730" y="147185"/>
            <a:ext cx="12002540" cy="6521034"/>
          </a:xfrm>
          <a:prstGeom prst="rect">
            <a:avLst/>
          </a:prstGeom>
        </p:spPr>
      </p:pic>
    </p:spTree>
    <p:extLst>
      <p:ext uri="{BB962C8B-B14F-4D97-AF65-F5344CB8AC3E}">
        <p14:creationId xmlns:p14="http://schemas.microsoft.com/office/powerpoint/2010/main" val="10120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602951" y="2950233"/>
            <a:ext cx="2847615" cy="625057"/>
          </a:xfrm>
        </p:spPr>
        <p:txBody>
          <a:bodyPr>
            <a:normAutofit fontScale="90000"/>
          </a:bodyPr>
          <a:lstStyle/>
          <a:p>
            <a:r>
              <a:rPr lang="en-US" sz="4400" dirty="0"/>
              <a:t>SUMMARY</a:t>
            </a:r>
            <a:endParaRPr lang="en-US"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50995" y="849701"/>
            <a:ext cx="6418952" cy="5158597"/>
          </a:xfrm>
        </p:spPr>
        <p:txBody>
          <a:bodyPr vert="horz" lIns="91440" tIns="45720" rIns="91440" bIns="45720" rtlCol="0" anchor="b">
            <a:normAutofit fontScale="92500" lnSpcReduction="10000"/>
          </a:bodyPr>
          <a:lstStyle/>
          <a:p>
            <a:pPr marL="285750" indent="-285750">
              <a:buFont typeface="Wingdings" panose="05000000000000000000" pitchFamily="2" charset="2"/>
              <a:buChar char="Ø"/>
            </a:pPr>
            <a:r>
              <a:rPr lang="en-US" sz="2000" dirty="0"/>
              <a:t>Study bird strike patterns based on location, altitude, time, and season.</a:t>
            </a:r>
          </a:p>
          <a:p>
            <a:pPr marL="285750" indent="-285750">
              <a:buFont typeface="Wingdings" panose="05000000000000000000" pitchFamily="2" charset="2"/>
              <a:buChar char="Ø"/>
            </a:pPr>
            <a:r>
              <a:rPr lang="en-US" sz="2000" dirty="0"/>
              <a:t>Locate high-risk airports and zones using data and mapping tools.</a:t>
            </a:r>
          </a:p>
          <a:p>
            <a:pPr marL="285750" indent="-285750">
              <a:buFont typeface="Wingdings" panose="05000000000000000000" pitchFamily="2" charset="2"/>
              <a:buChar char="Ø"/>
            </a:pPr>
            <a:r>
              <a:rPr lang="en-US" sz="2000" dirty="0"/>
              <a:t>Review and assess the effectiveness of current mitigation strategies.</a:t>
            </a:r>
          </a:p>
          <a:p>
            <a:pPr marL="285750" indent="-285750">
              <a:buFont typeface="Wingdings" panose="05000000000000000000" pitchFamily="2" charset="2"/>
              <a:buChar char="Ø"/>
            </a:pPr>
            <a:r>
              <a:rPr lang="en-US" sz="2000" dirty="0"/>
              <a:t>Examine environmental factors like attracting birds.</a:t>
            </a:r>
          </a:p>
          <a:p>
            <a:pPr marL="285750" indent="-285750">
              <a:buFont typeface="Wingdings" panose="05000000000000000000" pitchFamily="2" charset="2"/>
              <a:buChar char="Ø"/>
            </a:pPr>
            <a:r>
              <a:rPr lang="en-US" sz="2000" dirty="0"/>
              <a:t>Create predictive models to estimate bird strike risk levels.</a:t>
            </a:r>
          </a:p>
          <a:p>
            <a:pPr marL="285750" indent="-285750">
              <a:buFont typeface="Wingdings" panose="05000000000000000000" pitchFamily="2" charset="2"/>
              <a:buChar char="Ø"/>
            </a:pPr>
            <a:r>
              <a:rPr lang="en-US" sz="2000" dirty="0"/>
              <a:t>Evaluate the operational, safety, and financial impact of bird strikes.</a:t>
            </a:r>
          </a:p>
          <a:p>
            <a:pPr marL="285750" indent="-285750">
              <a:buFont typeface="Wingdings" panose="05000000000000000000" pitchFamily="2" charset="2"/>
              <a:buChar char="Ø"/>
            </a:pPr>
            <a:r>
              <a:rPr lang="en-US" sz="2000" dirty="0"/>
              <a:t>Suggest better training and communication methods for aviation personnel.</a:t>
            </a:r>
          </a:p>
          <a:p>
            <a:pPr marL="285750" indent="-285750">
              <a:buFont typeface="Wingdings" panose="05000000000000000000" pitchFamily="2" charset="2"/>
              <a:buChar char="Ø"/>
            </a:pPr>
            <a:r>
              <a:rPr lang="en-US" sz="2000" dirty="0"/>
              <a:t>Recommend policy updates and technology adoption for long-term risk reduction.</a:t>
            </a:r>
          </a:p>
        </p:txBody>
      </p:sp>
    </p:spTree>
    <p:extLst>
      <p:ext uri="{BB962C8B-B14F-4D97-AF65-F5344CB8AC3E}">
        <p14:creationId xmlns:p14="http://schemas.microsoft.com/office/powerpoint/2010/main" val="92017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47675" y="2895564"/>
            <a:ext cx="3270310" cy="625057"/>
          </a:xfrm>
        </p:spPr>
        <p:txBody>
          <a:bodyPr>
            <a:noAutofit/>
          </a:bodyPr>
          <a:lstStyle/>
          <a:p>
            <a:r>
              <a:rPr lang="en-IN" sz="4000" spc="-75" dirty="0"/>
              <a:t>Conclusion</a:t>
            </a:r>
            <a:endParaRPr lang="en-US" sz="4000"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132718" y="1577699"/>
            <a:ext cx="6814868" cy="4770408"/>
          </a:xfrm>
        </p:spPr>
        <p:txBody>
          <a:bodyPr vert="horz" lIns="91440" tIns="45720" rIns="91440" bIns="45720" rtlCol="0" anchor="b">
            <a:noAutofit/>
          </a:bodyPr>
          <a:lstStyle/>
          <a:p>
            <a:pPr marL="342900" indent="-342900">
              <a:buFont typeface="Wingdings" panose="05000000000000000000" pitchFamily="2" charset="2"/>
              <a:buChar char="Ø"/>
            </a:pPr>
            <a:r>
              <a:rPr lang="en-US" sz="2000" dirty="0"/>
              <a:t>Unknown Small Birds are the most frequently involved species in bird strikes.</a:t>
            </a:r>
          </a:p>
          <a:p>
            <a:pPr marL="342900" indent="-342900">
              <a:buFont typeface="Wingdings" panose="05000000000000000000" pitchFamily="2" charset="2"/>
              <a:buChar char="Ø"/>
            </a:pPr>
            <a:r>
              <a:rPr lang="en-US" sz="2000" dirty="0"/>
              <a:t>The approach phase is the most common flight phase for bird strikes.</a:t>
            </a:r>
          </a:p>
          <a:p>
            <a:pPr marL="342900" indent="-342900">
              <a:buFont typeface="Wingdings" panose="05000000000000000000" pitchFamily="2" charset="2"/>
              <a:buChar char="Ø"/>
            </a:pPr>
            <a:r>
              <a:rPr lang="en-US" sz="2000" dirty="0"/>
              <a:t>B-737-700 is the aircraft model most affected by bird collisions.</a:t>
            </a:r>
          </a:p>
          <a:p>
            <a:pPr marL="342900" indent="-342900">
              <a:buFont typeface="Wingdings" panose="05000000000000000000" pitchFamily="2" charset="2"/>
              <a:buChar char="Ø"/>
            </a:pPr>
            <a:r>
              <a:rPr lang="en-US" sz="2000" dirty="0"/>
              <a:t>The year 2009 recorded the highest number of bird strike incidents.</a:t>
            </a:r>
          </a:p>
          <a:p>
            <a:pPr marL="342900" indent="-342900">
              <a:buFont typeface="Wingdings" panose="05000000000000000000" pitchFamily="2" charset="2"/>
              <a:buChar char="Ø"/>
            </a:pPr>
            <a:r>
              <a:rPr lang="en-US" sz="2000" dirty="0"/>
              <a:t>Clear sky conditions (49.45%) were present in nearly half of the strikes.</a:t>
            </a:r>
          </a:p>
          <a:p>
            <a:pPr marL="342900" indent="-342900">
              <a:buFont typeface="Wingdings" panose="05000000000000000000" pitchFamily="2" charset="2"/>
              <a:buChar char="Ø"/>
            </a:pPr>
            <a:r>
              <a:rPr lang="en-US" sz="2000" dirty="0"/>
              <a:t>Dallas/Fort Worth International Airport reported the highest number and risk of bird strikes.</a:t>
            </a:r>
          </a:p>
          <a:p>
            <a:pPr marL="342900" indent="-342900">
              <a:buFont typeface="Wingdings" panose="05000000000000000000" pitchFamily="2" charset="2"/>
              <a:buChar char="Ø"/>
            </a:pPr>
            <a:r>
              <a:rPr lang="en-US" sz="2000" dirty="0"/>
              <a:t> The climb phase of flight resulted in the most injuries due to bird strikes.</a:t>
            </a:r>
          </a:p>
          <a:p>
            <a:pPr marL="342900" indent="-342900">
              <a:buFont typeface="Wingdings" panose="05000000000000000000" pitchFamily="2" charset="2"/>
              <a:buChar char="Ø"/>
            </a:pPr>
            <a:r>
              <a:rPr lang="en-US" sz="2000" dirty="0"/>
              <a:t>LEARJET-24 showed the highest statistical correlation with bird strike data.</a:t>
            </a:r>
          </a:p>
        </p:txBody>
      </p:sp>
    </p:spTree>
    <p:extLst>
      <p:ext uri="{BB962C8B-B14F-4D97-AF65-F5344CB8AC3E}">
        <p14:creationId xmlns:p14="http://schemas.microsoft.com/office/powerpoint/2010/main" val="3676326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447675" y="2895564"/>
            <a:ext cx="3270310" cy="625057"/>
          </a:xfrm>
        </p:spPr>
        <p:txBody>
          <a:bodyPr>
            <a:noAutofit/>
          </a:bodyPr>
          <a:lstStyle/>
          <a:p>
            <a:r>
              <a:rPr lang="en-IN" sz="4000" spc="-75" dirty="0"/>
              <a:t>Conclusion</a:t>
            </a:r>
            <a:endParaRPr lang="en-US" sz="4000" dirty="0"/>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062269" y="1592617"/>
            <a:ext cx="6823495" cy="4770408"/>
          </a:xfrm>
        </p:spPr>
        <p:txBody>
          <a:bodyPr vert="horz" lIns="91440" tIns="45720" rIns="91440" bIns="45720" rtlCol="0" anchor="b">
            <a:noAutofit/>
          </a:bodyPr>
          <a:lstStyle/>
          <a:p>
            <a:pPr marL="342900" indent="-342900">
              <a:buFont typeface="Wingdings" panose="05000000000000000000" pitchFamily="2" charset="2"/>
              <a:buChar char="Ø"/>
            </a:pPr>
            <a:r>
              <a:rPr lang="en-US" sz="2000" dirty="0"/>
              <a:t>Bird strikes caused a total damage cost of $141 million.</a:t>
            </a:r>
          </a:p>
          <a:p>
            <a:pPr marL="342900" indent="-342900">
              <a:buFont typeface="Wingdings" panose="05000000000000000000" pitchFamily="2" charset="2"/>
              <a:buChar char="Ø"/>
            </a:pPr>
            <a:r>
              <a:rPr lang="en-US" sz="2000" dirty="0"/>
              <a:t>The economic impact of bird strikes was estimated at $46 million.</a:t>
            </a:r>
          </a:p>
          <a:p>
            <a:pPr marL="342900" indent="-342900">
              <a:buFont typeface="Wingdings" panose="05000000000000000000" pitchFamily="2" charset="2"/>
              <a:buChar char="Ø"/>
            </a:pPr>
            <a:r>
              <a:rPr lang="en-US" sz="2000" dirty="0"/>
              <a:t>Flight schedules and operations were most affected by bird strikes in 2009.</a:t>
            </a:r>
          </a:p>
          <a:p>
            <a:pPr marL="342900" indent="-342900">
              <a:buFont typeface="Wingdings" panose="05000000000000000000" pitchFamily="2" charset="2"/>
              <a:buChar char="Ø"/>
            </a:pPr>
            <a:r>
              <a:rPr lang="en-US" sz="2000" dirty="0"/>
              <a:t>February was identified as a critical month requiring more focus on bird strike mitigation.</a:t>
            </a:r>
          </a:p>
          <a:p>
            <a:pPr marL="342900" indent="-342900">
              <a:buFont typeface="Wingdings" panose="05000000000000000000" pitchFamily="2" charset="2"/>
              <a:buChar char="Ø"/>
            </a:pPr>
            <a:r>
              <a:rPr lang="en-US" sz="2000" dirty="0"/>
              <a:t>Current training programs are insufficient, as damage and injury rates remain high.</a:t>
            </a:r>
          </a:p>
          <a:p>
            <a:pPr marL="342900" indent="-342900">
              <a:buFont typeface="Wingdings" panose="05000000000000000000" pitchFamily="2" charset="2"/>
              <a:buChar char="Ø"/>
            </a:pPr>
            <a:r>
              <a:rPr lang="en-US" sz="2000" dirty="0"/>
              <a:t>Improved communication with pilots helps reduce the number of strike incidents.</a:t>
            </a:r>
          </a:p>
          <a:p>
            <a:pPr marL="342900" indent="-342900">
              <a:buFont typeface="Wingdings" panose="05000000000000000000" pitchFamily="2" charset="2"/>
              <a:buChar char="Ø"/>
            </a:pPr>
            <a:r>
              <a:rPr lang="en-US" sz="2000" dirty="0"/>
              <a:t>Environmental factors, such as proximity to landfills and wetlands, contribute to higher strike risk.</a:t>
            </a:r>
          </a:p>
          <a:p>
            <a:pPr marL="342900" indent="-342900">
              <a:buFont typeface="Wingdings" panose="05000000000000000000" pitchFamily="2" charset="2"/>
              <a:buChar char="Ø"/>
            </a:pPr>
            <a:r>
              <a:rPr lang="en-US" sz="2000" dirty="0"/>
              <a:t>Stronger regulatory compliance and enhanced wildlife management are essential to reduce long-term risks.</a:t>
            </a:r>
          </a:p>
        </p:txBody>
      </p:sp>
    </p:spTree>
    <p:extLst>
      <p:ext uri="{BB962C8B-B14F-4D97-AF65-F5344CB8AC3E}">
        <p14:creationId xmlns:p14="http://schemas.microsoft.com/office/powerpoint/2010/main" val="2274744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sz="8000" dirty="0"/>
              <a:t>THANK </a:t>
            </a:r>
            <a:br>
              <a:rPr lang="en-US" sz="8000" dirty="0"/>
            </a:br>
            <a:r>
              <a:rPr lang="en-US" sz="8000" dirty="0"/>
              <a:t>  YOU</a:t>
            </a:r>
          </a:p>
        </p:txBody>
      </p:sp>
    </p:spTree>
    <p:extLst>
      <p:ext uri="{BB962C8B-B14F-4D97-AF65-F5344CB8AC3E}">
        <p14:creationId xmlns:p14="http://schemas.microsoft.com/office/powerpoint/2010/main" val="70778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513794" y="257452"/>
            <a:ext cx="5582206" cy="668128"/>
          </a:xfrm>
        </p:spPr>
        <p:txBody>
          <a:bodyPr/>
          <a:lstStyle/>
          <a:p>
            <a:r>
              <a:rPr lang="en-IN" sz="2800" b="1" spc="-10" dirty="0">
                <a:latin typeface="Times New Roman"/>
                <a:cs typeface="Times New Roman"/>
              </a:rPr>
              <a:t>Objectives</a:t>
            </a:r>
            <a:endParaRPr lang="en-US" b="1" dirty="0"/>
          </a:p>
        </p:txBody>
      </p:sp>
      <p:sp>
        <p:nvSpPr>
          <p:cNvPr id="8" name="TextBox 7">
            <a:extLst>
              <a:ext uri="{FF2B5EF4-FFF2-40B4-BE49-F238E27FC236}">
                <a16:creationId xmlns:a16="http://schemas.microsoft.com/office/drawing/2014/main" id="{2B76DBE9-2C88-2E9B-5046-151F6954B1D2}"/>
              </a:ext>
            </a:extLst>
          </p:cNvPr>
          <p:cNvSpPr txBox="1"/>
          <p:nvPr/>
        </p:nvSpPr>
        <p:spPr>
          <a:xfrm>
            <a:off x="513794" y="1183032"/>
            <a:ext cx="6108948" cy="5324535"/>
          </a:xfrm>
          <a:prstGeom prst="rect">
            <a:avLst/>
          </a:prstGeom>
          <a:noFill/>
        </p:spPr>
        <p:txBody>
          <a:bodyPr wrap="square">
            <a:spAutoFit/>
          </a:bodyPr>
          <a:lstStyle/>
          <a:p>
            <a:pPr marL="342900" indent="-342900">
              <a:buFont typeface="Wingdings" panose="05000000000000000000" pitchFamily="2" charset="2"/>
              <a:buChar char="Ø"/>
            </a:pPr>
            <a:r>
              <a:rPr lang="en-US" sz="2000" dirty="0"/>
              <a:t>Analyze bird strike data based on location, altitude, time, and season to identify key patterns.</a:t>
            </a:r>
          </a:p>
          <a:p>
            <a:pPr marL="342900" indent="-342900">
              <a:buFont typeface="Wingdings" panose="05000000000000000000" pitchFamily="2" charset="2"/>
              <a:buChar char="Ø"/>
            </a:pPr>
            <a:r>
              <a:rPr lang="en-US" sz="2000" dirty="0"/>
              <a:t>Identify high-risk airports and zones using geospatial and historical strike data.</a:t>
            </a:r>
          </a:p>
          <a:p>
            <a:pPr marL="342900" indent="-342900">
              <a:buFont typeface="Wingdings" panose="05000000000000000000" pitchFamily="2" charset="2"/>
              <a:buChar char="Ø"/>
            </a:pPr>
            <a:r>
              <a:rPr lang="en-US" sz="2000" dirty="0"/>
              <a:t>Evaluate current bird strike mitigation strategies to assess their effectiveness.</a:t>
            </a:r>
          </a:p>
          <a:p>
            <a:pPr marL="342900" indent="-342900">
              <a:buFont typeface="Wingdings" panose="05000000000000000000" pitchFamily="2" charset="2"/>
              <a:buChar char="Ø"/>
            </a:pPr>
            <a:r>
              <a:rPr lang="en-US" sz="2000" dirty="0"/>
              <a:t>Investigate environmental factors that increase bird activity near airports.</a:t>
            </a:r>
          </a:p>
          <a:p>
            <a:pPr marL="342900" indent="-342900">
              <a:buFont typeface="Wingdings" panose="05000000000000000000" pitchFamily="2" charset="2"/>
              <a:buChar char="Ø"/>
            </a:pPr>
            <a:r>
              <a:rPr lang="en-US" sz="2000" dirty="0"/>
              <a:t>Develop predictive models to forecast bird strike risks using statistical or AI-based techniques.</a:t>
            </a:r>
          </a:p>
          <a:p>
            <a:pPr marL="342900" indent="-342900">
              <a:buFont typeface="Wingdings" panose="05000000000000000000" pitchFamily="2" charset="2"/>
              <a:buChar char="Ø"/>
            </a:pPr>
            <a:r>
              <a:rPr lang="en-US" sz="2000" dirty="0"/>
              <a:t>Assess the impact of bird strikes on flight operations, safety, and economic losses.</a:t>
            </a:r>
          </a:p>
          <a:p>
            <a:pPr marL="342900" indent="-342900">
              <a:buFont typeface="Wingdings" panose="05000000000000000000" pitchFamily="2" charset="2"/>
              <a:buChar char="Ø"/>
            </a:pPr>
            <a:r>
              <a:rPr lang="en-US" sz="2000" dirty="0"/>
              <a:t>Propose improved training and communication strategies for pilots and ground staff.</a:t>
            </a:r>
          </a:p>
          <a:p>
            <a:pPr marL="342900" indent="-342900">
              <a:buFont typeface="Wingdings" panose="05000000000000000000" pitchFamily="2" charset="2"/>
              <a:buChar char="Ø"/>
            </a:pPr>
            <a:r>
              <a:rPr lang="en-US" sz="2000" dirty="0"/>
              <a:t>Recommend policy and technology-driven solutions for long-term wildlife hazard management.</a:t>
            </a:r>
          </a:p>
        </p:txBody>
      </p:sp>
    </p:spTree>
    <p:extLst>
      <p:ext uri="{BB962C8B-B14F-4D97-AF65-F5344CB8AC3E}">
        <p14:creationId xmlns:p14="http://schemas.microsoft.com/office/powerpoint/2010/main" val="2243494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A0AD1-F7FD-E668-30D5-A804C7EFDF36}"/>
              </a:ext>
            </a:extLst>
          </p:cNvPr>
          <p:cNvSpPr txBox="1"/>
          <p:nvPr/>
        </p:nvSpPr>
        <p:spPr>
          <a:xfrm>
            <a:off x="2235732" y="230651"/>
            <a:ext cx="7762283" cy="584775"/>
          </a:xfrm>
          <a:prstGeom prst="rect">
            <a:avLst/>
          </a:prstGeom>
          <a:noFill/>
        </p:spPr>
        <p:txBody>
          <a:bodyPr wrap="square">
            <a:spAutoFit/>
          </a:bodyPr>
          <a:lstStyle/>
          <a:p>
            <a:r>
              <a:rPr lang="en-US" sz="3200" b="1" dirty="0"/>
              <a:t>Safety Improvement Analysis</a:t>
            </a:r>
          </a:p>
        </p:txBody>
      </p:sp>
      <p:sp>
        <p:nvSpPr>
          <p:cNvPr id="5" name="TextBox 4">
            <a:extLst>
              <a:ext uri="{FF2B5EF4-FFF2-40B4-BE49-F238E27FC236}">
                <a16:creationId xmlns:a16="http://schemas.microsoft.com/office/drawing/2014/main" id="{6495B5D3-B9F7-F501-F1AB-28AB4066EB29}"/>
              </a:ext>
            </a:extLst>
          </p:cNvPr>
          <p:cNvSpPr txBox="1"/>
          <p:nvPr/>
        </p:nvSpPr>
        <p:spPr>
          <a:xfrm>
            <a:off x="588054" y="1009194"/>
            <a:ext cx="6259902" cy="923330"/>
          </a:xfrm>
          <a:prstGeom prst="rect">
            <a:avLst/>
          </a:prstGeom>
          <a:noFill/>
        </p:spPr>
        <p:txBody>
          <a:bodyPr wrap="square">
            <a:spAutoFit/>
          </a:bodyPr>
          <a:lstStyle/>
          <a:p>
            <a:r>
              <a:rPr lang="en-US" sz="1800" b="1" dirty="0">
                <a:solidFill>
                  <a:srgbClr val="000000"/>
                </a:solidFill>
                <a:effectLst/>
                <a:latin typeface="Tableau Bold"/>
              </a:rPr>
              <a:t>1. </a:t>
            </a:r>
            <a:r>
              <a:rPr lang="en-US" sz="1800" b="1" dirty="0">
                <a:solidFill>
                  <a:srgbClr val="000000"/>
                </a:solidFill>
                <a:effectLst/>
                <a:latin typeface="Benton Sans Book"/>
              </a:rPr>
              <a:t>Most Common Wildlife Species</a:t>
            </a:r>
            <a:endParaRPr lang="en-US" dirty="0">
              <a:effectLst/>
            </a:endParaRPr>
          </a:p>
          <a:p>
            <a:br>
              <a:rPr lang="en-US" sz="1800" dirty="0">
                <a:solidFill>
                  <a:srgbClr val="333333"/>
                </a:solidFill>
                <a:effectLst/>
                <a:latin typeface="Tableau Light"/>
              </a:rPr>
            </a:br>
            <a:endParaRPr lang="en-US" dirty="0"/>
          </a:p>
        </p:txBody>
      </p:sp>
      <p:sp>
        <p:nvSpPr>
          <p:cNvPr id="10" name="TextBox 9">
            <a:extLst>
              <a:ext uri="{FF2B5EF4-FFF2-40B4-BE49-F238E27FC236}">
                <a16:creationId xmlns:a16="http://schemas.microsoft.com/office/drawing/2014/main" id="{2143155B-C06B-F57C-906C-463FB763613C}"/>
              </a:ext>
            </a:extLst>
          </p:cNvPr>
          <p:cNvSpPr txBox="1"/>
          <p:nvPr/>
        </p:nvSpPr>
        <p:spPr>
          <a:xfrm>
            <a:off x="588054" y="6088740"/>
            <a:ext cx="5599682" cy="923330"/>
          </a:xfrm>
          <a:prstGeom prst="rect">
            <a:avLst/>
          </a:prstGeom>
          <a:noFill/>
        </p:spPr>
        <p:txBody>
          <a:bodyPr wrap="square">
            <a:spAutoFit/>
          </a:bodyPr>
          <a:lstStyle/>
          <a:p>
            <a:r>
              <a:rPr lang="en-US" b="1" dirty="0"/>
              <a:t>Interpretation</a:t>
            </a:r>
            <a:r>
              <a:rPr lang="en-US" dirty="0"/>
              <a:t>:</a:t>
            </a:r>
          </a:p>
          <a:p>
            <a:r>
              <a:rPr lang="en-US" dirty="0"/>
              <a:t>Unknown Bird Small has the more striking rate.</a:t>
            </a:r>
          </a:p>
          <a:p>
            <a:endParaRPr lang="en-US" dirty="0"/>
          </a:p>
        </p:txBody>
      </p:sp>
      <p:pic>
        <p:nvPicPr>
          <p:cNvPr id="4" name="Picture 3">
            <a:extLst>
              <a:ext uri="{FF2B5EF4-FFF2-40B4-BE49-F238E27FC236}">
                <a16:creationId xmlns:a16="http://schemas.microsoft.com/office/drawing/2014/main" id="{E8806040-BB15-A0C9-0858-7E40A26636C3}"/>
              </a:ext>
            </a:extLst>
          </p:cNvPr>
          <p:cNvPicPr>
            <a:picLocks noChangeAspect="1"/>
          </p:cNvPicPr>
          <p:nvPr/>
        </p:nvPicPr>
        <p:blipFill>
          <a:blip r:embed="rId2"/>
          <a:stretch>
            <a:fillRect/>
          </a:stretch>
        </p:blipFill>
        <p:spPr>
          <a:xfrm>
            <a:off x="588054" y="1572294"/>
            <a:ext cx="5386618" cy="4448944"/>
          </a:xfrm>
          <a:prstGeom prst="rect">
            <a:avLst/>
          </a:prstGeom>
        </p:spPr>
      </p:pic>
      <p:sp>
        <p:nvSpPr>
          <p:cNvPr id="7" name="TextBox 6">
            <a:extLst>
              <a:ext uri="{FF2B5EF4-FFF2-40B4-BE49-F238E27FC236}">
                <a16:creationId xmlns:a16="http://schemas.microsoft.com/office/drawing/2014/main" id="{DB68F3E3-2954-1EA9-F002-541575CB5CF7}"/>
              </a:ext>
            </a:extLst>
          </p:cNvPr>
          <p:cNvSpPr txBox="1"/>
          <p:nvPr/>
        </p:nvSpPr>
        <p:spPr>
          <a:xfrm>
            <a:off x="6116873" y="1009192"/>
            <a:ext cx="6094520" cy="369332"/>
          </a:xfrm>
          <a:prstGeom prst="rect">
            <a:avLst/>
          </a:prstGeom>
          <a:noFill/>
        </p:spPr>
        <p:txBody>
          <a:bodyPr wrap="square">
            <a:spAutoFit/>
          </a:bodyPr>
          <a:lstStyle/>
          <a:p>
            <a:r>
              <a:rPr lang="en-US" sz="1800" b="1" dirty="0">
                <a:solidFill>
                  <a:srgbClr val="000000"/>
                </a:solidFill>
                <a:effectLst/>
                <a:latin typeface="Benton Sans Book"/>
              </a:rPr>
              <a:t>2. Impact on Flight Safety</a:t>
            </a:r>
            <a:endParaRPr lang="en-US" dirty="0"/>
          </a:p>
        </p:txBody>
      </p:sp>
      <p:pic>
        <p:nvPicPr>
          <p:cNvPr id="11" name="Picture 10">
            <a:extLst>
              <a:ext uri="{FF2B5EF4-FFF2-40B4-BE49-F238E27FC236}">
                <a16:creationId xmlns:a16="http://schemas.microsoft.com/office/drawing/2014/main" id="{1B7E470E-5DAD-B0BB-30CD-15653178BF6F}"/>
              </a:ext>
            </a:extLst>
          </p:cNvPr>
          <p:cNvPicPr>
            <a:picLocks noChangeAspect="1"/>
          </p:cNvPicPr>
          <p:nvPr/>
        </p:nvPicPr>
        <p:blipFill>
          <a:blip r:embed="rId3"/>
          <a:stretch>
            <a:fillRect/>
          </a:stretch>
        </p:blipFill>
        <p:spPr>
          <a:xfrm>
            <a:off x="6096000" y="1572293"/>
            <a:ext cx="5599682" cy="4448943"/>
          </a:xfrm>
          <a:prstGeom prst="rect">
            <a:avLst/>
          </a:prstGeom>
        </p:spPr>
      </p:pic>
      <p:sp>
        <p:nvSpPr>
          <p:cNvPr id="13" name="TextBox 12">
            <a:extLst>
              <a:ext uri="{FF2B5EF4-FFF2-40B4-BE49-F238E27FC236}">
                <a16:creationId xmlns:a16="http://schemas.microsoft.com/office/drawing/2014/main" id="{804C5CC1-CAF9-1378-FF3C-F81363C9738C}"/>
              </a:ext>
            </a:extLst>
          </p:cNvPr>
          <p:cNvSpPr txBox="1"/>
          <p:nvPr/>
        </p:nvSpPr>
        <p:spPr>
          <a:xfrm>
            <a:off x="6084498" y="6088738"/>
            <a:ext cx="6107502" cy="923330"/>
          </a:xfrm>
          <a:prstGeom prst="rect">
            <a:avLst/>
          </a:prstGeom>
          <a:noFill/>
        </p:spPr>
        <p:txBody>
          <a:bodyPr wrap="square">
            <a:spAutoFit/>
          </a:bodyPr>
          <a:lstStyle/>
          <a:p>
            <a:r>
              <a:rPr lang="en-US" b="1" dirty="0"/>
              <a:t>Interpretation</a:t>
            </a:r>
            <a:r>
              <a:rPr lang="en-US" dirty="0"/>
              <a:t>:</a:t>
            </a:r>
          </a:p>
          <a:p>
            <a:r>
              <a:rPr lang="en-US" dirty="0"/>
              <a:t>Mostly the flights are not </a:t>
            </a:r>
            <a:r>
              <a:rPr lang="en-US" dirty="0" err="1"/>
              <a:t>striked</a:t>
            </a:r>
            <a:r>
              <a:rPr lang="en-US" dirty="0"/>
              <a:t> by any birds.</a:t>
            </a:r>
          </a:p>
          <a:p>
            <a:endParaRPr lang="en-US" dirty="0"/>
          </a:p>
        </p:txBody>
      </p:sp>
    </p:spTree>
    <p:extLst>
      <p:ext uri="{BB962C8B-B14F-4D97-AF65-F5344CB8AC3E}">
        <p14:creationId xmlns:p14="http://schemas.microsoft.com/office/powerpoint/2010/main" val="2121178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A0AD1-F7FD-E668-30D5-A804C7EFDF36}"/>
              </a:ext>
            </a:extLst>
          </p:cNvPr>
          <p:cNvSpPr txBox="1"/>
          <p:nvPr/>
        </p:nvSpPr>
        <p:spPr>
          <a:xfrm>
            <a:off x="2235732" y="230651"/>
            <a:ext cx="7762283" cy="584775"/>
          </a:xfrm>
          <a:prstGeom prst="rect">
            <a:avLst/>
          </a:prstGeom>
          <a:noFill/>
        </p:spPr>
        <p:txBody>
          <a:bodyPr wrap="square">
            <a:spAutoFit/>
          </a:bodyPr>
          <a:lstStyle/>
          <a:p>
            <a:r>
              <a:rPr lang="en-US" sz="3200" b="1" dirty="0"/>
              <a:t>Safety Improvement Analysis</a:t>
            </a:r>
          </a:p>
        </p:txBody>
      </p:sp>
      <p:sp>
        <p:nvSpPr>
          <p:cNvPr id="5" name="TextBox 4">
            <a:extLst>
              <a:ext uri="{FF2B5EF4-FFF2-40B4-BE49-F238E27FC236}">
                <a16:creationId xmlns:a16="http://schemas.microsoft.com/office/drawing/2014/main" id="{6495B5D3-B9F7-F501-F1AB-28AB4066EB29}"/>
              </a:ext>
            </a:extLst>
          </p:cNvPr>
          <p:cNvSpPr txBox="1"/>
          <p:nvPr/>
        </p:nvSpPr>
        <p:spPr>
          <a:xfrm>
            <a:off x="588054" y="1009194"/>
            <a:ext cx="6259902" cy="923330"/>
          </a:xfrm>
          <a:prstGeom prst="rect">
            <a:avLst/>
          </a:prstGeom>
          <a:noFill/>
        </p:spPr>
        <p:txBody>
          <a:bodyPr wrap="square">
            <a:spAutoFit/>
          </a:bodyPr>
          <a:lstStyle/>
          <a:p>
            <a:r>
              <a:rPr lang="en-US" b="1" dirty="0">
                <a:solidFill>
                  <a:srgbClr val="000000"/>
                </a:solidFill>
                <a:latin typeface="Tableau Bold"/>
              </a:rPr>
              <a:t>3</a:t>
            </a:r>
            <a:r>
              <a:rPr lang="en-US" sz="1800" b="1" dirty="0">
                <a:solidFill>
                  <a:srgbClr val="000000"/>
                </a:solidFill>
                <a:effectLst/>
                <a:latin typeface="Tableau Bold"/>
              </a:rPr>
              <a:t>. </a:t>
            </a:r>
            <a:r>
              <a:rPr lang="en-US" sz="1800" b="1" dirty="0">
                <a:solidFill>
                  <a:srgbClr val="000000"/>
                </a:solidFill>
                <a:effectLst/>
                <a:latin typeface="Benton Sans Book"/>
              </a:rPr>
              <a:t>Indicated Damage by Species</a:t>
            </a:r>
            <a:endParaRPr lang="en-US" b="1" dirty="0">
              <a:effectLst/>
            </a:endParaRPr>
          </a:p>
          <a:p>
            <a:br>
              <a:rPr lang="en-US" sz="1800" b="1" dirty="0">
                <a:solidFill>
                  <a:srgbClr val="333333"/>
                </a:solidFill>
                <a:effectLst/>
                <a:latin typeface="Tableau Light"/>
              </a:rPr>
            </a:br>
            <a:endParaRPr lang="en-US" b="1" dirty="0"/>
          </a:p>
        </p:txBody>
      </p:sp>
      <p:sp>
        <p:nvSpPr>
          <p:cNvPr id="10" name="TextBox 9">
            <a:extLst>
              <a:ext uri="{FF2B5EF4-FFF2-40B4-BE49-F238E27FC236}">
                <a16:creationId xmlns:a16="http://schemas.microsoft.com/office/drawing/2014/main" id="{2143155B-C06B-F57C-906C-463FB763613C}"/>
              </a:ext>
            </a:extLst>
          </p:cNvPr>
          <p:cNvSpPr txBox="1"/>
          <p:nvPr/>
        </p:nvSpPr>
        <p:spPr>
          <a:xfrm>
            <a:off x="588054" y="6088740"/>
            <a:ext cx="5599682" cy="1200329"/>
          </a:xfrm>
          <a:prstGeom prst="rect">
            <a:avLst/>
          </a:prstGeom>
          <a:noFill/>
        </p:spPr>
        <p:txBody>
          <a:bodyPr wrap="square">
            <a:spAutoFit/>
          </a:bodyPr>
          <a:lstStyle/>
          <a:p>
            <a:r>
              <a:rPr lang="en-US" b="1" dirty="0"/>
              <a:t>Interpretation</a:t>
            </a:r>
            <a:r>
              <a:rPr lang="en-US" dirty="0"/>
              <a:t>:</a:t>
            </a:r>
          </a:p>
          <a:p>
            <a:r>
              <a:rPr lang="en-US" dirty="0"/>
              <a:t>Unknown Bird Small has more Damage</a:t>
            </a:r>
          </a:p>
          <a:p>
            <a:endParaRPr lang="en-US" dirty="0"/>
          </a:p>
          <a:p>
            <a:endParaRPr lang="en-US" dirty="0"/>
          </a:p>
        </p:txBody>
      </p:sp>
      <p:sp>
        <p:nvSpPr>
          <p:cNvPr id="7" name="TextBox 6">
            <a:extLst>
              <a:ext uri="{FF2B5EF4-FFF2-40B4-BE49-F238E27FC236}">
                <a16:creationId xmlns:a16="http://schemas.microsoft.com/office/drawing/2014/main" id="{DB68F3E3-2954-1EA9-F002-541575CB5CF7}"/>
              </a:ext>
            </a:extLst>
          </p:cNvPr>
          <p:cNvSpPr txBox="1"/>
          <p:nvPr/>
        </p:nvSpPr>
        <p:spPr>
          <a:xfrm>
            <a:off x="6116873" y="1009194"/>
            <a:ext cx="6094520" cy="369332"/>
          </a:xfrm>
          <a:prstGeom prst="rect">
            <a:avLst/>
          </a:prstGeom>
          <a:noFill/>
        </p:spPr>
        <p:txBody>
          <a:bodyPr wrap="square">
            <a:spAutoFit/>
          </a:bodyPr>
          <a:lstStyle/>
          <a:p>
            <a:r>
              <a:rPr lang="en-US" b="1" dirty="0">
                <a:solidFill>
                  <a:srgbClr val="000000"/>
                </a:solidFill>
                <a:latin typeface="Benton Sans Book"/>
              </a:rPr>
              <a:t>4</a:t>
            </a:r>
            <a:r>
              <a:rPr lang="en-US" sz="1800" b="1" dirty="0">
                <a:solidFill>
                  <a:srgbClr val="000000"/>
                </a:solidFill>
                <a:effectLst/>
                <a:latin typeface="Benton Sans Book"/>
              </a:rPr>
              <a:t>. Phase of Flight Analysis</a:t>
            </a:r>
            <a:endParaRPr lang="en-US" dirty="0"/>
          </a:p>
        </p:txBody>
      </p:sp>
      <p:sp>
        <p:nvSpPr>
          <p:cNvPr id="13" name="TextBox 12">
            <a:extLst>
              <a:ext uri="{FF2B5EF4-FFF2-40B4-BE49-F238E27FC236}">
                <a16:creationId xmlns:a16="http://schemas.microsoft.com/office/drawing/2014/main" id="{804C5CC1-CAF9-1378-FF3C-F81363C9738C}"/>
              </a:ext>
            </a:extLst>
          </p:cNvPr>
          <p:cNvSpPr txBox="1"/>
          <p:nvPr/>
        </p:nvSpPr>
        <p:spPr>
          <a:xfrm>
            <a:off x="6187736" y="6088736"/>
            <a:ext cx="6107502" cy="646331"/>
          </a:xfrm>
          <a:prstGeom prst="rect">
            <a:avLst/>
          </a:prstGeom>
          <a:noFill/>
        </p:spPr>
        <p:txBody>
          <a:bodyPr wrap="square">
            <a:spAutoFit/>
          </a:bodyPr>
          <a:lstStyle/>
          <a:p>
            <a:r>
              <a:rPr lang="en-US" b="1" dirty="0"/>
              <a:t>Interpretation</a:t>
            </a:r>
            <a:r>
              <a:rPr lang="en-US" dirty="0"/>
              <a:t>:</a:t>
            </a:r>
          </a:p>
          <a:p>
            <a:r>
              <a:rPr lang="en-US" dirty="0"/>
              <a:t>During approach phase mostly strikes has happened.</a:t>
            </a:r>
          </a:p>
        </p:txBody>
      </p:sp>
      <p:pic>
        <p:nvPicPr>
          <p:cNvPr id="6" name="Picture 5">
            <a:extLst>
              <a:ext uri="{FF2B5EF4-FFF2-40B4-BE49-F238E27FC236}">
                <a16:creationId xmlns:a16="http://schemas.microsoft.com/office/drawing/2014/main" id="{1A854B27-4ECC-CA24-71A5-48225B297D46}"/>
              </a:ext>
            </a:extLst>
          </p:cNvPr>
          <p:cNvPicPr>
            <a:picLocks noChangeAspect="1"/>
          </p:cNvPicPr>
          <p:nvPr/>
        </p:nvPicPr>
        <p:blipFill>
          <a:blip r:embed="rId2"/>
          <a:stretch>
            <a:fillRect/>
          </a:stretch>
        </p:blipFill>
        <p:spPr>
          <a:xfrm>
            <a:off x="588055" y="1568261"/>
            <a:ext cx="5226150" cy="4392592"/>
          </a:xfrm>
          <a:prstGeom prst="rect">
            <a:avLst/>
          </a:prstGeom>
        </p:spPr>
      </p:pic>
      <p:pic>
        <p:nvPicPr>
          <p:cNvPr id="9" name="Picture 8">
            <a:extLst>
              <a:ext uri="{FF2B5EF4-FFF2-40B4-BE49-F238E27FC236}">
                <a16:creationId xmlns:a16="http://schemas.microsoft.com/office/drawing/2014/main" id="{87773C16-7E3A-74E7-2F13-4259D36148CF}"/>
              </a:ext>
            </a:extLst>
          </p:cNvPr>
          <p:cNvPicPr>
            <a:picLocks noChangeAspect="1"/>
          </p:cNvPicPr>
          <p:nvPr/>
        </p:nvPicPr>
        <p:blipFill>
          <a:blip r:embed="rId3"/>
          <a:stretch>
            <a:fillRect/>
          </a:stretch>
        </p:blipFill>
        <p:spPr>
          <a:xfrm>
            <a:off x="6187737" y="1506413"/>
            <a:ext cx="5496444" cy="4582323"/>
          </a:xfrm>
          <a:prstGeom prst="rect">
            <a:avLst/>
          </a:prstGeom>
        </p:spPr>
      </p:pic>
    </p:spTree>
    <p:extLst>
      <p:ext uri="{BB962C8B-B14F-4D97-AF65-F5344CB8AC3E}">
        <p14:creationId xmlns:p14="http://schemas.microsoft.com/office/powerpoint/2010/main" val="376679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A0AD1-F7FD-E668-30D5-A804C7EFDF36}"/>
              </a:ext>
            </a:extLst>
          </p:cNvPr>
          <p:cNvSpPr txBox="1"/>
          <p:nvPr/>
        </p:nvSpPr>
        <p:spPr>
          <a:xfrm>
            <a:off x="2235732" y="230651"/>
            <a:ext cx="7762283" cy="584775"/>
          </a:xfrm>
          <a:prstGeom prst="rect">
            <a:avLst/>
          </a:prstGeom>
          <a:noFill/>
        </p:spPr>
        <p:txBody>
          <a:bodyPr wrap="square">
            <a:spAutoFit/>
          </a:bodyPr>
          <a:lstStyle/>
          <a:p>
            <a:r>
              <a:rPr lang="en-US" sz="3200" b="1" dirty="0"/>
              <a:t>Safety Improvement Analysis</a:t>
            </a:r>
          </a:p>
        </p:txBody>
      </p:sp>
      <p:sp>
        <p:nvSpPr>
          <p:cNvPr id="5" name="TextBox 4">
            <a:extLst>
              <a:ext uri="{FF2B5EF4-FFF2-40B4-BE49-F238E27FC236}">
                <a16:creationId xmlns:a16="http://schemas.microsoft.com/office/drawing/2014/main" id="{6495B5D3-B9F7-F501-F1AB-28AB4066EB29}"/>
              </a:ext>
            </a:extLst>
          </p:cNvPr>
          <p:cNvSpPr txBox="1"/>
          <p:nvPr/>
        </p:nvSpPr>
        <p:spPr>
          <a:xfrm>
            <a:off x="588054" y="1009194"/>
            <a:ext cx="6259902" cy="1477328"/>
          </a:xfrm>
          <a:prstGeom prst="rect">
            <a:avLst/>
          </a:prstGeom>
          <a:noFill/>
        </p:spPr>
        <p:txBody>
          <a:bodyPr wrap="square">
            <a:spAutoFit/>
          </a:bodyPr>
          <a:lstStyle/>
          <a:p>
            <a:r>
              <a:rPr lang="en-US" sz="1800" b="1" dirty="0">
                <a:solidFill>
                  <a:srgbClr val="000000"/>
                </a:solidFill>
                <a:effectLst/>
                <a:latin typeface="Tableau Bold"/>
              </a:rPr>
              <a:t>5.</a:t>
            </a:r>
            <a:r>
              <a:rPr lang="en-US" sz="1800" b="1" dirty="0">
                <a:solidFill>
                  <a:srgbClr val="000000"/>
                </a:solidFill>
                <a:effectLst/>
                <a:latin typeface="Benton Sans Book"/>
              </a:rPr>
              <a:t> Aircraft Make/Model</a:t>
            </a:r>
            <a:endParaRPr lang="en-US" dirty="0">
              <a:effectLst/>
            </a:endParaRPr>
          </a:p>
          <a:p>
            <a:pPr algn="r"/>
            <a:br>
              <a:rPr lang="en-US" sz="1800" dirty="0">
                <a:solidFill>
                  <a:srgbClr val="333333"/>
                </a:solidFill>
                <a:effectLst/>
                <a:latin typeface="Tableau Light"/>
              </a:rPr>
            </a:br>
            <a:r>
              <a:rPr lang="en-US" sz="1800" b="1" dirty="0">
                <a:solidFill>
                  <a:srgbClr val="000000"/>
                </a:solidFill>
                <a:effectLst/>
                <a:latin typeface="Tableau Bold"/>
              </a:rPr>
              <a:t> </a:t>
            </a:r>
            <a:endParaRPr lang="en-US" b="1" dirty="0">
              <a:effectLst/>
            </a:endParaRPr>
          </a:p>
          <a:p>
            <a:br>
              <a:rPr lang="en-US" sz="1800" b="1" dirty="0">
                <a:solidFill>
                  <a:srgbClr val="333333"/>
                </a:solidFill>
                <a:effectLst/>
                <a:latin typeface="Tableau Light"/>
              </a:rPr>
            </a:br>
            <a:endParaRPr lang="en-US" b="1" dirty="0"/>
          </a:p>
        </p:txBody>
      </p:sp>
      <p:sp>
        <p:nvSpPr>
          <p:cNvPr id="10" name="TextBox 9">
            <a:extLst>
              <a:ext uri="{FF2B5EF4-FFF2-40B4-BE49-F238E27FC236}">
                <a16:creationId xmlns:a16="http://schemas.microsoft.com/office/drawing/2014/main" id="{2143155B-C06B-F57C-906C-463FB763613C}"/>
              </a:ext>
            </a:extLst>
          </p:cNvPr>
          <p:cNvSpPr txBox="1"/>
          <p:nvPr/>
        </p:nvSpPr>
        <p:spPr>
          <a:xfrm>
            <a:off x="588054" y="6088740"/>
            <a:ext cx="5599682" cy="923330"/>
          </a:xfrm>
          <a:prstGeom prst="rect">
            <a:avLst/>
          </a:prstGeom>
          <a:noFill/>
        </p:spPr>
        <p:txBody>
          <a:bodyPr wrap="square">
            <a:spAutoFit/>
          </a:bodyPr>
          <a:lstStyle/>
          <a:p>
            <a:r>
              <a:rPr lang="en-US" b="1" dirty="0"/>
              <a:t>Interpretation</a:t>
            </a:r>
            <a:r>
              <a:rPr lang="en-US" dirty="0"/>
              <a:t>:</a:t>
            </a:r>
          </a:p>
          <a:p>
            <a:r>
              <a:rPr lang="en-US" dirty="0"/>
              <a:t>B-737-700 model most frequently attacked by birds. </a:t>
            </a:r>
          </a:p>
          <a:p>
            <a:endParaRPr lang="en-US" dirty="0"/>
          </a:p>
        </p:txBody>
      </p:sp>
      <p:sp>
        <p:nvSpPr>
          <p:cNvPr id="7" name="TextBox 6">
            <a:extLst>
              <a:ext uri="{FF2B5EF4-FFF2-40B4-BE49-F238E27FC236}">
                <a16:creationId xmlns:a16="http://schemas.microsoft.com/office/drawing/2014/main" id="{DB68F3E3-2954-1EA9-F002-541575CB5CF7}"/>
              </a:ext>
            </a:extLst>
          </p:cNvPr>
          <p:cNvSpPr txBox="1"/>
          <p:nvPr/>
        </p:nvSpPr>
        <p:spPr>
          <a:xfrm>
            <a:off x="6116873" y="1009194"/>
            <a:ext cx="6094520" cy="923330"/>
          </a:xfrm>
          <a:prstGeom prst="rect">
            <a:avLst/>
          </a:prstGeom>
          <a:noFill/>
        </p:spPr>
        <p:txBody>
          <a:bodyPr wrap="square">
            <a:spAutoFit/>
          </a:bodyPr>
          <a:lstStyle/>
          <a:p>
            <a:r>
              <a:rPr lang="en-US" sz="1800" b="1" dirty="0">
                <a:solidFill>
                  <a:srgbClr val="000000"/>
                </a:solidFill>
                <a:effectLst/>
                <a:latin typeface="Benton Sans Book"/>
              </a:rPr>
              <a:t>6. Yearly Trend of Top Wildlife Species</a:t>
            </a:r>
            <a:endParaRPr lang="en-US" dirty="0">
              <a:effectLst/>
            </a:endParaRPr>
          </a:p>
          <a:p>
            <a:br>
              <a:rPr lang="en-US" sz="1800" dirty="0">
                <a:solidFill>
                  <a:srgbClr val="333333"/>
                </a:solidFill>
                <a:effectLst/>
                <a:latin typeface="Tableau Light"/>
              </a:rPr>
            </a:br>
            <a:endParaRPr lang="en-US" dirty="0"/>
          </a:p>
        </p:txBody>
      </p:sp>
      <p:sp>
        <p:nvSpPr>
          <p:cNvPr id="13" name="TextBox 12">
            <a:extLst>
              <a:ext uri="{FF2B5EF4-FFF2-40B4-BE49-F238E27FC236}">
                <a16:creationId xmlns:a16="http://schemas.microsoft.com/office/drawing/2014/main" id="{804C5CC1-CAF9-1378-FF3C-F81363C9738C}"/>
              </a:ext>
            </a:extLst>
          </p:cNvPr>
          <p:cNvSpPr txBox="1"/>
          <p:nvPr/>
        </p:nvSpPr>
        <p:spPr>
          <a:xfrm>
            <a:off x="6084498" y="6088738"/>
            <a:ext cx="6107502" cy="1200329"/>
          </a:xfrm>
          <a:prstGeom prst="rect">
            <a:avLst/>
          </a:prstGeom>
          <a:noFill/>
        </p:spPr>
        <p:txBody>
          <a:bodyPr wrap="square">
            <a:spAutoFit/>
          </a:bodyPr>
          <a:lstStyle/>
          <a:p>
            <a:r>
              <a:rPr lang="en-US" b="1" dirty="0"/>
              <a:t>Interpretation</a:t>
            </a:r>
            <a:r>
              <a:rPr lang="en-US" dirty="0"/>
              <a:t>:</a:t>
            </a:r>
          </a:p>
          <a:p>
            <a:r>
              <a:rPr lang="en-US" dirty="0"/>
              <a:t>Unknown-small-bird has the most striking rate during 2009.</a:t>
            </a:r>
          </a:p>
          <a:p>
            <a:endParaRPr lang="en-US" dirty="0"/>
          </a:p>
          <a:p>
            <a:endParaRPr lang="en-US" dirty="0"/>
          </a:p>
        </p:txBody>
      </p:sp>
      <p:pic>
        <p:nvPicPr>
          <p:cNvPr id="11" name="Picture 10">
            <a:extLst>
              <a:ext uri="{FF2B5EF4-FFF2-40B4-BE49-F238E27FC236}">
                <a16:creationId xmlns:a16="http://schemas.microsoft.com/office/drawing/2014/main" id="{D4164107-9576-E842-FD7F-1C98E7C67E7B}"/>
              </a:ext>
            </a:extLst>
          </p:cNvPr>
          <p:cNvPicPr>
            <a:picLocks noChangeAspect="1"/>
          </p:cNvPicPr>
          <p:nvPr/>
        </p:nvPicPr>
        <p:blipFill>
          <a:blip r:embed="rId2"/>
          <a:stretch>
            <a:fillRect/>
          </a:stretch>
        </p:blipFill>
        <p:spPr>
          <a:xfrm>
            <a:off x="588055" y="1572294"/>
            <a:ext cx="5148512" cy="4371306"/>
          </a:xfrm>
          <a:prstGeom prst="rect">
            <a:avLst/>
          </a:prstGeom>
        </p:spPr>
      </p:pic>
      <p:pic>
        <p:nvPicPr>
          <p:cNvPr id="14" name="Picture 13">
            <a:extLst>
              <a:ext uri="{FF2B5EF4-FFF2-40B4-BE49-F238E27FC236}">
                <a16:creationId xmlns:a16="http://schemas.microsoft.com/office/drawing/2014/main" id="{41D18CBB-E111-7E91-6BAA-6A3B7E479DCE}"/>
              </a:ext>
            </a:extLst>
          </p:cNvPr>
          <p:cNvPicPr>
            <a:picLocks noChangeAspect="1"/>
          </p:cNvPicPr>
          <p:nvPr/>
        </p:nvPicPr>
        <p:blipFill>
          <a:blip r:embed="rId3"/>
          <a:stretch>
            <a:fillRect/>
          </a:stretch>
        </p:blipFill>
        <p:spPr>
          <a:xfrm>
            <a:off x="5822830" y="1470858"/>
            <a:ext cx="6021240" cy="4472741"/>
          </a:xfrm>
          <a:prstGeom prst="rect">
            <a:avLst/>
          </a:prstGeom>
        </p:spPr>
      </p:pic>
    </p:spTree>
    <p:extLst>
      <p:ext uri="{BB962C8B-B14F-4D97-AF65-F5344CB8AC3E}">
        <p14:creationId xmlns:p14="http://schemas.microsoft.com/office/powerpoint/2010/main" val="3484114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EA0AD1-F7FD-E668-30D5-A804C7EFDF36}"/>
              </a:ext>
            </a:extLst>
          </p:cNvPr>
          <p:cNvSpPr txBox="1"/>
          <p:nvPr/>
        </p:nvSpPr>
        <p:spPr>
          <a:xfrm>
            <a:off x="2235732" y="230651"/>
            <a:ext cx="7762283" cy="584775"/>
          </a:xfrm>
          <a:prstGeom prst="rect">
            <a:avLst/>
          </a:prstGeom>
          <a:noFill/>
        </p:spPr>
        <p:txBody>
          <a:bodyPr wrap="square">
            <a:spAutoFit/>
          </a:bodyPr>
          <a:lstStyle/>
          <a:p>
            <a:r>
              <a:rPr lang="en-US" sz="3200" b="1" dirty="0"/>
              <a:t>Regulatory Compliance Analysis</a:t>
            </a:r>
          </a:p>
        </p:txBody>
      </p:sp>
      <p:sp>
        <p:nvSpPr>
          <p:cNvPr id="5" name="TextBox 4">
            <a:extLst>
              <a:ext uri="{FF2B5EF4-FFF2-40B4-BE49-F238E27FC236}">
                <a16:creationId xmlns:a16="http://schemas.microsoft.com/office/drawing/2014/main" id="{6495B5D3-B9F7-F501-F1AB-28AB4066EB29}"/>
              </a:ext>
            </a:extLst>
          </p:cNvPr>
          <p:cNvSpPr txBox="1"/>
          <p:nvPr/>
        </p:nvSpPr>
        <p:spPr>
          <a:xfrm>
            <a:off x="588054" y="1009194"/>
            <a:ext cx="6259902" cy="1477328"/>
          </a:xfrm>
          <a:prstGeom prst="rect">
            <a:avLst/>
          </a:prstGeom>
          <a:noFill/>
        </p:spPr>
        <p:txBody>
          <a:bodyPr wrap="square">
            <a:spAutoFit/>
          </a:bodyPr>
          <a:lstStyle/>
          <a:p>
            <a:r>
              <a:rPr lang="en-US" b="1" dirty="0">
                <a:solidFill>
                  <a:srgbClr val="000000"/>
                </a:solidFill>
                <a:latin typeface="Tableau Bold"/>
              </a:rPr>
              <a:t>1</a:t>
            </a:r>
            <a:r>
              <a:rPr lang="en-US" sz="1800" b="1" dirty="0">
                <a:solidFill>
                  <a:srgbClr val="000000"/>
                </a:solidFill>
                <a:effectLst/>
                <a:latin typeface="Tableau Bold"/>
              </a:rPr>
              <a:t>.</a:t>
            </a:r>
            <a:r>
              <a:rPr lang="en-US" sz="1800" b="1" dirty="0">
                <a:solidFill>
                  <a:srgbClr val="000000"/>
                </a:solidFill>
                <a:effectLst/>
                <a:latin typeface="Benton Sans Book"/>
              </a:rPr>
              <a:t> The busiest year of for airport strikes</a:t>
            </a:r>
            <a:endParaRPr lang="en-US" dirty="0">
              <a:effectLst/>
            </a:endParaRPr>
          </a:p>
          <a:p>
            <a:pPr algn="r"/>
            <a:br>
              <a:rPr lang="en-US" sz="1800" dirty="0">
                <a:solidFill>
                  <a:srgbClr val="333333"/>
                </a:solidFill>
                <a:effectLst/>
                <a:latin typeface="Tableau Light"/>
              </a:rPr>
            </a:br>
            <a:r>
              <a:rPr lang="en-US" sz="1800" b="1" dirty="0">
                <a:solidFill>
                  <a:srgbClr val="000000"/>
                </a:solidFill>
                <a:effectLst/>
                <a:latin typeface="Tableau Bold"/>
              </a:rPr>
              <a:t> </a:t>
            </a:r>
            <a:endParaRPr lang="en-US" b="1" dirty="0">
              <a:effectLst/>
            </a:endParaRPr>
          </a:p>
          <a:p>
            <a:br>
              <a:rPr lang="en-US" sz="1800" b="1" dirty="0">
                <a:solidFill>
                  <a:srgbClr val="333333"/>
                </a:solidFill>
                <a:effectLst/>
                <a:latin typeface="Tableau Light"/>
              </a:rPr>
            </a:br>
            <a:endParaRPr lang="en-US" b="1" dirty="0"/>
          </a:p>
        </p:txBody>
      </p:sp>
      <p:sp>
        <p:nvSpPr>
          <p:cNvPr id="10" name="TextBox 9">
            <a:extLst>
              <a:ext uri="{FF2B5EF4-FFF2-40B4-BE49-F238E27FC236}">
                <a16:creationId xmlns:a16="http://schemas.microsoft.com/office/drawing/2014/main" id="{2143155B-C06B-F57C-906C-463FB763613C}"/>
              </a:ext>
            </a:extLst>
          </p:cNvPr>
          <p:cNvSpPr txBox="1"/>
          <p:nvPr/>
        </p:nvSpPr>
        <p:spPr>
          <a:xfrm>
            <a:off x="588054" y="6088740"/>
            <a:ext cx="5599682" cy="646331"/>
          </a:xfrm>
          <a:prstGeom prst="rect">
            <a:avLst/>
          </a:prstGeom>
          <a:noFill/>
        </p:spPr>
        <p:txBody>
          <a:bodyPr wrap="square">
            <a:spAutoFit/>
          </a:bodyPr>
          <a:lstStyle/>
          <a:p>
            <a:r>
              <a:rPr lang="en-US" b="1" dirty="0"/>
              <a:t>Interpretation</a:t>
            </a:r>
            <a:r>
              <a:rPr lang="en-US" dirty="0"/>
              <a:t>:</a:t>
            </a:r>
          </a:p>
          <a:p>
            <a:r>
              <a:rPr lang="en-US" dirty="0"/>
              <a:t>In 2009 year most bird strikes has happened.</a:t>
            </a:r>
          </a:p>
        </p:txBody>
      </p:sp>
      <p:sp>
        <p:nvSpPr>
          <p:cNvPr id="7" name="TextBox 6">
            <a:extLst>
              <a:ext uri="{FF2B5EF4-FFF2-40B4-BE49-F238E27FC236}">
                <a16:creationId xmlns:a16="http://schemas.microsoft.com/office/drawing/2014/main" id="{DB68F3E3-2954-1EA9-F002-541575CB5CF7}"/>
              </a:ext>
            </a:extLst>
          </p:cNvPr>
          <p:cNvSpPr txBox="1"/>
          <p:nvPr/>
        </p:nvSpPr>
        <p:spPr>
          <a:xfrm>
            <a:off x="6116873" y="1009194"/>
            <a:ext cx="6094520" cy="923330"/>
          </a:xfrm>
          <a:prstGeom prst="rect">
            <a:avLst/>
          </a:prstGeom>
          <a:noFill/>
        </p:spPr>
        <p:txBody>
          <a:bodyPr wrap="square">
            <a:spAutoFit/>
          </a:bodyPr>
          <a:lstStyle/>
          <a:p>
            <a:r>
              <a:rPr lang="en-US" b="1" dirty="0">
                <a:solidFill>
                  <a:srgbClr val="000000"/>
                </a:solidFill>
                <a:latin typeface="Benton Sans Book"/>
              </a:rPr>
              <a:t>2</a:t>
            </a:r>
            <a:r>
              <a:rPr lang="en-US" sz="1800" b="1" dirty="0">
                <a:solidFill>
                  <a:srgbClr val="000000"/>
                </a:solidFill>
                <a:effectLst/>
                <a:latin typeface="Benton Sans Book"/>
              </a:rPr>
              <a:t>. Sky conditions during hits</a:t>
            </a:r>
            <a:endParaRPr lang="en-US" dirty="0">
              <a:effectLst/>
            </a:endParaRPr>
          </a:p>
          <a:p>
            <a:br>
              <a:rPr lang="en-US" sz="1800" dirty="0">
                <a:solidFill>
                  <a:srgbClr val="333333"/>
                </a:solidFill>
                <a:effectLst/>
                <a:latin typeface="Tableau Light"/>
              </a:rPr>
            </a:br>
            <a:endParaRPr lang="en-US" dirty="0"/>
          </a:p>
        </p:txBody>
      </p:sp>
      <p:sp>
        <p:nvSpPr>
          <p:cNvPr id="13" name="TextBox 12">
            <a:extLst>
              <a:ext uri="{FF2B5EF4-FFF2-40B4-BE49-F238E27FC236}">
                <a16:creationId xmlns:a16="http://schemas.microsoft.com/office/drawing/2014/main" id="{804C5CC1-CAF9-1378-FF3C-F81363C9738C}"/>
              </a:ext>
            </a:extLst>
          </p:cNvPr>
          <p:cNvSpPr txBox="1"/>
          <p:nvPr/>
        </p:nvSpPr>
        <p:spPr>
          <a:xfrm>
            <a:off x="6187736" y="6088736"/>
            <a:ext cx="6107502" cy="923330"/>
          </a:xfrm>
          <a:prstGeom prst="rect">
            <a:avLst/>
          </a:prstGeom>
          <a:noFill/>
        </p:spPr>
        <p:txBody>
          <a:bodyPr wrap="square">
            <a:spAutoFit/>
          </a:bodyPr>
          <a:lstStyle/>
          <a:p>
            <a:r>
              <a:rPr lang="en-US" b="1" dirty="0"/>
              <a:t>Interpretation</a:t>
            </a:r>
            <a:r>
              <a:rPr lang="en-US" dirty="0"/>
              <a:t>:</a:t>
            </a:r>
          </a:p>
          <a:p>
            <a:r>
              <a:rPr lang="en-US" dirty="0"/>
              <a:t>No Cloud has 49.45% </a:t>
            </a:r>
            <a:r>
              <a:rPr lang="en-US" sz="1800" dirty="0">
                <a:solidFill>
                  <a:srgbClr val="000000"/>
                </a:solidFill>
                <a:effectLst/>
                <a:latin typeface="Benton Sans Book"/>
              </a:rPr>
              <a:t>Sky conditions during hits</a:t>
            </a:r>
            <a:r>
              <a:rPr lang="en-US" dirty="0"/>
              <a:t> </a:t>
            </a:r>
          </a:p>
          <a:p>
            <a:endParaRPr lang="en-US" dirty="0"/>
          </a:p>
        </p:txBody>
      </p:sp>
      <p:pic>
        <p:nvPicPr>
          <p:cNvPr id="4" name="Picture 3">
            <a:extLst>
              <a:ext uri="{FF2B5EF4-FFF2-40B4-BE49-F238E27FC236}">
                <a16:creationId xmlns:a16="http://schemas.microsoft.com/office/drawing/2014/main" id="{95A655FB-3642-5908-C72A-EF1E71E32A97}"/>
              </a:ext>
            </a:extLst>
          </p:cNvPr>
          <p:cNvPicPr>
            <a:picLocks noChangeAspect="1"/>
          </p:cNvPicPr>
          <p:nvPr/>
        </p:nvPicPr>
        <p:blipFill>
          <a:blip r:embed="rId2"/>
          <a:stretch>
            <a:fillRect/>
          </a:stretch>
        </p:blipFill>
        <p:spPr>
          <a:xfrm>
            <a:off x="588054" y="1470859"/>
            <a:ext cx="5424557" cy="4617879"/>
          </a:xfrm>
          <a:prstGeom prst="rect">
            <a:avLst/>
          </a:prstGeom>
        </p:spPr>
      </p:pic>
      <p:pic>
        <p:nvPicPr>
          <p:cNvPr id="8" name="Picture 7">
            <a:extLst>
              <a:ext uri="{FF2B5EF4-FFF2-40B4-BE49-F238E27FC236}">
                <a16:creationId xmlns:a16="http://schemas.microsoft.com/office/drawing/2014/main" id="{41926DF5-4AEC-4250-D6D8-26085986AE13}"/>
              </a:ext>
            </a:extLst>
          </p:cNvPr>
          <p:cNvPicPr>
            <a:picLocks noChangeAspect="1"/>
          </p:cNvPicPr>
          <p:nvPr/>
        </p:nvPicPr>
        <p:blipFill>
          <a:blip r:embed="rId3"/>
          <a:stretch>
            <a:fillRect/>
          </a:stretch>
        </p:blipFill>
        <p:spPr>
          <a:xfrm>
            <a:off x="6291998" y="1413583"/>
            <a:ext cx="5612455" cy="4675153"/>
          </a:xfrm>
          <a:prstGeom prst="rect">
            <a:avLst/>
          </a:prstGeom>
        </p:spPr>
      </p:pic>
    </p:spTree>
    <p:extLst>
      <p:ext uri="{BB962C8B-B14F-4D97-AF65-F5344CB8AC3E}">
        <p14:creationId xmlns:p14="http://schemas.microsoft.com/office/powerpoint/2010/main" val="3379569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9521F0-8AD9-B0F2-6A22-099DEF2FF86B}"/>
              </a:ext>
            </a:extLst>
          </p:cNvPr>
          <p:cNvSpPr txBox="1"/>
          <p:nvPr/>
        </p:nvSpPr>
        <p:spPr>
          <a:xfrm>
            <a:off x="688778" y="982020"/>
            <a:ext cx="6094562" cy="369332"/>
          </a:xfrm>
          <a:prstGeom prst="rect">
            <a:avLst/>
          </a:prstGeom>
          <a:noFill/>
        </p:spPr>
        <p:txBody>
          <a:bodyPr wrap="square">
            <a:spAutoFit/>
          </a:bodyPr>
          <a:lstStyle/>
          <a:p>
            <a:r>
              <a:rPr lang="en-US" b="1" dirty="0">
                <a:solidFill>
                  <a:srgbClr val="000000"/>
                </a:solidFill>
                <a:latin typeface="Tableau Bold"/>
              </a:rPr>
              <a:t>3</a:t>
            </a:r>
            <a:r>
              <a:rPr lang="en-US" sz="1800" b="1" dirty="0">
                <a:solidFill>
                  <a:srgbClr val="000000"/>
                </a:solidFill>
                <a:effectLst/>
                <a:latin typeface="Tableau Bold"/>
              </a:rPr>
              <a:t>. </a:t>
            </a:r>
            <a:r>
              <a:rPr lang="en-US" b="1" dirty="0">
                <a:solidFill>
                  <a:srgbClr val="000000"/>
                </a:solidFill>
                <a:latin typeface="Benton Sans Book"/>
              </a:rPr>
              <a:t>The airport’s </a:t>
            </a:r>
            <a:r>
              <a:rPr lang="en-US" sz="1800" b="1" dirty="0">
                <a:solidFill>
                  <a:srgbClr val="000000"/>
                </a:solidFill>
                <a:effectLst/>
                <a:latin typeface="Benton Sans Book"/>
              </a:rPr>
              <a:t>highest number of </a:t>
            </a:r>
            <a:r>
              <a:rPr lang="en-US" sz="1800" b="1" dirty="0" err="1">
                <a:solidFill>
                  <a:srgbClr val="000000"/>
                </a:solidFill>
                <a:effectLst/>
                <a:latin typeface="Benton Sans Book"/>
              </a:rPr>
              <a:t>Birdstrikes</a:t>
            </a:r>
            <a:endParaRPr lang="en-US" dirty="0"/>
          </a:p>
        </p:txBody>
      </p:sp>
      <p:sp>
        <p:nvSpPr>
          <p:cNvPr id="11" name="TextBox 10">
            <a:extLst>
              <a:ext uri="{FF2B5EF4-FFF2-40B4-BE49-F238E27FC236}">
                <a16:creationId xmlns:a16="http://schemas.microsoft.com/office/drawing/2014/main" id="{A3695D00-6D6B-1937-94AE-8BCDCB96D1B5}"/>
              </a:ext>
            </a:extLst>
          </p:cNvPr>
          <p:cNvSpPr txBox="1"/>
          <p:nvPr/>
        </p:nvSpPr>
        <p:spPr>
          <a:xfrm>
            <a:off x="688778" y="5875980"/>
            <a:ext cx="11109495" cy="646331"/>
          </a:xfrm>
          <a:prstGeom prst="rect">
            <a:avLst/>
          </a:prstGeom>
          <a:noFill/>
        </p:spPr>
        <p:txBody>
          <a:bodyPr wrap="square">
            <a:spAutoFit/>
          </a:bodyPr>
          <a:lstStyle/>
          <a:p>
            <a:r>
              <a:rPr lang="en-US" b="1" dirty="0"/>
              <a:t>Interpretation</a:t>
            </a:r>
            <a:r>
              <a:rPr lang="en-US" dirty="0"/>
              <a:t>:</a:t>
            </a:r>
          </a:p>
          <a:p>
            <a:r>
              <a:rPr lang="en-US" dirty="0"/>
              <a:t>Dallas/Fort Worth International Airport has the </a:t>
            </a:r>
            <a:r>
              <a:rPr lang="en-US" sz="1800" dirty="0">
                <a:solidFill>
                  <a:srgbClr val="000000"/>
                </a:solidFill>
                <a:effectLst/>
                <a:latin typeface="Benton Sans Book"/>
              </a:rPr>
              <a:t>highest number of </a:t>
            </a:r>
            <a:r>
              <a:rPr lang="en-US" dirty="0">
                <a:solidFill>
                  <a:srgbClr val="000000"/>
                </a:solidFill>
                <a:latin typeface="Benton Sans Book"/>
              </a:rPr>
              <a:t>bird </a:t>
            </a:r>
            <a:r>
              <a:rPr lang="en-US" sz="1800" dirty="0">
                <a:solidFill>
                  <a:srgbClr val="000000"/>
                </a:solidFill>
                <a:effectLst/>
                <a:latin typeface="Benton Sans Book"/>
              </a:rPr>
              <a:t>strikes. </a:t>
            </a:r>
            <a:r>
              <a:rPr lang="en-US" dirty="0"/>
              <a:t> </a:t>
            </a:r>
          </a:p>
        </p:txBody>
      </p:sp>
      <p:sp>
        <p:nvSpPr>
          <p:cNvPr id="19" name="TextBox 18">
            <a:extLst>
              <a:ext uri="{FF2B5EF4-FFF2-40B4-BE49-F238E27FC236}">
                <a16:creationId xmlns:a16="http://schemas.microsoft.com/office/drawing/2014/main" id="{26CBF4A9-C964-5390-5458-66D177C80C2B}"/>
              </a:ext>
            </a:extLst>
          </p:cNvPr>
          <p:cNvSpPr txBox="1"/>
          <p:nvPr/>
        </p:nvSpPr>
        <p:spPr>
          <a:xfrm>
            <a:off x="2477938" y="182910"/>
            <a:ext cx="6094562" cy="584775"/>
          </a:xfrm>
          <a:prstGeom prst="rect">
            <a:avLst/>
          </a:prstGeom>
          <a:noFill/>
        </p:spPr>
        <p:txBody>
          <a:bodyPr wrap="square">
            <a:spAutoFit/>
          </a:bodyPr>
          <a:lstStyle/>
          <a:p>
            <a:r>
              <a:rPr lang="en-US" sz="3200" b="1" dirty="0"/>
              <a:t>Regulatory Compliance Analysis</a:t>
            </a:r>
          </a:p>
        </p:txBody>
      </p:sp>
      <p:pic>
        <p:nvPicPr>
          <p:cNvPr id="3" name="Picture 2">
            <a:extLst>
              <a:ext uri="{FF2B5EF4-FFF2-40B4-BE49-F238E27FC236}">
                <a16:creationId xmlns:a16="http://schemas.microsoft.com/office/drawing/2014/main" id="{9DB9BEEA-9358-6F4A-814C-2C8150C6F81D}"/>
              </a:ext>
            </a:extLst>
          </p:cNvPr>
          <p:cNvPicPr>
            <a:picLocks noChangeAspect="1"/>
          </p:cNvPicPr>
          <p:nvPr/>
        </p:nvPicPr>
        <p:blipFill>
          <a:blip r:embed="rId2"/>
          <a:stretch>
            <a:fillRect/>
          </a:stretch>
        </p:blipFill>
        <p:spPr>
          <a:xfrm>
            <a:off x="688779" y="1351352"/>
            <a:ext cx="10814444" cy="4524628"/>
          </a:xfrm>
          <a:prstGeom prst="rect">
            <a:avLst/>
          </a:prstGeom>
        </p:spPr>
      </p:pic>
    </p:spTree>
    <p:extLst>
      <p:ext uri="{BB962C8B-B14F-4D97-AF65-F5344CB8AC3E}">
        <p14:creationId xmlns:p14="http://schemas.microsoft.com/office/powerpoint/2010/main" val="709183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80E722-8EDC-D398-7256-860080291207}"/>
              </a:ext>
            </a:extLst>
          </p:cNvPr>
          <p:cNvSpPr txBox="1"/>
          <p:nvPr/>
        </p:nvSpPr>
        <p:spPr>
          <a:xfrm>
            <a:off x="2058992" y="189168"/>
            <a:ext cx="6094520" cy="584775"/>
          </a:xfrm>
          <a:prstGeom prst="rect">
            <a:avLst/>
          </a:prstGeom>
          <a:noFill/>
        </p:spPr>
        <p:txBody>
          <a:bodyPr wrap="square">
            <a:spAutoFit/>
          </a:bodyPr>
          <a:lstStyle/>
          <a:p>
            <a:r>
              <a:rPr lang="en-US" sz="3200" b="1" dirty="0"/>
              <a:t>Injury Prevention Analysis</a:t>
            </a:r>
          </a:p>
        </p:txBody>
      </p:sp>
      <p:sp>
        <p:nvSpPr>
          <p:cNvPr id="4" name="TextBox 3">
            <a:extLst>
              <a:ext uri="{FF2B5EF4-FFF2-40B4-BE49-F238E27FC236}">
                <a16:creationId xmlns:a16="http://schemas.microsoft.com/office/drawing/2014/main" id="{8929E7AD-4E19-849F-71A0-53F3492B5777}"/>
              </a:ext>
            </a:extLst>
          </p:cNvPr>
          <p:cNvSpPr txBox="1"/>
          <p:nvPr/>
        </p:nvSpPr>
        <p:spPr>
          <a:xfrm>
            <a:off x="752654" y="938358"/>
            <a:ext cx="5343346" cy="369332"/>
          </a:xfrm>
          <a:prstGeom prst="rect">
            <a:avLst/>
          </a:prstGeom>
          <a:noFill/>
        </p:spPr>
        <p:txBody>
          <a:bodyPr wrap="square">
            <a:spAutoFit/>
          </a:bodyPr>
          <a:lstStyle/>
          <a:p>
            <a:r>
              <a:rPr lang="en-US" b="1" dirty="0"/>
              <a:t>1. </a:t>
            </a:r>
            <a:r>
              <a:rPr lang="en-US" sz="1800" b="1" dirty="0">
                <a:solidFill>
                  <a:srgbClr val="000000"/>
                </a:solidFill>
                <a:effectLst/>
                <a:latin typeface="Benton Sans Book"/>
              </a:rPr>
              <a:t>Types of incidents that lead to injuries.</a:t>
            </a:r>
            <a:endParaRPr lang="en-US" b="1" dirty="0"/>
          </a:p>
        </p:txBody>
      </p:sp>
      <p:sp>
        <p:nvSpPr>
          <p:cNvPr id="8" name="TextBox 7">
            <a:extLst>
              <a:ext uri="{FF2B5EF4-FFF2-40B4-BE49-F238E27FC236}">
                <a16:creationId xmlns:a16="http://schemas.microsoft.com/office/drawing/2014/main" id="{C97056B1-3A65-709A-3FE8-1047267E1494}"/>
              </a:ext>
            </a:extLst>
          </p:cNvPr>
          <p:cNvSpPr txBox="1"/>
          <p:nvPr/>
        </p:nvSpPr>
        <p:spPr>
          <a:xfrm>
            <a:off x="703384" y="6043151"/>
            <a:ext cx="5455489" cy="646331"/>
          </a:xfrm>
          <a:prstGeom prst="rect">
            <a:avLst/>
          </a:prstGeom>
          <a:noFill/>
        </p:spPr>
        <p:txBody>
          <a:bodyPr wrap="square">
            <a:spAutoFit/>
          </a:bodyPr>
          <a:lstStyle/>
          <a:p>
            <a:r>
              <a:rPr lang="en-US" b="1" dirty="0"/>
              <a:t>Interpretation</a:t>
            </a:r>
            <a:r>
              <a:rPr lang="en-US" dirty="0"/>
              <a:t>:</a:t>
            </a:r>
          </a:p>
          <a:p>
            <a:r>
              <a:rPr lang="en-US" dirty="0"/>
              <a:t>During Climb phase more no of people got injured.</a:t>
            </a:r>
          </a:p>
        </p:txBody>
      </p:sp>
      <p:sp>
        <p:nvSpPr>
          <p:cNvPr id="10" name="TextBox 9">
            <a:extLst>
              <a:ext uri="{FF2B5EF4-FFF2-40B4-BE49-F238E27FC236}">
                <a16:creationId xmlns:a16="http://schemas.microsoft.com/office/drawing/2014/main" id="{609D39DF-4A72-0A75-6477-73B679711849}"/>
              </a:ext>
            </a:extLst>
          </p:cNvPr>
          <p:cNvSpPr txBox="1"/>
          <p:nvPr/>
        </p:nvSpPr>
        <p:spPr>
          <a:xfrm>
            <a:off x="6096000" y="959009"/>
            <a:ext cx="5709533" cy="369332"/>
          </a:xfrm>
          <a:prstGeom prst="rect">
            <a:avLst/>
          </a:prstGeom>
          <a:noFill/>
        </p:spPr>
        <p:txBody>
          <a:bodyPr wrap="square">
            <a:spAutoFit/>
          </a:bodyPr>
          <a:lstStyle/>
          <a:p>
            <a:r>
              <a:rPr lang="en-US" b="1" dirty="0">
                <a:solidFill>
                  <a:srgbClr val="000000"/>
                </a:solidFill>
                <a:latin typeface="Tableau Bold"/>
              </a:rPr>
              <a:t>2. </a:t>
            </a:r>
            <a:r>
              <a:rPr lang="en-US" sz="1800" b="1" dirty="0">
                <a:solidFill>
                  <a:srgbClr val="000000"/>
                </a:solidFill>
                <a:effectLst/>
                <a:latin typeface="Benton Sans Book"/>
              </a:rPr>
              <a:t>Correlation between specific aircraft characteristics</a:t>
            </a:r>
            <a:endParaRPr lang="en-US" b="1" dirty="0"/>
          </a:p>
        </p:txBody>
      </p:sp>
      <p:sp>
        <p:nvSpPr>
          <p:cNvPr id="14" name="TextBox 13">
            <a:extLst>
              <a:ext uri="{FF2B5EF4-FFF2-40B4-BE49-F238E27FC236}">
                <a16:creationId xmlns:a16="http://schemas.microsoft.com/office/drawing/2014/main" id="{2C489E78-912F-9EDE-9157-46CE61E5AED7}"/>
              </a:ext>
            </a:extLst>
          </p:cNvPr>
          <p:cNvSpPr txBox="1"/>
          <p:nvPr/>
        </p:nvSpPr>
        <p:spPr>
          <a:xfrm>
            <a:off x="6280030" y="6022500"/>
            <a:ext cx="5651352" cy="646331"/>
          </a:xfrm>
          <a:prstGeom prst="rect">
            <a:avLst/>
          </a:prstGeom>
          <a:noFill/>
        </p:spPr>
        <p:txBody>
          <a:bodyPr wrap="square">
            <a:spAutoFit/>
          </a:bodyPr>
          <a:lstStyle/>
          <a:p>
            <a:r>
              <a:rPr lang="en-US" b="1" dirty="0"/>
              <a:t>Interpretation</a:t>
            </a:r>
            <a:r>
              <a:rPr lang="en-US" dirty="0"/>
              <a:t>:</a:t>
            </a:r>
          </a:p>
          <a:p>
            <a:r>
              <a:rPr lang="en-US" dirty="0"/>
              <a:t>LEARJET-24 has the highest correlation</a:t>
            </a:r>
          </a:p>
        </p:txBody>
      </p:sp>
      <p:pic>
        <p:nvPicPr>
          <p:cNvPr id="5" name="Picture 4">
            <a:extLst>
              <a:ext uri="{FF2B5EF4-FFF2-40B4-BE49-F238E27FC236}">
                <a16:creationId xmlns:a16="http://schemas.microsoft.com/office/drawing/2014/main" id="{BC8A2A61-8696-E286-8A0F-54728FE7A2D8}"/>
              </a:ext>
            </a:extLst>
          </p:cNvPr>
          <p:cNvPicPr>
            <a:picLocks noChangeAspect="1"/>
          </p:cNvPicPr>
          <p:nvPr/>
        </p:nvPicPr>
        <p:blipFill>
          <a:blip r:embed="rId2"/>
          <a:stretch>
            <a:fillRect/>
          </a:stretch>
        </p:blipFill>
        <p:spPr>
          <a:xfrm>
            <a:off x="698793" y="1328341"/>
            <a:ext cx="5338923" cy="4694159"/>
          </a:xfrm>
          <a:prstGeom prst="rect">
            <a:avLst/>
          </a:prstGeom>
        </p:spPr>
      </p:pic>
      <p:pic>
        <p:nvPicPr>
          <p:cNvPr id="9" name="Picture 8">
            <a:extLst>
              <a:ext uri="{FF2B5EF4-FFF2-40B4-BE49-F238E27FC236}">
                <a16:creationId xmlns:a16="http://schemas.microsoft.com/office/drawing/2014/main" id="{7C190DDA-5084-711D-F110-0EAA7FE95BF7}"/>
              </a:ext>
            </a:extLst>
          </p:cNvPr>
          <p:cNvPicPr>
            <a:picLocks noChangeAspect="1"/>
          </p:cNvPicPr>
          <p:nvPr/>
        </p:nvPicPr>
        <p:blipFill>
          <a:blip r:embed="rId3"/>
          <a:stretch>
            <a:fillRect/>
          </a:stretch>
        </p:blipFill>
        <p:spPr>
          <a:xfrm>
            <a:off x="6154282" y="1472105"/>
            <a:ext cx="5914073" cy="4550395"/>
          </a:xfrm>
          <a:prstGeom prst="rect">
            <a:avLst/>
          </a:prstGeom>
        </p:spPr>
      </p:pic>
    </p:spTree>
    <p:extLst>
      <p:ext uri="{BB962C8B-B14F-4D97-AF65-F5344CB8AC3E}">
        <p14:creationId xmlns:p14="http://schemas.microsoft.com/office/powerpoint/2010/main" val="2042648967"/>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purl.org/dc/elements/1.1/"/>
    <ds:schemaRef ds:uri="http://purl.org/dc/dcmitype/"/>
    <ds:schemaRef ds:uri="http://schemas.openxmlformats.org/package/2006/metadata/core-properties"/>
    <ds:schemaRef ds:uri="http://schemas.microsoft.com/office/2006/documentManagement/types"/>
    <ds:schemaRef ds:uri="http://www.w3.org/XML/1998/namespace"/>
    <ds:schemaRef ds:uri="http://purl.org/dc/terms/"/>
    <ds:schemaRef ds:uri="16c05727-aa75-4e4a-9b5f-8a80a1165891"/>
    <ds:schemaRef ds:uri="http://schemas.microsoft.com/office/2006/metadata/properties"/>
    <ds:schemaRef ds:uri="71af3243-3dd4-4a8d-8c0d-dd76da1f02a5"/>
    <ds:schemaRef ds:uri="http://schemas.microsoft.com/office/infopath/2007/PartnerControls"/>
    <ds:schemaRef ds:uri="230e9df3-be65-4c73-a93b-d1236ebd677e"/>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2787</TotalTime>
  <Words>1044</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25</vt:i4>
      </vt:variant>
    </vt:vector>
  </HeadingPairs>
  <TitlesOfParts>
    <vt:vector size="36" baseType="lpstr">
      <vt:lpstr>Arial</vt:lpstr>
      <vt:lpstr>Baloo 2</vt:lpstr>
      <vt:lpstr>Benton Sans Book</vt:lpstr>
      <vt:lpstr>Calibri</vt:lpstr>
      <vt:lpstr>Tableau Bold</vt:lpstr>
      <vt:lpstr>Tableau Light</vt:lpstr>
      <vt:lpstr>Tenorite</vt:lpstr>
      <vt:lpstr>Times New Roman</vt:lpstr>
      <vt:lpstr>Trebuchet MS</vt:lpstr>
      <vt:lpstr>Wingdings</vt:lpstr>
      <vt:lpstr>Monoline</vt:lpstr>
      <vt:lpstr>Analyzing Trends and Frequency of Bird Strikes in Aviation</vt:lpstr>
      <vt:lpstr>Problem Statement</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Conclusion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Ashok Gonabal</dc:creator>
  <cp:lastModifiedBy>Rohan Ashok Gonabal</cp:lastModifiedBy>
  <cp:revision>30</cp:revision>
  <dcterms:created xsi:type="dcterms:W3CDTF">2025-05-31T15:54:49Z</dcterms:created>
  <dcterms:modified xsi:type="dcterms:W3CDTF">2025-07-08T18:04:02Z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