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7" r:id="rId9"/>
    <p:sldId id="263"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A582-91D0-4CAA-8DD6-E07128050A08}"/>
              </a:ext>
            </a:extLst>
          </p:cNvPr>
          <p:cNvSpPr>
            <a:spLocks noGrp="1"/>
          </p:cNvSpPr>
          <p:nvPr>
            <p:ph type="ctrTitle"/>
          </p:nvPr>
        </p:nvSpPr>
        <p:spPr>
          <a:xfrm>
            <a:off x="1743075" y="1900238"/>
            <a:ext cx="9043988" cy="1648418"/>
          </a:xfrm>
        </p:spPr>
        <p:txBody>
          <a:bodyPr/>
          <a:lstStyle/>
          <a:p>
            <a:r>
              <a:rPr lang="en-US" dirty="0">
                <a:latin typeface="Bahnschrift Light Condensed" panose="020B0502040204020203" pitchFamily="34" charset="0"/>
              </a:rPr>
              <a:t>AI IN SUPPLY CHAIN MANAGEMENT </a:t>
            </a:r>
          </a:p>
        </p:txBody>
      </p:sp>
      <p:sp>
        <p:nvSpPr>
          <p:cNvPr id="3" name="Subtitle 2">
            <a:extLst>
              <a:ext uri="{FF2B5EF4-FFF2-40B4-BE49-F238E27FC236}">
                <a16:creationId xmlns:a16="http://schemas.microsoft.com/office/drawing/2014/main" id="{A0A98045-1EB1-4111-B1AE-8010566628BA}"/>
              </a:ext>
            </a:extLst>
          </p:cNvPr>
          <p:cNvSpPr>
            <a:spLocks noGrp="1"/>
          </p:cNvSpPr>
          <p:nvPr>
            <p:ph type="subTitle" idx="1"/>
          </p:nvPr>
        </p:nvSpPr>
        <p:spPr>
          <a:xfrm>
            <a:off x="3941018" y="3548656"/>
            <a:ext cx="8825658" cy="861420"/>
          </a:xfrm>
        </p:spPr>
        <p:txBody>
          <a:bodyPr/>
          <a:lstStyle/>
          <a:p>
            <a:r>
              <a:rPr lang="en-US" dirty="0"/>
              <a:t>							in the automotive industries </a:t>
            </a:r>
          </a:p>
        </p:txBody>
      </p:sp>
    </p:spTree>
    <p:extLst>
      <p:ext uri="{BB962C8B-B14F-4D97-AF65-F5344CB8AC3E}">
        <p14:creationId xmlns:p14="http://schemas.microsoft.com/office/powerpoint/2010/main" val="261970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9173-7BB2-4DBC-9B3C-E0FC9D8CD63C}"/>
              </a:ext>
            </a:extLst>
          </p:cNvPr>
          <p:cNvSpPr>
            <a:spLocks noGrp="1"/>
          </p:cNvSpPr>
          <p:nvPr>
            <p:ph type="title"/>
          </p:nvPr>
        </p:nvSpPr>
        <p:spPr/>
        <p:txBody>
          <a:bodyPr/>
          <a:lstStyle/>
          <a:p>
            <a:br>
              <a:rPr lang="en-US" dirty="0">
                <a:latin typeface="Bahnschrift Light Condensed" panose="020B0502040204020203" pitchFamily="34" charset="0"/>
              </a:rPr>
            </a:br>
            <a:br>
              <a:rPr lang="en-US" dirty="0">
                <a:latin typeface="Bahnschrift Light Condensed" panose="020B0502040204020203" pitchFamily="34" charset="0"/>
              </a:rPr>
            </a:br>
            <a:r>
              <a:rPr lang="en-US" dirty="0">
                <a:latin typeface="Bahnschrift Light Condensed" panose="020B0502040204020203" pitchFamily="34" charset="0"/>
              </a:rPr>
              <a:t>Machine Learning Use cases in Automotive Sector</a:t>
            </a:r>
            <a:br>
              <a:rPr lang="en-US" dirty="0">
                <a:latin typeface="Bahnschrift Light Condensed" panose="020B0502040204020203" pitchFamily="34" charset="0"/>
              </a:rPr>
            </a:br>
            <a:br>
              <a:rPr lang="en-US" dirty="0">
                <a:latin typeface="Bahnschrift Light Condensed" panose="020B0502040204020203" pitchFamily="34" charset="0"/>
              </a:rPr>
            </a:br>
            <a:endParaRPr lang="en-US"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D465C07E-CF22-4102-A7AE-B4B7F35C1BBE}"/>
              </a:ext>
            </a:extLst>
          </p:cNvPr>
          <p:cNvSpPr>
            <a:spLocks noGrp="1"/>
          </p:cNvSpPr>
          <p:nvPr>
            <p:ph idx="1"/>
          </p:nvPr>
        </p:nvSpPr>
        <p:spPr>
          <a:xfrm>
            <a:off x="1154954" y="2603500"/>
            <a:ext cx="8825659" cy="3829384"/>
          </a:xfrm>
        </p:spPr>
        <p:txBody>
          <a:bodyPr>
            <a:normAutofit fontScale="92500" lnSpcReduction="20000"/>
          </a:bodyPr>
          <a:lstStyle/>
          <a:p>
            <a:r>
              <a:rPr lang="en-US" sz="2800" dirty="0">
                <a:latin typeface="Impact" panose="020B0806030902050204" pitchFamily="34" charset="0"/>
              </a:rPr>
              <a:t>3. Predictive Maintenance </a:t>
            </a:r>
            <a:r>
              <a:rPr lang="en-US" dirty="0"/>
              <a:t>Predictive maintenance helps increase customer satisfaction and brand reputation, while also improving compliance with recommended maintenance. It can also be a source of additional revenue for car makers as an added-value service.</a:t>
            </a:r>
          </a:p>
          <a:p>
            <a:pPr marL="0" indent="0">
              <a:buNone/>
            </a:pPr>
            <a:endParaRPr lang="en-US" sz="2800" dirty="0">
              <a:latin typeface="Impact" panose="020B0806030902050204" pitchFamily="34" charset="0"/>
            </a:endParaRPr>
          </a:p>
          <a:p>
            <a:r>
              <a:rPr lang="en-US" sz="2800" dirty="0">
                <a:latin typeface="Impact" panose="020B0806030902050204" pitchFamily="34" charset="0"/>
              </a:rPr>
              <a:t>4. Supply Chain Optimization </a:t>
            </a:r>
            <a:r>
              <a:rPr lang="en-US" dirty="0"/>
              <a:t>Throughout the supply chain, analytical models are used to identify demand levels for different marketing strategies, sale prices, locations and many other data points. Ultimately, this predictive analysis dictates the inventory levels needed at different facilities. holding costs.</a:t>
            </a:r>
            <a:r>
              <a:rPr lang="en-US" sz="2800" dirty="0">
                <a:latin typeface="Impact" panose="020B0806030902050204" pitchFamily="34" charset="0"/>
              </a:rPr>
              <a:t> </a:t>
            </a:r>
            <a:r>
              <a:rPr lang="en-US" dirty="0"/>
              <a:t>Machine learning is helping parts and vehicle manufacturers — and their logistics partners — be more efficient and profitable, while enhancing customer service and brand reputation.</a:t>
            </a:r>
            <a:br>
              <a:rPr lang="en-US" sz="2800" dirty="0"/>
            </a:br>
            <a:endParaRPr lang="en-US" sz="2800" dirty="0">
              <a:latin typeface="Impact" panose="020B0806030902050204" pitchFamily="34" charset="0"/>
            </a:endParaRPr>
          </a:p>
          <a:p>
            <a:endParaRPr lang="en-US" sz="2800" dirty="0">
              <a:latin typeface="Impact" panose="020B0806030902050204" pitchFamily="34" charset="0"/>
            </a:endParaRPr>
          </a:p>
        </p:txBody>
      </p:sp>
    </p:spTree>
    <p:extLst>
      <p:ext uri="{BB962C8B-B14F-4D97-AF65-F5344CB8AC3E}">
        <p14:creationId xmlns:p14="http://schemas.microsoft.com/office/powerpoint/2010/main" val="274535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5F4D-8C1F-49D9-B709-4E5D9DABC9D4}"/>
              </a:ext>
            </a:extLst>
          </p:cNvPr>
          <p:cNvSpPr>
            <a:spLocks noGrp="1"/>
          </p:cNvSpPr>
          <p:nvPr>
            <p:ph type="title"/>
          </p:nvPr>
        </p:nvSpPr>
        <p:spPr/>
        <p:txBody>
          <a:bodyPr/>
          <a:lstStyle/>
          <a:p>
            <a:r>
              <a:rPr lang="en-US" dirty="0">
                <a:latin typeface="Bahnschrift SemiBold Condensed" panose="020B0502040204020203" pitchFamily="34" charset="0"/>
              </a:rPr>
              <a:t>INTRODUCTION </a:t>
            </a:r>
          </a:p>
        </p:txBody>
      </p:sp>
      <p:sp>
        <p:nvSpPr>
          <p:cNvPr id="4" name="TextBox 3">
            <a:extLst>
              <a:ext uri="{FF2B5EF4-FFF2-40B4-BE49-F238E27FC236}">
                <a16:creationId xmlns:a16="http://schemas.microsoft.com/office/drawing/2014/main" id="{157580CE-3265-408A-8FD5-548E72781289}"/>
              </a:ext>
            </a:extLst>
          </p:cNvPr>
          <p:cNvSpPr txBox="1"/>
          <p:nvPr/>
        </p:nvSpPr>
        <p:spPr>
          <a:xfrm>
            <a:off x="770021" y="2390274"/>
            <a:ext cx="10058400" cy="4832092"/>
          </a:xfrm>
          <a:prstGeom prst="rect">
            <a:avLst/>
          </a:prstGeom>
          <a:noFill/>
        </p:spPr>
        <p:txBody>
          <a:bodyPr wrap="square" rtlCol="0">
            <a:spAutoFit/>
          </a:bodyPr>
          <a:lstStyle/>
          <a:p>
            <a:r>
              <a:rPr lang="en-US" sz="2800" dirty="0">
                <a:latin typeface="Bahnschrift SemiBold Condensed" panose="020B0502040204020203" pitchFamily="34" charset="0"/>
              </a:rPr>
              <a:t>In the Indian context, </a:t>
            </a:r>
            <a:r>
              <a:rPr lang="en-US" sz="2800" dirty="0" err="1">
                <a:latin typeface="Bahnschrift SemiBold Condensed" panose="020B0502040204020203" pitchFamily="34" charset="0"/>
              </a:rPr>
              <a:t>Ganeshan</a:t>
            </a:r>
            <a:r>
              <a:rPr lang="en-US" sz="2800" dirty="0">
                <a:latin typeface="Bahnschrift SemiBold Condensed" panose="020B0502040204020203" pitchFamily="34" charset="0"/>
              </a:rPr>
              <a:t> et al. (1995) have defined supply chain as “A supply chain is a network of facilities and distribution options that performs the functions of procurement of materials, transformation of these materials into intermediate and finished products, and the distribution of these finished products to customers”</a:t>
            </a:r>
          </a:p>
          <a:p>
            <a:endParaRPr lang="en-US" sz="2800" dirty="0">
              <a:latin typeface="Bahnschrift SemiBold Condensed" panose="020B0502040204020203" pitchFamily="34" charset="0"/>
            </a:endParaRPr>
          </a:p>
          <a:p>
            <a:r>
              <a:rPr lang="en-US" sz="2800" dirty="0">
                <a:latin typeface="Bahnschrift SemiBold Condensed" panose="020B0502040204020203" pitchFamily="34" charset="0"/>
              </a:rPr>
              <a:t>After going through different definitions and statements on supply chain by various authors, it is fairly understandable to comprehend that supply chain management is the management of materials and information both in and between various facilities, such as suppliers, customers, manufacturing and assembly locations and distribution points.</a:t>
            </a:r>
            <a:br>
              <a:rPr lang="en-US" sz="2800" dirty="0">
                <a:latin typeface="Bahnschrift SemiBold Condensed" panose="020B0502040204020203" pitchFamily="34" charset="0"/>
              </a:rPr>
            </a:br>
            <a:endParaRPr lang="en-US" sz="2800" dirty="0">
              <a:latin typeface="Bahnschrift SemiBold Condensed" panose="020B0502040204020203" pitchFamily="34" charset="0"/>
            </a:endParaRPr>
          </a:p>
        </p:txBody>
      </p:sp>
    </p:spTree>
    <p:extLst>
      <p:ext uri="{BB962C8B-B14F-4D97-AF65-F5344CB8AC3E}">
        <p14:creationId xmlns:p14="http://schemas.microsoft.com/office/powerpoint/2010/main" val="163599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7DC5-8082-45F4-9DD7-B839C0B7FCE6}"/>
              </a:ext>
            </a:extLst>
          </p:cNvPr>
          <p:cNvSpPr>
            <a:spLocks noGrp="1"/>
          </p:cNvSpPr>
          <p:nvPr>
            <p:ph type="title"/>
          </p:nvPr>
        </p:nvSpPr>
        <p:spPr/>
        <p:txBody>
          <a:bodyPr/>
          <a:lstStyle/>
          <a:p>
            <a:r>
              <a:rPr lang="en-US" dirty="0"/>
              <a:t>Supply  Chain in Automotive Industry</a:t>
            </a:r>
          </a:p>
        </p:txBody>
      </p:sp>
      <p:sp>
        <p:nvSpPr>
          <p:cNvPr id="3" name="Content Placeholder 2">
            <a:extLst>
              <a:ext uri="{FF2B5EF4-FFF2-40B4-BE49-F238E27FC236}">
                <a16:creationId xmlns:a16="http://schemas.microsoft.com/office/drawing/2014/main" id="{640E567B-CCDA-4752-A915-C2EF410A5E67}"/>
              </a:ext>
            </a:extLst>
          </p:cNvPr>
          <p:cNvSpPr>
            <a:spLocks noGrp="1"/>
          </p:cNvSpPr>
          <p:nvPr>
            <p:ph idx="1"/>
          </p:nvPr>
        </p:nvSpPr>
        <p:spPr/>
        <p:txBody>
          <a:bodyPr>
            <a:noAutofit/>
          </a:bodyPr>
          <a:lstStyle/>
          <a:p>
            <a:pPr fontAlgn="base"/>
            <a:r>
              <a:rPr lang="en-US" sz="2800" dirty="0">
                <a:latin typeface="Bahnschrift SemiBold Condensed" panose="020B0502040204020203" pitchFamily="34" charset="0"/>
              </a:rPr>
              <a:t>Supply chain is defined as integrated net structure where the core enterprises control the flows of information, materials, and capital from the supplier, manufacturer, distributor, and retailer.</a:t>
            </a:r>
          </a:p>
          <a:p>
            <a:pPr fontAlgn="base"/>
            <a:r>
              <a:rPr lang="en-US" sz="2800" dirty="0">
                <a:latin typeface="Bahnschrift SemiBold Condensed" panose="020B0502040204020203" pitchFamily="34" charset="0"/>
              </a:rPr>
              <a:t>The automobile industry forms supply-manufacture-sale-service supply chain structure by means of new production research and development, design, raw materials supply, components processing, assemble, distribution and after-sales service. In this chain, the added value of each link has a great difference</a:t>
            </a:r>
          </a:p>
        </p:txBody>
      </p:sp>
    </p:spTree>
    <p:extLst>
      <p:ext uri="{BB962C8B-B14F-4D97-AF65-F5344CB8AC3E}">
        <p14:creationId xmlns:p14="http://schemas.microsoft.com/office/powerpoint/2010/main" val="207622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D71C-28ED-4EA4-AFD0-ED630BAA3437}"/>
              </a:ext>
            </a:extLst>
          </p:cNvPr>
          <p:cNvSpPr>
            <a:spLocks noGrp="1"/>
          </p:cNvSpPr>
          <p:nvPr>
            <p:ph type="title"/>
          </p:nvPr>
        </p:nvSpPr>
        <p:spPr/>
        <p:txBody>
          <a:bodyPr/>
          <a:lstStyle/>
          <a:p>
            <a:r>
              <a:rPr lang="en-US"/>
              <a:t>NEED </a:t>
            </a:r>
            <a:r>
              <a:rPr lang="en-US" dirty="0"/>
              <a:t>OF </a:t>
            </a:r>
            <a:r>
              <a:rPr lang="en-US"/>
              <a:t>SCM IN AUTOMOBILE INDUSTRY</a:t>
            </a:r>
            <a:endParaRPr lang="en-US" dirty="0"/>
          </a:p>
        </p:txBody>
      </p:sp>
      <p:sp>
        <p:nvSpPr>
          <p:cNvPr id="3" name="Content Placeholder 2">
            <a:extLst>
              <a:ext uri="{FF2B5EF4-FFF2-40B4-BE49-F238E27FC236}">
                <a16:creationId xmlns:a16="http://schemas.microsoft.com/office/drawing/2014/main" id="{BA9ECAF9-E0AE-4F7F-B2CA-8F1BC9BF2298}"/>
              </a:ext>
            </a:extLst>
          </p:cNvPr>
          <p:cNvSpPr>
            <a:spLocks noGrp="1"/>
          </p:cNvSpPr>
          <p:nvPr>
            <p:ph idx="1"/>
          </p:nvPr>
        </p:nvSpPr>
        <p:spPr/>
        <p:txBody>
          <a:bodyPr>
            <a:noAutofit/>
          </a:bodyPr>
          <a:lstStyle/>
          <a:p>
            <a:r>
              <a:rPr lang="en-US" sz="2800" dirty="0">
                <a:latin typeface="Bahnschrift SemiBold Condensed" panose="020B0502040204020203" pitchFamily="34" charset="0"/>
              </a:rPr>
              <a:t>SCM supports in product ordering, replenishment, inventory control and more importantly, better control over logistic management, merchandising and marketing operations. SCM also facilitates demand forecasting, customer data analysis, customer relation management which can be effectively used in replenishment of product, production scheduling, order processing, order delivery, etc., which will further help in smooth functioning of automobile companies. So, the study of supply chain management in automobile industry is the need of the hour</a:t>
            </a:r>
          </a:p>
        </p:txBody>
      </p:sp>
    </p:spTree>
    <p:extLst>
      <p:ext uri="{BB962C8B-B14F-4D97-AF65-F5344CB8AC3E}">
        <p14:creationId xmlns:p14="http://schemas.microsoft.com/office/powerpoint/2010/main" val="235590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ADEF-E2EF-4480-95C4-395182DEE1DF}"/>
              </a:ext>
            </a:extLst>
          </p:cNvPr>
          <p:cNvSpPr>
            <a:spLocks noGrp="1"/>
          </p:cNvSpPr>
          <p:nvPr>
            <p:ph type="title"/>
          </p:nvPr>
        </p:nvSpPr>
        <p:spPr/>
        <p:txBody>
          <a:bodyPr/>
          <a:lstStyle/>
          <a:p>
            <a:r>
              <a:rPr lang="en-US" dirty="0">
                <a:latin typeface="Bahnschrift SemiBold Condensed" panose="020B0502040204020203" pitchFamily="34" charset="0"/>
              </a:rPr>
              <a:t>SUPPLY CHAIN CHALLENGES</a:t>
            </a:r>
          </a:p>
        </p:txBody>
      </p:sp>
      <p:sp>
        <p:nvSpPr>
          <p:cNvPr id="5" name="Content Placeholder 4">
            <a:extLst>
              <a:ext uri="{FF2B5EF4-FFF2-40B4-BE49-F238E27FC236}">
                <a16:creationId xmlns:a16="http://schemas.microsoft.com/office/drawing/2014/main" id="{962B1C48-4F58-4009-9FB6-9A04F8612C88}"/>
              </a:ext>
            </a:extLst>
          </p:cNvPr>
          <p:cNvSpPr txBox="1">
            <a:spLocks noGrp="1"/>
          </p:cNvSpPr>
          <p:nvPr>
            <p:ph idx="1"/>
          </p:nvPr>
        </p:nvSpPr>
        <p:spPr>
          <a:xfrm>
            <a:off x="1155700" y="2646363"/>
            <a:ext cx="8824913" cy="2862322"/>
          </a:xfrm>
          <a:prstGeom prst="rect">
            <a:avLst/>
          </a:prstGeom>
          <a:noFill/>
        </p:spPr>
        <p:txBody>
          <a:bodyPr wrap="square" rtlCol="0">
            <a:spAutoFit/>
          </a:bodyPr>
          <a:lstStyle/>
          <a:p>
            <a:r>
              <a:rPr lang="en-US" sz="3600" dirty="0">
                <a:solidFill>
                  <a:schemeClr val="tx1"/>
                </a:solidFill>
                <a:latin typeface="Bahnschrift Light Condensed" panose="020B0502040204020203" pitchFamily="34" charset="0"/>
              </a:rPr>
              <a:t>With the automotive industry continually evolving, logistics can be complex. Automotive companies need to rethink their supply chain strategies in order to exploit new market opportunities, reduce costs and maintain competitive advantage.</a:t>
            </a:r>
          </a:p>
        </p:txBody>
      </p:sp>
    </p:spTree>
    <p:extLst>
      <p:ext uri="{BB962C8B-B14F-4D97-AF65-F5344CB8AC3E}">
        <p14:creationId xmlns:p14="http://schemas.microsoft.com/office/powerpoint/2010/main" val="285398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C3DC-865A-45F7-BE44-B1CC172561A8}"/>
              </a:ext>
            </a:extLst>
          </p:cNvPr>
          <p:cNvSpPr>
            <a:spLocks noGrp="1"/>
          </p:cNvSpPr>
          <p:nvPr>
            <p:ph type="title"/>
          </p:nvPr>
        </p:nvSpPr>
        <p:spPr/>
        <p:txBody>
          <a:bodyPr/>
          <a:lstStyle/>
          <a:p>
            <a:r>
              <a:rPr lang="en-US" dirty="0"/>
              <a:t>SUPPLY CHAIN CHALLENGES</a:t>
            </a:r>
          </a:p>
        </p:txBody>
      </p:sp>
      <p:sp>
        <p:nvSpPr>
          <p:cNvPr id="3" name="Content Placeholder 2">
            <a:extLst>
              <a:ext uri="{FF2B5EF4-FFF2-40B4-BE49-F238E27FC236}">
                <a16:creationId xmlns:a16="http://schemas.microsoft.com/office/drawing/2014/main" id="{02919A31-29E3-40EA-91F0-034457396CE6}"/>
              </a:ext>
            </a:extLst>
          </p:cNvPr>
          <p:cNvSpPr>
            <a:spLocks noGrp="1"/>
          </p:cNvSpPr>
          <p:nvPr>
            <p:ph idx="1"/>
          </p:nvPr>
        </p:nvSpPr>
        <p:spPr/>
        <p:txBody>
          <a:bodyPr>
            <a:normAutofit fontScale="92500" lnSpcReduction="20000"/>
          </a:bodyPr>
          <a:lstStyle/>
          <a:p>
            <a:r>
              <a:rPr lang="en-US" sz="3000" dirty="0">
                <a:solidFill>
                  <a:schemeClr val="tx1"/>
                </a:solidFill>
                <a:latin typeface="Impact" panose="020B0806030902050204" pitchFamily="34" charset="0"/>
              </a:rPr>
              <a:t>Efficiency</a:t>
            </a:r>
            <a:r>
              <a:rPr lang="en-US" sz="2000" dirty="0">
                <a:latin typeface="Bahnschrift Light Condensed" panose="020B0502040204020203" pitchFamily="34" charset="0"/>
              </a:rPr>
              <a:t> An assembly plant can cost up to half a billion euros, which puts immense pressure on the manufacturer to get the absolute maximum from its investment. For optimal utilization, the raw materials and components must be available to the plant in close co-ordination with the production schedule. The development of ‘build-to-order’ or ‘just in time’ systems also demand a more flexible production environment and more responsive supply chains.</a:t>
            </a:r>
          </a:p>
          <a:p>
            <a:r>
              <a:rPr lang="en-US" sz="2600" dirty="0">
                <a:latin typeface="Impact" panose="020B0806030902050204" pitchFamily="34" charset="0"/>
              </a:rPr>
              <a:t>Emerging markets and globalization </a:t>
            </a:r>
            <a:r>
              <a:rPr lang="en-US" sz="2000" dirty="0">
                <a:latin typeface="Bahnschrift Light Condensed" panose="020B0502040204020203" pitchFamily="34" charset="0"/>
              </a:rPr>
              <a:t>China’s ascendency to become the largest market – and Russia’s growing eminence in Europe – is presenting challenges through inadequate transport infrastructures and economic uncertainty. Building new assembly plants in these regions and integrating them into the global production network is necessary. Providing the right kind of logistical support will be vital. As components more often come from further away, managing their journey to the plant is critical. Cross-border transport and customs clearance add another layer of complexity to be addressed.</a:t>
            </a:r>
          </a:p>
          <a:p>
            <a:endParaRPr lang="en-US" dirty="0"/>
          </a:p>
        </p:txBody>
      </p:sp>
    </p:spTree>
    <p:extLst>
      <p:ext uri="{BB962C8B-B14F-4D97-AF65-F5344CB8AC3E}">
        <p14:creationId xmlns:p14="http://schemas.microsoft.com/office/powerpoint/2010/main" val="11844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3774-DB67-456B-8B64-2ADE20A64306}"/>
              </a:ext>
            </a:extLst>
          </p:cNvPr>
          <p:cNvSpPr>
            <a:spLocks noGrp="1"/>
          </p:cNvSpPr>
          <p:nvPr>
            <p:ph type="title"/>
          </p:nvPr>
        </p:nvSpPr>
        <p:spPr/>
        <p:txBody>
          <a:bodyPr/>
          <a:lstStyle/>
          <a:p>
            <a:r>
              <a:rPr lang="en-US" dirty="0"/>
              <a:t>SUPPLY CHAIN CHALLENGES</a:t>
            </a:r>
          </a:p>
        </p:txBody>
      </p:sp>
      <p:sp>
        <p:nvSpPr>
          <p:cNvPr id="3" name="Content Placeholder 2">
            <a:extLst>
              <a:ext uri="{FF2B5EF4-FFF2-40B4-BE49-F238E27FC236}">
                <a16:creationId xmlns:a16="http://schemas.microsoft.com/office/drawing/2014/main" id="{AFB7E915-CA8A-45A6-95BF-3C3C1A2EA1FD}"/>
              </a:ext>
            </a:extLst>
          </p:cNvPr>
          <p:cNvSpPr>
            <a:spLocks noGrp="1"/>
          </p:cNvSpPr>
          <p:nvPr>
            <p:ph idx="1"/>
          </p:nvPr>
        </p:nvSpPr>
        <p:spPr/>
        <p:txBody>
          <a:bodyPr>
            <a:normAutofit fontScale="92500" lnSpcReduction="10000"/>
          </a:bodyPr>
          <a:lstStyle/>
          <a:p>
            <a:r>
              <a:rPr lang="en-US" sz="2600" dirty="0">
                <a:latin typeface="Impact" panose="020B0806030902050204" pitchFamily="34" charset="0"/>
              </a:rPr>
              <a:t>Collaboration</a:t>
            </a:r>
            <a:r>
              <a:rPr lang="en-US" sz="2000" dirty="0">
                <a:latin typeface="Bahnschrift Light Condensed" panose="020B0502040204020203" pitchFamily="34" charset="0"/>
              </a:rPr>
              <a:t> One increasingly popular way to lower costs and minimize risk is through collaboration. Many of the industry’s biggest names form alliances to work together, particularly across supply chains, procurement and development.</a:t>
            </a:r>
          </a:p>
          <a:p>
            <a:r>
              <a:rPr lang="en-US" sz="2600" dirty="0">
                <a:latin typeface="Impact" panose="020B0806030902050204" pitchFamily="34" charset="0"/>
              </a:rPr>
              <a:t>Talent</a:t>
            </a:r>
            <a:r>
              <a:rPr lang="en-US" sz="2000" dirty="0">
                <a:latin typeface="Bahnschrift Light Condensed" panose="020B0502040204020203" pitchFamily="34" charset="0"/>
              </a:rPr>
              <a:t> Finding the right people is key to a successful supply chain. Skilled engineers often move to align with industry demands. Finding talent can get difficult in some areas. Managing an evolving supply chain will demand employees of the highest quality with the appropriate technical knowledge and experience.</a:t>
            </a:r>
          </a:p>
          <a:p>
            <a:r>
              <a:rPr lang="en-US" sz="2600" dirty="0">
                <a:latin typeface="Impact" panose="020B0806030902050204" pitchFamily="34" charset="0"/>
              </a:rPr>
              <a:t>Sustainability</a:t>
            </a:r>
            <a:r>
              <a:rPr lang="en-US" sz="2000" dirty="0">
                <a:latin typeface="Bahnschrift Light Condensed" panose="020B0502040204020203" pitchFamily="34" charset="0"/>
              </a:rPr>
              <a:t> Companies want to reduce carbon emissions across the manufacturing lifecycle, not just in the finished product. Together with their providers, they develop embedded sustainability programs and reduce the carbon footprint in day to day operations across the entire supply chain.</a:t>
            </a:r>
          </a:p>
          <a:p>
            <a:endParaRPr lang="en-US" dirty="0"/>
          </a:p>
        </p:txBody>
      </p:sp>
    </p:spTree>
    <p:extLst>
      <p:ext uri="{BB962C8B-B14F-4D97-AF65-F5344CB8AC3E}">
        <p14:creationId xmlns:p14="http://schemas.microsoft.com/office/powerpoint/2010/main" val="363307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BEA668-E15D-422A-8B8E-E2BC4FCEBCEB}"/>
              </a:ext>
            </a:extLst>
          </p:cNvPr>
          <p:cNvPicPr>
            <a:picLocks noChangeAspect="1"/>
          </p:cNvPicPr>
          <p:nvPr/>
        </p:nvPicPr>
        <p:blipFill>
          <a:blip r:embed="rId2"/>
          <a:stretch>
            <a:fillRect/>
          </a:stretch>
        </p:blipFill>
        <p:spPr>
          <a:xfrm>
            <a:off x="144379" y="144379"/>
            <a:ext cx="10218821" cy="6523401"/>
          </a:xfrm>
          <a:prstGeom prst="rect">
            <a:avLst/>
          </a:prstGeom>
        </p:spPr>
      </p:pic>
      <p:sp>
        <p:nvSpPr>
          <p:cNvPr id="4" name="TextBox 3">
            <a:extLst>
              <a:ext uri="{FF2B5EF4-FFF2-40B4-BE49-F238E27FC236}">
                <a16:creationId xmlns:a16="http://schemas.microsoft.com/office/drawing/2014/main" id="{FA7AD8E1-A205-4256-8D17-9E3DBB428ECE}"/>
              </a:ext>
            </a:extLst>
          </p:cNvPr>
          <p:cNvSpPr txBox="1"/>
          <p:nvPr/>
        </p:nvSpPr>
        <p:spPr>
          <a:xfrm>
            <a:off x="10154653" y="1636295"/>
            <a:ext cx="1700463" cy="3970318"/>
          </a:xfrm>
          <a:prstGeom prst="rect">
            <a:avLst/>
          </a:prstGeom>
          <a:noFill/>
        </p:spPr>
        <p:txBody>
          <a:bodyPr wrap="square" rtlCol="0">
            <a:spAutoFit/>
          </a:bodyPr>
          <a:lstStyle/>
          <a:p>
            <a:r>
              <a:rPr lang="en-US" sz="3600" dirty="0">
                <a:solidFill>
                  <a:srgbClr val="C00000"/>
                </a:solidFill>
                <a:latin typeface="Bahnschrift Light Condensed" panose="020B0502040204020203" pitchFamily="34" charset="0"/>
              </a:rPr>
              <a:t>AUTOMOTIVE SUB-SECTORS AND THEIR SUPPLY CHAIN DYNAMIC</a:t>
            </a:r>
            <a:endParaRPr lang="en-US" sz="3600" dirty="0">
              <a:solidFill>
                <a:srgbClr val="C00000"/>
              </a:solidFill>
            </a:endParaRPr>
          </a:p>
        </p:txBody>
      </p:sp>
    </p:spTree>
    <p:extLst>
      <p:ext uri="{BB962C8B-B14F-4D97-AF65-F5344CB8AC3E}">
        <p14:creationId xmlns:p14="http://schemas.microsoft.com/office/powerpoint/2010/main" val="67405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9173-7BB2-4DBC-9B3C-E0FC9D8CD63C}"/>
              </a:ext>
            </a:extLst>
          </p:cNvPr>
          <p:cNvSpPr>
            <a:spLocks noGrp="1"/>
          </p:cNvSpPr>
          <p:nvPr>
            <p:ph type="title"/>
          </p:nvPr>
        </p:nvSpPr>
        <p:spPr/>
        <p:txBody>
          <a:bodyPr/>
          <a:lstStyle/>
          <a:p>
            <a:br>
              <a:rPr lang="en-US" dirty="0">
                <a:latin typeface="Bahnschrift Light Condensed" panose="020B0502040204020203" pitchFamily="34" charset="0"/>
              </a:rPr>
            </a:br>
            <a:br>
              <a:rPr lang="en-US" dirty="0">
                <a:latin typeface="Bahnschrift Light Condensed" panose="020B0502040204020203" pitchFamily="34" charset="0"/>
              </a:rPr>
            </a:br>
            <a:r>
              <a:rPr lang="en-US" dirty="0">
                <a:latin typeface="Bahnschrift Light Condensed" panose="020B0502040204020203" pitchFamily="34" charset="0"/>
              </a:rPr>
              <a:t>Machine Learning Use cases in Automotive Sector</a:t>
            </a:r>
            <a:br>
              <a:rPr lang="en-US" dirty="0">
                <a:latin typeface="Bahnschrift Light Condensed" panose="020B0502040204020203" pitchFamily="34" charset="0"/>
              </a:rPr>
            </a:br>
            <a:br>
              <a:rPr lang="en-US" dirty="0">
                <a:latin typeface="Bahnschrift Light Condensed" panose="020B0502040204020203" pitchFamily="34" charset="0"/>
              </a:rPr>
            </a:br>
            <a:endParaRPr lang="en-US"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D465C07E-CF22-4102-A7AE-B4B7F35C1BBE}"/>
              </a:ext>
            </a:extLst>
          </p:cNvPr>
          <p:cNvSpPr>
            <a:spLocks noGrp="1"/>
          </p:cNvSpPr>
          <p:nvPr>
            <p:ph idx="1"/>
          </p:nvPr>
        </p:nvSpPr>
        <p:spPr/>
        <p:txBody>
          <a:bodyPr>
            <a:normAutofit lnSpcReduction="10000"/>
          </a:bodyPr>
          <a:lstStyle/>
          <a:p>
            <a:r>
              <a:rPr lang="en-US" sz="2800" dirty="0">
                <a:latin typeface="Impact" panose="020B0806030902050204" pitchFamily="34" charset="0"/>
              </a:rPr>
              <a:t>1. Quality Control </a:t>
            </a:r>
            <a:r>
              <a:rPr lang="en-US" dirty="0"/>
              <a:t>Image recognition and anomaly detection are types of machine learning algorithms that can quickly detect and eliminate faulty parts before they get into the vehicle manufacturing workflow.                                                                                                                 Predictive analytics can be used to evaluate whether a flawed part can be reworked or needs to be scrapped.</a:t>
            </a:r>
          </a:p>
          <a:p>
            <a:r>
              <a:rPr lang="en-US" sz="2800" dirty="0">
                <a:latin typeface="Impact" panose="020B0806030902050204" pitchFamily="34" charset="0"/>
              </a:rPr>
              <a:t>2. Root Cause Analysis </a:t>
            </a:r>
            <a:r>
              <a:rPr lang="en-US" dirty="0"/>
              <a:t>When an issue arises at any point in the product lifecycle — whether it’s something found early in the manufacturing process or an issue affecting multiple vehicles in the field — organizations scramble to determine the exact cause and how to resolve it. The brand’s reputation (and possibly consumer safety) are at stake.</a:t>
            </a:r>
          </a:p>
          <a:p>
            <a:endParaRPr lang="en-US" sz="2800" dirty="0">
              <a:latin typeface="Impact" panose="020B0806030902050204" pitchFamily="34" charset="0"/>
            </a:endParaRPr>
          </a:p>
          <a:p>
            <a:endParaRPr lang="en-US" sz="2800" dirty="0">
              <a:latin typeface="Impact" panose="020B0806030902050204" pitchFamily="34" charset="0"/>
            </a:endParaRPr>
          </a:p>
        </p:txBody>
      </p:sp>
    </p:spTree>
    <p:extLst>
      <p:ext uri="{BB962C8B-B14F-4D97-AF65-F5344CB8AC3E}">
        <p14:creationId xmlns:p14="http://schemas.microsoft.com/office/powerpoint/2010/main" val="3833190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TotalTime>
  <Words>914</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Bahnschrift Light Condensed</vt:lpstr>
      <vt:lpstr>Bahnschrift SemiBold Condensed</vt:lpstr>
      <vt:lpstr>Century Gothic</vt:lpstr>
      <vt:lpstr>Impact</vt:lpstr>
      <vt:lpstr>Wingdings 3</vt:lpstr>
      <vt:lpstr>Ion Boardroom</vt:lpstr>
      <vt:lpstr>AI IN SUPPLY CHAIN MANAGEMENT </vt:lpstr>
      <vt:lpstr>INTRODUCTION </vt:lpstr>
      <vt:lpstr>Supply  Chain in Automotive Industry</vt:lpstr>
      <vt:lpstr>NEED OF SCM IN AUTOMOBILE INDUSTRY</vt:lpstr>
      <vt:lpstr>SUPPLY CHAIN CHALLENGES</vt:lpstr>
      <vt:lpstr>SUPPLY CHAIN CHALLENGES</vt:lpstr>
      <vt:lpstr>SUPPLY CHAIN CHALLENGES</vt:lpstr>
      <vt:lpstr>PowerPoint Presentation</vt:lpstr>
      <vt:lpstr>  Machine Learning Use cases in Automotive Sector  </vt:lpstr>
      <vt:lpstr>  Machine Learning Use cases in Automotive Sector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SUPPLY CHAIN MANAGEMENT</dc:title>
  <dc:creator>Rohan Asnani</dc:creator>
  <cp:lastModifiedBy>Rohan Asnani</cp:lastModifiedBy>
  <cp:revision>9</cp:revision>
  <dcterms:created xsi:type="dcterms:W3CDTF">2020-05-06T07:15:15Z</dcterms:created>
  <dcterms:modified xsi:type="dcterms:W3CDTF">2020-05-06T09:23:30Z</dcterms:modified>
</cp:coreProperties>
</file>