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1.xml" ContentType="application/vnd.openxmlformats-officedocument.presentationml.comments+xml"/>
  <Override PartName="/ppt/theme/themeOverride1.xml" ContentType="application/vnd.openxmlformats-officedocument.themeOverr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41"/>
  </p:notesMasterIdLst>
  <p:sldIdLst>
    <p:sldId id="256" r:id="rId5"/>
    <p:sldId id="309" r:id="rId6"/>
    <p:sldId id="324" r:id="rId7"/>
    <p:sldId id="325" r:id="rId8"/>
    <p:sldId id="289" r:id="rId9"/>
    <p:sldId id="287" r:id="rId10"/>
    <p:sldId id="308" r:id="rId11"/>
    <p:sldId id="301" r:id="rId12"/>
    <p:sldId id="302" r:id="rId13"/>
    <p:sldId id="303" r:id="rId14"/>
    <p:sldId id="304" r:id="rId15"/>
    <p:sldId id="300" r:id="rId16"/>
    <p:sldId id="267" r:id="rId17"/>
    <p:sldId id="266" r:id="rId18"/>
    <p:sldId id="263" r:id="rId19"/>
    <p:sldId id="268" r:id="rId20"/>
    <p:sldId id="269" r:id="rId21"/>
    <p:sldId id="264" r:id="rId22"/>
    <p:sldId id="270" r:id="rId23"/>
    <p:sldId id="257" r:id="rId24"/>
    <p:sldId id="322" r:id="rId25"/>
    <p:sldId id="320" r:id="rId26"/>
    <p:sldId id="351" r:id="rId27"/>
    <p:sldId id="292" r:id="rId28"/>
    <p:sldId id="293" r:id="rId29"/>
    <p:sldId id="326" r:id="rId30"/>
    <p:sldId id="327" r:id="rId31"/>
    <p:sldId id="328" r:id="rId32"/>
    <p:sldId id="344" r:id="rId33"/>
    <p:sldId id="352" r:id="rId34"/>
    <p:sldId id="353" r:id="rId35"/>
    <p:sldId id="354" r:id="rId36"/>
    <p:sldId id="348" r:id="rId37"/>
    <p:sldId id="347" r:id="rId38"/>
    <p:sldId id="346" r:id="rId39"/>
    <p:sldId id="307"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resh Chaudhari" initials="SC" lastIdx="1" clrIdx="0">
    <p:extLst>
      <p:ext uri="{19B8F6BF-5375-455C-9EA6-DF929625EA0E}">
        <p15:presenceInfo xmlns:p15="http://schemas.microsoft.com/office/powerpoint/2012/main" userId="Suresh Chaudhar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203D"/>
    <a:srgbClr val="FF7C80"/>
    <a:srgbClr val="FF9999"/>
    <a:srgbClr val="FFC1C1"/>
    <a:srgbClr val="FFDDDD"/>
    <a:srgbClr val="60C07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19" autoAdjust="0"/>
  </p:normalViewPr>
  <p:slideViewPr>
    <p:cSldViewPr snapToGrid="0">
      <p:cViewPr varScale="1">
        <p:scale>
          <a:sx n="67" d="100"/>
          <a:sy n="67" d="100"/>
        </p:scale>
        <p:origin x="60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commentAuthors" Target="commentAuthor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8739542322834644E-2"/>
          <c:y val="0.27871694569111749"/>
          <c:w val="0.96562499999999996"/>
          <c:h val="0.55339533131132734"/>
        </c:manualLayout>
      </c:layout>
      <c:barChart>
        <c:barDir val="col"/>
        <c:grouping val="clustered"/>
        <c:varyColors val="0"/>
        <c:dLbls>
          <c:showLegendKey val="0"/>
          <c:showVal val="0"/>
          <c:showCatName val="0"/>
          <c:showSerName val="0"/>
          <c:showPercent val="0"/>
          <c:showBubbleSize val="0"/>
        </c:dLbls>
        <c:gapWidth val="219"/>
        <c:overlap val="-27"/>
        <c:axId val="1650039023"/>
        <c:axId val="159074495"/>
      </c:barChart>
      <c:catAx>
        <c:axId val="165003902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bg1"/>
                </a:solidFill>
                <a:latin typeface="+mn-lt"/>
                <a:ea typeface="+mn-ea"/>
                <a:cs typeface="+mn-cs"/>
              </a:defRPr>
            </a:pPr>
            <a:endParaRPr lang="en-US"/>
          </a:p>
        </c:txPr>
        <c:crossAx val="159074495"/>
        <c:crosses val="autoZero"/>
        <c:auto val="1"/>
        <c:lblAlgn val="ctr"/>
        <c:lblOffset val="100"/>
        <c:noMultiLvlLbl val="0"/>
      </c:catAx>
      <c:valAx>
        <c:axId val="159074495"/>
        <c:scaling>
          <c:orientation val="minMax"/>
        </c:scaling>
        <c:delete val="1"/>
        <c:axPos val="l"/>
        <c:numFmt formatCode="0" sourceLinked="1"/>
        <c:majorTickMark val="none"/>
        <c:minorTickMark val="none"/>
        <c:tickLblPos val="nextTo"/>
        <c:crossAx val="1650039023"/>
        <c:crosses val="autoZero"/>
        <c:crossBetween val="between"/>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bg1"/>
          </a:solidFill>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omments/comment1.xml><?xml version="1.0" encoding="utf-8"?>
<p:cmLst xmlns:a="http://schemas.openxmlformats.org/drawingml/2006/main" xmlns:r="http://schemas.openxmlformats.org/officeDocument/2006/relationships" xmlns:p="http://schemas.openxmlformats.org/presentationml/2006/main">
  <p:cm authorId="1" dt="2021-02-03T13:48:51.470" idx="1">
    <p:pos x="10" y="10"/>
    <p:text/>
    <p:extLst>
      <p:ext uri="{C676402C-5697-4E1C-873F-D02D1690AC5C}">
        <p15:threadingInfo xmlns:p15="http://schemas.microsoft.com/office/powerpoint/2012/main" timeZoneBias="-330"/>
      </p:ext>
    </p:extLst>
  </p:cm>
</p:cmLst>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8A2C173-A724-7B4B-A077-53556606AE69}" type="doc">
      <dgm:prSet loTypeId="urn:microsoft.com/office/officeart/2005/8/layout/vList2" loCatId="list" qsTypeId="urn:microsoft.com/office/officeart/2005/8/quickstyle/simple4" qsCatId="simple" csTypeId="urn:microsoft.com/office/officeart/2005/8/colors/colorful2" csCatId="colorful" phldr="1"/>
      <dgm:spPr/>
      <dgm:t>
        <a:bodyPr/>
        <a:lstStyle/>
        <a:p>
          <a:endParaRPr lang="en-GB"/>
        </a:p>
      </dgm:t>
    </dgm:pt>
    <dgm:pt modelId="{F93D2E39-AF7B-344F-87DB-E6BB190C9308}">
      <dgm:prSet phldrT="[Text]"/>
      <dgm:spPr/>
      <dgm:t>
        <a:bodyPr/>
        <a:lstStyle/>
        <a:p>
          <a:r>
            <a:rPr lang="en-GB" dirty="0"/>
            <a:t>Feature Selection and Engineering</a:t>
          </a:r>
        </a:p>
      </dgm:t>
    </dgm:pt>
    <dgm:pt modelId="{F8556D8D-7D1B-FA42-BE1C-18E7711F2E0E}" type="parTrans" cxnId="{82AA350B-ECDF-9341-88CD-CAC264E6A4AF}">
      <dgm:prSet/>
      <dgm:spPr/>
      <dgm:t>
        <a:bodyPr/>
        <a:lstStyle/>
        <a:p>
          <a:endParaRPr lang="en-GB"/>
        </a:p>
      </dgm:t>
    </dgm:pt>
    <dgm:pt modelId="{ADAB70DE-A3CE-E943-8203-EA744918AB99}" type="sibTrans" cxnId="{82AA350B-ECDF-9341-88CD-CAC264E6A4AF}">
      <dgm:prSet/>
      <dgm:spPr/>
      <dgm:t>
        <a:bodyPr/>
        <a:lstStyle/>
        <a:p>
          <a:endParaRPr lang="en-GB"/>
        </a:p>
      </dgm:t>
    </dgm:pt>
    <dgm:pt modelId="{78987309-FFD5-0449-A4F7-340920B20DF6}">
      <dgm:prSet phldrT="[Text]"/>
      <dgm:spPr/>
      <dgm:t>
        <a:bodyPr/>
        <a:lstStyle/>
        <a:p>
          <a:r>
            <a:rPr lang="en-GB" dirty="0"/>
            <a:t>Defining Variables and Constants</a:t>
          </a:r>
        </a:p>
      </dgm:t>
    </dgm:pt>
    <dgm:pt modelId="{F1074694-5FB8-354D-85D9-3F57A0FDCAA8}" type="parTrans" cxnId="{7CFB17C6-F76A-2C44-A2D8-6334691E0FB8}">
      <dgm:prSet/>
      <dgm:spPr/>
      <dgm:t>
        <a:bodyPr/>
        <a:lstStyle/>
        <a:p>
          <a:endParaRPr lang="en-GB"/>
        </a:p>
      </dgm:t>
    </dgm:pt>
    <dgm:pt modelId="{1217EDAF-A4C5-E14A-A9CD-2B35B1B11EE7}" type="sibTrans" cxnId="{7CFB17C6-F76A-2C44-A2D8-6334691E0FB8}">
      <dgm:prSet/>
      <dgm:spPr/>
      <dgm:t>
        <a:bodyPr/>
        <a:lstStyle/>
        <a:p>
          <a:endParaRPr lang="en-GB"/>
        </a:p>
      </dgm:t>
    </dgm:pt>
    <dgm:pt modelId="{C64424B6-D39A-A448-B005-59B1CDBDF447}">
      <dgm:prSet phldrT="[Text]"/>
      <dgm:spPr/>
      <dgm:t>
        <a:bodyPr/>
        <a:lstStyle/>
        <a:p>
          <a:r>
            <a:rPr lang="en-GB" dirty="0"/>
            <a:t>Segmenting Customers on Quantiles</a:t>
          </a:r>
        </a:p>
      </dgm:t>
    </dgm:pt>
    <dgm:pt modelId="{451A98BC-5FA6-7749-B7FD-48788DAE1D31}" type="parTrans" cxnId="{D4569FCC-BBF3-6B48-8C40-8BED327CA721}">
      <dgm:prSet/>
      <dgm:spPr/>
      <dgm:t>
        <a:bodyPr/>
        <a:lstStyle/>
        <a:p>
          <a:endParaRPr lang="en-GB"/>
        </a:p>
      </dgm:t>
    </dgm:pt>
    <dgm:pt modelId="{30224168-083F-5E43-A5AD-005A7FB719C2}" type="sibTrans" cxnId="{D4569FCC-BBF3-6B48-8C40-8BED327CA721}">
      <dgm:prSet/>
      <dgm:spPr/>
      <dgm:t>
        <a:bodyPr/>
        <a:lstStyle/>
        <a:p>
          <a:endParaRPr lang="en-GB"/>
        </a:p>
      </dgm:t>
    </dgm:pt>
    <dgm:pt modelId="{F9E4F0D4-8747-784C-95F6-8D747F265953}">
      <dgm:prSet phldrT="[Text]"/>
      <dgm:spPr/>
      <dgm:t>
        <a:bodyPr/>
        <a:lstStyle/>
        <a:p>
          <a:r>
            <a:rPr lang="en-GB" dirty="0"/>
            <a:t>Creating</a:t>
          </a:r>
          <a:r>
            <a:rPr lang="en-GB" baseline="0" dirty="0"/>
            <a:t> categories for Classification</a:t>
          </a:r>
          <a:endParaRPr lang="en-GB" dirty="0"/>
        </a:p>
      </dgm:t>
    </dgm:pt>
    <dgm:pt modelId="{B3903C97-443E-BC41-BD59-5DC1A4941CAA}" type="parTrans" cxnId="{B8B5E434-F206-D445-A1C2-895112C09E6C}">
      <dgm:prSet/>
      <dgm:spPr/>
      <dgm:t>
        <a:bodyPr/>
        <a:lstStyle/>
        <a:p>
          <a:endParaRPr lang="en-GB"/>
        </a:p>
      </dgm:t>
    </dgm:pt>
    <dgm:pt modelId="{97D36EAC-D028-2540-88E1-AB72FF1275C6}" type="sibTrans" cxnId="{B8B5E434-F206-D445-A1C2-895112C09E6C}">
      <dgm:prSet/>
      <dgm:spPr/>
      <dgm:t>
        <a:bodyPr/>
        <a:lstStyle/>
        <a:p>
          <a:endParaRPr lang="en-GB"/>
        </a:p>
      </dgm:t>
    </dgm:pt>
    <dgm:pt modelId="{A411EF50-0F1A-764A-936D-F983B3D8EE3E}">
      <dgm:prSet phldrT="[Text]"/>
      <dgm:spPr/>
      <dgm:t>
        <a:bodyPr/>
        <a:lstStyle/>
        <a:p>
          <a:r>
            <a:rPr lang="en-GB" dirty="0"/>
            <a:t>Encoding and Scaling Data for Modelling</a:t>
          </a:r>
        </a:p>
      </dgm:t>
    </dgm:pt>
    <dgm:pt modelId="{A9612FDD-19DF-F54A-82E1-7003F1B7C0DA}" type="parTrans" cxnId="{315CE5F2-3D4F-2B45-9DF7-39D0B31C8866}">
      <dgm:prSet/>
      <dgm:spPr/>
      <dgm:t>
        <a:bodyPr/>
        <a:lstStyle/>
        <a:p>
          <a:endParaRPr lang="en-GB"/>
        </a:p>
      </dgm:t>
    </dgm:pt>
    <dgm:pt modelId="{9025BDBD-79AE-AB48-8054-D41C9B98D8BA}" type="sibTrans" cxnId="{315CE5F2-3D4F-2B45-9DF7-39D0B31C8866}">
      <dgm:prSet/>
      <dgm:spPr/>
      <dgm:t>
        <a:bodyPr/>
        <a:lstStyle/>
        <a:p>
          <a:endParaRPr lang="en-GB"/>
        </a:p>
      </dgm:t>
    </dgm:pt>
    <dgm:pt modelId="{DD8F4EA9-367E-A042-BE78-F4875A139CBD}">
      <dgm:prSet phldrT="[Text]"/>
      <dgm:spPr/>
      <dgm:t>
        <a:bodyPr/>
        <a:lstStyle/>
        <a:p>
          <a:r>
            <a:rPr lang="en-GB" dirty="0"/>
            <a:t>Calculating Lifetime Value using Formula</a:t>
          </a:r>
        </a:p>
      </dgm:t>
    </dgm:pt>
    <dgm:pt modelId="{5F02CAAC-8580-674A-B125-52801BA9E920}" type="parTrans" cxnId="{FD42D399-22A7-6744-9D21-25E06787FDF0}">
      <dgm:prSet/>
      <dgm:spPr/>
      <dgm:t>
        <a:bodyPr/>
        <a:lstStyle/>
        <a:p>
          <a:endParaRPr lang="en-GB"/>
        </a:p>
      </dgm:t>
    </dgm:pt>
    <dgm:pt modelId="{1761FEA3-DD48-794B-8650-BFEA198A454A}" type="sibTrans" cxnId="{FD42D399-22A7-6744-9D21-25E06787FDF0}">
      <dgm:prSet/>
      <dgm:spPr/>
      <dgm:t>
        <a:bodyPr/>
        <a:lstStyle/>
        <a:p>
          <a:endParaRPr lang="en-GB"/>
        </a:p>
      </dgm:t>
    </dgm:pt>
    <dgm:pt modelId="{CED30CDA-B03B-9F49-9D20-F5A2EE246258}">
      <dgm:prSet phldrT="[Text]"/>
      <dgm:spPr/>
      <dgm:t>
        <a:bodyPr/>
        <a:lstStyle/>
        <a:p>
          <a:r>
            <a:rPr lang="en-GB" dirty="0"/>
            <a:t>Checking and Removing Multicollinearity</a:t>
          </a:r>
        </a:p>
      </dgm:t>
    </dgm:pt>
    <dgm:pt modelId="{039A93DC-835F-7C4C-8774-05A45A27EBDE}" type="parTrans" cxnId="{2EFA75BD-26E9-A746-8B81-1CE98C0244C7}">
      <dgm:prSet/>
      <dgm:spPr/>
      <dgm:t>
        <a:bodyPr/>
        <a:lstStyle/>
        <a:p>
          <a:endParaRPr lang="en-GB"/>
        </a:p>
      </dgm:t>
    </dgm:pt>
    <dgm:pt modelId="{EE3366FA-DA18-3D4D-9D13-FDC531BBB0A7}" type="sibTrans" cxnId="{2EFA75BD-26E9-A746-8B81-1CE98C0244C7}">
      <dgm:prSet/>
      <dgm:spPr/>
      <dgm:t>
        <a:bodyPr/>
        <a:lstStyle/>
        <a:p>
          <a:endParaRPr lang="en-GB"/>
        </a:p>
      </dgm:t>
    </dgm:pt>
    <dgm:pt modelId="{7F853334-6E63-4D3D-935F-E8CA03405CDD}" type="pres">
      <dgm:prSet presAssocID="{F8A2C173-A724-7B4B-A077-53556606AE69}" presName="linear" presStyleCnt="0">
        <dgm:presLayoutVars>
          <dgm:animLvl val="lvl"/>
          <dgm:resizeHandles val="exact"/>
        </dgm:presLayoutVars>
      </dgm:prSet>
      <dgm:spPr/>
    </dgm:pt>
    <dgm:pt modelId="{097F4A79-6FF8-4CCF-B2F7-870F44CD9BE8}" type="pres">
      <dgm:prSet presAssocID="{F93D2E39-AF7B-344F-87DB-E6BB190C9308}" presName="parentText" presStyleLbl="node1" presStyleIdx="0" presStyleCnt="7">
        <dgm:presLayoutVars>
          <dgm:chMax val="0"/>
          <dgm:bulletEnabled val="1"/>
        </dgm:presLayoutVars>
      </dgm:prSet>
      <dgm:spPr/>
    </dgm:pt>
    <dgm:pt modelId="{38E09D76-7140-4F14-8E4B-C3A0E12DA178}" type="pres">
      <dgm:prSet presAssocID="{ADAB70DE-A3CE-E943-8203-EA744918AB99}" presName="spacer" presStyleCnt="0"/>
      <dgm:spPr/>
    </dgm:pt>
    <dgm:pt modelId="{7098844F-A3DE-45D0-9C50-278F46D7D614}" type="pres">
      <dgm:prSet presAssocID="{78987309-FFD5-0449-A4F7-340920B20DF6}" presName="parentText" presStyleLbl="node1" presStyleIdx="1" presStyleCnt="7">
        <dgm:presLayoutVars>
          <dgm:chMax val="0"/>
          <dgm:bulletEnabled val="1"/>
        </dgm:presLayoutVars>
      </dgm:prSet>
      <dgm:spPr/>
    </dgm:pt>
    <dgm:pt modelId="{A4EA3F9C-8AAD-4593-85C7-77B0097A3CF7}" type="pres">
      <dgm:prSet presAssocID="{1217EDAF-A4C5-E14A-A9CD-2B35B1B11EE7}" presName="spacer" presStyleCnt="0"/>
      <dgm:spPr/>
    </dgm:pt>
    <dgm:pt modelId="{4663C52E-CB6E-418D-8332-79FA57A3F3B0}" type="pres">
      <dgm:prSet presAssocID="{DD8F4EA9-367E-A042-BE78-F4875A139CBD}" presName="parentText" presStyleLbl="node1" presStyleIdx="2" presStyleCnt="7">
        <dgm:presLayoutVars>
          <dgm:chMax val="0"/>
          <dgm:bulletEnabled val="1"/>
        </dgm:presLayoutVars>
      </dgm:prSet>
      <dgm:spPr/>
    </dgm:pt>
    <dgm:pt modelId="{FFCAE19E-0AF9-46DF-B8A8-D138141D1BAF}" type="pres">
      <dgm:prSet presAssocID="{1761FEA3-DD48-794B-8650-BFEA198A454A}" presName="spacer" presStyleCnt="0"/>
      <dgm:spPr/>
    </dgm:pt>
    <dgm:pt modelId="{1E8FB0B6-D52B-4178-9E8A-AD1EAC20CA43}" type="pres">
      <dgm:prSet presAssocID="{C64424B6-D39A-A448-B005-59B1CDBDF447}" presName="parentText" presStyleLbl="node1" presStyleIdx="3" presStyleCnt="7">
        <dgm:presLayoutVars>
          <dgm:chMax val="0"/>
          <dgm:bulletEnabled val="1"/>
        </dgm:presLayoutVars>
      </dgm:prSet>
      <dgm:spPr/>
    </dgm:pt>
    <dgm:pt modelId="{20EAA3F3-50C4-4BD5-8099-EC0E96258B43}" type="pres">
      <dgm:prSet presAssocID="{30224168-083F-5E43-A5AD-005A7FB719C2}" presName="spacer" presStyleCnt="0"/>
      <dgm:spPr/>
    </dgm:pt>
    <dgm:pt modelId="{49953904-6C6A-4409-9E93-583FC91C62A4}" type="pres">
      <dgm:prSet presAssocID="{F9E4F0D4-8747-784C-95F6-8D747F265953}" presName="parentText" presStyleLbl="node1" presStyleIdx="4" presStyleCnt="7">
        <dgm:presLayoutVars>
          <dgm:chMax val="0"/>
          <dgm:bulletEnabled val="1"/>
        </dgm:presLayoutVars>
      </dgm:prSet>
      <dgm:spPr/>
    </dgm:pt>
    <dgm:pt modelId="{860B72C4-9F2F-447C-8A67-114EE8678C92}" type="pres">
      <dgm:prSet presAssocID="{97D36EAC-D028-2540-88E1-AB72FF1275C6}" presName="spacer" presStyleCnt="0"/>
      <dgm:spPr/>
    </dgm:pt>
    <dgm:pt modelId="{C1C9F824-78B6-4623-B150-CCD6ED012D7C}" type="pres">
      <dgm:prSet presAssocID="{CED30CDA-B03B-9F49-9D20-F5A2EE246258}" presName="parentText" presStyleLbl="node1" presStyleIdx="5" presStyleCnt="7">
        <dgm:presLayoutVars>
          <dgm:chMax val="0"/>
          <dgm:bulletEnabled val="1"/>
        </dgm:presLayoutVars>
      </dgm:prSet>
      <dgm:spPr/>
    </dgm:pt>
    <dgm:pt modelId="{2442E610-F668-4C78-9B71-1BAA6A616F0C}" type="pres">
      <dgm:prSet presAssocID="{EE3366FA-DA18-3D4D-9D13-FDC531BBB0A7}" presName="spacer" presStyleCnt="0"/>
      <dgm:spPr/>
    </dgm:pt>
    <dgm:pt modelId="{2E4E8615-BEB9-4FF2-A477-5034BA1040A5}" type="pres">
      <dgm:prSet presAssocID="{A411EF50-0F1A-764A-936D-F983B3D8EE3E}" presName="parentText" presStyleLbl="node1" presStyleIdx="6" presStyleCnt="7">
        <dgm:presLayoutVars>
          <dgm:chMax val="0"/>
          <dgm:bulletEnabled val="1"/>
        </dgm:presLayoutVars>
      </dgm:prSet>
      <dgm:spPr/>
    </dgm:pt>
  </dgm:ptLst>
  <dgm:cxnLst>
    <dgm:cxn modelId="{60530F01-73D9-4926-A4C0-CEEB49CB1794}" type="presOf" srcId="{A411EF50-0F1A-764A-936D-F983B3D8EE3E}" destId="{2E4E8615-BEB9-4FF2-A477-5034BA1040A5}" srcOrd="0" destOrd="0" presId="urn:microsoft.com/office/officeart/2005/8/layout/vList2"/>
    <dgm:cxn modelId="{6CBFE207-0D47-4504-B21F-9D14244B52C6}" type="presOf" srcId="{C64424B6-D39A-A448-B005-59B1CDBDF447}" destId="{1E8FB0B6-D52B-4178-9E8A-AD1EAC20CA43}" srcOrd="0" destOrd="0" presId="urn:microsoft.com/office/officeart/2005/8/layout/vList2"/>
    <dgm:cxn modelId="{82AA350B-ECDF-9341-88CD-CAC264E6A4AF}" srcId="{F8A2C173-A724-7B4B-A077-53556606AE69}" destId="{F93D2E39-AF7B-344F-87DB-E6BB190C9308}" srcOrd="0" destOrd="0" parTransId="{F8556D8D-7D1B-FA42-BE1C-18E7711F2E0E}" sibTransId="{ADAB70DE-A3CE-E943-8203-EA744918AB99}"/>
    <dgm:cxn modelId="{9E81501B-D435-4FA3-A461-C9985A84583C}" type="presOf" srcId="{78987309-FFD5-0449-A4F7-340920B20DF6}" destId="{7098844F-A3DE-45D0-9C50-278F46D7D614}" srcOrd="0" destOrd="0" presId="urn:microsoft.com/office/officeart/2005/8/layout/vList2"/>
    <dgm:cxn modelId="{3B1A0F2A-060E-4AD3-84D1-5DC7379BEB2B}" type="presOf" srcId="{F9E4F0D4-8747-784C-95F6-8D747F265953}" destId="{49953904-6C6A-4409-9E93-583FC91C62A4}" srcOrd="0" destOrd="0" presId="urn:microsoft.com/office/officeart/2005/8/layout/vList2"/>
    <dgm:cxn modelId="{A551372B-F16E-4467-B4F8-5A047F3A2856}" type="presOf" srcId="{DD8F4EA9-367E-A042-BE78-F4875A139CBD}" destId="{4663C52E-CB6E-418D-8332-79FA57A3F3B0}" srcOrd="0" destOrd="0" presId="urn:microsoft.com/office/officeart/2005/8/layout/vList2"/>
    <dgm:cxn modelId="{B8B5E434-F206-D445-A1C2-895112C09E6C}" srcId="{F8A2C173-A724-7B4B-A077-53556606AE69}" destId="{F9E4F0D4-8747-784C-95F6-8D747F265953}" srcOrd="4" destOrd="0" parTransId="{B3903C97-443E-BC41-BD59-5DC1A4941CAA}" sibTransId="{97D36EAC-D028-2540-88E1-AB72FF1275C6}"/>
    <dgm:cxn modelId="{E3CC5C79-C767-4CC2-AB1C-1E7E66579AA5}" type="presOf" srcId="{F93D2E39-AF7B-344F-87DB-E6BB190C9308}" destId="{097F4A79-6FF8-4CCF-B2F7-870F44CD9BE8}" srcOrd="0" destOrd="0" presId="urn:microsoft.com/office/officeart/2005/8/layout/vList2"/>
    <dgm:cxn modelId="{A0989E88-3652-4435-B3DF-8F251D7DC25B}" type="presOf" srcId="{CED30CDA-B03B-9F49-9D20-F5A2EE246258}" destId="{C1C9F824-78B6-4623-B150-CCD6ED012D7C}" srcOrd="0" destOrd="0" presId="urn:microsoft.com/office/officeart/2005/8/layout/vList2"/>
    <dgm:cxn modelId="{FD42D399-22A7-6744-9D21-25E06787FDF0}" srcId="{F8A2C173-A724-7B4B-A077-53556606AE69}" destId="{DD8F4EA9-367E-A042-BE78-F4875A139CBD}" srcOrd="2" destOrd="0" parTransId="{5F02CAAC-8580-674A-B125-52801BA9E920}" sibTransId="{1761FEA3-DD48-794B-8650-BFEA198A454A}"/>
    <dgm:cxn modelId="{2EFA75BD-26E9-A746-8B81-1CE98C0244C7}" srcId="{F8A2C173-A724-7B4B-A077-53556606AE69}" destId="{CED30CDA-B03B-9F49-9D20-F5A2EE246258}" srcOrd="5" destOrd="0" parTransId="{039A93DC-835F-7C4C-8774-05A45A27EBDE}" sibTransId="{EE3366FA-DA18-3D4D-9D13-FDC531BBB0A7}"/>
    <dgm:cxn modelId="{45574BC0-E536-4DCE-821C-5C21C87C283B}" type="presOf" srcId="{F8A2C173-A724-7B4B-A077-53556606AE69}" destId="{7F853334-6E63-4D3D-935F-E8CA03405CDD}" srcOrd="0" destOrd="0" presId="urn:microsoft.com/office/officeart/2005/8/layout/vList2"/>
    <dgm:cxn modelId="{7CFB17C6-F76A-2C44-A2D8-6334691E0FB8}" srcId="{F8A2C173-A724-7B4B-A077-53556606AE69}" destId="{78987309-FFD5-0449-A4F7-340920B20DF6}" srcOrd="1" destOrd="0" parTransId="{F1074694-5FB8-354D-85D9-3F57A0FDCAA8}" sibTransId="{1217EDAF-A4C5-E14A-A9CD-2B35B1B11EE7}"/>
    <dgm:cxn modelId="{D4569FCC-BBF3-6B48-8C40-8BED327CA721}" srcId="{F8A2C173-A724-7B4B-A077-53556606AE69}" destId="{C64424B6-D39A-A448-B005-59B1CDBDF447}" srcOrd="3" destOrd="0" parTransId="{451A98BC-5FA6-7749-B7FD-48788DAE1D31}" sibTransId="{30224168-083F-5E43-A5AD-005A7FB719C2}"/>
    <dgm:cxn modelId="{315CE5F2-3D4F-2B45-9DF7-39D0B31C8866}" srcId="{F8A2C173-A724-7B4B-A077-53556606AE69}" destId="{A411EF50-0F1A-764A-936D-F983B3D8EE3E}" srcOrd="6" destOrd="0" parTransId="{A9612FDD-19DF-F54A-82E1-7003F1B7C0DA}" sibTransId="{9025BDBD-79AE-AB48-8054-D41C9B98D8BA}"/>
    <dgm:cxn modelId="{F64C0ED3-E3F0-472A-96AD-17D5AB36C8C4}" type="presParOf" srcId="{7F853334-6E63-4D3D-935F-E8CA03405CDD}" destId="{097F4A79-6FF8-4CCF-B2F7-870F44CD9BE8}" srcOrd="0" destOrd="0" presId="urn:microsoft.com/office/officeart/2005/8/layout/vList2"/>
    <dgm:cxn modelId="{18E51E5E-DBBF-4E9A-B975-0B05298C1AA4}" type="presParOf" srcId="{7F853334-6E63-4D3D-935F-E8CA03405CDD}" destId="{38E09D76-7140-4F14-8E4B-C3A0E12DA178}" srcOrd="1" destOrd="0" presId="urn:microsoft.com/office/officeart/2005/8/layout/vList2"/>
    <dgm:cxn modelId="{EC01ED15-C377-411D-9247-A6A689AE7B30}" type="presParOf" srcId="{7F853334-6E63-4D3D-935F-E8CA03405CDD}" destId="{7098844F-A3DE-45D0-9C50-278F46D7D614}" srcOrd="2" destOrd="0" presId="urn:microsoft.com/office/officeart/2005/8/layout/vList2"/>
    <dgm:cxn modelId="{43216624-5E3F-45BF-A290-CFFCDCF03FE4}" type="presParOf" srcId="{7F853334-6E63-4D3D-935F-E8CA03405CDD}" destId="{A4EA3F9C-8AAD-4593-85C7-77B0097A3CF7}" srcOrd="3" destOrd="0" presId="urn:microsoft.com/office/officeart/2005/8/layout/vList2"/>
    <dgm:cxn modelId="{65A290B1-4839-43AC-8D21-DBCBC621535F}" type="presParOf" srcId="{7F853334-6E63-4D3D-935F-E8CA03405CDD}" destId="{4663C52E-CB6E-418D-8332-79FA57A3F3B0}" srcOrd="4" destOrd="0" presId="urn:microsoft.com/office/officeart/2005/8/layout/vList2"/>
    <dgm:cxn modelId="{5BC55EDC-AC1C-4D59-A210-EDD1C874A805}" type="presParOf" srcId="{7F853334-6E63-4D3D-935F-E8CA03405CDD}" destId="{FFCAE19E-0AF9-46DF-B8A8-D138141D1BAF}" srcOrd="5" destOrd="0" presId="urn:microsoft.com/office/officeart/2005/8/layout/vList2"/>
    <dgm:cxn modelId="{E52FE058-AD2E-4BA4-9D0C-1C9C4609B499}" type="presParOf" srcId="{7F853334-6E63-4D3D-935F-E8CA03405CDD}" destId="{1E8FB0B6-D52B-4178-9E8A-AD1EAC20CA43}" srcOrd="6" destOrd="0" presId="urn:microsoft.com/office/officeart/2005/8/layout/vList2"/>
    <dgm:cxn modelId="{EAFC0973-5CC7-4C9D-9B90-A8136421FD98}" type="presParOf" srcId="{7F853334-6E63-4D3D-935F-E8CA03405CDD}" destId="{20EAA3F3-50C4-4BD5-8099-EC0E96258B43}" srcOrd="7" destOrd="0" presId="urn:microsoft.com/office/officeart/2005/8/layout/vList2"/>
    <dgm:cxn modelId="{95135436-5F31-42F2-B086-CDBA12DF06F9}" type="presParOf" srcId="{7F853334-6E63-4D3D-935F-E8CA03405CDD}" destId="{49953904-6C6A-4409-9E93-583FC91C62A4}" srcOrd="8" destOrd="0" presId="urn:microsoft.com/office/officeart/2005/8/layout/vList2"/>
    <dgm:cxn modelId="{5474AF78-6A06-4CFB-AC21-622A0418CE98}" type="presParOf" srcId="{7F853334-6E63-4D3D-935F-E8CA03405CDD}" destId="{860B72C4-9F2F-447C-8A67-114EE8678C92}" srcOrd="9" destOrd="0" presId="urn:microsoft.com/office/officeart/2005/8/layout/vList2"/>
    <dgm:cxn modelId="{6BD42202-D844-471F-A132-A00DD6F99B58}" type="presParOf" srcId="{7F853334-6E63-4D3D-935F-E8CA03405CDD}" destId="{C1C9F824-78B6-4623-B150-CCD6ED012D7C}" srcOrd="10" destOrd="0" presId="urn:microsoft.com/office/officeart/2005/8/layout/vList2"/>
    <dgm:cxn modelId="{656A19E2-956F-4313-ACE5-A89BA8E4E511}" type="presParOf" srcId="{7F853334-6E63-4D3D-935F-E8CA03405CDD}" destId="{2442E610-F668-4C78-9B71-1BAA6A616F0C}" srcOrd="11" destOrd="0" presId="urn:microsoft.com/office/officeart/2005/8/layout/vList2"/>
    <dgm:cxn modelId="{F33C95DD-DEB9-429E-9555-22C29653AE62}" type="presParOf" srcId="{7F853334-6E63-4D3D-935F-E8CA03405CDD}" destId="{2E4E8615-BEB9-4FF2-A477-5034BA1040A5}" srcOrd="12"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7F4A79-6FF8-4CCF-B2F7-870F44CD9BE8}">
      <dsp:nvSpPr>
        <dsp:cNvPr id="0" name=""/>
        <dsp:cNvSpPr/>
      </dsp:nvSpPr>
      <dsp:spPr>
        <a:xfrm>
          <a:off x="0" y="42498"/>
          <a:ext cx="6266011" cy="623610"/>
        </a:xfrm>
        <a:prstGeom prst="roundRect">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GB" sz="2600" kern="1200" dirty="0"/>
            <a:t>Feature Selection and Engineering</a:t>
          </a:r>
        </a:p>
      </dsp:txBody>
      <dsp:txXfrm>
        <a:off x="30442" y="72940"/>
        <a:ext cx="6205127" cy="562726"/>
      </dsp:txXfrm>
    </dsp:sp>
    <dsp:sp modelId="{7098844F-A3DE-45D0-9C50-278F46D7D614}">
      <dsp:nvSpPr>
        <dsp:cNvPr id="0" name=""/>
        <dsp:cNvSpPr/>
      </dsp:nvSpPr>
      <dsp:spPr>
        <a:xfrm>
          <a:off x="0" y="740988"/>
          <a:ext cx="6266011" cy="623610"/>
        </a:xfrm>
        <a:prstGeom prst="roundRect">
          <a:avLst/>
        </a:prstGeom>
        <a:gradFill rotWithShape="0">
          <a:gsLst>
            <a:gs pos="0">
              <a:schemeClr val="accent2">
                <a:hueOff val="-241033"/>
                <a:satOff val="-1654"/>
                <a:lumOff val="850"/>
                <a:alphaOff val="0"/>
                <a:tint val="96000"/>
                <a:lumMod val="104000"/>
              </a:schemeClr>
            </a:gs>
            <a:gs pos="100000">
              <a:schemeClr val="accent2">
                <a:hueOff val="-241033"/>
                <a:satOff val="-1654"/>
                <a:lumOff val="850"/>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GB" sz="2600" kern="1200" dirty="0"/>
            <a:t>Defining Variables and Constants</a:t>
          </a:r>
        </a:p>
      </dsp:txBody>
      <dsp:txXfrm>
        <a:off x="30442" y="771430"/>
        <a:ext cx="6205127" cy="562726"/>
      </dsp:txXfrm>
    </dsp:sp>
    <dsp:sp modelId="{4663C52E-CB6E-418D-8332-79FA57A3F3B0}">
      <dsp:nvSpPr>
        <dsp:cNvPr id="0" name=""/>
        <dsp:cNvSpPr/>
      </dsp:nvSpPr>
      <dsp:spPr>
        <a:xfrm>
          <a:off x="0" y="1439478"/>
          <a:ext cx="6266011" cy="623610"/>
        </a:xfrm>
        <a:prstGeom prst="roundRect">
          <a:avLst/>
        </a:prstGeom>
        <a:gradFill rotWithShape="0">
          <a:gsLst>
            <a:gs pos="0">
              <a:schemeClr val="accent2">
                <a:hueOff val="-482067"/>
                <a:satOff val="-3308"/>
                <a:lumOff val="1699"/>
                <a:alphaOff val="0"/>
                <a:tint val="96000"/>
                <a:lumMod val="104000"/>
              </a:schemeClr>
            </a:gs>
            <a:gs pos="100000">
              <a:schemeClr val="accent2">
                <a:hueOff val="-482067"/>
                <a:satOff val="-3308"/>
                <a:lumOff val="1699"/>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GB" sz="2600" kern="1200" dirty="0"/>
            <a:t>Calculating Lifetime Value using Formula</a:t>
          </a:r>
        </a:p>
      </dsp:txBody>
      <dsp:txXfrm>
        <a:off x="30442" y="1469920"/>
        <a:ext cx="6205127" cy="562726"/>
      </dsp:txXfrm>
    </dsp:sp>
    <dsp:sp modelId="{1E8FB0B6-D52B-4178-9E8A-AD1EAC20CA43}">
      <dsp:nvSpPr>
        <dsp:cNvPr id="0" name=""/>
        <dsp:cNvSpPr/>
      </dsp:nvSpPr>
      <dsp:spPr>
        <a:xfrm>
          <a:off x="0" y="2137968"/>
          <a:ext cx="6266011" cy="623610"/>
        </a:xfrm>
        <a:prstGeom prst="roundRect">
          <a:avLst/>
        </a:prstGeom>
        <a:gradFill rotWithShape="0">
          <a:gsLst>
            <a:gs pos="0">
              <a:schemeClr val="accent2">
                <a:hueOff val="-723100"/>
                <a:satOff val="-4962"/>
                <a:lumOff val="2549"/>
                <a:alphaOff val="0"/>
                <a:tint val="96000"/>
                <a:lumMod val="104000"/>
              </a:schemeClr>
            </a:gs>
            <a:gs pos="100000">
              <a:schemeClr val="accent2">
                <a:hueOff val="-723100"/>
                <a:satOff val="-4962"/>
                <a:lumOff val="2549"/>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GB" sz="2600" kern="1200" dirty="0"/>
            <a:t>Segmenting Customers on Quantiles</a:t>
          </a:r>
        </a:p>
      </dsp:txBody>
      <dsp:txXfrm>
        <a:off x="30442" y="2168410"/>
        <a:ext cx="6205127" cy="562726"/>
      </dsp:txXfrm>
    </dsp:sp>
    <dsp:sp modelId="{49953904-6C6A-4409-9E93-583FC91C62A4}">
      <dsp:nvSpPr>
        <dsp:cNvPr id="0" name=""/>
        <dsp:cNvSpPr/>
      </dsp:nvSpPr>
      <dsp:spPr>
        <a:xfrm>
          <a:off x="0" y="2836458"/>
          <a:ext cx="6266011" cy="623610"/>
        </a:xfrm>
        <a:prstGeom prst="roundRect">
          <a:avLst/>
        </a:prstGeom>
        <a:gradFill rotWithShape="0">
          <a:gsLst>
            <a:gs pos="0">
              <a:schemeClr val="accent2">
                <a:hueOff val="-964133"/>
                <a:satOff val="-6616"/>
                <a:lumOff val="3399"/>
                <a:alphaOff val="0"/>
                <a:tint val="96000"/>
                <a:lumMod val="104000"/>
              </a:schemeClr>
            </a:gs>
            <a:gs pos="100000">
              <a:schemeClr val="accent2">
                <a:hueOff val="-964133"/>
                <a:satOff val="-6616"/>
                <a:lumOff val="3399"/>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GB" sz="2600" kern="1200" dirty="0"/>
            <a:t>Creating</a:t>
          </a:r>
          <a:r>
            <a:rPr lang="en-GB" sz="2600" kern="1200" baseline="0" dirty="0"/>
            <a:t> categories for Classification</a:t>
          </a:r>
          <a:endParaRPr lang="en-GB" sz="2600" kern="1200" dirty="0"/>
        </a:p>
      </dsp:txBody>
      <dsp:txXfrm>
        <a:off x="30442" y="2866900"/>
        <a:ext cx="6205127" cy="562726"/>
      </dsp:txXfrm>
    </dsp:sp>
    <dsp:sp modelId="{C1C9F824-78B6-4623-B150-CCD6ED012D7C}">
      <dsp:nvSpPr>
        <dsp:cNvPr id="0" name=""/>
        <dsp:cNvSpPr/>
      </dsp:nvSpPr>
      <dsp:spPr>
        <a:xfrm>
          <a:off x="0" y="3534948"/>
          <a:ext cx="6266011" cy="623610"/>
        </a:xfrm>
        <a:prstGeom prst="roundRect">
          <a:avLst/>
        </a:prstGeom>
        <a:gradFill rotWithShape="0">
          <a:gsLst>
            <a:gs pos="0">
              <a:schemeClr val="accent2">
                <a:hueOff val="-1205167"/>
                <a:satOff val="-8270"/>
                <a:lumOff val="4248"/>
                <a:alphaOff val="0"/>
                <a:tint val="96000"/>
                <a:lumMod val="104000"/>
              </a:schemeClr>
            </a:gs>
            <a:gs pos="100000">
              <a:schemeClr val="accent2">
                <a:hueOff val="-1205167"/>
                <a:satOff val="-8270"/>
                <a:lumOff val="4248"/>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GB" sz="2600" kern="1200" dirty="0"/>
            <a:t>Checking and Removing Multicollinearity</a:t>
          </a:r>
        </a:p>
      </dsp:txBody>
      <dsp:txXfrm>
        <a:off x="30442" y="3565390"/>
        <a:ext cx="6205127" cy="562726"/>
      </dsp:txXfrm>
    </dsp:sp>
    <dsp:sp modelId="{2E4E8615-BEB9-4FF2-A477-5034BA1040A5}">
      <dsp:nvSpPr>
        <dsp:cNvPr id="0" name=""/>
        <dsp:cNvSpPr/>
      </dsp:nvSpPr>
      <dsp:spPr>
        <a:xfrm>
          <a:off x="0" y="4233438"/>
          <a:ext cx="6266011" cy="623610"/>
        </a:xfrm>
        <a:prstGeom prst="roundRect">
          <a:avLst/>
        </a:prstGeom>
        <a:gradFill rotWithShape="0">
          <a:gsLst>
            <a:gs pos="0">
              <a:schemeClr val="accent2">
                <a:hueOff val="-1446200"/>
                <a:satOff val="-9924"/>
                <a:lumOff val="5098"/>
                <a:alphaOff val="0"/>
                <a:tint val="96000"/>
                <a:lumMod val="104000"/>
              </a:schemeClr>
            </a:gs>
            <a:gs pos="100000">
              <a:schemeClr val="accent2">
                <a:hueOff val="-1446200"/>
                <a:satOff val="-9924"/>
                <a:lumOff val="5098"/>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GB" sz="2600" kern="1200" dirty="0"/>
            <a:t>Encoding and Scaling Data for Modelling</a:t>
          </a:r>
        </a:p>
      </dsp:txBody>
      <dsp:txXfrm>
        <a:off x="30442" y="4263880"/>
        <a:ext cx="6205127" cy="56272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03972F-2B11-4BBB-9575-38899099655D}" type="datetimeFigureOut">
              <a:rPr lang="en-IN" smtClean="0"/>
              <a:t>08-02-2021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44ACDF-9AE6-4628-A64C-AB0014B08603}" type="slidenum">
              <a:rPr lang="en-IN" smtClean="0"/>
              <a:t>‹#›</a:t>
            </a:fld>
            <a:endParaRPr lang="en-IN"/>
          </a:p>
        </p:txBody>
      </p:sp>
    </p:spTree>
    <p:extLst>
      <p:ext uri="{BB962C8B-B14F-4D97-AF65-F5344CB8AC3E}">
        <p14:creationId xmlns:p14="http://schemas.microsoft.com/office/powerpoint/2010/main" val="22210582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business usually have either of these objectives –</a:t>
            </a:r>
          </a:p>
          <a:p>
            <a:pPr marL="228600" indent="-228600">
              <a:buAutoNum type="arabicPeriod"/>
            </a:pPr>
            <a:r>
              <a:rPr lang="en-US" dirty="0"/>
              <a:t>Expansion – New workshops</a:t>
            </a:r>
          </a:p>
          <a:p>
            <a:pPr marL="228600" indent="-228600">
              <a:buAutoNum type="arabicPeriod"/>
            </a:pPr>
            <a:r>
              <a:rPr lang="en-US" dirty="0"/>
              <a:t>Continuity – How to keep the good business consistent, maintaining the current demand supply consistent.</a:t>
            </a:r>
          </a:p>
          <a:p>
            <a:pPr marL="228600" indent="-228600">
              <a:buAutoNum type="arabicPeriod"/>
            </a:pPr>
            <a:r>
              <a:rPr lang="en-US" dirty="0"/>
              <a:t>Profitability – By revising pricing strategy (altering price based on demand) OR reducing costs by identifying factors related to cost</a:t>
            </a:r>
          </a:p>
          <a:p>
            <a:pPr marL="228600" indent="-228600">
              <a:buAutoNum type="arabicPeriod"/>
            </a:pPr>
            <a:r>
              <a:rPr lang="en-US" dirty="0"/>
              <a:t>Weaken competition – By opening </a:t>
            </a:r>
            <a:r>
              <a:rPr lang="en-US" dirty="0" err="1"/>
              <a:t>centres</a:t>
            </a:r>
            <a:r>
              <a:rPr lang="en-US" dirty="0"/>
              <a:t> closest to competition OR better service plans &amp; packages, freebies, discounts, festive offers </a:t>
            </a:r>
            <a:r>
              <a:rPr lang="en-US" dirty="0" err="1"/>
              <a:t>etc</a:t>
            </a:r>
            <a:endParaRPr lang="en-US" dirty="0"/>
          </a:p>
          <a:p>
            <a:pPr marL="228600" indent="-228600">
              <a:buAutoNum type="arabicPeriod"/>
            </a:pPr>
            <a:endParaRPr lang="en-US" dirty="0"/>
          </a:p>
          <a:p>
            <a:pPr marL="228600" indent="-228600">
              <a:buAutoNum type="arabicPeriod"/>
            </a:pPr>
            <a:endParaRPr lang="en-US" dirty="0"/>
          </a:p>
        </p:txBody>
      </p:sp>
      <p:sp>
        <p:nvSpPr>
          <p:cNvPr id="4" name="Slide Number Placeholder 3"/>
          <p:cNvSpPr>
            <a:spLocks noGrp="1"/>
          </p:cNvSpPr>
          <p:nvPr>
            <p:ph type="sldNum" sz="quarter" idx="5"/>
          </p:nvPr>
        </p:nvSpPr>
        <p:spPr/>
        <p:txBody>
          <a:bodyPr/>
          <a:lstStyle/>
          <a:p>
            <a:fld id="{96835353-179A-479A-B74B-0651B7AF1AA6}" type="slidenum">
              <a:rPr lang="en-IN" smtClean="0"/>
              <a:t>2</a:t>
            </a:fld>
            <a:endParaRPr lang="en-IN"/>
          </a:p>
        </p:txBody>
      </p:sp>
    </p:spTree>
    <p:extLst>
      <p:ext uri="{BB962C8B-B14F-4D97-AF65-F5344CB8AC3E}">
        <p14:creationId xmlns:p14="http://schemas.microsoft.com/office/powerpoint/2010/main" val="13404820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business usually have either of these objectives –</a:t>
            </a:r>
          </a:p>
          <a:p>
            <a:pPr marL="228600" indent="-228600">
              <a:buAutoNum type="arabicPeriod"/>
            </a:pPr>
            <a:r>
              <a:rPr lang="en-US" dirty="0"/>
              <a:t>Expansion – New workshops</a:t>
            </a:r>
          </a:p>
          <a:p>
            <a:pPr marL="228600" indent="-228600">
              <a:buAutoNum type="arabicPeriod"/>
            </a:pPr>
            <a:r>
              <a:rPr lang="en-US" dirty="0"/>
              <a:t>Continuity – How to keep the good business consistent, maintaining the current demand supply consistent.</a:t>
            </a:r>
          </a:p>
          <a:p>
            <a:pPr marL="228600" indent="-228600">
              <a:buAutoNum type="arabicPeriod"/>
            </a:pPr>
            <a:r>
              <a:rPr lang="en-US" dirty="0"/>
              <a:t>Profitability – By revising pricing strategy (altering price based on demand) OR reducing costs by identifying factors related to cost</a:t>
            </a:r>
          </a:p>
          <a:p>
            <a:pPr marL="228600" indent="-228600">
              <a:buAutoNum type="arabicPeriod"/>
            </a:pPr>
            <a:r>
              <a:rPr lang="en-US" dirty="0"/>
              <a:t>Weaken competition – By opening </a:t>
            </a:r>
            <a:r>
              <a:rPr lang="en-US" dirty="0" err="1"/>
              <a:t>centres</a:t>
            </a:r>
            <a:r>
              <a:rPr lang="en-US" dirty="0"/>
              <a:t> closest to competition OR better service plans &amp; packages, freebies, discounts, festive offers </a:t>
            </a:r>
            <a:r>
              <a:rPr lang="en-US" dirty="0" err="1"/>
              <a:t>etc</a:t>
            </a:r>
            <a:endParaRPr lang="en-US" dirty="0"/>
          </a:p>
          <a:p>
            <a:pPr marL="228600" indent="-228600">
              <a:buAutoNum type="arabicPeriod"/>
            </a:pPr>
            <a:endParaRPr lang="en-US" dirty="0"/>
          </a:p>
          <a:p>
            <a:pPr marL="228600" indent="-228600">
              <a:buAutoNum type="arabicPeriod"/>
            </a:pPr>
            <a:endParaRPr lang="en-US" dirty="0"/>
          </a:p>
        </p:txBody>
      </p:sp>
      <p:sp>
        <p:nvSpPr>
          <p:cNvPr id="4" name="Slide Number Placeholder 3"/>
          <p:cNvSpPr>
            <a:spLocks noGrp="1"/>
          </p:cNvSpPr>
          <p:nvPr>
            <p:ph type="sldNum" sz="quarter" idx="5"/>
          </p:nvPr>
        </p:nvSpPr>
        <p:spPr/>
        <p:txBody>
          <a:bodyPr/>
          <a:lstStyle/>
          <a:p>
            <a:fld id="{96835353-179A-479A-B74B-0651B7AF1AA6}" type="slidenum">
              <a:rPr lang="en-IN" smtClean="0"/>
              <a:t>3</a:t>
            </a:fld>
            <a:endParaRPr lang="en-IN"/>
          </a:p>
        </p:txBody>
      </p:sp>
    </p:spTree>
    <p:extLst>
      <p:ext uri="{BB962C8B-B14F-4D97-AF65-F5344CB8AC3E}">
        <p14:creationId xmlns:p14="http://schemas.microsoft.com/office/powerpoint/2010/main" val="38532421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business usually have either of these objectives –</a:t>
            </a:r>
          </a:p>
          <a:p>
            <a:pPr marL="228600" indent="-228600">
              <a:buAutoNum type="arabicPeriod"/>
            </a:pPr>
            <a:r>
              <a:rPr lang="en-US" dirty="0"/>
              <a:t>Expansion – New workshops</a:t>
            </a:r>
          </a:p>
          <a:p>
            <a:pPr marL="228600" indent="-228600">
              <a:buAutoNum type="arabicPeriod"/>
            </a:pPr>
            <a:r>
              <a:rPr lang="en-US" dirty="0"/>
              <a:t>Continuity – How to keep the good business consistent, maintaining the current demand supply consistent.</a:t>
            </a:r>
          </a:p>
          <a:p>
            <a:pPr marL="228600" indent="-228600">
              <a:buAutoNum type="arabicPeriod"/>
            </a:pPr>
            <a:r>
              <a:rPr lang="en-US" dirty="0"/>
              <a:t>Profitability – By revising pricing strategy (altering price based on demand) OR reducing costs by identifying factors related to cost</a:t>
            </a:r>
          </a:p>
          <a:p>
            <a:pPr marL="228600" indent="-228600">
              <a:buAutoNum type="arabicPeriod"/>
            </a:pPr>
            <a:r>
              <a:rPr lang="en-US" dirty="0"/>
              <a:t>Weaken competition – By opening </a:t>
            </a:r>
            <a:r>
              <a:rPr lang="en-US" dirty="0" err="1"/>
              <a:t>centres</a:t>
            </a:r>
            <a:r>
              <a:rPr lang="en-US" dirty="0"/>
              <a:t> closest to competition OR better service plans &amp; packages, freebies, discounts, festive offers </a:t>
            </a:r>
            <a:r>
              <a:rPr lang="en-US" dirty="0" err="1"/>
              <a:t>etc</a:t>
            </a:r>
            <a:endParaRPr lang="en-US" dirty="0"/>
          </a:p>
          <a:p>
            <a:pPr marL="228600" indent="-228600">
              <a:buAutoNum type="arabicPeriod"/>
            </a:pPr>
            <a:endParaRPr lang="en-US" dirty="0"/>
          </a:p>
          <a:p>
            <a:pPr marL="228600" indent="-228600">
              <a:buAutoNum type="arabicPeriod"/>
            </a:pPr>
            <a:endParaRPr lang="en-US" dirty="0"/>
          </a:p>
        </p:txBody>
      </p:sp>
      <p:sp>
        <p:nvSpPr>
          <p:cNvPr id="4" name="Slide Number Placeholder 3"/>
          <p:cNvSpPr>
            <a:spLocks noGrp="1"/>
          </p:cNvSpPr>
          <p:nvPr>
            <p:ph type="sldNum" sz="quarter" idx="5"/>
          </p:nvPr>
        </p:nvSpPr>
        <p:spPr/>
        <p:txBody>
          <a:bodyPr/>
          <a:lstStyle/>
          <a:p>
            <a:fld id="{96835353-179A-479A-B74B-0651B7AF1AA6}" type="slidenum">
              <a:rPr lang="en-IN" smtClean="0"/>
              <a:t>4</a:t>
            </a:fld>
            <a:endParaRPr lang="en-IN"/>
          </a:p>
        </p:txBody>
      </p:sp>
    </p:spTree>
    <p:extLst>
      <p:ext uri="{BB962C8B-B14F-4D97-AF65-F5344CB8AC3E}">
        <p14:creationId xmlns:p14="http://schemas.microsoft.com/office/powerpoint/2010/main" val="23771640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6"/>
            <a:ext cx="9440035"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95"/>
            <a:ext cx="9440035" cy="1049867"/>
          </a:xfrm>
        </p:spPr>
        <p:txBody>
          <a:bodyPr anchor="t"/>
          <a:lstStyle>
            <a:lvl1pPr marL="0" indent="0" algn="ctr">
              <a:buNone/>
              <a:defRPr>
                <a:solidFill>
                  <a:schemeClr val="tx1"/>
                </a:solidFill>
              </a:defRPr>
            </a:lvl1pPr>
            <a:lvl2pPr marL="457189" indent="0" algn="ctr">
              <a:buNone/>
              <a:defRPr>
                <a:solidFill>
                  <a:schemeClr val="tx1">
                    <a:tint val="75000"/>
                  </a:schemeClr>
                </a:solidFill>
              </a:defRPr>
            </a:lvl2pPr>
            <a:lvl3pPr marL="914377"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1"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9029819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7" y="547807"/>
            <a:ext cx="10141799" cy="3816806"/>
          </a:xfrm>
          <a:prstGeom prst="rect">
            <a:avLst/>
          </a:prstGeom>
        </p:spPr>
      </p:pic>
      <p:sp>
        <p:nvSpPr>
          <p:cNvPr id="2" name="Title 1"/>
          <p:cNvSpPr>
            <a:spLocks noGrp="1"/>
          </p:cNvSpPr>
          <p:nvPr>
            <p:ph type="title"/>
          </p:nvPr>
        </p:nvSpPr>
        <p:spPr>
          <a:xfrm>
            <a:off x="913809" y="4565255"/>
            <a:ext cx="10355327"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15"/>
            <a:ext cx="9845347" cy="3525671"/>
          </a:xfrm>
          <a:effectLst>
            <a:outerShdw blurRad="38100" dist="25400" dir="4440000">
              <a:srgbClr val="000000">
                <a:alpha val="36000"/>
              </a:srgbClr>
            </a:outerShdw>
          </a:effectLst>
        </p:spPr>
        <p:txBody>
          <a:bodyPr anchor="t">
            <a:normAutofit/>
          </a:bodyPr>
          <a:lstStyle>
            <a:lvl1pPr marL="0" indent="0" algn="ctr">
              <a:buNone/>
              <a:defRPr sz="2000"/>
            </a:lvl1pPr>
            <a:lvl2pPr marL="457189" indent="0">
              <a:buNone/>
              <a:defRPr sz="2000"/>
            </a:lvl2pPr>
            <a:lvl3pPr marL="914377" indent="0">
              <a:buNone/>
              <a:defRPr sz="20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7" y="5247728"/>
            <a:ext cx="10353763" cy="543472"/>
          </a:xfrm>
        </p:spPr>
        <p:txBody>
          <a:bodyPr anchor="t"/>
          <a:lstStyle>
            <a:lvl1pPr marL="0" indent="0" algn="ctr">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198098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7" y="608437"/>
            <a:ext cx="10353763"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7" y="4295180"/>
            <a:ext cx="10353763" cy="1501826"/>
          </a:xfrm>
        </p:spPr>
        <p:txBody>
          <a:bodyPr anchor="ctr"/>
          <a:lstStyle>
            <a:lvl1pPr marL="0" indent="0" algn="ctr">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681927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5" y="3610037"/>
            <a:ext cx="8752299" cy="532749"/>
          </a:xfrm>
        </p:spPr>
        <p:txBody>
          <a:bodyPr anchor="t">
            <a:normAutofit/>
          </a:bodyPr>
          <a:lstStyle>
            <a:lvl1pPr marL="0" indent="0" algn="r">
              <a:buNone/>
              <a:defRPr sz="14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7" y="4304353"/>
            <a:ext cx="10353763" cy="1489496"/>
          </a:xfrm>
        </p:spPr>
        <p:txBody>
          <a:bodyPr anchor="ctr">
            <a:normAutofit/>
          </a:bodyPr>
          <a:lstStyle>
            <a:lvl1pPr marL="0" indent="0" algn="ctr">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8520980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7" y="2126948"/>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9" y="4650556"/>
            <a:ext cx="10352199" cy="1140644"/>
          </a:xfrm>
        </p:spPr>
        <p:txBody>
          <a:bodyPr anchor="t"/>
          <a:lstStyle>
            <a:lvl1pPr marL="0" indent="0" algn="ctr">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063243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7" y="609600"/>
            <a:ext cx="10353763"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5"/>
            <a:ext cx="3300984" cy="764783"/>
          </a:xfrm>
        </p:spPr>
        <p:txBody>
          <a:bodyPr anchor="b">
            <a:noAutofit/>
          </a:bodyPr>
          <a:lstStyle>
            <a:lvl1pPr marL="0" indent="0" algn="ctr">
              <a:buNone/>
              <a:defRPr sz="2200" b="0">
                <a:solidFill>
                  <a:schemeClr val="tx1"/>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6"/>
            <a:ext cx="3300984" cy="3023089"/>
          </a:xfrm>
        </p:spPr>
        <p:txBody>
          <a:bodyPr anchor="t">
            <a:normAutofit/>
          </a:bodyPr>
          <a:lstStyle>
            <a:lvl1pPr marL="0" indent="0" algn="ctr">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2/8/2021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797586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3" y="1818220"/>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3" y="1818220"/>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20"/>
            <a:ext cx="3339972" cy="1847851"/>
          </a:xfrm>
          <a:prstGeom prst="rect">
            <a:avLst/>
          </a:prstGeom>
        </p:spPr>
      </p:pic>
      <p:sp>
        <p:nvSpPr>
          <p:cNvPr id="30" name="Title 1"/>
          <p:cNvSpPr>
            <a:spLocks noGrp="1"/>
          </p:cNvSpPr>
          <p:nvPr>
            <p:ph type="title"/>
          </p:nvPr>
        </p:nvSpPr>
        <p:spPr>
          <a:xfrm>
            <a:off x="913797"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3"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189" indent="0">
              <a:buNone/>
              <a:defRPr sz="1600"/>
            </a:lvl2pPr>
            <a:lvl3pPr marL="914377" indent="0">
              <a:buNone/>
              <a:defRPr sz="1600"/>
            </a:lvl3pPr>
            <a:lvl4pPr marL="1371566" indent="0">
              <a:buNone/>
              <a:defRPr sz="1600"/>
            </a:lvl4pPr>
            <a:lvl5pPr marL="1828754" indent="0">
              <a:buNone/>
              <a:defRPr sz="1600"/>
            </a:lvl5pPr>
            <a:lvl6pPr marL="2285943" indent="0">
              <a:buNone/>
              <a:defRPr sz="1600"/>
            </a:lvl6pPr>
            <a:lvl7pPr marL="2743131" indent="0">
              <a:buNone/>
              <a:defRPr sz="1600"/>
            </a:lvl7pPr>
            <a:lvl8pPr marL="3200320" indent="0">
              <a:buNone/>
              <a:defRPr sz="1600"/>
            </a:lvl8pPr>
            <a:lvl9pPr marL="3657509"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189" indent="0">
              <a:buNone/>
              <a:defRPr sz="1600"/>
            </a:lvl2pPr>
            <a:lvl3pPr marL="914377" indent="0">
              <a:buNone/>
              <a:defRPr sz="1600"/>
            </a:lvl3pPr>
            <a:lvl4pPr marL="1371566" indent="0">
              <a:buNone/>
              <a:defRPr sz="1600"/>
            </a:lvl4pPr>
            <a:lvl5pPr marL="1828754" indent="0">
              <a:buNone/>
              <a:defRPr sz="1600"/>
            </a:lvl5pPr>
            <a:lvl6pPr marL="2285943" indent="0">
              <a:buNone/>
              <a:defRPr sz="1600"/>
            </a:lvl6pPr>
            <a:lvl7pPr marL="2743131" indent="0">
              <a:buNone/>
              <a:defRPr sz="1600"/>
            </a:lvl7pPr>
            <a:lvl8pPr marL="3200320" indent="0">
              <a:buNone/>
              <a:defRPr sz="1600"/>
            </a:lvl8pPr>
            <a:lvl9pPr marL="3657509"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9"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189" indent="0">
              <a:buNone/>
              <a:defRPr sz="1600"/>
            </a:lvl2pPr>
            <a:lvl3pPr marL="914377" indent="0">
              <a:buNone/>
              <a:defRPr sz="1600"/>
            </a:lvl3pPr>
            <a:lvl4pPr marL="1371566" indent="0">
              <a:buNone/>
              <a:defRPr sz="1600"/>
            </a:lvl4pPr>
            <a:lvl5pPr marL="1828754" indent="0">
              <a:buNone/>
              <a:defRPr sz="1600"/>
            </a:lvl5pPr>
            <a:lvl6pPr marL="2285943" indent="0">
              <a:buNone/>
              <a:defRPr sz="1600"/>
            </a:lvl6pPr>
            <a:lvl7pPr marL="2743131" indent="0">
              <a:buNone/>
              <a:defRPr sz="1600"/>
            </a:lvl7pPr>
            <a:lvl8pPr marL="3200320" indent="0">
              <a:buNone/>
              <a:defRPr sz="1600"/>
            </a:lvl8pPr>
            <a:lvl9pPr marL="3657509"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2/8/2021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254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062771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5" y="1761073"/>
            <a:ext cx="9590551"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5" y="3763439"/>
            <a:ext cx="9590551" cy="1333494"/>
          </a:xfrm>
        </p:spPr>
        <p:txBody>
          <a:bodyPr anchor="t"/>
          <a:lstStyle>
            <a:lvl1pPr marL="0" indent="0" algn="ctr">
              <a:buNone/>
              <a:defRPr sz="2000">
                <a:solidFill>
                  <a:schemeClr val="tx1"/>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6642051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7" y="609600"/>
            <a:ext cx="10353763"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20"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157741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12"/>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12"/>
            <a:ext cx="5029200" cy="4099959"/>
          </a:xfrm>
          <a:prstGeom prst="rect">
            <a:avLst/>
          </a:prstGeom>
        </p:spPr>
      </p:pic>
      <p:sp>
        <p:nvSpPr>
          <p:cNvPr id="2" name="Title 1"/>
          <p:cNvSpPr>
            <a:spLocks noGrp="1"/>
          </p:cNvSpPr>
          <p:nvPr>
            <p:ph type="title"/>
          </p:nvPr>
        </p:nvSpPr>
        <p:spPr>
          <a:xfrm>
            <a:off x="913797" y="609600"/>
            <a:ext cx="10353763"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5" y="1855153"/>
            <a:ext cx="4764764" cy="692494"/>
          </a:xfrm>
        </p:spPr>
        <p:txBody>
          <a:bodyPr anchor="b">
            <a:noAutofit/>
          </a:bodyPr>
          <a:lstStyle>
            <a:lvl1pPr marL="0" indent="0" algn="ctr">
              <a:buNone/>
              <a:defRPr sz="2400" b="0"/>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5" y="2702109"/>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9" y="1855158"/>
            <a:ext cx="4779583" cy="692495"/>
          </a:xfrm>
        </p:spPr>
        <p:txBody>
          <a:bodyPr anchor="b">
            <a:noAutofit/>
          </a:bodyPr>
          <a:lstStyle>
            <a:lvl1pPr marL="0" indent="0" algn="ctr">
              <a:buNone/>
              <a:defRPr sz="2400" b="0"/>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8" y="2702109"/>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2/8/2021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203152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2/8/2021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343349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2/8/2021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515851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0"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5" y="609606"/>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800" y="2673351"/>
            <a:ext cx="3706889" cy="3016250"/>
          </a:xfrm>
        </p:spPr>
        <p:txBody>
          <a:bodyPr anchor="t">
            <a:normAutofit/>
          </a:bodyPr>
          <a:lstStyle>
            <a:lvl1pPr marL="0" indent="0" algn="ctr">
              <a:buNone/>
              <a:defRPr sz="16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0581491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9" y="609600"/>
            <a:ext cx="3584167" cy="5204832"/>
          </a:xfrm>
          <a:prstGeom prst="rect">
            <a:avLst/>
          </a:prstGeom>
        </p:spPr>
      </p:pic>
      <p:sp>
        <p:nvSpPr>
          <p:cNvPr id="2" name="Title 1"/>
          <p:cNvSpPr>
            <a:spLocks noGrp="1"/>
          </p:cNvSpPr>
          <p:nvPr>
            <p:ph type="title"/>
          </p:nvPr>
        </p:nvSpPr>
        <p:spPr>
          <a:xfrm>
            <a:off x="913797" y="763707"/>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5"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189" indent="0">
              <a:buNone/>
              <a:defRPr sz="1600"/>
            </a:lvl2pPr>
            <a:lvl3pPr marL="914377" indent="0">
              <a:buNone/>
              <a:defRPr sz="1600"/>
            </a:lvl3pPr>
            <a:lvl4pPr marL="1371566" indent="0">
              <a:buNone/>
              <a:defRPr sz="1600"/>
            </a:lvl4pPr>
            <a:lvl5pPr marL="1828754" indent="0">
              <a:buNone/>
              <a:defRPr sz="1600"/>
            </a:lvl5pPr>
            <a:lvl6pPr marL="2285943" indent="0">
              <a:buNone/>
              <a:defRPr sz="1600"/>
            </a:lvl6pPr>
            <a:lvl7pPr marL="2743131" indent="0">
              <a:buNone/>
              <a:defRPr sz="1600"/>
            </a:lvl7pPr>
            <a:lvl8pPr marL="3200320" indent="0">
              <a:buNone/>
              <a:defRPr sz="1600"/>
            </a:lvl8pPr>
            <a:lvl9pPr marL="3657509"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701" y="2679705"/>
            <a:ext cx="4588095" cy="3135695"/>
          </a:xfrm>
        </p:spPr>
        <p:txBody>
          <a:bodyPr anchor="t">
            <a:normAutofit/>
          </a:bodyPr>
          <a:lstStyle>
            <a:lvl1pPr marL="0" indent="0" algn="ctr">
              <a:buNone/>
              <a:defRPr sz="16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2/8/2021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25126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7" y="609600"/>
            <a:ext cx="10353763"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7" y="2076450"/>
            <a:ext cx="10353763"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55"/>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2/8/2021</a:t>
            </a:fld>
            <a:endParaRPr lang="en-US" dirty="0"/>
          </a:p>
        </p:txBody>
      </p:sp>
      <p:sp>
        <p:nvSpPr>
          <p:cNvPr id="5" name="Footer Placeholder 4"/>
          <p:cNvSpPr>
            <a:spLocks noGrp="1"/>
          </p:cNvSpPr>
          <p:nvPr>
            <p:ph type="ftr" sz="quarter" idx="3"/>
          </p:nvPr>
        </p:nvSpPr>
        <p:spPr>
          <a:xfrm>
            <a:off x="913800" y="6000755"/>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6" y="6000755"/>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401274407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189"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891" indent="-305992" algn="l" defTabSz="457189"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19982" indent="-269993" algn="l" defTabSz="457189"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5974" indent="-215995" algn="l" defTabSz="457189"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5965" indent="-215995" algn="l" defTabSz="457189"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3958" indent="-215995" algn="l" defTabSz="457189"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550" indent="-228594" algn="l" defTabSz="457189"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740" indent="-228594" algn="l" defTabSz="457189"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8930" indent="-228594" algn="l" defTabSz="457189"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122" indent="-228594" algn="l" defTabSz="457189"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7"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1"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themeOverride" Target="../theme/themeOverride1.xml"/><Relationship Id="rId5" Type="http://schemas.openxmlformats.org/officeDocument/2006/relationships/image" Target="../media/image13.png"/><Relationship Id="rId4" Type="http://schemas.openxmlformats.org/officeDocument/2006/relationships/chart" Target="../charts/chart1.xml"/></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themeOverride" Target="../theme/themeOverride2.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3.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4.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5.xml"/><Relationship Id="rId5" Type="http://schemas.openxmlformats.org/officeDocument/2006/relationships/image" Target="../media/image18.png"/><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6.xml"/><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7.xml"/><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8.xml"/><Relationship Id="rId5" Type="http://schemas.openxmlformats.org/officeDocument/2006/relationships/image" Target="../media/image22.png"/><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9.xml"/><Relationship Id="rId5" Type="http://schemas.openxmlformats.org/officeDocument/2006/relationships/image" Target="../media/image24.png"/><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0.xml"/><Relationship Id="rId4" Type="http://schemas.openxmlformats.org/officeDocument/2006/relationships/image" Target="../media/image25.png"/></Relationships>
</file>

<file path=ppt/slides/_rels/slide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themeOverride" Target="../theme/themeOverride11.xml"/></Relationships>
</file>

<file path=ppt/slides/_rels/slide2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3.png"/><Relationship Id="rId7" Type="http://schemas.openxmlformats.org/officeDocument/2006/relationships/diagramColors" Target="../diagrams/colors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hyperlink" Target="http://ofkells.blogspot.com/2010_09_01_archive.html"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72CA733A-8D25-4E63-8273-CC14052E0E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4EF6EA0-E8C9-4359-82F1-9B35DE948754}"/>
              </a:ext>
            </a:extLst>
          </p:cNvPr>
          <p:cNvSpPr>
            <a:spLocks noGrp="1"/>
          </p:cNvSpPr>
          <p:nvPr>
            <p:ph type="ctrTitle"/>
          </p:nvPr>
        </p:nvSpPr>
        <p:spPr>
          <a:xfrm>
            <a:off x="1379439" y="4109025"/>
            <a:ext cx="9440034" cy="1088336"/>
          </a:xfrm>
        </p:spPr>
        <p:txBody>
          <a:bodyPr>
            <a:normAutofit/>
          </a:bodyPr>
          <a:lstStyle/>
          <a:p>
            <a:r>
              <a:rPr lang="en-IN" sz="4800" b="1" dirty="0">
                <a:solidFill>
                  <a:schemeClr val="accent3">
                    <a:lumMod val="75000"/>
                  </a:schemeClr>
                </a:solidFill>
                <a:latin typeface="Baskerville Old Face" panose="02020602080505020303" pitchFamily="18" charset="0"/>
              </a:rPr>
              <a:t>Mahindra First Choice Services</a:t>
            </a:r>
          </a:p>
        </p:txBody>
      </p:sp>
      <p:sp>
        <p:nvSpPr>
          <p:cNvPr id="3" name="Subtitle 2">
            <a:extLst>
              <a:ext uri="{FF2B5EF4-FFF2-40B4-BE49-F238E27FC236}">
                <a16:creationId xmlns:a16="http://schemas.microsoft.com/office/drawing/2014/main" id="{D25F4959-C9E2-441C-ADF6-9319638372CE}"/>
              </a:ext>
            </a:extLst>
          </p:cNvPr>
          <p:cNvSpPr>
            <a:spLocks noGrp="1"/>
          </p:cNvSpPr>
          <p:nvPr>
            <p:ph type="subTitle" idx="1"/>
          </p:nvPr>
        </p:nvSpPr>
        <p:spPr>
          <a:xfrm>
            <a:off x="1372525" y="5122046"/>
            <a:ext cx="9440034" cy="621614"/>
          </a:xfrm>
        </p:spPr>
        <p:txBody>
          <a:bodyPr>
            <a:normAutofit/>
          </a:bodyPr>
          <a:lstStyle/>
          <a:p>
            <a:r>
              <a:rPr lang="en-IN" sz="3200" b="1" u="sng" dirty="0">
                <a:solidFill>
                  <a:srgbClr val="B94E73"/>
                </a:solidFill>
                <a:latin typeface="Agency FB" panose="020B0503020202020204" pitchFamily="34" charset="0"/>
              </a:rPr>
              <a:t>Driving business through data</a:t>
            </a:r>
          </a:p>
        </p:txBody>
      </p:sp>
      <p:pic>
        <p:nvPicPr>
          <p:cNvPr id="43" name="Picture 42">
            <a:extLst>
              <a:ext uri="{FF2B5EF4-FFF2-40B4-BE49-F238E27FC236}">
                <a16:creationId xmlns:a16="http://schemas.microsoft.com/office/drawing/2014/main" id="{2BFB581C-2142-4222-9A3B-905AD6C0953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98" t="2669" r="616"/>
          <a:stretch/>
        </p:blipFill>
        <p:spPr>
          <a:xfrm>
            <a:off x="-1" y="0"/>
            <a:ext cx="12192001" cy="4322278"/>
          </a:xfrm>
          <a:prstGeom prst="rect">
            <a:avLst/>
          </a:prstGeom>
        </p:spPr>
      </p:pic>
      <p:pic>
        <p:nvPicPr>
          <p:cNvPr id="16" name="Picture 15" descr="A picture containing outdoor, fire, smoke&#10;&#10;Description automatically generated">
            <a:extLst>
              <a:ext uri="{FF2B5EF4-FFF2-40B4-BE49-F238E27FC236}">
                <a16:creationId xmlns:a16="http://schemas.microsoft.com/office/drawing/2014/main" id="{763EDD94-47DB-4236-9D78-0CE215FC64C6}"/>
              </a:ext>
            </a:extLst>
          </p:cNvPr>
          <p:cNvPicPr>
            <a:picLocks noChangeAspect="1"/>
          </p:cNvPicPr>
          <p:nvPr/>
        </p:nvPicPr>
        <p:blipFill rotWithShape="1">
          <a:blip r:embed="rId4"/>
          <a:srcRect t="19526" r="-1" b="28445"/>
          <a:stretch/>
        </p:blipFill>
        <p:spPr>
          <a:xfrm>
            <a:off x="-1" y="-1"/>
            <a:ext cx="12198915" cy="4220682"/>
          </a:xfrm>
          <a:prstGeom prst="rect">
            <a:avLst/>
          </a:prstGeom>
        </p:spPr>
      </p:pic>
      <p:sp>
        <p:nvSpPr>
          <p:cNvPr id="11" name="Subtitle 2">
            <a:extLst>
              <a:ext uri="{FF2B5EF4-FFF2-40B4-BE49-F238E27FC236}">
                <a16:creationId xmlns:a16="http://schemas.microsoft.com/office/drawing/2014/main" id="{01F32F26-0832-4BC6-9449-FE87A13672C1}"/>
              </a:ext>
            </a:extLst>
          </p:cNvPr>
          <p:cNvSpPr txBox="1">
            <a:spLocks/>
          </p:cNvSpPr>
          <p:nvPr/>
        </p:nvSpPr>
        <p:spPr>
          <a:xfrm>
            <a:off x="-690637" y="5764742"/>
            <a:ext cx="4168945" cy="1284144"/>
          </a:xfrm>
          <a:prstGeom prst="rect">
            <a:avLst/>
          </a:prstGeom>
          <a:effectLst/>
        </p:spPr>
        <p:txBody>
          <a:bodyPr vert="horz" lIns="91440" tIns="45720" rIns="91440" bIns="45720" rtlCol="0" anchor="t">
            <a:noAutofit/>
          </a:bodyPr>
          <a:lstStyle>
            <a:lvl1pPr marL="0" indent="0" algn="ctr" defTabSz="457189" rtl="0" eaLnBrk="1" latinLnBrk="0" hangingPunct="1">
              <a:lnSpc>
                <a:spcPct val="110000"/>
              </a:lnSpc>
              <a:spcBef>
                <a:spcPct val="20000"/>
              </a:spcBef>
              <a:spcAft>
                <a:spcPts val="600"/>
              </a:spcAft>
              <a:buClr>
                <a:schemeClr val="tx2"/>
              </a:buClr>
              <a:buSzPct val="70000"/>
              <a:buFont typeface="Wingdings 2" charset="2"/>
              <a:buNone/>
              <a:defRPr sz="2300" kern="1200">
                <a:ln>
                  <a:solidFill>
                    <a:schemeClr val="bg1">
                      <a:lumMod val="75000"/>
                      <a:lumOff val="25000"/>
                      <a:alpha val="10000"/>
                    </a:schemeClr>
                  </a:solidFill>
                </a:ln>
                <a:solidFill>
                  <a:schemeClr val="tx1"/>
                </a:solidFill>
                <a:effectLst>
                  <a:outerShdw blurRad="9525" dist="25400" dir="14640000" algn="tl" rotWithShape="0">
                    <a:schemeClr val="bg1">
                      <a:alpha val="30000"/>
                    </a:schemeClr>
                  </a:outerShdw>
                </a:effectLst>
                <a:latin typeface="+mn-lt"/>
                <a:ea typeface="+mn-ea"/>
                <a:cs typeface="+mn-cs"/>
              </a:defRPr>
            </a:lvl1pPr>
            <a:lvl2pPr marL="457189" indent="0" algn="ctr" defTabSz="457189" rtl="0" eaLnBrk="1" latinLnBrk="0" hangingPunct="1">
              <a:spcBef>
                <a:spcPct val="20000"/>
              </a:spcBef>
              <a:spcAft>
                <a:spcPts val="600"/>
              </a:spcAft>
              <a:buClr>
                <a:schemeClr val="tx2"/>
              </a:buClr>
              <a:buSzPct val="70000"/>
              <a:buFont typeface="Wingdings 2" charset="2"/>
              <a:buNone/>
              <a:defRPr sz="21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2pPr>
            <a:lvl3pPr marL="914377" indent="0" algn="ctr" defTabSz="457189" rtl="0" eaLnBrk="1" latinLnBrk="0" hangingPunct="1">
              <a:spcBef>
                <a:spcPct val="20000"/>
              </a:spcBef>
              <a:spcAft>
                <a:spcPts val="600"/>
              </a:spcAft>
              <a:buClr>
                <a:schemeClr val="tx2"/>
              </a:buClr>
              <a:buSzPct val="70000"/>
              <a:buFont typeface="Wingdings 2" charset="2"/>
              <a:buNone/>
              <a:defRPr sz="18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3pPr>
            <a:lvl4pPr marL="1371566" indent="0" algn="ctr" defTabSz="457189" rtl="0" eaLnBrk="1" latinLnBrk="0" hangingPunct="1">
              <a:spcBef>
                <a:spcPct val="20000"/>
              </a:spcBef>
              <a:spcAft>
                <a:spcPts val="600"/>
              </a:spcAft>
              <a:buClr>
                <a:schemeClr val="tx2"/>
              </a:buClr>
              <a:buSzPct val="70000"/>
              <a:buFont typeface="Wingdings 2" charset="2"/>
              <a:buNone/>
              <a:defRPr sz="16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4pPr>
            <a:lvl5pPr marL="1828754" indent="0" algn="ctr" defTabSz="457189" rtl="0" eaLnBrk="1" latinLnBrk="0" hangingPunct="1">
              <a:spcBef>
                <a:spcPct val="20000"/>
              </a:spcBef>
              <a:spcAft>
                <a:spcPts val="600"/>
              </a:spcAft>
              <a:buClr>
                <a:schemeClr val="tx2"/>
              </a:buClr>
              <a:buSzPct val="70000"/>
              <a:buFont typeface="Wingdings 2" charset="2"/>
              <a:buNone/>
              <a:defRPr sz="16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5pPr>
            <a:lvl6pPr marL="2285943" indent="0" algn="ctr" defTabSz="457189"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6pPr>
            <a:lvl7pPr marL="2743131" indent="0" algn="ctr" defTabSz="457189"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7pPr>
            <a:lvl8pPr marL="3200320" indent="0" algn="ctr" defTabSz="457189"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8pPr>
            <a:lvl9pPr marL="3657509" indent="0" algn="ctr" defTabSz="457189"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9pPr>
          </a:lstStyle>
          <a:p>
            <a:r>
              <a:rPr lang="en-IN" sz="2200" dirty="0">
                <a:latin typeface="Algerian" panose="04020705040A02060702" pitchFamily="82" charset="0"/>
              </a:rPr>
              <a:t>Rohan </a:t>
            </a:r>
            <a:r>
              <a:rPr lang="en-IN" sz="2200" dirty="0" err="1">
                <a:latin typeface="Algerian" panose="04020705040A02060702" pitchFamily="82" charset="0"/>
              </a:rPr>
              <a:t>Barghare</a:t>
            </a:r>
            <a:endParaRPr lang="en-IN" sz="2200" dirty="0">
              <a:latin typeface="Algerian" panose="04020705040A02060702" pitchFamily="82" charset="0"/>
            </a:endParaRPr>
          </a:p>
          <a:p>
            <a:r>
              <a:rPr lang="en-IN" sz="2200" dirty="0">
                <a:latin typeface="Algerian" panose="04020705040A02060702" pitchFamily="82" charset="0"/>
              </a:rPr>
              <a:t>Suresh Chaudhari</a:t>
            </a:r>
          </a:p>
        </p:txBody>
      </p:sp>
      <p:sp>
        <p:nvSpPr>
          <p:cNvPr id="23" name="Subtitle 2">
            <a:extLst>
              <a:ext uri="{FF2B5EF4-FFF2-40B4-BE49-F238E27FC236}">
                <a16:creationId xmlns:a16="http://schemas.microsoft.com/office/drawing/2014/main" id="{AAE4E5F9-A175-4A1B-8177-E3583793F780}"/>
              </a:ext>
            </a:extLst>
          </p:cNvPr>
          <p:cNvSpPr txBox="1">
            <a:spLocks/>
          </p:cNvSpPr>
          <p:nvPr/>
        </p:nvSpPr>
        <p:spPr>
          <a:xfrm>
            <a:off x="7956157" y="5762103"/>
            <a:ext cx="4926480" cy="1284144"/>
          </a:xfrm>
          <a:prstGeom prst="rect">
            <a:avLst/>
          </a:prstGeom>
          <a:effectLst/>
        </p:spPr>
        <p:txBody>
          <a:bodyPr vert="horz" lIns="91440" tIns="45720" rIns="91440" bIns="45720" rtlCol="0" anchor="t">
            <a:noAutofit/>
          </a:bodyPr>
          <a:lstStyle>
            <a:defPPr>
              <a:defRPr lang="en-US"/>
            </a:defPPr>
            <a:lvl1pPr indent="0" algn="ctr" defTabSz="457189">
              <a:lnSpc>
                <a:spcPct val="110000"/>
              </a:lnSpc>
              <a:spcBef>
                <a:spcPct val="20000"/>
              </a:spcBef>
              <a:spcAft>
                <a:spcPts val="600"/>
              </a:spcAft>
              <a:buClr>
                <a:schemeClr val="tx2"/>
              </a:buClr>
              <a:buSzPct val="70000"/>
              <a:buFont typeface="Wingdings 2" charset="2"/>
              <a:buNone/>
              <a:defRPr sz="2200">
                <a:ln>
                  <a:solidFill>
                    <a:schemeClr val="bg1">
                      <a:lumMod val="75000"/>
                      <a:lumOff val="25000"/>
                      <a:alpha val="10000"/>
                    </a:schemeClr>
                  </a:solidFill>
                </a:ln>
                <a:effectLst>
                  <a:outerShdw blurRad="9525" dist="25400" dir="14640000" algn="tl" rotWithShape="0">
                    <a:schemeClr val="bg1">
                      <a:alpha val="30000"/>
                    </a:schemeClr>
                  </a:outerShdw>
                </a:effectLst>
                <a:latin typeface="Algerian" panose="04020705040A02060702" pitchFamily="82" charset="0"/>
              </a:defRPr>
            </a:lvl1pPr>
            <a:lvl2pPr marL="457189" indent="0" algn="ctr" defTabSz="457189">
              <a:spcBef>
                <a:spcPct val="20000"/>
              </a:spcBef>
              <a:spcAft>
                <a:spcPts val="600"/>
              </a:spcAft>
              <a:buClr>
                <a:schemeClr val="tx2"/>
              </a:buClr>
              <a:buSzPct val="70000"/>
              <a:buFont typeface="Wingdings 2" charset="2"/>
              <a:buNone/>
              <a:defRPr sz="21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defRPr>
            </a:lvl2pPr>
            <a:lvl3pPr marL="914377" indent="0" algn="ctr" defTabSz="457189">
              <a:spcBef>
                <a:spcPct val="20000"/>
              </a:spcBef>
              <a:spcAft>
                <a:spcPts val="600"/>
              </a:spcAft>
              <a:buClr>
                <a:schemeClr val="tx2"/>
              </a:buClr>
              <a:buSzPct val="70000"/>
              <a:buFont typeface="Wingdings 2" charset="2"/>
              <a:buNone/>
              <a:defRPr>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defRPr>
            </a:lvl3pPr>
            <a:lvl4pPr marL="1371566" indent="0" algn="ctr" defTabSz="457189">
              <a:spcBef>
                <a:spcPct val="20000"/>
              </a:spcBef>
              <a:spcAft>
                <a:spcPts val="600"/>
              </a:spcAft>
              <a:buClr>
                <a:schemeClr val="tx2"/>
              </a:buClr>
              <a:buSzPct val="70000"/>
              <a:buFont typeface="Wingdings 2" charset="2"/>
              <a:buNone/>
              <a:defRPr sz="16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defRPr>
            </a:lvl4pPr>
            <a:lvl5pPr marL="1828754" indent="0" algn="ctr" defTabSz="457189">
              <a:spcBef>
                <a:spcPct val="20000"/>
              </a:spcBef>
              <a:spcAft>
                <a:spcPts val="600"/>
              </a:spcAft>
              <a:buClr>
                <a:schemeClr val="tx2"/>
              </a:buClr>
              <a:buSzPct val="70000"/>
              <a:buFont typeface="Wingdings 2" charset="2"/>
              <a:buNone/>
              <a:defRPr sz="16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defRPr>
            </a:lvl5pPr>
            <a:lvl6pPr marL="2285943" indent="0" algn="ctr" defTabSz="457189">
              <a:spcBef>
                <a:spcPct val="20000"/>
              </a:spcBef>
              <a:spcAft>
                <a:spcPts val="600"/>
              </a:spcAft>
              <a:buClr>
                <a:schemeClr val="tx2"/>
              </a:buClr>
              <a:buSzPct val="70000"/>
              <a:buFont typeface="Wingdings 2" charset="2"/>
              <a:buNone/>
              <a:defRPr sz="14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defRPr>
            </a:lvl6pPr>
            <a:lvl7pPr marL="2743131" indent="0" algn="ctr" defTabSz="457189">
              <a:spcBef>
                <a:spcPct val="20000"/>
              </a:spcBef>
              <a:spcAft>
                <a:spcPts val="600"/>
              </a:spcAft>
              <a:buClr>
                <a:schemeClr val="tx2"/>
              </a:buClr>
              <a:buSzPct val="70000"/>
              <a:buFont typeface="Wingdings 2" charset="2"/>
              <a:buNone/>
              <a:defRPr sz="14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defRPr>
            </a:lvl7pPr>
            <a:lvl8pPr marL="3200320" indent="0" algn="ctr" defTabSz="457189">
              <a:spcBef>
                <a:spcPct val="20000"/>
              </a:spcBef>
              <a:spcAft>
                <a:spcPts val="600"/>
              </a:spcAft>
              <a:buClr>
                <a:schemeClr val="tx2"/>
              </a:buClr>
              <a:buSzPct val="70000"/>
              <a:buFont typeface="Wingdings 2" charset="2"/>
              <a:buNone/>
              <a:defRPr sz="14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defRPr>
            </a:lvl8pPr>
            <a:lvl9pPr marL="3657509" indent="0" algn="ctr" defTabSz="457189">
              <a:spcBef>
                <a:spcPct val="20000"/>
              </a:spcBef>
              <a:spcAft>
                <a:spcPts val="600"/>
              </a:spcAft>
              <a:buClr>
                <a:schemeClr val="tx2"/>
              </a:buClr>
              <a:buSzPct val="70000"/>
              <a:buFont typeface="Wingdings 2" charset="2"/>
              <a:buNone/>
              <a:defRPr sz="14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defRPr>
            </a:lvl9pPr>
          </a:lstStyle>
          <a:p>
            <a:r>
              <a:rPr lang="en-IN" dirty="0"/>
              <a:t>Amey Gode</a:t>
            </a:r>
          </a:p>
          <a:p>
            <a:r>
              <a:rPr lang="en-IN" dirty="0"/>
              <a:t>Mangesh Chaudhari</a:t>
            </a:r>
          </a:p>
        </p:txBody>
      </p:sp>
    </p:spTree>
    <p:extLst>
      <p:ext uri="{BB962C8B-B14F-4D97-AF65-F5344CB8AC3E}">
        <p14:creationId xmlns:p14="http://schemas.microsoft.com/office/powerpoint/2010/main" val="3994661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1149F43D-E43A-49B5-B781-48DF10A581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5720" y="968938"/>
            <a:ext cx="10278846" cy="4932523"/>
          </a:xfrm>
          <a:prstGeom prst="rect">
            <a:avLst/>
          </a:prstGeom>
          <a:solidFill>
            <a:schemeClr val="tx1"/>
          </a:solidFill>
          <a:ln w="190500">
            <a:solidFill>
              <a:schemeClr val="tx1">
                <a:alpha val="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3672B592-5178-4157-9A20-70400A7E32D5}"/>
              </a:ext>
            </a:extLst>
          </p:cNvPr>
          <p:cNvPicPr>
            <a:picLocks noChangeAspect="1"/>
          </p:cNvPicPr>
          <p:nvPr/>
        </p:nvPicPr>
        <p:blipFill rotWithShape="1">
          <a:blip r:embed="rId3"/>
          <a:srcRect r="-1" b="20002"/>
          <a:stretch/>
        </p:blipFill>
        <p:spPr>
          <a:xfrm>
            <a:off x="985721" y="968938"/>
            <a:ext cx="10220560" cy="4920124"/>
          </a:xfrm>
          <a:prstGeom prst="rect">
            <a:avLst/>
          </a:prstGeom>
        </p:spPr>
      </p:pic>
      <p:sp>
        <p:nvSpPr>
          <p:cNvPr id="13" name="TextBox 12">
            <a:extLst>
              <a:ext uri="{FF2B5EF4-FFF2-40B4-BE49-F238E27FC236}">
                <a16:creationId xmlns:a16="http://schemas.microsoft.com/office/drawing/2014/main" id="{BF0178E0-8CDB-4980-AFFA-06885FF6FA7B}"/>
              </a:ext>
            </a:extLst>
          </p:cNvPr>
          <p:cNvSpPr txBox="1"/>
          <p:nvPr/>
        </p:nvSpPr>
        <p:spPr>
          <a:xfrm>
            <a:off x="6" y="893958"/>
            <a:ext cx="11862033" cy="276999"/>
          </a:xfrm>
          <a:prstGeom prst="rect">
            <a:avLst/>
          </a:prstGeom>
          <a:noFill/>
        </p:spPr>
        <p:txBody>
          <a:bodyPr wrap="square" rtlCol="0">
            <a:spAutoFit/>
          </a:bodyPr>
          <a:lstStyle/>
          <a:p>
            <a:pPr algn="l"/>
            <a:endParaRPr lang="en-US" sz="1200" dirty="0">
              <a:solidFill>
                <a:schemeClr val="bg1"/>
              </a:solidFill>
              <a:latin typeface="+mj-lt"/>
              <a:cs typeface="Calibri" panose="020F0502020204030204" pitchFamily="34" charset="0"/>
            </a:endParaRPr>
          </a:p>
        </p:txBody>
      </p:sp>
    </p:spTree>
    <p:extLst>
      <p:ext uri="{BB962C8B-B14F-4D97-AF65-F5344CB8AC3E}">
        <p14:creationId xmlns:p14="http://schemas.microsoft.com/office/powerpoint/2010/main" val="24434076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BF0178E0-8CDB-4980-AFFA-06885FF6FA7B}"/>
              </a:ext>
            </a:extLst>
          </p:cNvPr>
          <p:cNvSpPr txBox="1"/>
          <p:nvPr/>
        </p:nvSpPr>
        <p:spPr>
          <a:xfrm>
            <a:off x="6" y="893958"/>
            <a:ext cx="11862033" cy="276999"/>
          </a:xfrm>
          <a:prstGeom prst="rect">
            <a:avLst/>
          </a:prstGeom>
          <a:noFill/>
        </p:spPr>
        <p:txBody>
          <a:bodyPr wrap="square" rtlCol="0">
            <a:spAutoFit/>
          </a:bodyPr>
          <a:lstStyle/>
          <a:p>
            <a:pPr algn="l"/>
            <a:endParaRPr lang="en-US" sz="1200" dirty="0">
              <a:solidFill>
                <a:schemeClr val="bg1"/>
              </a:solidFill>
              <a:latin typeface="+mj-lt"/>
              <a:cs typeface="Calibri" panose="020F0502020204030204" pitchFamily="34" charset="0"/>
            </a:endParaRPr>
          </a:p>
        </p:txBody>
      </p:sp>
      <p:graphicFrame>
        <p:nvGraphicFramePr>
          <p:cNvPr id="21" name="Chart 20">
            <a:extLst>
              <a:ext uri="{FF2B5EF4-FFF2-40B4-BE49-F238E27FC236}">
                <a16:creationId xmlns:a16="http://schemas.microsoft.com/office/drawing/2014/main" id="{3DD5C790-FDD6-4DC5-A63F-6D0A12130F33}"/>
              </a:ext>
            </a:extLst>
          </p:cNvPr>
          <p:cNvGraphicFramePr/>
          <p:nvPr>
            <p:extLst>
              <p:ext uri="{D42A27DB-BD31-4B8C-83A1-F6EECF244321}">
                <p14:modId xmlns:p14="http://schemas.microsoft.com/office/powerpoint/2010/main" val="2734768545"/>
              </p:ext>
            </p:extLst>
          </p:nvPr>
        </p:nvGraphicFramePr>
        <p:xfrm>
          <a:off x="235963" y="1961323"/>
          <a:ext cx="11335043" cy="3338984"/>
        </p:xfrm>
        <a:graphic>
          <a:graphicData uri="http://schemas.openxmlformats.org/drawingml/2006/chart">
            <c:chart xmlns:c="http://schemas.openxmlformats.org/drawingml/2006/chart" xmlns:r="http://schemas.openxmlformats.org/officeDocument/2006/relationships" r:id="rId4"/>
          </a:graphicData>
        </a:graphic>
      </p:graphicFrame>
      <p:pic>
        <p:nvPicPr>
          <p:cNvPr id="8" name="Picture 7">
            <a:extLst>
              <a:ext uri="{FF2B5EF4-FFF2-40B4-BE49-F238E27FC236}">
                <a16:creationId xmlns:a16="http://schemas.microsoft.com/office/drawing/2014/main" id="{7B60C2E4-004A-42BA-9F4C-A70C8D23AEC3}"/>
              </a:ext>
            </a:extLst>
          </p:cNvPr>
          <p:cNvPicPr>
            <a:picLocks noChangeAspect="1"/>
          </p:cNvPicPr>
          <p:nvPr/>
        </p:nvPicPr>
        <p:blipFill>
          <a:blip r:embed="rId5"/>
          <a:stretch>
            <a:fillRect/>
          </a:stretch>
        </p:blipFill>
        <p:spPr>
          <a:xfrm>
            <a:off x="1152444" y="644112"/>
            <a:ext cx="9887111" cy="5569775"/>
          </a:xfrm>
          <a:prstGeom prst="rect">
            <a:avLst/>
          </a:prstGeom>
        </p:spPr>
      </p:pic>
    </p:spTree>
    <p:extLst>
      <p:ext uri="{BB962C8B-B14F-4D97-AF65-F5344CB8AC3E}">
        <p14:creationId xmlns:p14="http://schemas.microsoft.com/office/powerpoint/2010/main" val="2977871298"/>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149F43D-E43A-49B5-B781-48DF10A581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5720" y="968938"/>
            <a:ext cx="10278846" cy="4932523"/>
          </a:xfrm>
          <a:prstGeom prst="rect">
            <a:avLst/>
          </a:prstGeom>
          <a:solidFill>
            <a:schemeClr val="tx1"/>
          </a:solidFill>
          <a:ln w="190500">
            <a:solidFill>
              <a:schemeClr val="tx1">
                <a:alpha val="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8B0AB72F-8476-47A9-935E-CFD3208FB7BF}"/>
              </a:ext>
            </a:extLst>
          </p:cNvPr>
          <p:cNvPicPr>
            <a:picLocks noChangeAspect="1"/>
          </p:cNvPicPr>
          <p:nvPr/>
        </p:nvPicPr>
        <p:blipFill>
          <a:blip r:embed="rId4"/>
          <a:stretch>
            <a:fillRect/>
          </a:stretch>
        </p:blipFill>
        <p:spPr>
          <a:xfrm>
            <a:off x="1085850" y="968938"/>
            <a:ext cx="10120430" cy="4841312"/>
          </a:xfrm>
          <a:prstGeom prst="rect">
            <a:avLst/>
          </a:prstGeom>
        </p:spPr>
      </p:pic>
      <p:sp>
        <p:nvSpPr>
          <p:cNvPr id="13" name="TextBox 12">
            <a:extLst>
              <a:ext uri="{FF2B5EF4-FFF2-40B4-BE49-F238E27FC236}">
                <a16:creationId xmlns:a16="http://schemas.microsoft.com/office/drawing/2014/main" id="{BF0178E0-8CDB-4980-AFFA-06885FF6FA7B}"/>
              </a:ext>
            </a:extLst>
          </p:cNvPr>
          <p:cNvSpPr txBox="1"/>
          <p:nvPr/>
        </p:nvSpPr>
        <p:spPr>
          <a:xfrm>
            <a:off x="6" y="893958"/>
            <a:ext cx="11862033" cy="276999"/>
          </a:xfrm>
          <a:prstGeom prst="rect">
            <a:avLst/>
          </a:prstGeom>
          <a:noFill/>
        </p:spPr>
        <p:txBody>
          <a:bodyPr wrap="square" rtlCol="0">
            <a:spAutoFit/>
          </a:bodyPr>
          <a:lstStyle/>
          <a:p>
            <a:pPr algn="l"/>
            <a:endParaRPr lang="en-US" sz="1200" dirty="0">
              <a:solidFill>
                <a:schemeClr val="bg1"/>
              </a:solidFill>
              <a:latin typeface="+mj-lt"/>
              <a:cs typeface="Calibri" panose="020F0502020204030204" pitchFamily="34" charset="0"/>
            </a:endParaRPr>
          </a:p>
        </p:txBody>
      </p:sp>
    </p:spTree>
    <p:extLst>
      <p:ext uri="{BB962C8B-B14F-4D97-AF65-F5344CB8AC3E}">
        <p14:creationId xmlns:p14="http://schemas.microsoft.com/office/powerpoint/2010/main" val="16309001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C56FD3A-4F39-4752-AC00-DB25CCA4ED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3347" y="482600"/>
            <a:ext cx="11240496" cy="5892800"/>
          </a:xfrm>
          <a:prstGeom prst="rect">
            <a:avLst/>
          </a:prstGeom>
          <a:noFill/>
          <a:ln w="190500">
            <a:solidFill>
              <a:schemeClr val="tx1">
                <a:alpha val="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772527DF-A25C-46B4-A5D9-BBE2E310A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3347" y="482600"/>
            <a:ext cx="11240496" cy="58928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4A4E68C8-C027-436E-827E-398E5F1FFA2C}"/>
              </a:ext>
            </a:extLst>
          </p:cNvPr>
          <p:cNvPicPr>
            <a:picLocks noChangeAspect="1"/>
          </p:cNvPicPr>
          <p:nvPr/>
        </p:nvPicPr>
        <p:blipFill rotWithShape="1">
          <a:blip r:embed="rId4"/>
          <a:srcRect r="15830"/>
          <a:stretch/>
        </p:blipFill>
        <p:spPr>
          <a:xfrm>
            <a:off x="643467" y="643467"/>
            <a:ext cx="10905066" cy="5571066"/>
          </a:xfrm>
          <a:prstGeom prst="rect">
            <a:avLst/>
          </a:prstGeom>
        </p:spPr>
      </p:pic>
    </p:spTree>
    <p:extLst>
      <p:ext uri="{BB962C8B-B14F-4D97-AF65-F5344CB8AC3E}">
        <p14:creationId xmlns:p14="http://schemas.microsoft.com/office/powerpoint/2010/main" val="32576411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149F43D-E43A-49B5-B781-48DF10A581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5720" y="968938"/>
            <a:ext cx="10278846" cy="4932523"/>
          </a:xfrm>
          <a:prstGeom prst="rect">
            <a:avLst/>
          </a:prstGeom>
          <a:solidFill>
            <a:schemeClr val="tx1"/>
          </a:solidFill>
          <a:ln w="190500">
            <a:solidFill>
              <a:schemeClr val="tx1">
                <a:alpha val="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BBF40759-FEF2-47E3-86F6-849841E86477}"/>
              </a:ext>
            </a:extLst>
          </p:cNvPr>
          <p:cNvPicPr>
            <a:picLocks noChangeAspect="1"/>
          </p:cNvPicPr>
          <p:nvPr/>
        </p:nvPicPr>
        <p:blipFill>
          <a:blip r:embed="rId4"/>
          <a:stretch>
            <a:fillRect/>
          </a:stretch>
        </p:blipFill>
        <p:spPr>
          <a:xfrm>
            <a:off x="1286933" y="1467201"/>
            <a:ext cx="9658887" cy="3935996"/>
          </a:xfrm>
          <a:prstGeom prst="rect">
            <a:avLst/>
          </a:prstGeom>
        </p:spPr>
      </p:pic>
    </p:spTree>
    <p:extLst>
      <p:ext uri="{BB962C8B-B14F-4D97-AF65-F5344CB8AC3E}">
        <p14:creationId xmlns:p14="http://schemas.microsoft.com/office/powerpoint/2010/main" val="30728347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47C4D64-D7B5-44A7-AFCA-AFE60BDD5D18}"/>
              </a:ext>
            </a:extLst>
          </p:cNvPr>
          <p:cNvPicPr>
            <a:picLocks noChangeAspect="1"/>
          </p:cNvPicPr>
          <p:nvPr/>
        </p:nvPicPr>
        <p:blipFill>
          <a:blip r:embed="rId4"/>
          <a:stretch>
            <a:fillRect/>
          </a:stretch>
        </p:blipFill>
        <p:spPr>
          <a:xfrm>
            <a:off x="2466975" y="433387"/>
            <a:ext cx="5962650" cy="333375"/>
          </a:xfrm>
          <a:prstGeom prst="rect">
            <a:avLst/>
          </a:prstGeom>
        </p:spPr>
      </p:pic>
      <p:pic>
        <p:nvPicPr>
          <p:cNvPr id="3" name="Picture 2">
            <a:extLst>
              <a:ext uri="{FF2B5EF4-FFF2-40B4-BE49-F238E27FC236}">
                <a16:creationId xmlns:a16="http://schemas.microsoft.com/office/drawing/2014/main" id="{D45A5648-0034-49F0-ABEF-C4A9950371D2}"/>
              </a:ext>
            </a:extLst>
          </p:cNvPr>
          <p:cNvPicPr>
            <a:picLocks noChangeAspect="1"/>
          </p:cNvPicPr>
          <p:nvPr/>
        </p:nvPicPr>
        <p:blipFill>
          <a:blip r:embed="rId5"/>
          <a:stretch>
            <a:fillRect/>
          </a:stretch>
        </p:blipFill>
        <p:spPr>
          <a:xfrm>
            <a:off x="614597" y="766762"/>
            <a:ext cx="10942819" cy="5289264"/>
          </a:xfrm>
          <a:prstGeom prst="rect">
            <a:avLst/>
          </a:prstGeom>
        </p:spPr>
      </p:pic>
    </p:spTree>
    <p:extLst>
      <p:ext uri="{BB962C8B-B14F-4D97-AF65-F5344CB8AC3E}">
        <p14:creationId xmlns:p14="http://schemas.microsoft.com/office/powerpoint/2010/main" val="1887763785"/>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149F43D-E43A-49B5-B781-48DF10A581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5720" y="968938"/>
            <a:ext cx="10278846" cy="4932523"/>
          </a:xfrm>
          <a:prstGeom prst="rect">
            <a:avLst/>
          </a:prstGeom>
          <a:solidFill>
            <a:schemeClr val="tx1"/>
          </a:solidFill>
          <a:ln w="190500">
            <a:solidFill>
              <a:schemeClr val="tx1">
                <a:alpha val="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492E31CC-9676-4046-BC04-D1AE3E316B83}"/>
              </a:ext>
            </a:extLst>
          </p:cNvPr>
          <p:cNvPicPr>
            <a:picLocks noChangeAspect="1"/>
          </p:cNvPicPr>
          <p:nvPr/>
        </p:nvPicPr>
        <p:blipFill>
          <a:blip r:embed="rId4"/>
          <a:stretch>
            <a:fillRect/>
          </a:stretch>
        </p:blipFill>
        <p:spPr>
          <a:xfrm>
            <a:off x="1479558" y="1290671"/>
            <a:ext cx="9273637" cy="4289057"/>
          </a:xfrm>
          <a:prstGeom prst="rect">
            <a:avLst/>
          </a:prstGeom>
        </p:spPr>
      </p:pic>
    </p:spTree>
    <p:extLst>
      <p:ext uri="{BB962C8B-B14F-4D97-AF65-F5344CB8AC3E}">
        <p14:creationId xmlns:p14="http://schemas.microsoft.com/office/powerpoint/2010/main" val="38254503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149F43D-E43A-49B5-B781-48DF10A581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5720" y="968938"/>
            <a:ext cx="10278846" cy="4932523"/>
          </a:xfrm>
          <a:prstGeom prst="rect">
            <a:avLst/>
          </a:prstGeom>
          <a:solidFill>
            <a:schemeClr val="tx1"/>
          </a:solidFill>
          <a:ln w="190500">
            <a:solidFill>
              <a:schemeClr val="tx1">
                <a:alpha val="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79ADDBB2-FADE-4627-9FF2-F7ABDBFB5354}"/>
              </a:ext>
            </a:extLst>
          </p:cNvPr>
          <p:cNvPicPr>
            <a:picLocks noChangeAspect="1"/>
          </p:cNvPicPr>
          <p:nvPr/>
        </p:nvPicPr>
        <p:blipFill>
          <a:blip r:embed="rId4"/>
          <a:stretch>
            <a:fillRect/>
          </a:stretch>
        </p:blipFill>
        <p:spPr>
          <a:xfrm>
            <a:off x="2725817" y="1290671"/>
            <a:ext cx="6781119" cy="4289057"/>
          </a:xfrm>
          <a:prstGeom prst="rect">
            <a:avLst/>
          </a:prstGeom>
        </p:spPr>
      </p:pic>
    </p:spTree>
    <p:extLst>
      <p:ext uri="{BB962C8B-B14F-4D97-AF65-F5344CB8AC3E}">
        <p14:creationId xmlns:p14="http://schemas.microsoft.com/office/powerpoint/2010/main" val="10666777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234CB16-55C0-4659-A62F-DBFD670079D2}"/>
              </a:ext>
            </a:extLst>
          </p:cNvPr>
          <p:cNvPicPr>
            <a:picLocks noChangeAspect="1"/>
          </p:cNvPicPr>
          <p:nvPr/>
        </p:nvPicPr>
        <p:blipFill>
          <a:blip r:embed="rId4"/>
          <a:stretch>
            <a:fillRect/>
          </a:stretch>
        </p:blipFill>
        <p:spPr>
          <a:xfrm>
            <a:off x="2581275" y="190500"/>
            <a:ext cx="6210300" cy="342900"/>
          </a:xfrm>
          <a:prstGeom prst="rect">
            <a:avLst/>
          </a:prstGeom>
        </p:spPr>
      </p:pic>
      <p:pic>
        <p:nvPicPr>
          <p:cNvPr id="3" name="Picture 2">
            <a:extLst>
              <a:ext uri="{FF2B5EF4-FFF2-40B4-BE49-F238E27FC236}">
                <a16:creationId xmlns:a16="http://schemas.microsoft.com/office/drawing/2014/main" id="{50E73CC6-0CC7-4A59-8659-3E193F924121}"/>
              </a:ext>
            </a:extLst>
          </p:cNvPr>
          <p:cNvPicPr>
            <a:picLocks noChangeAspect="1"/>
          </p:cNvPicPr>
          <p:nvPr/>
        </p:nvPicPr>
        <p:blipFill>
          <a:blip r:embed="rId5"/>
          <a:stretch>
            <a:fillRect/>
          </a:stretch>
        </p:blipFill>
        <p:spPr>
          <a:xfrm>
            <a:off x="554636" y="820972"/>
            <a:ext cx="11032761" cy="5384956"/>
          </a:xfrm>
          <a:prstGeom prst="rect">
            <a:avLst/>
          </a:prstGeom>
        </p:spPr>
      </p:pic>
    </p:spTree>
    <p:extLst>
      <p:ext uri="{BB962C8B-B14F-4D97-AF65-F5344CB8AC3E}">
        <p14:creationId xmlns:p14="http://schemas.microsoft.com/office/powerpoint/2010/main" val="1932987716"/>
      </p:ext>
    </p:extLst>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15" name="Rectangle 7">
            <a:extLst>
              <a:ext uri="{FF2B5EF4-FFF2-40B4-BE49-F238E27FC236}">
                <a16:creationId xmlns:a16="http://schemas.microsoft.com/office/drawing/2014/main" id="{0227EC41-3856-4540-A198-073E05930F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5720" y="968938"/>
            <a:ext cx="10278846" cy="4932523"/>
          </a:xfrm>
          <a:prstGeom prst="rect">
            <a:avLst/>
          </a:prstGeom>
          <a:noFill/>
          <a:ln w="190500">
            <a:solidFill>
              <a:schemeClr val="tx1">
                <a:alpha val="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62E73E5-127F-4651-9BAF-600646EC7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5720" y="968938"/>
            <a:ext cx="10278846" cy="4932523"/>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2D4AC75D-E4F6-4F52-AE87-B7AF4EB1AFB2}"/>
              </a:ext>
            </a:extLst>
          </p:cNvPr>
          <p:cNvPicPr>
            <a:picLocks noChangeAspect="1"/>
          </p:cNvPicPr>
          <p:nvPr/>
        </p:nvPicPr>
        <p:blipFill>
          <a:blip r:embed="rId4"/>
          <a:stretch>
            <a:fillRect/>
          </a:stretch>
        </p:blipFill>
        <p:spPr>
          <a:xfrm>
            <a:off x="1286934" y="1894569"/>
            <a:ext cx="4668576" cy="3081260"/>
          </a:xfrm>
          <a:prstGeom prst="rect">
            <a:avLst/>
          </a:prstGeom>
        </p:spPr>
      </p:pic>
      <p:pic>
        <p:nvPicPr>
          <p:cNvPr id="3" name="Picture 2">
            <a:extLst>
              <a:ext uri="{FF2B5EF4-FFF2-40B4-BE49-F238E27FC236}">
                <a16:creationId xmlns:a16="http://schemas.microsoft.com/office/drawing/2014/main" id="{1E01D407-107A-4E1F-9612-FA1E0B321469}"/>
              </a:ext>
            </a:extLst>
          </p:cNvPr>
          <p:cNvPicPr>
            <a:picLocks noChangeAspect="1"/>
          </p:cNvPicPr>
          <p:nvPr/>
        </p:nvPicPr>
        <p:blipFill>
          <a:blip r:embed="rId5"/>
          <a:stretch>
            <a:fillRect/>
          </a:stretch>
        </p:blipFill>
        <p:spPr>
          <a:xfrm>
            <a:off x="6275750" y="2904149"/>
            <a:ext cx="4668576" cy="1062101"/>
          </a:xfrm>
          <a:prstGeom prst="rect">
            <a:avLst/>
          </a:prstGeom>
        </p:spPr>
      </p:pic>
    </p:spTree>
    <p:extLst>
      <p:ext uri="{BB962C8B-B14F-4D97-AF65-F5344CB8AC3E}">
        <p14:creationId xmlns:p14="http://schemas.microsoft.com/office/powerpoint/2010/main" val="2221794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C224410-FF86-4FBB-A05E-61232D4B1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2" y="-2"/>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F3BDD110-869E-4A8C-9250-C7AE5C8408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2" y="-2"/>
            <a:ext cx="6088698" cy="6858002"/>
          </a:xfrm>
          <a:custGeom>
            <a:avLst/>
            <a:gdLst>
              <a:gd name="connsiteX0" fmla="*/ 0 w 6088698"/>
              <a:gd name="connsiteY0" fmla="*/ 0 h 6858002"/>
              <a:gd name="connsiteX1" fmla="*/ 2610464 w 6088698"/>
              <a:gd name="connsiteY1" fmla="*/ 0 h 6858002"/>
              <a:gd name="connsiteX2" fmla="*/ 2610464 w 6088698"/>
              <a:gd name="connsiteY2" fmla="*/ 3 h 6858002"/>
              <a:gd name="connsiteX3" fmla="*/ 5749313 w 6088698"/>
              <a:gd name="connsiteY3" fmla="*/ 3 h 6858002"/>
              <a:gd name="connsiteX4" fmla="*/ 5749313 w 6088698"/>
              <a:gd name="connsiteY4" fmla="*/ 4 h 6858002"/>
              <a:gd name="connsiteX5" fmla="*/ 5740011 w 6088698"/>
              <a:gd name="connsiteY5" fmla="*/ 4 h 6858002"/>
              <a:gd name="connsiteX6" fmla="*/ 5748114 w 6088698"/>
              <a:gd name="connsiteY6" fmla="*/ 40466 h 6858002"/>
              <a:gd name="connsiteX7" fmla="*/ 5771963 w 6088698"/>
              <a:gd name="connsiteY7" fmla="*/ 159110 h 6858002"/>
              <a:gd name="connsiteX8" fmla="*/ 5788633 w 6088698"/>
              <a:gd name="connsiteY8" fmla="*/ 245521 h 6858002"/>
              <a:gd name="connsiteX9" fmla="*/ 5806229 w 6088698"/>
              <a:gd name="connsiteY9" fmla="*/ 348391 h 6858002"/>
              <a:gd name="connsiteX10" fmla="*/ 5827299 w 6088698"/>
              <a:gd name="connsiteY10" fmla="*/ 470463 h 6858002"/>
              <a:gd name="connsiteX11" fmla="*/ 5849526 w 6088698"/>
              <a:gd name="connsiteY11" fmla="*/ 605566 h 6858002"/>
              <a:gd name="connsiteX12" fmla="*/ 5872911 w 6088698"/>
              <a:gd name="connsiteY12" fmla="*/ 757813 h 6858002"/>
              <a:gd name="connsiteX13" fmla="*/ 5897684 w 6088698"/>
              <a:gd name="connsiteY13" fmla="*/ 923777 h 6858002"/>
              <a:gd name="connsiteX14" fmla="*/ 5922459 w 6088698"/>
              <a:gd name="connsiteY14" fmla="*/ 1104142 h 6858002"/>
              <a:gd name="connsiteX15" fmla="*/ 5947695 w 6088698"/>
              <a:gd name="connsiteY15" fmla="*/ 1296166 h 6858002"/>
              <a:gd name="connsiteX16" fmla="*/ 5971079 w 6088698"/>
              <a:gd name="connsiteY16" fmla="*/ 1503278 h 6858002"/>
              <a:gd name="connsiteX17" fmla="*/ 5993538 w 6088698"/>
              <a:gd name="connsiteY17" fmla="*/ 1719991 h 6858002"/>
              <a:gd name="connsiteX18" fmla="*/ 6013913 w 6088698"/>
              <a:gd name="connsiteY18" fmla="*/ 1949048 h 6858002"/>
              <a:gd name="connsiteX19" fmla="*/ 6033361 w 6088698"/>
              <a:gd name="connsiteY19" fmla="*/ 2187706 h 6858002"/>
              <a:gd name="connsiteX20" fmla="*/ 6051654 w 6088698"/>
              <a:gd name="connsiteY20" fmla="*/ 2436652 h 6858002"/>
              <a:gd name="connsiteX21" fmla="*/ 6058136 w 6088698"/>
              <a:gd name="connsiteY21" fmla="*/ 2564211 h 6858002"/>
              <a:gd name="connsiteX22" fmla="*/ 6065314 w 6088698"/>
              <a:gd name="connsiteY22" fmla="*/ 2694512 h 6858002"/>
              <a:gd name="connsiteX23" fmla="*/ 6072027 w 6088698"/>
              <a:gd name="connsiteY23" fmla="*/ 2826871 h 6858002"/>
              <a:gd name="connsiteX24" fmla="*/ 6076427 w 6088698"/>
              <a:gd name="connsiteY24" fmla="*/ 2959917 h 6858002"/>
              <a:gd name="connsiteX25" fmla="*/ 6080363 w 6088698"/>
              <a:gd name="connsiteY25" fmla="*/ 3095705 h 6858002"/>
              <a:gd name="connsiteX26" fmla="*/ 6084530 w 6088698"/>
              <a:gd name="connsiteY26" fmla="*/ 3232865 h 6858002"/>
              <a:gd name="connsiteX27" fmla="*/ 6087308 w 6088698"/>
              <a:gd name="connsiteY27" fmla="*/ 3372768 h 6858002"/>
              <a:gd name="connsiteX28" fmla="*/ 6087308 w 6088698"/>
              <a:gd name="connsiteY28" fmla="*/ 3514043 h 6858002"/>
              <a:gd name="connsiteX29" fmla="*/ 6088698 w 6088698"/>
              <a:gd name="connsiteY29" fmla="*/ 3656689 h 6858002"/>
              <a:gd name="connsiteX30" fmla="*/ 6087308 w 6088698"/>
              <a:gd name="connsiteY30" fmla="*/ 3800707 h 6858002"/>
              <a:gd name="connsiteX31" fmla="*/ 6084530 w 6088698"/>
              <a:gd name="connsiteY31" fmla="*/ 3946783 h 6858002"/>
              <a:gd name="connsiteX32" fmla="*/ 6081983 w 6088698"/>
              <a:gd name="connsiteY32" fmla="*/ 4092858 h 6858002"/>
              <a:gd name="connsiteX33" fmla="*/ 6076427 w 6088698"/>
              <a:gd name="connsiteY33" fmla="*/ 4240991 h 6858002"/>
              <a:gd name="connsiteX34" fmla="*/ 6070639 w 6088698"/>
              <a:gd name="connsiteY34" fmla="*/ 4390495 h 6858002"/>
              <a:gd name="connsiteX35" fmla="*/ 6063924 w 6088698"/>
              <a:gd name="connsiteY35" fmla="*/ 4540000 h 6858002"/>
              <a:gd name="connsiteX36" fmla="*/ 6054432 w 6088698"/>
              <a:gd name="connsiteY36" fmla="*/ 4690876 h 6858002"/>
              <a:gd name="connsiteX37" fmla="*/ 6043086 w 6088698"/>
              <a:gd name="connsiteY37" fmla="*/ 4843123 h 6858002"/>
              <a:gd name="connsiteX38" fmla="*/ 6032204 w 6088698"/>
              <a:gd name="connsiteY38" fmla="*/ 4996057 h 6858002"/>
              <a:gd name="connsiteX39" fmla="*/ 6018313 w 6088698"/>
              <a:gd name="connsiteY39" fmla="*/ 5148990 h 6858002"/>
              <a:gd name="connsiteX40" fmla="*/ 6001642 w 6088698"/>
              <a:gd name="connsiteY40" fmla="*/ 5303981 h 6858002"/>
              <a:gd name="connsiteX41" fmla="*/ 5984972 w 6088698"/>
              <a:gd name="connsiteY41" fmla="*/ 5456914 h 6858002"/>
              <a:gd name="connsiteX42" fmla="*/ 5965754 w 6088698"/>
              <a:gd name="connsiteY42" fmla="*/ 5612591 h 6858002"/>
              <a:gd name="connsiteX43" fmla="*/ 5944685 w 6088698"/>
              <a:gd name="connsiteY43" fmla="*/ 5768953 h 6858002"/>
              <a:gd name="connsiteX44" fmla="*/ 5922459 w 6088698"/>
              <a:gd name="connsiteY44" fmla="*/ 5923258 h 6858002"/>
              <a:gd name="connsiteX45" fmla="*/ 5896527 w 6088698"/>
              <a:gd name="connsiteY45" fmla="*/ 6079621 h 6858002"/>
              <a:gd name="connsiteX46" fmla="*/ 5868743 w 6088698"/>
              <a:gd name="connsiteY46" fmla="*/ 6235297 h 6858002"/>
              <a:gd name="connsiteX47" fmla="*/ 5841190 w 6088698"/>
              <a:gd name="connsiteY47" fmla="*/ 6391660 h 6858002"/>
              <a:gd name="connsiteX48" fmla="*/ 5809008 w 6088698"/>
              <a:gd name="connsiteY48" fmla="*/ 6547336 h 6858002"/>
              <a:gd name="connsiteX49" fmla="*/ 5776130 w 6088698"/>
              <a:gd name="connsiteY49" fmla="*/ 6702327 h 6858002"/>
              <a:gd name="connsiteX50" fmla="*/ 5741633 w 6088698"/>
              <a:gd name="connsiteY50" fmla="*/ 6858002 h 6858002"/>
              <a:gd name="connsiteX51" fmla="*/ 2610464 w 6088698"/>
              <a:gd name="connsiteY51" fmla="*/ 6858002 h 6858002"/>
              <a:gd name="connsiteX52" fmla="*/ 0 w 6088698"/>
              <a:gd name="connsiteY52" fmla="*/ 6858002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6088698" h="6858002">
                <a:moveTo>
                  <a:pt x="0" y="0"/>
                </a:moveTo>
                <a:lnTo>
                  <a:pt x="2610464" y="0"/>
                </a:lnTo>
                <a:lnTo>
                  <a:pt x="2610464" y="3"/>
                </a:lnTo>
                <a:lnTo>
                  <a:pt x="5749313" y="3"/>
                </a:lnTo>
                <a:lnTo>
                  <a:pt x="5749313" y="4"/>
                </a:lnTo>
                <a:lnTo>
                  <a:pt x="5740011" y="4"/>
                </a:lnTo>
                <a:lnTo>
                  <a:pt x="5748114" y="40466"/>
                </a:lnTo>
                <a:lnTo>
                  <a:pt x="5771963" y="159110"/>
                </a:lnTo>
                <a:lnTo>
                  <a:pt x="5788633" y="245521"/>
                </a:lnTo>
                <a:lnTo>
                  <a:pt x="5806229" y="348391"/>
                </a:lnTo>
                <a:lnTo>
                  <a:pt x="5827299" y="470463"/>
                </a:lnTo>
                <a:lnTo>
                  <a:pt x="5849526" y="605566"/>
                </a:lnTo>
                <a:lnTo>
                  <a:pt x="5872911" y="757813"/>
                </a:lnTo>
                <a:lnTo>
                  <a:pt x="5897684" y="923777"/>
                </a:lnTo>
                <a:lnTo>
                  <a:pt x="5922459" y="1104142"/>
                </a:lnTo>
                <a:lnTo>
                  <a:pt x="5947695" y="1296166"/>
                </a:lnTo>
                <a:lnTo>
                  <a:pt x="5971079" y="1503278"/>
                </a:lnTo>
                <a:lnTo>
                  <a:pt x="5993538" y="1719991"/>
                </a:lnTo>
                <a:lnTo>
                  <a:pt x="6013913" y="1949048"/>
                </a:lnTo>
                <a:lnTo>
                  <a:pt x="6033361" y="2187706"/>
                </a:lnTo>
                <a:lnTo>
                  <a:pt x="6051654" y="2436652"/>
                </a:lnTo>
                <a:lnTo>
                  <a:pt x="6058136" y="2564211"/>
                </a:lnTo>
                <a:lnTo>
                  <a:pt x="6065314" y="2694512"/>
                </a:lnTo>
                <a:lnTo>
                  <a:pt x="6072027" y="2826871"/>
                </a:lnTo>
                <a:lnTo>
                  <a:pt x="6076427" y="2959917"/>
                </a:lnTo>
                <a:lnTo>
                  <a:pt x="6080363" y="3095705"/>
                </a:lnTo>
                <a:lnTo>
                  <a:pt x="6084530" y="3232865"/>
                </a:lnTo>
                <a:lnTo>
                  <a:pt x="6087308" y="3372768"/>
                </a:lnTo>
                <a:lnTo>
                  <a:pt x="6087308" y="3514043"/>
                </a:lnTo>
                <a:lnTo>
                  <a:pt x="6088698" y="3656689"/>
                </a:lnTo>
                <a:lnTo>
                  <a:pt x="6087308" y="3800707"/>
                </a:lnTo>
                <a:lnTo>
                  <a:pt x="6084530" y="3946783"/>
                </a:lnTo>
                <a:lnTo>
                  <a:pt x="6081983" y="4092858"/>
                </a:lnTo>
                <a:lnTo>
                  <a:pt x="6076427" y="4240991"/>
                </a:lnTo>
                <a:lnTo>
                  <a:pt x="6070639" y="4390495"/>
                </a:lnTo>
                <a:lnTo>
                  <a:pt x="6063924" y="4540000"/>
                </a:lnTo>
                <a:lnTo>
                  <a:pt x="6054432" y="4690876"/>
                </a:lnTo>
                <a:lnTo>
                  <a:pt x="6043086" y="4843123"/>
                </a:lnTo>
                <a:lnTo>
                  <a:pt x="6032204" y="4996057"/>
                </a:lnTo>
                <a:lnTo>
                  <a:pt x="6018313" y="5148990"/>
                </a:lnTo>
                <a:lnTo>
                  <a:pt x="6001642" y="5303981"/>
                </a:lnTo>
                <a:lnTo>
                  <a:pt x="5984972" y="5456914"/>
                </a:lnTo>
                <a:lnTo>
                  <a:pt x="5965754" y="5612591"/>
                </a:lnTo>
                <a:lnTo>
                  <a:pt x="5944685" y="5768953"/>
                </a:lnTo>
                <a:lnTo>
                  <a:pt x="5922459" y="5923258"/>
                </a:lnTo>
                <a:lnTo>
                  <a:pt x="5896527" y="6079621"/>
                </a:lnTo>
                <a:lnTo>
                  <a:pt x="5868743" y="6235297"/>
                </a:lnTo>
                <a:lnTo>
                  <a:pt x="5841190" y="6391660"/>
                </a:lnTo>
                <a:lnTo>
                  <a:pt x="5809008" y="6547336"/>
                </a:lnTo>
                <a:lnTo>
                  <a:pt x="5776130" y="6702327"/>
                </a:lnTo>
                <a:lnTo>
                  <a:pt x="5741633" y="6858002"/>
                </a:lnTo>
                <a:lnTo>
                  <a:pt x="2610464" y="6858002"/>
                </a:lnTo>
                <a:lnTo>
                  <a:pt x="0" y="6858002"/>
                </a:lnTo>
                <a:close/>
              </a:path>
            </a:pathLst>
          </a:custGeom>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74ED5EF-74E8-44AE-98AE-DE90C62CD121}"/>
              </a:ext>
            </a:extLst>
          </p:cNvPr>
          <p:cNvSpPr>
            <a:spLocks noGrp="1"/>
          </p:cNvSpPr>
          <p:nvPr>
            <p:ph type="title"/>
          </p:nvPr>
        </p:nvSpPr>
        <p:spPr>
          <a:xfrm>
            <a:off x="900506" y="1118808"/>
            <a:ext cx="4671467" cy="4747683"/>
          </a:xfrm>
        </p:spPr>
        <p:txBody>
          <a:bodyPr anchor="ctr">
            <a:normAutofit/>
          </a:bodyPr>
          <a:lstStyle/>
          <a:p>
            <a:pPr algn="l"/>
            <a:r>
              <a:rPr lang="en-IN" sz="5000"/>
              <a:t>Business Problem</a:t>
            </a:r>
          </a:p>
        </p:txBody>
      </p:sp>
      <p:sp>
        <p:nvSpPr>
          <p:cNvPr id="3" name="Content Placeholder 2">
            <a:extLst>
              <a:ext uri="{FF2B5EF4-FFF2-40B4-BE49-F238E27FC236}">
                <a16:creationId xmlns:a16="http://schemas.microsoft.com/office/drawing/2014/main" id="{DA353D7E-CF7C-42CE-B55B-BE23A59C091B}"/>
              </a:ext>
            </a:extLst>
          </p:cNvPr>
          <p:cNvSpPr>
            <a:spLocks noGrp="1"/>
          </p:cNvSpPr>
          <p:nvPr>
            <p:ph idx="1"/>
          </p:nvPr>
        </p:nvSpPr>
        <p:spPr>
          <a:xfrm>
            <a:off x="6498769" y="1118809"/>
            <a:ext cx="5049763" cy="4747681"/>
          </a:xfrm>
          <a:effectLst/>
        </p:spPr>
        <p:txBody>
          <a:bodyPr anchor="ctr">
            <a:normAutofit/>
          </a:bodyPr>
          <a:lstStyle/>
          <a:p>
            <a:r>
              <a:rPr lang="en-US">
                <a:solidFill>
                  <a:schemeClr val="tx1"/>
                </a:solidFill>
              </a:rPr>
              <a:t>MFCS would like to expand their reach by increasing the customer service points. (Assumption – this could also be done in order to increase the market share by replacing competition)</a:t>
            </a:r>
          </a:p>
          <a:p>
            <a:r>
              <a:rPr lang="en-US">
                <a:solidFill>
                  <a:schemeClr val="tx1"/>
                </a:solidFill>
              </a:rPr>
              <a:t>They are targeting to open 60+ new workshops in a span of 15 months</a:t>
            </a:r>
          </a:p>
        </p:txBody>
      </p:sp>
    </p:spTree>
    <p:extLst>
      <p:ext uri="{BB962C8B-B14F-4D97-AF65-F5344CB8AC3E}">
        <p14:creationId xmlns:p14="http://schemas.microsoft.com/office/powerpoint/2010/main" val="30055694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9" name="Rectangle 6">
            <a:extLst>
              <a:ext uri="{FF2B5EF4-FFF2-40B4-BE49-F238E27FC236}">
                <a16:creationId xmlns:a16="http://schemas.microsoft.com/office/drawing/2014/main" id="{10D000F3-92AB-4D68-9BD8-9B59F65BEF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5720" y="968938"/>
            <a:ext cx="10278846" cy="4932523"/>
          </a:xfrm>
          <a:prstGeom prst="rect">
            <a:avLst/>
          </a:prstGeom>
          <a:solidFill>
            <a:schemeClr val="tx1"/>
          </a:solidFill>
          <a:ln w="190500">
            <a:solidFill>
              <a:schemeClr val="tx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12D66F8B-B46E-4961-B7C7-16CB2838B528}"/>
              </a:ext>
            </a:extLst>
          </p:cNvPr>
          <p:cNvPicPr>
            <a:picLocks noChangeAspect="1"/>
          </p:cNvPicPr>
          <p:nvPr/>
        </p:nvPicPr>
        <p:blipFill>
          <a:blip r:embed="rId4"/>
          <a:stretch>
            <a:fillRect/>
          </a:stretch>
        </p:blipFill>
        <p:spPr>
          <a:xfrm>
            <a:off x="928687" y="442912"/>
            <a:ext cx="10334625" cy="5972175"/>
          </a:xfrm>
          <a:prstGeom prst="rect">
            <a:avLst/>
          </a:prstGeom>
        </p:spPr>
      </p:pic>
    </p:spTree>
    <p:extLst>
      <p:ext uri="{BB962C8B-B14F-4D97-AF65-F5344CB8AC3E}">
        <p14:creationId xmlns:p14="http://schemas.microsoft.com/office/powerpoint/2010/main" val="593686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C224410-FF86-4FBB-A05E-61232D4B1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2" y="-2"/>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F3BDD110-869E-4A8C-9250-C7AE5C8408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2" y="-2"/>
            <a:ext cx="6088698" cy="6858002"/>
          </a:xfrm>
          <a:custGeom>
            <a:avLst/>
            <a:gdLst>
              <a:gd name="connsiteX0" fmla="*/ 0 w 6088698"/>
              <a:gd name="connsiteY0" fmla="*/ 0 h 6858002"/>
              <a:gd name="connsiteX1" fmla="*/ 2610464 w 6088698"/>
              <a:gd name="connsiteY1" fmla="*/ 0 h 6858002"/>
              <a:gd name="connsiteX2" fmla="*/ 2610464 w 6088698"/>
              <a:gd name="connsiteY2" fmla="*/ 3 h 6858002"/>
              <a:gd name="connsiteX3" fmla="*/ 5749313 w 6088698"/>
              <a:gd name="connsiteY3" fmla="*/ 3 h 6858002"/>
              <a:gd name="connsiteX4" fmla="*/ 5749313 w 6088698"/>
              <a:gd name="connsiteY4" fmla="*/ 4 h 6858002"/>
              <a:gd name="connsiteX5" fmla="*/ 5740011 w 6088698"/>
              <a:gd name="connsiteY5" fmla="*/ 4 h 6858002"/>
              <a:gd name="connsiteX6" fmla="*/ 5748114 w 6088698"/>
              <a:gd name="connsiteY6" fmla="*/ 40466 h 6858002"/>
              <a:gd name="connsiteX7" fmla="*/ 5771963 w 6088698"/>
              <a:gd name="connsiteY7" fmla="*/ 159110 h 6858002"/>
              <a:gd name="connsiteX8" fmla="*/ 5788633 w 6088698"/>
              <a:gd name="connsiteY8" fmla="*/ 245521 h 6858002"/>
              <a:gd name="connsiteX9" fmla="*/ 5806229 w 6088698"/>
              <a:gd name="connsiteY9" fmla="*/ 348391 h 6858002"/>
              <a:gd name="connsiteX10" fmla="*/ 5827299 w 6088698"/>
              <a:gd name="connsiteY10" fmla="*/ 470463 h 6858002"/>
              <a:gd name="connsiteX11" fmla="*/ 5849526 w 6088698"/>
              <a:gd name="connsiteY11" fmla="*/ 605566 h 6858002"/>
              <a:gd name="connsiteX12" fmla="*/ 5872911 w 6088698"/>
              <a:gd name="connsiteY12" fmla="*/ 757813 h 6858002"/>
              <a:gd name="connsiteX13" fmla="*/ 5897684 w 6088698"/>
              <a:gd name="connsiteY13" fmla="*/ 923777 h 6858002"/>
              <a:gd name="connsiteX14" fmla="*/ 5922459 w 6088698"/>
              <a:gd name="connsiteY14" fmla="*/ 1104142 h 6858002"/>
              <a:gd name="connsiteX15" fmla="*/ 5947695 w 6088698"/>
              <a:gd name="connsiteY15" fmla="*/ 1296166 h 6858002"/>
              <a:gd name="connsiteX16" fmla="*/ 5971079 w 6088698"/>
              <a:gd name="connsiteY16" fmla="*/ 1503278 h 6858002"/>
              <a:gd name="connsiteX17" fmla="*/ 5993538 w 6088698"/>
              <a:gd name="connsiteY17" fmla="*/ 1719991 h 6858002"/>
              <a:gd name="connsiteX18" fmla="*/ 6013913 w 6088698"/>
              <a:gd name="connsiteY18" fmla="*/ 1949048 h 6858002"/>
              <a:gd name="connsiteX19" fmla="*/ 6033361 w 6088698"/>
              <a:gd name="connsiteY19" fmla="*/ 2187706 h 6858002"/>
              <a:gd name="connsiteX20" fmla="*/ 6051654 w 6088698"/>
              <a:gd name="connsiteY20" fmla="*/ 2436652 h 6858002"/>
              <a:gd name="connsiteX21" fmla="*/ 6058136 w 6088698"/>
              <a:gd name="connsiteY21" fmla="*/ 2564211 h 6858002"/>
              <a:gd name="connsiteX22" fmla="*/ 6065314 w 6088698"/>
              <a:gd name="connsiteY22" fmla="*/ 2694512 h 6858002"/>
              <a:gd name="connsiteX23" fmla="*/ 6072027 w 6088698"/>
              <a:gd name="connsiteY23" fmla="*/ 2826871 h 6858002"/>
              <a:gd name="connsiteX24" fmla="*/ 6076427 w 6088698"/>
              <a:gd name="connsiteY24" fmla="*/ 2959917 h 6858002"/>
              <a:gd name="connsiteX25" fmla="*/ 6080363 w 6088698"/>
              <a:gd name="connsiteY25" fmla="*/ 3095705 h 6858002"/>
              <a:gd name="connsiteX26" fmla="*/ 6084530 w 6088698"/>
              <a:gd name="connsiteY26" fmla="*/ 3232865 h 6858002"/>
              <a:gd name="connsiteX27" fmla="*/ 6087308 w 6088698"/>
              <a:gd name="connsiteY27" fmla="*/ 3372768 h 6858002"/>
              <a:gd name="connsiteX28" fmla="*/ 6087308 w 6088698"/>
              <a:gd name="connsiteY28" fmla="*/ 3514043 h 6858002"/>
              <a:gd name="connsiteX29" fmla="*/ 6088698 w 6088698"/>
              <a:gd name="connsiteY29" fmla="*/ 3656689 h 6858002"/>
              <a:gd name="connsiteX30" fmla="*/ 6087308 w 6088698"/>
              <a:gd name="connsiteY30" fmla="*/ 3800707 h 6858002"/>
              <a:gd name="connsiteX31" fmla="*/ 6084530 w 6088698"/>
              <a:gd name="connsiteY31" fmla="*/ 3946783 h 6858002"/>
              <a:gd name="connsiteX32" fmla="*/ 6081983 w 6088698"/>
              <a:gd name="connsiteY32" fmla="*/ 4092858 h 6858002"/>
              <a:gd name="connsiteX33" fmla="*/ 6076427 w 6088698"/>
              <a:gd name="connsiteY33" fmla="*/ 4240991 h 6858002"/>
              <a:gd name="connsiteX34" fmla="*/ 6070639 w 6088698"/>
              <a:gd name="connsiteY34" fmla="*/ 4390495 h 6858002"/>
              <a:gd name="connsiteX35" fmla="*/ 6063924 w 6088698"/>
              <a:gd name="connsiteY35" fmla="*/ 4540000 h 6858002"/>
              <a:gd name="connsiteX36" fmla="*/ 6054432 w 6088698"/>
              <a:gd name="connsiteY36" fmla="*/ 4690876 h 6858002"/>
              <a:gd name="connsiteX37" fmla="*/ 6043086 w 6088698"/>
              <a:gd name="connsiteY37" fmla="*/ 4843123 h 6858002"/>
              <a:gd name="connsiteX38" fmla="*/ 6032204 w 6088698"/>
              <a:gd name="connsiteY38" fmla="*/ 4996057 h 6858002"/>
              <a:gd name="connsiteX39" fmla="*/ 6018313 w 6088698"/>
              <a:gd name="connsiteY39" fmla="*/ 5148990 h 6858002"/>
              <a:gd name="connsiteX40" fmla="*/ 6001642 w 6088698"/>
              <a:gd name="connsiteY40" fmla="*/ 5303981 h 6858002"/>
              <a:gd name="connsiteX41" fmla="*/ 5984972 w 6088698"/>
              <a:gd name="connsiteY41" fmla="*/ 5456914 h 6858002"/>
              <a:gd name="connsiteX42" fmla="*/ 5965754 w 6088698"/>
              <a:gd name="connsiteY42" fmla="*/ 5612591 h 6858002"/>
              <a:gd name="connsiteX43" fmla="*/ 5944685 w 6088698"/>
              <a:gd name="connsiteY43" fmla="*/ 5768953 h 6858002"/>
              <a:gd name="connsiteX44" fmla="*/ 5922459 w 6088698"/>
              <a:gd name="connsiteY44" fmla="*/ 5923258 h 6858002"/>
              <a:gd name="connsiteX45" fmla="*/ 5896527 w 6088698"/>
              <a:gd name="connsiteY45" fmla="*/ 6079621 h 6858002"/>
              <a:gd name="connsiteX46" fmla="*/ 5868743 w 6088698"/>
              <a:gd name="connsiteY46" fmla="*/ 6235297 h 6858002"/>
              <a:gd name="connsiteX47" fmla="*/ 5841190 w 6088698"/>
              <a:gd name="connsiteY47" fmla="*/ 6391660 h 6858002"/>
              <a:gd name="connsiteX48" fmla="*/ 5809008 w 6088698"/>
              <a:gd name="connsiteY48" fmla="*/ 6547336 h 6858002"/>
              <a:gd name="connsiteX49" fmla="*/ 5776130 w 6088698"/>
              <a:gd name="connsiteY49" fmla="*/ 6702327 h 6858002"/>
              <a:gd name="connsiteX50" fmla="*/ 5741633 w 6088698"/>
              <a:gd name="connsiteY50" fmla="*/ 6858002 h 6858002"/>
              <a:gd name="connsiteX51" fmla="*/ 2610464 w 6088698"/>
              <a:gd name="connsiteY51" fmla="*/ 6858002 h 6858002"/>
              <a:gd name="connsiteX52" fmla="*/ 0 w 6088698"/>
              <a:gd name="connsiteY52" fmla="*/ 6858002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6088698" h="6858002">
                <a:moveTo>
                  <a:pt x="0" y="0"/>
                </a:moveTo>
                <a:lnTo>
                  <a:pt x="2610464" y="0"/>
                </a:lnTo>
                <a:lnTo>
                  <a:pt x="2610464" y="3"/>
                </a:lnTo>
                <a:lnTo>
                  <a:pt x="5749313" y="3"/>
                </a:lnTo>
                <a:lnTo>
                  <a:pt x="5749313" y="4"/>
                </a:lnTo>
                <a:lnTo>
                  <a:pt x="5740011" y="4"/>
                </a:lnTo>
                <a:lnTo>
                  <a:pt x="5748114" y="40466"/>
                </a:lnTo>
                <a:lnTo>
                  <a:pt x="5771963" y="159110"/>
                </a:lnTo>
                <a:lnTo>
                  <a:pt x="5788633" y="245521"/>
                </a:lnTo>
                <a:lnTo>
                  <a:pt x="5806229" y="348391"/>
                </a:lnTo>
                <a:lnTo>
                  <a:pt x="5827299" y="470463"/>
                </a:lnTo>
                <a:lnTo>
                  <a:pt x="5849526" y="605566"/>
                </a:lnTo>
                <a:lnTo>
                  <a:pt x="5872911" y="757813"/>
                </a:lnTo>
                <a:lnTo>
                  <a:pt x="5897684" y="923777"/>
                </a:lnTo>
                <a:lnTo>
                  <a:pt x="5922459" y="1104142"/>
                </a:lnTo>
                <a:lnTo>
                  <a:pt x="5947695" y="1296166"/>
                </a:lnTo>
                <a:lnTo>
                  <a:pt x="5971079" y="1503278"/>
                </a:lnTo>
                <a:lnTo>
                  <a:pt x="5993538" y="1719991"/>
                </a:lnTo>
                <a:lnTo>
                  <a:pt x="6013913" y="1949048"/>
                </a:lnTo>
                <a:lnTo>
                  <a:pt x="6033361" y="2187706"/>
                </a:lnTo>
                <a:lnTo>
                  <a:pt x="6051654" y="2436652"/>
                </a:lnTo>
                <a:lnTo>
                  <a:pt x="6058136" y="2564211"/>
                </a:lnTo>
                <a:lnTo>
                  <a:pt x="6065314" y="2694512"/>
                </a:lnTo>
                <a:lnTo>
                  <a:pt x="6072027" y="2826871"/>
                </a:lnTo>
                <a:lnTo>
                  <a:pt x="6076427" y="2959917"/>
                </a:lnTo>
                <a:lnTo>
                  <a:pt x="6080363" y="3095705"/>
                </a:lnTo>
                <a:lnTo>
                  <a:pt x="6084530" y="3232865"/>
                </a:lnTo>
                <a:lnTo>
                  <a:pt x="6087308" y="3372768"/>
                </a:lnTo>
                <a:lnTo>
                  <a:pt x="6087308" y="3514043"/>
                </a:lnTo>
                <a:lnTo>
                  <a:pt x="6088698" y="3656689"/>
                </a:lnTo>
                <a:lnTo>
                  <a:pt x="6087308" y="3800707"/>
                </a:lnTo>
                <a:lnTo>
                  <a:pt x="6084530" y="3946783"/>
                </a:lnTo>
                <a:lnTo>
                  <a:pt x="6081983" y="4092858"/>
                </a:lnTo>
                <a:lnTo>
                  <a:pt x="6076427" y="4240991"/>
                </a:lnTo>
                <a:lnTo>
                  <a:pt x="6070639" y="4390495"/>
                </a:lnTo>
                <a:lnTo>
                  <a:pt x="6063924" y="4540000"/>
                </a:lnTo>
                <a:lnTo>
                  <a:pt x="6054432" y="4690876"/>
                </a:lnTo>
                <a:lnTo>
                  <a:pt x="6043086" y="4843123"/>
                </a:lnTo>
                <a:lnTo>
                  <a:pt x="6032204" y="4996057"/>
                </a:lnTo>
                <a:lnTo>
                  <a:pt x="6018313" y="5148990"/>
                </a:lnTo>
                <a:lnTo>
                  <a:pt x="6001642" y="5303981"/>
                </a:lnTo>
                <a:lnTo>
                  <a:pt x="5984972" y="5456914"/>
                </a:lnTo>
                <a:lnTo>
                  <a:pt x="5965754" y="5612591"/>
                </a:lnTo>
                <a:lnTo>
                  <a:pt x="5944685" y="5768953"/>
                </a:lnTo>
                <a:lnTo>
                  <a:pt x="5922459" y="5923258"/>
                </a:lnTo>
                <a:lnTo>
                  <a:pt x="5896527" y="6079621"/>
                </a:lnTo>
                <a:lnTo>
                  <a:pt x="5868743" y="6235297"/>
                </a:lnTo>
                <a:lnTo>
                  <a:pt x="5841190" y="6391660"/>
                </a:lnTo>
                <a:lnTo>
                  <a:pt x="5809008" y="6547336"/>
                </a:lnTo>
                <a:lnTo>
                  <a:pt x="5776130" y="6702327"/>
                </a:lnTo>
                <a:lnTo>
                  <a:pt x="5741633" y="6858002"/>
                </a:lnTo>
                <a:lnTo>
                  <a:pt x="2610464" y="6858002"/>
                </a:lnTo>
                <a:lnTo>
                  <a:pt x="0" y="6858002"/>
                </a:lnTo>
                <a:close/>
              </a:path>
            </a:pathLst>
          </a:custGeom>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B576B68-0292-5742-A62C-DFA1B3DCE693}"/>
              </a:ext>
            </a:extLst>
          </p:cNvPr>
          <p:cNvSpPr>
            <a:spLocks noGrp="1"/>
          </p:cNvSpPr>
          <p:nvPr>
            <p:ph type="title"/>
          </p:nvPr>
        </p:nvSpPr>
        <p:spPr>
          <a:xfrm>
            <a:off x="900506" y="1118808"/>
            <a:ext cx="4671467" cy="4747683"/>
          </a:xfrm>
        </p:spPr>
        <p:txBody>
          <a:bodyPr anchor="ctr">
            <a:normAutofit/>
          </a:bodyPr>
          <a:lstStyle/>
          <a:p>
            <a:pPr algn="l"/>
            <a:r>
              <a:rPr lang="en-US" sz="5000"/>
              <a:t>Insights</a:t>
            </a:r>
          </a:p>
        </p:txBody>
      </p:sp>
      <p:sp>
        <p:nvSpPr>
          <p:cNvPr id="3" name="Content Placeholder 2">
            <a:extLst>
              <a:ext uri="{FF2B5EF4-FFF2-40B4-BE49-F238E27FC236}">
                <a16:creationId xmlns:a16="http://schemas.microsoft.com/office/drawing/2014/main" id="{12F64D1C-1C33-594B-9CEA-65BEAFF3BF7C}"/>
              </a:ext>
            </a:extLst>
          </p:cNvPr>
          <p:cNvSpPr>
            <a:spLocks noGrp="1"/>
          </p:cNvSpPr>
          <p:nvPr>
            <p:ph idx="1"/>
          </p:nvPr>
        </p:nvSpPr>
        <p:spPr>
          <a:xfrm>
            <a:off x="6498769" y="1118809"/>
            <a:ext cx="5049763" cy="4747681"/>
          </a:xfrm>
          <a:effectLst/>
        </p:spPr>
        <p:txBody>
          <a:bodyPr anchor="ctr">
            <a:normAutofit/>
          </a:bodyPr>
          <a:lstStyle/>
          <a:p>
            <a:pPr>
              <a:lnSpc>
                <a:spcPct val="90000"/>
              </a:lnSpc>
            </a:pPr>
            <a:r>
              <a:rPr lang="en-US" sz="1300" dirty="0">
                <a:solidFill>
                  <a:schemeClr val="tx1"/>
                </a:solidFill>
              </a:rPr>
              <a:t>Looking at the Hatchback count and revenue distribution, it gives a definite idea of the lower servicing cost of this segment of cars.</a:t>
            </a:r>
          </a:p>
          <a:p>
            <a:pPr>
              <a:lnSpc>
                <a:spcPct val="90000"/>
              </a:lnSpc>
            </a:pPr>
            <a:r>
              <a:rPr lang="en-US" sz="1300" dirty="0">
                <a:solidFill>
                  <a:schemeClr val="tx1"/>
                </a:solidFill>
              </a:rPr>
              <a:t>SUV/Passenger tend to generate more revenue, as compared to their share by number of cars. </a:t>
            </a:r>
          </a:p>
          <a:p>
            <a:pPr lvl="1">
              <a:lnSpc>
                <a:spcPct val="90000"/>
              </a:lnSpc>
            </a:pPr>
            <a:r>
              <a:rPr lang="en-US" sz="1300" dirty="0">
                <a:solidFill>
                  <a:schemeClr val="tx1"/>
                </a:solidFill>
              </a:rPr>
              <a:t>SUV’s are bought to be used on rugged terrain, thereby leading to more wear and tear and hence frequent servicing</a:t>
            </a:r>
          </a:p>
          <a:p>
            <a:pPr lvl="1">
              <a:lnSpc>
                <a:spcPct val="90000"/>
              </a:lnSpc>
            </a:pPr>
            <a:r>
              <a:rPr lang="en-US" sz="1300" dirty="0">
                <a:solidFill>
                  <a:schemeClr val="tx1"/>
                </a:solidFill>
              </a:rPr>
              <a:t>SUV/Passenger are run for longer km’s due to their use in tour and travel industry</a:t>
            </a:r>
          </a:p>
          <a:p>
            <a:pPr>
              <a:lnSpc>
                <a:spcPct val="90000"/>
              </a:lnSpc>
            </a:pPr>
            <a:r>
              <a:rPr lang="en-US" sz="1300" dirty="0">
                <a:solidFill>
                  <a:schemeClr val="tx1"/>
                </a:solidFill>
              </a:rPr>
              <a:t>Mahindra &amp; Mahindra being the second in the number of cars tops the revenue charts. Reasons:</a:t>
            </a:r>
          </a:p>
          <a:p>
            <a:pPr lvl="1">
              <a:lnSpc>
                <a:spcPct val="90000"/>
              </a:lnSpc>
            </a:pPr>
            <a:r>
              <a:rPr lang="en-US" sz="1300" dirty="0">
                <a:solidFill>
                  <a:schemeClr val="tx1"/>
                </a:solidFill>
              </a:rPr>
              <a:t>The point above can be validated, SUV have high service need and generate more revenue</a:t>
            </a:r>
          </a:p>
          <a:p>
            <a:pPr lvl="1">
              <a:lnSpc>
                <a:spcPct val="90000"/>
              </a:lnSpc>
            </a:pPr>
            <a:r>
              <a:rPr lang="en-US" sz="1300" dirty="0">
                <a:solidFill>
                  <a:schemeClr val="tx1"/>
                </a:solidFill>
              </a:rPr>
              <a:t>Mahindra owners would have a high footfall at company owned service </a:t>
            </a:r>
            <a:r>
              <a:rPr lang="en-US" sz="1300" dirty="0" err="1">
                <a:solidFill>
                  <a:schemeClr val="tx1"/>
                </a:solidFill>
              </a:rPr>
              <a:t>centres</a:t>
            </a:r>
            <a:endParaRPr lang="en-US" sz="1300" dirty="0">
              <a:solidFill>
                <a:schemeClr val="tx1"/>
              </a:solidFill>
            </a:endParaRPr>
          </a:p>
        </p:txBody>
      </p:sp>
    </p:spTree>
    <p:extLst>
      <p:ext uri="{BB962C8B-B14F-4D97-AF65-F5344CB8AC3E}">
        <p14:creationId xmlns:p14="http://schemas.microsoft.com/office/powerpoint/2010/main" val="22485263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C224410-FF86-4FBB-A05E-61232D4B1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2" y="-2"/>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F3BDD110-869E-4A8C-9250-C7AE5C8408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2" y="-2"/>
            <a:ext cx="6088698" cy="6858002"/>
          </a:xfrm>
          <a:custGeom>
            <a:avLst/>
            <a:gdLst>
              <a:gd name="connsiteX0" fmla="*/ 0 w 6088698"/>
              <a:gd name="connsiteY0" fmla="*/ 0 h 6858002"/>
              <a:gd name="connsiteX1" fmla="*/ 2610464 w 6088698"/>
              <a:gd name="connsiteY1" fmla="*/ 0 h 6858002"/>
              <a:gd name="connsiteX2" fmla="*/ 2610464 w 6088698"/>
              <a:gd name="connsiteY2" fmla="*/ 3 h 6858002"/>
              <a:gd name="connsiteX3" fmla="*/ 5749313 w 6088698"/>
              <a:gd name="connsiteY3" fmla="*/ 3 h 6858002"/>
              <a:gd name="connsiteX4" fmla="*/ 5749313 w 6088698"/>
              <a:gd name="connsiteY4" fmla="*/ 4 h 6858002"/>
              <a:gd name="connsiteX5" fmla="*/ 5740011 w 6088698"/>
              <a:gd name="connsiteY5" fmla="*/ 4 h 6858002"/>
              <a:gd name="connsiteX6" fmla="*/ 5748114 w 6088698"/>
              <a:gd name="connsiteY6" fmla="*/ 40466 h 6858002"/>
              <a:gd name="connsiteX7" fmla="*/ 5771963 w 6088698"/>
              <a:gd name="connsiteY7" fmla="*/ 159110 h 6858002"/>
              <a:gd name="connsiteX8" fmla="*/ 5788633 w 6088698"/>
              <a:gd name="connsiteY8" fmla="*/ 245521 h 6858002"/>
              <a:gd name="connsiteX9" fmla="*/ 5806229 w 6088698"/>
              <a:gd name="connsiteY9" fmla="*/ 348391 h 6858002"/>
              <a:gd name="connsiteX10" fmla="*/ 5827299 w 6088698"/>
              <a:gd name="connsiteY10" fmla="*/ 470463 h 6858002"/>
              <a:gd name="connsiteX11" fmla="*/ 5849526 w 6088698"/>
              <a:gd name="connsiteY11" fmla="*/ 605566 h 6858002"/>
              <a:gd name="connsiteX12" fmla="*/ 5872911 w 6088698"/>
              <a:gd name="connsiteY12" fmla="*/ 757813 h 6858002"/>
              <a:gd name="connsiteX13" fmla="*/ 5897684 w 6088698"/>
              <a:gd name="connsiteY13" fmla="*/ 923777 h 6858002"/>
              <a:gd name="connsiteX14" fmla="*/ 5922459 w 6088698"/>
              <a:gd name="connsiteY14" fmla="*/ 1104142 h 6858002"/>
              <a:gd name="connsiteX15" fmla="*/ 5947695 w 6088698"/>
              <a:gd name="connsiteY15" fmla="*/ 1296166 h 6858002"/>
              <a:gd name="connsiteX16" fmla="*/ 5971079 w 6088698"/>
              <a:gd name="connsiteY16" fmla="*/ 1503278 h 6858002"/>
              <a:gd name="connsiteX17" fmla="*/ 5993538 w 6088698"/>
              <a:gd name="connsiteY17" fmla="*/ 1719991 h 6858002"/>
              <a:gd name="connsiteX18" fmla="*/ 6013913 w 6088698"/>
              <a:gd name="connsiteY18" fmla="*/ 1949048 h 6858002"/>
              <a:gd name="connsiteX19" fmla="*/ 6033361 w 6088698"/>
              <a:gd name="connsiteY19" fmla="*/ 2187706 h 6858002"/>
              <a:gd name="connsiteX20" fmla="*/ 6051654 w 6088698"/>
              <a:gd name="connsiteY20" fmla="*/ 2436652 h 6858002"/>
              <a:gd name="connsiteX21" fmla="*/ 6058136 w 6088698"/>
              <a:gd name="connsiteY21" fmla="*/ 2564211 h 6858002"/>
              <a:gd name="connsiteX22" fmla="*/ 6065314 w 6088698"/>
              <a:gd name="connsiteY22" fmla="*/ 2694512 h 6858002"/>
              <a:gd name="connsiteX23" fmla="*/ 6072027 w 6088698"/>
              <a:gd name="connsiteY23" fmla="*/ 2826871 h 6858002"/>
              <a:gd name="connsiteX24" fmla="*/ 6076427 w 6088698"/>
              <a:gd name="connsiteY24" fmla="*/ 2959917 h 6858002"/>
              <a:gd name="connsiteX25" fmla="*/ 6080363 w 6088698"/>
              <a:gd name="connsiteY25" fmla="*/ 3095705 h 6858002"/>
              <a:gd name="connsiteX26" fmla="*/ 6084530 w 6088698"/>
              <a:gd name="connsiteY26" fmla="*/ 3232865 h 6858002"/>
              <a:gd name="connsiteX27" fmla="*/ 6087308 w 6088698"/>
              <a:gd name="connsiteY27" fmla="*/ 3372768 h 6858002"/>
              <a:gd name="connsiteX28" fmla="*/ 6087308 w 6088698"/>
              <a:gd name="connsiteY28" fmla="*/ 3514043 h 6858002"/>
              <a:gd name="connsiteX29" fmla="*/ 6088698 w 6088698"/>
              <a:gd name="connsiteY29" fmla="*/ 3656689 h 6858002"/>
              <a:gd name="connsiteX30" fmla="*/ 6087308 w 6088698"/>
              <a:gd name="connsiteY30" fmla="*/ 3800707 h 6858002"/>
              <a:gd name="connsiteX31" fmla="*/ 6084530 w 6088698"/>
              <a:gd name="connsiteY31" fmla="*/ 3946783 h 6858002"/>
              <a:gd name="connsiteX32" fmla="*/ 6081983 w 6088698"/>
              <a:gd name="connsiteY32" fmla="*/ 4092858 h 6858002"/>
              <a:gd name="connsiteX33" fmla="*/ 6076427 w 6088698"/>
              <a:gd name="connsiteY33" fmla="*/ 4240991 h 6858002"/>
              <a:gd name="connsiteX34" fmla="*/ 6070639 w 6088698"/>
              <a:gd name="connsiteY34" fmla="*/ 4390495 h 6858002"/>
              <a:gd name="connsiteX35" fmla="*/ 6063924 w 6088698"/>
              <a:gd name="connsiteY35" fmla="*/ 4540000 h 6858002"/>
              <a:gd name="connsiteX36" fmla="*/ 6054432 w 6088698"/>
              <a:gd name="connsiteY36" fmla="*/ 4690876 h 6858002"/>
              <a:gd name="connsiteX37" fmla="*/ 6043086 w 6088698"/>
              <a:gd name="connsiteY37" fmla="*/ 4843123 h 6858002"/>
              <a:gd name="connsiteX38" fmla="*/ 6032204 w 6088698"/>
              <a:gd name="connsiteY38" fmla="*/ 4996057 h 6858002"/>
              <a:gd name="connsiteX39" fmla="*/ 6018313 w 6088698"/>
              <a:gd name="connsiteY39" fmla="*/ 5148990 h 6858002"/>
              <a:gd name="connsiteX40" fmla="*/ 6001642 w 6088698"/>
              <a:gd name="connsiteY40" fmla="*/ 5303981 h 6858002"/>
              <a:gd name="connsiteX41" fmla="*/ 5984972 w 6088698"/>
              <a:gd name="connsiteY41" fmla="*/ 5456914 h 6858002"/>
              <a:gd name="connsiteX42" fmla="*/ 5965754 w 6088698"/>
              <a:gd name="connsiteY42" fmla="*/ 5612591 h 6858002"/>
              <a:gd name="connsiteX43" fmla="*/ 5944685 w 6088698"/>
              <a:gd name="connsiteY43" fmla="*/ 5768953 h 6858002"/>
              <a:gd name="connsiteX44" fmla="*/ 5922459 w 6088698"/>
              <a:gd name="connsiteY44" fmla="*/ 5923258 h 6858002"/>
              <a:gd name="connsiteX45" fmla="*/ 5896527 w 6088698"/>
              <a:gd name="connsiteY45" fmla="*/ 6079621 h 6858002"/>
              <a:gd name="connsiteX46" fmla="*/ 5868743 w 6088698"/>
              <a:gd name="connsiteY46" fmla="*/ 6235297 h 6858002"/>
              <a:gd name="connsiteX47" fmla="*/ 5841190 w 6088698"/>
              <a:gd name="connsiteY47" fmla="*/ 6391660 h 6858002"/>
              <a:gd name="connsiteX48" fmla="*/ 5809008 w 6088698"/>
              <a:gd name="connsiteY48" fmla="*/ 6547336 h 6858002"/>
              <a:gd name="connsiteX49" fmla="*/ 5776130 w 6088698"/>
              <a:gd name="connsiteY49" fmla="*/ 6702327 h 6858002"/>
              <a:gd name="connsiteX50" fmla="*/ 5741633 w 6088698"/>
              <a:gd name="connsiteY50" fmla="*/ 6858002 h 6858002"/>
              <a:gd name="connsiteX51" fmla="*/ 2610464 w 6088698"/>
              <a:gd name="connsiteY51" fmla="*/ 6858002 h 6858002"/>
              <a:gd name="connsiteX52" fmla="*/ 0 w 6088698"/>
              <a:gd name="connsiteY52" fmla="*/ 6858002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6088698" h="6858002">
                <a:moveTo>
                  <a:pt x="0" y="0"/>
                </a:moveTo>
                <a:lnTo>
                  <a:pt x="2610464" y="0"/>
                </a:lnTo>
                <a:lnTo>
                  <a:pt x="2610464" y="3"/>
                </a:lnTo>
                <a:lnTo>
                  <a:pt x="5749313" y="3"/>
                </a:lnTo>
                <a:lnTo>
                  <a:pt x="5749313" y="4"/>
                </a:lnTo>
                <a:lnTo>
                  <a:pt x="5740011" y="4"/>
                </a:lnTo>
                <a:lnTo>
                  <a:pt x="5748114" y="40466"/>
                </a:lnTo>
                <a:lnTo>
                  <a:pt x="5771963" y="159110"/>
                </a:lnTo>
                <a:lnTo>
                  <a:pt x="5788633" y="245521"/>
                </a:lnTo>
                <a:lnTo>
                  <a:pt x="5806229" y="348391"/>
                </a:lnTo>
                <a:lnTo>
                  <a:pt x="5827299" y="470463"/>
                </a:lnTo>
                <a:lnTo>
                  <a:pt x="5849526" y="605566"/>
                </a:lnTo>
                <a:lnTo>
                  <a:pt x="5872911" y="757813"/>
                </a:lnTo>
                <a:lnTo>
                  <a:pt x="5897684" y="923777"/>
                </a:lnTo>
                <a:lnTo>
                  <a:pt x="5922459" y="1104142"/>
                </a:lnTo>
                <a:lnTo>
                  <a:pt x="5947695" y="1296166"/>
                </a:lnTo>
                <a:lnTo>
                  <a:pt x="5971079" y="1503278"/>
                </a:lnTo>
                <a:lnTo>
                  <a:pt x="5993538" y="1719991"/>
                </a:lnTo>
                <a:lnTo>
                  <a:pt x="6013913" y="1949048"/>
                </a:lnTo>
                <a:lnTo>
                  <a:pt x="6033361" y="2187706"/>
                </a:lnTo>
                <a:lnTo>
                  <a:pt x="6051654" y="2436652"/>
                </a:lnTo>
                <a:lnTo>
                  <a:pt x="6058136" y="2564211"/>
                </a:lnTo>
                <a:lnTo>
                  <a:pt x="6065314" y="2694512"/>
                </a:lnTo>
                <a:lnTo>
                  <a:pt x="6072027" y="2826871"/>
                </a:lnTo>
                <a:lnTo>
                  <a:pt x="6076427" y="2959917"/>
                </a:lnTo>
                <a:lnTo>
                  <a:pt x="6080363" y="3095705"/>
                </a:lnTo>
                <a:lnTo>
                  <a:pt x="6084530" y="3232865"/>
                </a:lnTo>
                <a:lnTo>
                  <a:pt x="6087308" y="3372768"/>
                </a:lnTo>
                <a:lnTo>
                  <a:pt x="6087308" y="3514043"/>
                </a:lnTo>
                <a:lnTo>
                  <a:pt x="6088698" y="3656689"/>
                </a:lnTo>
                <a:lnTo>
                  <a:pt x="6087308" y="3800707"/>
                </a:lnTo>
                <a:lnTo>
                  <a:pt x="6084530" y="3946783"/>
                </a:lnTo>
                <a:lnTo>
                  <a:pt x="6081983" y="4092858"/>
                </a:lnTo>
                <a:lnTo>
                  <a:pt x="6076427" y="4240991"/>
                </a:lnTo>
                <a:lnTo>
                  <a:pt x="6070639" y="4390495"/>
                </a:lnTo>
                <a:lnTo>
                  <a:pt x="6063924" y="4540000"/>
                </a:lnTo>
                <a:lnTo>
                  <a:pt x="6054432" y="4690876"/>
                </a:lnTo>
                <a:lnTo>
                  <a:pt x="6043086" y="4843123"/>
                </a:lnTo>
                <a:lnTo>
                  <a:pt x="6032204" y="4996057"/>
                </a:lnTo>
                <a:lnTo>
                  <a:pt x="6018313" y="5148990"/>
                </a:lnTo>
                <a:lnTo>
                  <a:pt x="6001642" y="5303981"/>
                </a:lnTo>
                <a:lnTo>
                  <a:pt x="5984972" y="5456914"/>
                </a:lnTo>
                <a:lnTo>
                  <a:pt x="5965754" y="5612591"/>
                </a:lnTo>
                <a:lnTo>
                  <a:pt x="5944685" y="5768953"/>
                </a:lnTo>
                <a:lnTo>
                  <a:pt x="5922459" y="5923258"/>
                </a:lnTo>
                <a:lnTo>
                  <a:pt x="5896527" y="6079621"/>
                </a:lnTo>
                <a:lnTo>
                  <a:pt x="5868743" y="6235297"/>
                </a:lnTo>
                <a:lnTo>
                  <a:pt x="5841190" y="6391660"/>
                </a:lnTo>
                <a:lnTo>
                  <a:pt x="5809008" y="6547336"/>
                </a:lnTo>
                <a:lnTo>
                  <a:pt x="5776130" y="6702327"/>
                </a:lnTo>
                <a:lnTo>
                  <a:pt x="5741633" y="6858002"/>
                </a:lnTo>
                <a:lnTo>
                  <a:pt x="2610464" y="6858002"/>
                </a:lnTo>
                <a:lnTo>
                  <a:pt x="0" y="6858002"/>
                </a:lnTo>
                <a:close/>
              </a:path>
            </a:pathLst>
          </a:custGeom>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B576B68-0292-5742-A62C-DFA1B3DCE693}"/>
              </a:ext>
            </a:extLst>
          </p:cNvPr>
          <p:cNvSpPr>
            <a:spLocks noGrp="1"/>
          </p:cNvSpPr>
          <p:nvPr>
            <p:ph type="title"/>
          </p:nvPr>
        </p:nvSpPr>
        <p:spPr>
          <a:xfrm>
            <a:off x="900506" y="1118808"/>
            <a:ext cx="4671467" cy="4747683"/>
          </a:xfrm>
        </p:spPr>
        <p:txBody>
          <a:bodyPr anchor="ctr">
            <a:normAutofit/>
          </a:bodyPr>
          <a:lstStyle/>
          <a:p>
            <a:pPr algn="l"/>
            <a:r>
              <a:rPr lang="en-US" sz="5000"/>
              <a:t>Insights</a:t>
            </a:r>
          </a:p>
        </p:txBody>
      </p:sp>
      <p:sp>
        <p:nvSpPr>
          <p:cNvPr id="3" name="Content Placeholder 2">
            <a:extLst>
              <a:ext uri="{FF2B5EF4-FFF2-40B4-BE49-F238E27FC236}">
                <a16:creationId xmlns:a16="http://schemas.microsoft.com/office/drawing/2014/main" id="{12F64D1C-1C33-594B-9CEA-65BEAFF3BF7C}"/>
              </a:ext>
            </a:extLst>
          </p:cNvPr>
          <p:cNvSpPr>
            <a:spLocks noGrp="1"/>
          </p:cNvSpPr>
          <p:nvPr>
            <p:ph idx="1"/>
          </p:nvPr>
        </p:nvSpPr>
        <p:spPr>
          <a:xfrm>
            <a:off x="6498769" y="1118809"/>
            <a:ext cx="5049763" cy="4747681"/>
          </a:xfrm>
          <a:effectLst/>
        </p:spPr>
        <p:txBody>
          <a:bodyPr anchor="ctr">
            <a:normAutofit/>
          </a:bodyPr>
          <a:lstStyle/>
          <a:p>
            <a:pPr>
              <a:lnSpc>
                <a:spcPct val="100000"/>
              </a:lnSpc>
            </a:pPr>
            <a:r>
              <a:rPr lang="en-US" sz="1800" dirty="0">
                <a:solidFill>
                  <a:schemeClr val="tx1"/>
                </a:solidFill>
              </a:rPr>
              <a:t>Maruti Suzuki has less accident counts but are expensive on Accidental repairs this could be attributed to reasons like less sturdy structure and inferior quality.</a:t>
            </a:r>
          </a:p>
          <a:p>
            <a:pPr>
              <a:lnSpc>
                <a:spcPct val="100000"/>
              </a:lnSpc>
            </a:pPr>
            <a:r>
              <a:rPr lang="en-US" sz="1800" dirty="0">
                <a:solidFill>
                  <a:schemeClr val="tx1"/>
                </a:solidFill>
              </a:rPr>
              <a:t>While Mahindra has high redemption on SMC packages, but least contribution in revenue, this could infer it needs to work on the pricing strategy of these packages</a:t>
            </a:r>
          </a:p>
          <a:p>
            <a:pPr>
              <a:lnSpc>
                <a:spcPct val="100000"/>
              </a:lnSpc>
            </a:pPr>
            <a:r>
              <a:rPr lang="en-US" sz="1800" dirty="0">
                <a:solidFill>
                  <a:schemeClr val="tx1"/>
                </a:solidFill>
              </a:rPr>
              <a:t>Pune has more cars, reasons could be lack of good public conveyance, low cost of living, availability of service class population and therefore high affordability to buy cars, could infer it needs to work on the pricing strategy of these packages</a:t>
            </a:r>
          </a:p>
        </p:txBody>
      </p:sp>
    </p:spTree>
    <p:extLst>
      <p:ext uri="{BB962C8B-B14F-4D97-AF65-F5344CB8AC3E}">
        <p14:creationId xmlns:p14="http://schemas.microsoft.com/office/powerpoint/2010/main" val="15627841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C224410-FF86-4FBB-A05E-61232D4B1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2" y="-2"/>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F3BDD110-869E-4A8C-9250-C7AE5C8408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2" y="-2"/>
            <a:ext cx="6088698" cy="6858002"/>
          </a:xfrm>
          <a:custGeom>
            <a:avLst/>
            <a:gdLst>
              <a:gd name="connsiteX0" fmla="*/ 0 w 6088698"/>
              <a:gd name="connsiteY0" fmla="*/ 0 h 6858002"/>
              <a:gd name="connsiteX1" fmla="*/ 2610464 w 6088698"/>
              <a:gd name="connsiteY1" fmla="*/ 0 h 6858002"/>
              <a:gd name="connsiteX2" fmla="*/ 2610464 w 6088698"/>
              <a:gd name="connsiteY2" fmla="*/ 3 h 6858002"/>
              <a:gd name="connsiteX3" fmla="*/ 5749313 w 6088698"/>
              <a:gd name="connsiteY3" fmla="*/ 3 h 6858002"/>
              <a:gd name="connsiteX4" fmla="*/ 5749313 w 6088698"/>
              <a:gd name="connsiteY4" fmla="*/ 4 h 6858002"/>
              <a:gd name="connsiteX5" fmla="*/ 5740011 w 6088698"/>
              <a:gd name="connsiteY5" fmla="*/ 4 h 6858002"/>
              <a:gd name="connsiteX6" fmla="*/ 5748114 w 6088698"/>
              <a:gd name="connsiteY6" fmla="*/ 40466 h 6858002"/>
              <a:gd name="connsiteX7" fmla="*/ 5771963 w 6088698"/>
              <a:gd name="connsiteY7" fmla="*/ 159110 h 6858002"/>
              <a:gd name="connsiteX8" fmla="*/ 5788633 w 6088698"/>
              <a:gd name="connsiteY8" fmla="*/ 245521 h 6858002"/>
              <a:gd name="connsiteX9" fmla="*/ 5806229 w 6088698"/>
              <a:gd name="connsiteY9" fmla="*/ 348391 h 6858002"/>
              <a:gd name="connsiteX10" fmla="*/ 5827299 w 6088698"/>
              <a:gd name="connsiteY10" fmla="*/ 470463 h 6858002"/>
              <a:gd name="connsiteX11" fmla="*/ 5849526 w 6088698"/>
              <a:gd name="connsiteY11" fmla="*/ 605566 h 6858002"/>
              <a:gd name="connsiteX12" fmla="*/ 5872911 w 6088698"/>
              <a:gd name="connsiteY12" fmla="*/ 757813 h 6858002"/>
              <a:gd name="connsiteX13" fmla="*/ 5897684 w 6088698"/>
              <a:gd name="connsiteY13" fmla="*/ 923777 h 6858002"/>
              <a:gd name="connsiteX14" fmla="*/ 5922459 w 6088698"/>
              <a:gd name="connsiteY14" fmla="*/ 1104142 h 6858002"/>
              <a:gd name="connsiteX15" fmla="*/ 5947695 w 6088698"/>
              <a:gd name="connsiteY15" fmla="*/ 1296166 h 6858002"/>
              <a:gd name="connsiteX16" fmla="*/ 5971079 w 6088698"/>
              <a:gd name="connsiteY16" fmla="*/ 1503278 h 6858002"/>
              <a:gd name="connsiteX17" fmla="*/ 5993538 w 6088698"/>
              <a:gd name="connsiteY17" fmla="*/ 1719991 h 6858002"/>
              <a:gd name="connsiteX18" fmla="*/ 6013913 w 6088698"/>
              <a:gd name="connsiteY18" fmla="*/ 1949048 h 6858002"/>
              <a:gd name="connsiteX19" fmla="*/ 6033361 w 6088698"/>
              <a:gd name="connsiteY19" fmla="*/ 2187706 h 6858002"/>
              <a:gd name="connsiteX20" fmla="*/ 6051654 w 6088698"/>
              <a:gd name="connsiteY20" fmla="*/ 2436652 h 6858002"/>
              <a:gd name="connsiteX21" fmla="*/ 6058136 w 6088698"/>
              <a:gd name="connsiteY21" fmla="*/ 2564211 h 6858002"/>
              <a:gd name="connsiteX22" fmla="*/ 6065314 w 6088698"/>
              <a:gd name="connsiteY22" fmla="*/ 2694512 h 6858002"/>
              <a:gd name="connsiteX23" fmla="*/ 6072027 w 6088698"/>
              <a:gd name="connsiteY23" fmla="*/ 2826871 h 6858002"/>
              <a:gd name="connsiteX24" fmla="*/ 6076427 w 6088698"/>
              <a:gd name="connsiteY24" fmla="*/ 2959917 h 6858002"/>
              <a:gd name="connsiteX25" fmla="*/ 6080363 w 6088698"/>
              <a:gd name="connsiteY25" fmla="*/ 3095705 h 6858002"/>
              <a:gd name="connsiteX26" fmla="*/ 6084530 w 6088698"/>
              <a:gd name="connsiteY26" fmla="*/ 3232865 h 6858002"/>
              <a:gd name="connsiteX27" fmla="*/ 6087308 w 6088698"/>
              <a:gd name="connsiteY27" fmla="*/ 3372768 h 6858002"/>
              <a:gd name="connsiteX28" fmla="*/ 6087308 w 6088698"/>
              <a:gd name="connsiteY28" fmla="*/ 3514043 h 6858002"/>
              <a:gd name="connsiteX29" fmla="*/ 6088698 w 6088698"/>
              <a:gd name="connsiteY29" fmla="*/ 3656689 h 6858002"/>
              <a:gd name="connsiteX30" fmla="*/ 6087308 w 6088698"/>
              <a:gd name="connsiteY30" fmla="*/ 3800707 h 6858002"/>
              <a:gd name="connsiteX31" fmla="*/ 6084530 w 6088698"/>
              <a:gd name="connsiteY31" fmla="*/ 3946783 h 6858002"/>
              <a:gd name="connsiteX32" fmla="*/ 6081983 w 6088698"/>
              <a:gd name="connsiteY32" fmla="*/ 4092858 h 6858002"/>
              <a:gd name="connsiteX33" fmla="*/ 6076427 w 6088698"/>
              <a:gd name="connsiteY33" fmla="*/ 4240991 h 6858002"/>
              <a:gd name="connsiteX34" fmla="*/ 6070639 w 6088698"/>
              <a:gd name="connsiteY34" fmla="*/ 4390495 h 6858002"/>
              <a:gd name="connsiteX35" fmla="*/ 6063924 w 6088698"/>
              <a:gd name="connsiteY35" fmla="*/ 4540000 h 6858002"/>
              <a:gd name="connsiteX36" fmla="*/ 6054432 w 6088698"/>
              <a:gd name="connsiteY36" fmla="*/ 4690876 h 6858002"/>
              <a:gd name="connsiteX37" fmla="*/ 6043086 w 6088698"/>
              <a:gd name="connsiteY37" fmla="*/ 4843123 h 6858002"/>
              <a:gd name="connsiteX38" fmla="*/ 6032204 w 6088698"/>
              <a:gd name="connsiteY38" fmla="*/ 4996057 h 6858002"/>
              <a:gd name="connsiteX39" fmla="*/ 6018313 w 6088698"/>
              <a:gd name="connsiteY39" fmla="*/ 5148990 h 6858002"/>
              <a:gd name="connsiteX40" fmla="*/ 6001642 w 6088698"/>
              <a:gd name="connsiteY40" fmla="*/ 5303981 h 6858002"/>
              <a:gd name="connsiteX41" fmla="*/ 5984972 w 6088698"/>
              <a:gd name="connsiteY41" fmla="*/ 5456914 h 6858002"/>
              <a:gd name="connsiteX42" fmla="*/ 5965754 w 6088698"/>
              <a:gd name="connsiteY42" fmla="*/ 5612591 h 6858002"/>
              <a:gd name="connsiteX43" fmla="*/ 5944685 w 6088698"/>
              <a:gd name="connsiteY43" fmla="*/ 5768953 h 6858002"/>
              <a:gd name="connsiteX44" fmla="*/ 5922459 w 6088698"/>
              <a:gd name="connsiteY44" fmla="*/ 5923258 h 6858002"/>
              <a:gd name="connsiteX45" fmla="*/ 5896527 w 6088698"/>
              <a:gd name="connsiteY45" fmla="*/ 6079621 h 6858002"/>
              <a:gd name="connsiteX46" fmla="*/ 5868743 w 6088698"/>
              <a:gd name="connsiteY46" fmla="*/ 6235297 h 6858002"/>
              <a:gd name="connsiteX47" fmla="*/ 5841190 w 6088698"/>
              <a:gd name="connsiteY47" fmla="*/ 6391660 h 6858002"/>
              <a:gd name="connsiteX48" fmla="*/ 5809008 w 6088698"/>
              <a:gd name="connsiteY48" fmla="*/ 6547336 h 6858002"/>
              <a:gd name="connsiteX49" fmla="*/ 5776130 w 6088698"/>
              <a:gd name="connsiteY49" fmla="*/ 6702327 h 6858002"/>
              <a:gd name="connsiteX50" fmla="*/ 5741633 w 6088698"/>
              <a:gd name="connsiteY50" fmla="*/ 6858002 h 6858002"/>
              <a:gd name="connsiteX51" fmla="*/ 2610464 w 6088698"/>
              <a:gd name="connsiteY51" fmla="*/ 6858002 h 6858002"/>
              <a:gd name="connsiteX52" fmla="*/ 0 w 6088698"/>
              <a:gd name="connsiteY52" fmla="*/ 6858002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6088698" h="6858002">
                <a:moveTo>
                  <a:pt x="0" y="0"/>
                </a:moveTo>
                <a:lnTo>
                  <a:pt x="2610464" y="0"/>
                </a:lnTo>
                <a:lnTo>
                  <a:pt x="2610464" y="3"/>
                </a:lnTo>
                <a:lnTo>
                  <a:pt x="5749313" y="3"/>
                </a:lnTo>
                <a:lnTo>
                  <a:pt x="5749313" y="4"/>
                </a:lnTo>
                <a:lnTo>
                  <a:pt x="5740011" y="4"/>
                </a:lnTo>
                <a:lnTo>
                  <a:pt x="5748114" y="40466"/>
                </a:lnTo>
                <a:lnTo>
                  <a:pt x="5771963" y="159110"/>
                </a:lnTo>
                <a:lnTo>
                  <a:pt x="5788633" y="245521"/>
                </a:lnTo>
                <a:lnTo>
                  <a:pt x="5806229" y="348391"/>
                </a:lnTo>
                <a:lnTo>
                  <a:pt x="5827299" y="470463"/>
                </a:lnTo>
                <a:lnTo>
                  <a:pt x="5849526" y="605566"/>
                </a:lnTo>
                <a:lnTo>
                  <a:pt x="5872911" y="757813"/>
                </a:lnTo>
                <a:lnTo>
                  <a:pt x="5897684" y="923777"/>
                </a:lnTo>
                <a:lnTo>
                  <a:pt x="5922459" y="1104142"/>
                </a:lnTo>
                <a:lnTo>
                  <a:pt x="5947695" y="1296166"/>
                </a:lnTo>
                <a:lnTo>
                  <a:pt x="5971079" y="1503278"/>
                </a:lnTo>
                <a:lnTo>
                  <a:pt x="5993538" y="1719991"/>
                </a:lnTo>
                <a:lnTo>
                  <a:pt x="6013913" y="1949048"/>
                </a:lnTo>
                <a:lnTo>
                  <a:pt x="6033361" y="2187706"/>
                </a:lnTo>
                <a:lnTo>
                  <a:pt x="6051654" y="2436652"/>
                </a:lnTo>
                <a:lnTo>
                  <a:pt x="6058136" y="2564211"/>
                </a:lnTo>
                <a:lnTo>
                  <a:pt x="6065314" y="2694512"/>
                </a:lnTo>
                <a:lnTo>
                  <a:pt x="6072027" y="2826871"/>
                </a:lnTo>
                <a:lnTo>
                  <a:pt x="6076427" y="2959917"/>
                </a:lnTo>
                <a:lnTo>
                  <a:pt x="6080363" y="3095705"/>
                </a:lnTo>
                <a:lnTo>
                  <a:pt x="6084530" y="3232865"/>
                </a:lnTo>
                <a:lnTo>
                  <a:pt x="6087308" y="3372768"/>
                </a:lnTo>
                <a:lnTo>
                  <a:pt x="6087308" y="3514043"/>
                </a:lnTo>
                <a:lnTo>
                  <a:pt x="6088698" y="3656689"/>
                </a:lnTo>
                <a:lnTo>
                  <a:pt x="6087308" y="3800707"/>
                </a:lnTo>
                <a:lnTo>
                  <a:pt x="6084530" y="3946783"/>
                </a:lnTo>
                <a:lnTo>
                  <a:pt x="6081983" y="4092858"/>
                </a:lnTo>
                <a:lnTo>
                  <a:pt x="6076427" y="4240991"/>
                </a:lnTo>
                <a:lnTo>
                  <a:pt x="6070639" y="4390495"/>
                </a:lnTo>
                <a:lnTo>
                  <a:pt x="6063924" y="4540000"/>
                </a:lnTo>
                <a:lnTo>
                  <a:pt x="6054432" y="4690876"/>
                </a:lnTo>
                <a:lnTo>
                  <a:pt x="6043086" y="4843123"/>
                </a:lnTo>
                <a:lnTo>
                  <a:pt x="6032204" y="4996057"/>
                </a:lnTo>
                <a:lnTo>
                  <a:pt x="6018313" y="5148990"/>
                </a:lnTo>
                <a:lnTo>
                  <a:pt x="6001642" y="5303981"/>
                </a:lnTo>
                <a:lnTo>
                  <a:pt x="5984972" y="5456914"/>
                </a:lnTo>
                <a:lnTo>
                  <a:pt x="5965754" y="5612591"/>
                </a:lnTo>
                <a:lnTo>
                  <a:pt x="5944685" y="5768953"/>
                </a:lnTo>
                <a:lnTo>
                  <a:pt x="5922459" y="5923258"/>
                </a:lnTo>
                <a:lnTo>
                  <a:pt x="5896527" y="6079621"/>
                </a:lnTo>
                <a:lnTo>
                  <a:pt x="5868743" y="6235297"/>
                </a:lnTo>
                <a:lnTo>
                  <a:pt x="5841190" y="6391660"/>
                </a:lnTo>
                <a:lnTo>
                  <a:pt x="5809008" y="6547336"/>
                </a:lnTo>
                <a:lnTo>
                  <a:pt x="5776130" y="6702327"/>
                </a:lnTo>
                <a:lnTo>
                  <a:pt x="5741633" y="6858002"/>
                </a:lnTo>
                <a:lnTo>
                  <a:pt x="2610464" y="6858002"/>
                </a:lnTo>
                <a:lnTo>
                  <a:pt x="0" y="6858002"/>
                </a:lnTo>
                <a:close/>
              </a:path>
            </a:pathLst>
          </a:custGeom>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B576B68-0292-5742-A62C-DFA1B3DCE693}"/>
              </a:ext>
            </a:extLst>
          </p:cNvPr>
          <p:cNvSpPr>
            <a:spLocks noGrp="1"/>
          </p:cNvSpPr>
          <p:nvPr>
            <p:ph type="title"/>
          </p:nvPr>
        </p:nvSpPr>
        <p:spPr>
          <a:xfrm>
            <a:off x="900506" y="1118808"/>
            <a:ext cx="4671467" cy="4747683"/>
          </a:xfrm>
        </p:spPr>
        <p:txBody>
          <a:bodyPr anchor="ctr">
            <a:normAutofit/>
          </a:bodyPr>
          <a:lstStyle/>
          <a:p>
            <a:pPr algn="l"/>
            <a:r>
              <a:rPr lang="en-US" sz="5000" dirty="0"/>
              <a:t>Insights</a:t>
            </a:r>
          </a:p>
        </p:txBody>
      </p:sp>
      <p:sp>
        <p:nvSpPr>
          <p:cNvPr id="3" name="Content Placeholder 2">
            <a:extLst>
              <a:ext uri="{FF2B5EF4-FFF2-40B4-BE49-F238E27FC236}">
                <a16:creationId xmlns:a16="http://schemas.microsoft.com/office/drawing/2014/main" id="{12F64D1C-1C33-594B-9CEA-65BEAFF3BF7C}"/>
              </a:ext>
            </a:extLst>
          </p:cNvPr>
          <p:cNvSpPr>
            <a:spLocks noGrp="1"/>
          </p:cNvSpPr>
          <p:nvPr>
            <p:ph idx="1"/>
          </p:nvPr>
        </p:nvSpPr>
        <p:spPr>
          <a:xfrm>
            <a:off x="6498769" y="1118809"/>
            <a:ext cx="5049763" cy="4747681"/>
          </a:xfrm>
          <a:effectLst/>
        </p:spPr>
        <p:txBody>
          <a:bodyPr anchor="ctr">
            <a:normAutofit fontScale="85000" lnSpcReduction="10000"/>
          </a:bodyPr>
          <a:lstStyle/>
          <a:p>
            <a:pPr>
              <a:lnSpc>
                <a:spcPct val="100000"/>
              </a:lnSpc>
            </a:pPr>
            <a:r>
              <a:rPr lang="en-US" sz="1800" dirty="0"/>
              <a:t>Maximum number of cars are serviced in the km range of 50K-100K.</a:t>
            </a:r>
          </a:p>
          <a:p>
            <a:pPr>
              <a:lnSpc>
                <a:spcPct val="100000"/>
              </a:lnSpc>
            </a:pPr>
            <a:r>
              <a:rPr lang="en-US" sz="1800" dirty="0"/>
              <a:t>While there are no spikes seen in revenue all through a car’s lifetime, accidental damages top the chart in terms of revenue and become exponential after a car crosses 1.6M kms, which may infer a car beyond 1.6M kms, becomes more prone to accidents</a:t>
            </a:r>
          </a:p>
          <a:p>
            <a:pPr>
              <a:lnSpc>
                <a:spcPct val="100000"/>
              </a:lnSpc>
            </a:pPr>
            <a:r>
              <a:rPr lang="en-US" sz="1800" dirty="0"/>
              <a:t>While labor costs of MFCS remains constant in almost all service types, the outsourced labor is the highest in case of accidental repairs. </a:t>
            </a:r>
          </a:p>
          <a:p>
            <a:pPr>
              <a:lnSpc>
                <a:spcPct val="100000"/>
              </a:lnSpc>
            </a:pPr>
            <a:r>
              <a:rPr lang="en-US" sz="1800" dirty="0"/>
              <a:t>While paid services top the chart in terms of demand, accidental services contribute maximum portion of the revenue generation. Accidents being uncontrollable activity, is not something that can be worked upon to enhance revenue hence one must look at the second best category i.e. running repairs.</a:t>
            </a:r>
          </a:p>
          <a:p>
            <a:pPr>
              <a:lnSpc>
                <a:spcPct val="100000"/>
              </a:lnSpc>
            </a:pPr>
            <a:r>
              <a:rPr lang="en-US" sz="1800" dirty="0"/>
              <a:t>Common spikes seen across region in the month of May(onset of vacations), July(onset of Monsoons) and October(festival seasons/offers). </a:t>
            </a:r>
          </a:p>
          <a:p>
            <a:pPr marL="0" indent="0">
              <a:lnSpc>
                <a:spcPct val="100000"/>
              </a:lnSpc>
              <a:buNone/>
            </a:pPr>
            <a:endParaRPr lang="en-US" sz="1800" dirty="0"/>
          </a:p>
        </p:txBody>
      </p:sp>
    </p:spTree>
    <p:extLst>
      <p:ext uri="{BB962C8B-B14F-4D97-AF65-F5344CB8AC3E}">
        <p14:creationId xmlns:p14="http://schemas.microsoft.com/office/powerpoint/2010/main" val="11731867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C224410-FF86-4FBB-A05E-61232D4B1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2" y="-2"/>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F3BDD110-869E-4A8C-9250-C7AE5C8408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2" y="-2"/>
            <a:ext cx="6088698" cy="6858002"/>
          </a:xfrm>
          <a:custGeom>
            <a:avLst/>
            <a:gdLst>
              <a:gd name="connsiteX0" fmla="*/ 0 w 6088698"/>
              <a:gd name="connsiteY0" fmla="*/ 0 h 6858002"/>
              <a:gd name="connsiteX1" fmla="*/ 2610464 w 6088698"/>
              <a:gd name="connsiteY1" fmla="*/ 0 h 6858002"/>
              <a:gd name="connsiteX2" fmla="*/ 2610464 w 6088698"/>
              <a:gd name="connsiteY2" fmla="*/ 3 h 6858002"/>
              <a:gd name="connsiteX3" fmla="*/ 5749313 w 6088698"/>
              <a:gd name="connsiteY3" fmla="*/ 3 h 6858002"/>
              <a:gd name="connsiteX4" fmla="*/ 5749313 w 6088698"/>
              <a:gd name="connsiteY4" fmla="*/ 4 h 6858002"/>
              <a:gd name="connsiteX5" fmla="*/ 5740011 w 6088698"/>
              <a:gd name="connsiteY5" fmla="*/ 4 h 6858002"/>
              <a:gd name="connsiteX6" fmla="*/ 5748114 w 6088698"/>
              <a:gd name="connsiteY6" fmla="*/ 40466 h 6858002"/>
              <a:gd name="connsiteX7" fmla="*/ 5771963 w 6088698"/>
              <a:gd name="connsiteY7" fmla="*/ 159110 h 6858002"/>
              <a:gd name="connsiteX8" fmla="*/ 5788633 w 6088698"/>
              <a:gd name="connsiteY8" fmla="*/ 245521 h 6858002"/>
              <a:gd name="connsiteX9" fmla="*/ 5806229 w 6088698"/>
              <a:gd name="connsiteY9" fmla="*/ 348391 h 6858002"/>
              <a:gd name="connsiteX10" fmla="*/ 5827299 w 6088698"/>
              <a:gd name="connsiteY10" fmla="*/ 470463 h 6858002"/>
              <a:gd name="connsiteX11" fmla="*/ 5849526 w 6088698"/>
              <a:gd name="connsiteY11" fmla="*/ 605566 h 6858002"/>
              <a:gd name="connsiteX12" fmla="*/ 5872911 w 6088698"/>
              <a:gd name="connsiteY12" fmla="*/ 757813 h 6858002"/>
              <a:gd name="connsiteX13" fmla="*/ 5897684 w 6088698"/>
              <a:gd name="connsiteY13" fmla="*/ 923777 h 6858002"/>
              <a:gd name="connsiteX14" fmla="*/ 5922459 w 6088698"/>
              <a:gd name="connsiteY14" fmla="*/ 1104142 h 6858002"/>
              <a:gd name="connsiteX15" fmla="*/ 5947695 w 6088698"/>
              <a:gd name="connsiteY15" fmla="*/ 1296166 h 6858002"/>
              <a:gd name="connsiteX16" fmla="*/ 5971079 w 6088698"/>
              <a:gd name="connsiteY16" fmla="*/ 1503278 h 6858002"/>
              <a:gd name="connsiteX17" fmla="*/ 5993538 w 6088698"/>
              <a:gd name="connsiteY17" fmla="*/ 1719991 h 6858002"/>
              <a:gd name="connsiteX18" fmla="*/ 6013913 w 6088698"/>
              <a:gd name="connsiteY18" fmla="*/ 1949048 h 6858002"/>
              <a:gd name="connsiteX19" fmla="*/ 6033361 w 6088698"/>
              <a:gd name="connsiteY19" fmla="*/ 2187706 h 6858002"/>
              <a:gd name="connsiteX20" fmla="*/ 6051654 w 6088698"/>
              <a:gd name="connsiteY20" fmla="*/ 2436652 h 6858002"/>
              <a:gd name="connsiteX21" fmla="*/ 6058136 w 6088698"/>
              <a:gd name="connsiteY21" fmla="*/ 2564211 h 6858002"/>
              <a:gd name="connsiteX22" fmla="*/ 6065314 w 6088698"/>
              <a:gd name="connsiteY22" fmla="*/ 2694512 h 6858002"/>
              <a:gd name="connsiteX23" fmla="*/ 6072027 w 6088698"/>
              <a:gd name="connsiteY23" fmla="*/ 2826871 h 6858002"/>
              <a:gd name="connsiteX24" fmla="*/ 6076427 w 6088698"/>
              <a:gd name="connsiteY24" fmla="*/ 2959917 h 6858002"/>
              <a:gd name="connsiteX25" fmla="*/ 6080363 w 6088698"/>
              <a:gd name="connsiteY25" fmla="*/ 3095705 h 6858002"/>
              <a:gd name="connsiteX26" fmla="*/ 6084530 w 6088698"/>
              <a:gd name="connsiteY26" fmla="*/ 3232865 h 6858002"/>
              <a:gd name="connsiteX27" fmla="*/ 6087308 w 6088698"/>
              <a:gd name="connsiteY27" fmla="*/ 3372768 h 6858002"/>
              <a:gd name="connsiteX28" fmla="*/ 6087308 w 6088698"/>
              <a:gd name="connsiteY28" fmla="*/ 3514043 h 6858002"/>
              <a:gd name="connsiteX29" fmla="*/ 6088698 w 6088698"/>
              <a:gd name="connsiteY29" fmla="*/ 3656689 h 6858002"/>
              <a:gd name="connsiteX30" fmla="*/ 6087308 w 6088698"/>
              <a:gd name="connsiteY30" fmla="*/ 3800707 h 6858002"/>
              <a:gd name="connsiteX31" fmla="*/ 6084530 w 6088698"/>
              <a:gd name="connsiteY31" fmla="*/ 3946783 h 6858002"/>
              <a:gd name="connsiteX32" fmla="*/ 6081983 w 6088698"/>
              <a:gd name="connsiteY32" fmla="*/ 4092858 h 6858002"/>
              <a:gd name="connsiteX33" fmla="*/ 6076427 w 6088698"/>
              <a:gd name="connsiteY33" fmla="*/ 4240991 h 6858002"/>
              <a:gd name="connsiteX34" fmla="*/ 6070639 w 6088698"/>
              <a:gd name="connsiteY34" fmla="*/ 4390495 h 6858002"/>
              <a:gd name="connsiteX35" fmla="*/ 6063924 w 6088698"/>
              <a:gd name="connsiteY35" fmla="*/ 4540000 h 6858002"/>
              <a:gd name="connsiteX36" fmla="*/ 6054432 w 6088698"/>
              <a:gd name="connsiteY36" fmla="*/ 4690876 h 6858002"/>
              <a:gd name="connsiteX37" fmla="*/ 6043086 w 6088698"/>
              <a:gd name="connsiteY37" fmla="*/ 4843123 h 6858002"/>
              <a:gd name="connsiteX38" fmla="*/ 6032204 w 6088698"/>
              <a:gd name="connsiteY38" fmla="*/ 4996057 h 6858002"/>
              <a:gd name="connsiteX39" fmla="*/ 6018313 w 6088698"/>
              <a:gd name="connsiteY39" fmla="*/ 5148990 h 6858002"/>
              <a:gd name="connsiteX40" fmla="*/ 6001642 w 6088698"/>
              <a:gd name="connsiteY40" fmla="*/ 5303981 h 6858002"/>
              <a:gd name="connsiteX41" fmla="*/ 5984972 w 6088698"/>
              <a:gd name="connsiteY41" fmla="*/ 5456914 h 6858002"/>
              <a:gd name="connsiteX42" fmla="*/ 5965754 w 6088698"/>
              <a:gd name="connsiteY42" fmla="*/ 5612591 h 6858002"/>
              <a:gd name="connsiteX43" fmla="*/ 5944685 w 6088698"/>
              <a:gd name="connsiteY43" fmla="*/ 5768953 h 6858002"/>
              <a:gd name="connsiteX44" fmla="*/ 5922459 w 6088698"/>
              <a:gd name="connsiteY44" fmla="*/ 5923258 h 6858002"/>
              <a:gd name="connsiteX45" fmla="*/ 5896527 w 6088698"/>
              <a:gd name="connsiteY45" fmla="*/ 6079621 h 6858002"/>
              <a:gd name="connsiteX46" fmla="*/ 5868743 w 6088698"/>
              <a:gd name="connsiteY46" fmla="*/ 6235297 h 6858002"/>
              <a:gd name="connsiteX47" fmla="*/ 5841190 w 6088698"/>
              <a:gd name="connsiteY47" fmla="*/ 6391660 h 6858002"/>
              <a:gd name="connsiteX48" fmla="*/ 5809008 w 6088698"/>
              <a:gd name="connsiteY48" fmla="*/ 6547336 h 6858002"/>
              <a:gd name="connsiteX49" fmla="*/ 5776130 w 6088698"/>
              <a:gd name="connsiteY49" fmla="*/ 6702327 h 6858002"/>
              <a:gd name="connsiteX50" fmla="*/ 5741633 w 6088698"/>
              <a:gd name="connsiteY50" fmla="*/ 6858002 h 6858002"/>
              <a:gd name="connsiteX51" fmla="*/ 2610464 w 6088698"/>
              <a:gd name="connsiteY51" fmla="*/ 6858002 h 6858002"/>
              <a:gd name="connsiteX52" fmla="*/ 0 w 6088698"/>
              <a:gd name="connsiteY52" fmla="*/ 6858002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6088698" h="6858002">
                <a:moveTo>
                  <a:pt x="0" y="0"/>
                </a:moveTo>
                <a:lnTo>
                  <a:pt x="2610464" y="0"/>
                </a:lnTo>
                <a:lnTo>
                  <a:pt x="2610464" y="3"/>
                </a:lnTo>
                <a:lnTo>
                  <a:pt x="5749313" y="3"/>
                </a:lnTo>
                <a:lnTo>
                  <a:pt x="5749313" y="4"/>
                </a:lnTo>
                <a:lnTo>
                  <a:pt x="5740011" y="4"/>
                </a:lnTo>
                <a:lnTo>
                  <a:pt x="5748114" y="40466"/>
                </a:lnTo>
                <a:lnTo>
                  <a:pt x="5771963" y="159110"/>
                </a:lnTo>
                <a:lnTo>
                  <a:pt x="5788633" y="245521"/>
                </a:lnTo>
                <a:lnTo>
                  <a:pt x="5806229" y="348391"/>
                </a:lnTo>
                <a:lnTo>
                  <a:pt x="5827299" y="470463"/>
                </a:lnTo>
                <a:lnTo>
                  <a:pt x="5849526" y="605566"/>
                </a:lnTo>
                <a:lnTo>
                  <a:pt x="5872911" y="757813"/>
                </a:lnTo>
                <a:lnTo>
                  <a:pt x="5897684" y="923777"/>
                </a:lnTo>
                <a:lnTo>
                  <a:pt x="5922459" y="1104142"/>
                </a:lnTo>
                <a:lnTo>
                  <a:pt x="5947695" y="1296166"/>
                </a:lnTo>
                <a:lnTo>
                  <a:pt x="5971079" y="1503278"/>
                </a:lnTo>
                <a:lnTo>
                  <a:pt x="5993538" y="1719991"/>
                </a:lnTo>
                <a:lnTo>
                  <a:pt x="6013913" y="1949048"/>
                </a:lnTo>
                <a:lnTo>
                  <a:pt x="6033361" y="2187706"/>
                </a:lnTo>
                <a:lnTo>
                  <a:pt x="6051654" y="2436652"/>
                </a:lnTo>
                <a:lnTo>
                  <a:pt x="6058136" y="2564211"/>
                </a:lnTo>
                <a:lnTo>
                  <a:pt x="6065314" y="2694512"/>
                </a:lnTo>
                <a:lnTo>
                  <a:pt x="6072027" y="2826871"/>
                </a:lnTo>
                <a:lnTo>
                  <a:pt x="6076427" y="2959917"/>
                </a:lnTo>
                <a:lnTo>
                  <a:pt x="6080363" y="3095705"/>
                </a:lnTo>
                <a:lnTo>
                  <a:pt x="6084530" y="3232865"/>
                </a:lnTo>
                <a:lnTo>
                  <a:pt x="6087308" y="3372768"/>
                </a:lnTo>
                <a:lnTo>
                  <a:pt x="6087308" y="3514043"/>
                </a:lnTo>
                <a:lnTo>
                  <a:pt x="6088698" y="3656689"/>
                </a:lnTo>
                <a:lnTo>
                  <a:pt x="6087308" y="3800707"/>
                </a:lnTo>
                <a:lnTo>
                  <a:pt x="6084530" y="3946783"/>
                </a:lnTo>
                <a:lnTo>
                  <a:pt x="6081983" y="4092858"/>
                </a:lnTo>
                <a:lnTo>
                  <a:pt x="6076427" y="4240991"/>
                </a:lnTo>
                <a:lnTo>
                  <a:pt x="6070639" y="4390495"/>
                </a:lnTo>
                <a:lnTo>
                  <a:pt x="6063924" y="4540000"/>
                </a:lnTo>
                <a:lnTo>
                  <a:pt x="6054432" y="4690876"/>
                </a:lnTo>
                <a:lnTo>
                  <a:pt x="6043086" y="4843123"/>
                </a:lnTo>
                <a:lnTo>
                  <a:pt x="6032204" y="4996057"/>
                </a:lnTo>
                <a:lnTo>
                  <a:pt x="6018313" y="5148990"/>
                </a:lnTo>
                <a:lnTo>
                  <a:pt x="6001642" y="5303981"/>
                </a:lnTo>
                <a:lnTo>
                  <a:pt x="5984972" y="5456914"/>
                </a:lnTo>
                <a:lnTo>
                  <a:pt x="5965754" y="5612591"/>
                </a:lnTo>
                <a:lnTo>
                  <a:pt x="5944685" y="5768953"/>
                </a:lnTo>
                <a:lnTo>
                  <a:pt x="5922459" y="5923258"/>
                </a:lnTo>
                <a:lnTo>
                  <a:pt x="5896527" y="6079621"/>
                </a:lnTo>
                <a:lnTo>
                  <a:pt x="5868743" y="6235297"/>
                </a:lnTo>
                <a:lnTo>
                  <a:pt x="5841190" y="6391660"/>
                </a:lnTo>
                <a:lnTo>
                  <a:pt x="5809008" y="6547336"/>
                </a:lnTo>
                <a:lnTo>
                  <a:pt x="5776130" y="6702327"/>
                </a:lnTo>
                <a:lnTo>
                  <a:pt x="5741633" y="6858002"/>
                </a:lnTo>
                <a:lnTo>
                  <a:pt x="2610464" y="6858002"/>
                </a:lnTo>
                <a:lnTo>
                  <a:pt x="0" y="6858002"/>
                </a:lnTo>
                <a:close/>
              </a:path>
            </a:pathLst>
          </a:custGeom>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C459E83-13EE-9448-B86A-19D74971F3A6}"/>
              </a:ext>
            </a:extLst>
          </p:cNvPr>
          <p:cNvSpPr>
            <a:spLocks noGrp="1"/>
          </p:cNvSpPr>
          <p:nvPr>
            <p:ph type="title"/>
          </p:nvPr>
        </p:nvSpPr>
        <p:spPr>
          <a:xfrm>
            <a:off x="900506" y="1118808"/>
            <a:ext cx="4671467" cy="4747683"/>
          </a:xfrm>
        </p:spPr>
        <p:txBody>
          <a:bodyPr anchor="ctr">
            <a:normAutofit/>
          </a:bodyPr>
          <a:lstStyle/>
          <a:p>
            <a:pPr algn="l"/>
            <a:r>
              <a:rPr lang="en-US" sz="5000"/>
              <a:t>Insights</a:t>
            </a:r>
          </a:p>
        </p:txBody>
      </p:sp>
      <p:sp>
        <p:nvSpPr>
          <p:cNvPr id="3" name="Content Placeholder 2">
            <a:extLst>
              <a:ext uri="{FF2B5EF4-FFF2-40B4-BE49-F238E27FC236}">
                <a16:creationId xmlns:a16="http://schemas.microsoft.com/office/drawing/2014/main" id="{7B188D6D-D927-AE42-B6B7-E882227CC2AC}"/>
              </a:ext>
            </a:extLst>
          </p:cNvPr>
          <p:cNvSpPr>
            <a:spLocks noGrp="1"/>
          </p:cNvSpPr>
          <p:nvPr>
            <p:ph idx="1"/>
          </p:nvPr>
        </p:nvSpPr>
        <p:spPr>
          <a:xfrm>
            <a:off x="6498769" y="1118809"/>
            <a:ext cx="5049763" cy="4747681"/>
          </a:xfrm>
          <a:effectLst/>
        </p:spPr>
        <p:txBody>
          <a:bodyPr anchor="ctr">
            <a:normAutofit/>
          </a:bodyPr>
          <a:lstStyle/>
          <a:p>
            <a:pPr>
              <a:lnSpc>
                <a:spcPct val="100000"/>
              </a:lnSpc>
            </a:pPr>
            <a:r>
              <a:rPr lang="en-US" sz="2000">
                <a:solidFill>
                  <a:schemeClr val="tx1"/>
                </a:solidFill>
              </a:rPr>
              <a:t>Top 3 lead generating channels include references, campaigns and outdoor activities i.e. cost intensive marketing activities like hoardings, TVC or any other media promotion are not fruitful.</a:t>
            </a:r>
          </a:p>
          <a:p>
            <a:pPr>
              <a:lnSpc>
                <a:spcPct val="100000"/>
              </a:lnSpc>
            </a:pPr>
            <a:r>
              <a:rPr lang="en-US" sz="2000">
                <a:solidFill>
                  <a:schemeClr val="tx1"/>
                </a:solidFill>
              </a:rPr>
              <a:t>Insurance is the best alternate source of revenue and can be focused for targeted marketing.</a:t>
            </a:r>
          </a:p>
          <a:p>
            <a:pPr>
              <a:lnSpc>
                <a:spcPct val="100000"/>
              </a:lnSpc>
            </a:pPr>
            <a:r>
              <a:rPr lang="en-US" sz="2000">
                <a:solidFill>
                  <a:schemeClr val="tx1"/>
                </a:solidFill>
              </a:rPr>
              <a:t>Of all the leads generated, almost 50% leads for categories like luxury, hatchback, sedan &amp; SUV were generated either via word of mouth (references – customers / employees) or outdoor activity.</a:t>
            </a:r>
          </a:p>
          <a:p>
            <a:pPr>
              <a:lnSpc>
                <a:spcPct val="100000"/>
              </a:lnSpc>
            </a:pPr>
            <a:endParaRPr lang="en-US" sz="2000">
              <a:solidFill>
                <a:schemeClr val="tx1"/>
              </a:solidFill>
            </a:endParaRPr>
          </a:p>
        </p:txBody>
      </p:sp>
    </p:spTree>
    <p:extLst>
      <p:ext uri="{BB962C8B-B14F-4D97-AF65-F5344CB8AC3E}">
        <p14:creationId xmlns:p14="http://schemas.microsoft.com/office/powerpoint/2010/main" val="23388372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C224410-FF86-4FBB-A05E-61232D4B1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2" y="-2"/>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F3BDD110-869E-4A8C-9250-C7AE5C8408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2" y="-2"/>
            <a:ext cx="6088698" cy="6858002"/>
          </a:xfrm>
          <a:custGeom>
            <a:avLst/>
            <a:gdLst>
              <a:gd name="connsiteX0" fmla="*/ 0 w 6088698"/>
              <a:gd name="connsiteY0" fmla="*/ 0 h 6858002"/>
              <a:gd name="connsiteX1" fmla="*/ 2610464 w 6088698"/>
              <a:gd name="connsiteY1" fmla="*/ 0 h 6858002"/>
              <a:gd name="connsiteX2" fmla="*/ 2610464 w 6088698"/>
              <a:gd name="connsiteY2" fmla="*/ 3 h 6858002"/>
              <a:gd name="connsiteX3" fmla="*/ 5749313 w 6088698"/>
              <a:gd name="connsiteY3" fmla="*/ 3 h 6858002"/>
              <a:gd name="connsiteX4" fmla="*/ 5749313 w 6088698"/>
              <a:gd name="connsiteY4" fmla="*/ 4 h 6858002"/>
              <a:gd name="connsiteX5" fmla="*/ 5740011 w 6088698"/>
              <a:gd name="connsiteY5" fmla="*/ 4 h 6858002"/>
              <a:gd name="connsiteX6" fmla="*/ 5748114 w 6088698"/>
              <a:gd name="connsiteY6" fmla="*/ 40466 h 6858002"/>
              <a:gd name="connsiteX7" fmla="*/ 5771963 w 6088698"/>
              <a:gd name="connsiteY7" fmla="*/ 159110 h 6858002"/>
              <a:gd name="connsiteX8" fmla="*/ 5788633 w 6088698"/>
              <a:gd name="connsiteY8" fmla="*/ 245521 h 6858002"/>
              <a:gd name="connsiteX9" fmla="*/ 5806229 w 6088698"/>
              <a:gd name="connsiteY9" fmla="*/ 348391 h 6858002"/>
              <a:gd name="connsiteX10" fmla="*/ 5827299 w 6088698"/>
              <a:gd name="connsiteY10" fmla="*/ 470463 h 6858002"/>
              <a:gd name="connsiteX11" fmla="*/ 5849526 w 6088698"/>
              <a:gd name="connsiteY11" fmla="*/ 605566 h 6858002"/>
              <a:gd name="connsiteX12" fmla="*/ 5872911 w 6088698"/>
              <a:gd name="connsiteY12" fmla="*/ 757813 h 6858002"/>
              <a:gd name="connsiteX13" fmla="*/ 5897684 w 6088698"/>
              <a:gd name="connsiteY13" fmla="*/ 923777 h 6858002"/>
              <a:gd name="connsiteX14" fmla="*/ 5922459 w 6088698"/>
              <a:gd name="connsiteY14" fmla="*/ 1104142 h 6858002"/>
              <a:gd name="connsiteX15" fmla="*/ 5947695 w 6088698"/>
              <a:gd name="connsiteY15" fmla="*/ 1296166 h 6858002"/>
              <a:gd name="connsiteX16" fmla="*/ 5971079 w 6088698"/>
              <a:gd name="connsiteY16" fmla="*/ 1503278 h 6858002"/>
              <a:gd name="connsiteX17" fmla="*/ 5993538 w 6088698"/>
              <a:gd name="connsiteY17" fmla="*/ 1719991 h 6858002"/>
              <a:gd name="connsiteX18" fmla="*/ 6013913 w 6088698"/>
              <a:gd name="connsiteY18" fmla="*/ 1949048 h 6858002"/>
              <a:gd name="connsiteX19" fmla="*/ 6033361 w 6088698"/>
              <a:gd name="connsiteY19" fmla="*/ 2187706 h 6858002"/>
              <a:gd name="connsiteX20" fmla="*/ 6051654 w 6088698"/>
              <a:gd name="connsiteY20" fmla="*/ 2436652 h 6858002"/>
              <a:gd name="connsiteX21" fmla="*/ 6058136 w 6088698"/>
              <a:gd name="connsiteY21" fmla="*/ 2564211 h 6858002"/>
              <a:gd name="connsiteX22" fmla="*/ 6065314 w 6088698"/>
              <a:gd name="connsiteY22" fmla="*/ 2694512 h 6858002"/>
              <a:gd name="connsiteX23" fmla="*/ 6072027 w 6088698"/>
              <a:gd name="connsiteY23" fmla="*/ 2826871 h 6858002"/>
              <a:gd name="connsiteX24" fmla="*/ 6076427 w 6088698"/>
              <a:gd name="connsiteY24" fmla="*/ 2959917 h 6858002"/>
              <a:gd name="connsiteX25" fmla="*/ 6080363 w 6088698"/>
              <a:gd name="connsiteY25" fmla="*/ 3095705 h 6858002"/>
              <a:gd name="connsiteX26" fmla="*/ 6084530 w 6088698"/>
              <a:gd name="connsiteY26" fmla="*/ 3232865 h 6858002"/>
              <a:gd name="connsiteX27" fmla="*/ 6087308 w 6088698"/>
              <a:gd name="connsiteY27" fmla="*/ 3372768 h 6858002"/>
              <a:gd name="connsiteX28" fmla="*/ 6087308 w 6088698"/>
              <a:gd name="connsiteY28" fmla="*/ 3514043 h 6858002"/>
              <a:gd name="connsiteX29" fmla="*/ 6088698 w 6088698"/>
              <a:gd name="connsiteY29" fmla="*/ 3656689 h 6858002"/>
              <a:gd name="connsiteX30" fmla="*/ 6087308 w 6088698"/>
              <a:gd name="connsiteY30" fmla="*/ 3800707 h 6858002"/>
              <a:gd name="connsiteX31" fmla="*/ 6084530 w 6088698"/>
              <a:gd name="connsiteY31" fmla="*/ 3946783 h 6858002"/>
              <a:gd name="connsiteX32" fmla="*/ 6081983 w 6088698"/>
              <a:gd name="connsiteY32" fmla="*/ 4092858 h 6858002"/>
              <a:gd name="connsiteX33" fmla="*/ 6076427 w 6088698"/>
              <a:gd name="connsiteY33" fmla="*/ 4240991 h 6858002"/>
              <a:gd name="connsiteX34" fmla="*/ 6070639 w 6088698"/>
              <a:gd name="connsiteY34" fmla="*/ 4390495 h 6858002"/>
              <a:gd name="connsiteX35" fmla="*/ 6063924 w 6088698"/>
              <a:gd name="connsiteY35" fmla="*/ 4540000 h 6858002"/>
              <a:gd name="connsiteX36" fmla="*/ 6054432 w 6088698"/>
              <a:gd name="connsiteY36" fmla="*/ 4690876 h 6858002"/>
              <a:gd name="connsiteX37" fmla="*/ 6043086 w 6088698"/>
              <a:gd name="connsiteY37" fmla="*/ 4843123 h 6858002"/>
              <a:gd name="connsiteX38" fmla="*/ 6032204 w 6088698"/>
              <a:gd name="connsiteY38" fmla="*/ 4996057 h 6858002"/>
              <a:gd name="connsiteX39" fmla="*/ 6018313 w 6088698"/>
              <a:gd name="connsiteY39" fmla="*/ 5148990 h 6858002"/>
              <a:gd name="connsiteX40" fmla="*/ 6001642 w 6088698"/>
              <a:gd name="connsiteY40" fmla="*/ 5303981 h 6858002"/>
              <a:gd name="connsiteX41" fmla="*/ 5984972 w 6088698"/>
              <a:gd name="connsiteY41" fmla="*/ 5456914 h 6858002"/>
              <a:gd name="connsiteX42" fmla="*/ 5965754 w 6088698"/>
              <a:gd name="connsiteY42" fmla="*/ 5612591 h 6858002"/>
              <a:gd name="connsiteX43" fmla="*/ 5944685 w 6088698"/>
              <a:gd name="connsiteY43" fmla="*/ 5768953 h 6858002"/>
              <a:gd name="connsiteX44" fmla="*/ 5922459 w 6088698"/>
              <a:gd name="connsiteY44" fmla="*/ 5923258 h 6858002"/>
              <a:gd name="connsiteX45" fmla="*/ 5896527 w 6088698"/>
              <a:gd name="connsiteY45" fmla="*/ 6079621 h 6858002"/>
              <a:gd name="connsiteX46" fmla="*/ 5868743 w 6088698"/>
              <a:gd name="connsiteY46" fmla="*/ 6235297 h 6858002"/>
              <a:gd name="connsiteX47" fmla="*/ 5841190 w 6088698"/>
              <a:gd name="connsiteY47" fmla="*/ 6391660 h 6858002"/>
              <a:gd name="connsiteX48" fmla="*/ 5809008 w 6088698"/>
              <a:gd name="connsiteY48" fmla="*/ 6547336 h 6858002"/>
              <a:gd name="connsiteX49" fmla="*/ 5776130 w 6088698"/>
              <a:gd name="connsiteY49" fmla="*/ 6702327 h 6858002"/>
              <a:gd name="connsiteX50" fmla="*/ 5741633 w 6088698"/>
              <a:gd name="connsiteY50" fmla="*/ 6858002 h 6858002"/>
              <a:gd name="connsiteX51" fmla="*/ 2610464 w 6088698"/>
              <a:gd name="connsiteY51" fmla="*/ 6858002 h 6858002"/>
              <a:gd name="connsiteX52" fmla="*/ 0 w 6088698"/>
              <a:gd name="connsiteY52" fmla="*/ 6858002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6088698" h="6858002">
                <a:moveTo>
                  <a:pt x="0" y="0"/>
                </a:moveTo>
                <a:lnTo>
                  <a:pt x="2610464" y="0"/>
                </a:lnTo>
                <a:lnTo>
                  <a:pt x="2610464" y="3"/>
                </a:lnTo>
                <a:lnTo>
                  <a:pt x="5749313" y="3"/>
                </a:lnTo>
                <a:lnTo>
                  <a:pt x="5749313" y="4"/>
                </a:lnTo>
                <a:lnTo>
                  <a:pt x="5740011" y="4"/>
                </a:lnTo>
                <a:lnTo>
                  <a:pt x="5748114" y="40466"/>
                </a:lnTo>
                <a:lnTo>
                  <a:pt x="5771963" y="159110"/>
                </a:lnTo>
                <a:lnTo>
                  <a:pt x="5788633" y="245521"/>
                </a:lnTo>
                <a:lnTo>
                  <a:pt x="5806229" y="348391"/>
                </a:lnTo>
                <a:lnTo>
                  <a:pt x="5827299" y="470463"/>
                </a:lnTo>
                <a:lnTo>
                  <a:pt x="5849526" y="605566"/>
                </a:lnTo>
                <a:lnTo>
                  <a:pt x="5872911" y="757813"/>
                </a:lnTo>
                <a:lnTo>
                  <a:pt x="5897684" y="923777"/>
                </a:lnTo>
                <a:lnTo>
                  <a:pt x="5922459" y="1104142"/>
                </a:lnTo>
                <a:lnTo>
                  <a:pt x="5947695" y="1296166"/>
                </a:lnTo>
                <a:lnTo>
                  <a:pt x="5971079" y="1503278"/>
                </a:lnTo>
                <a:lnTo>
                  <a:pt x="5993538" y="1719991"/>
                </a:lnTo>
                <a:lnTo>
                  <a:pt x="6013913" y="1949048"/>
                </a:lnTo>
                <a:lnTo>
                  <a:pt x="6033361" y="2187706"/>
                </a:lnTo>
                <a:lnTo>
                  <a:pt x="6051654" y="2436652"/>
                </a:lnTo>
                <a:lnTo>
                  <a:pt x="6058136" y="2564211"/>
                </a:lnTo>
                <a:lnTo>
                  <a:pt x="6065314" y="2694512"/>
                </a:lnTo>
                <a:lnTo>
                  <a:pt x="6072027" y="2826871"/>
                </a:lnTo>
                <a:lnTo>
                  <a:pt x="6076427" y="2959917"/>
                </a:lnTo>
                <a:lnTo>
                  <a:pt x="6080363" y="3095705"/>
                </a:lnTo>
                <a:lnTo>
                  <a:pt x="6084530" y="3232865"/>
                </a:lnTo>
                <a:lnTo>
                  <a:pt x="6087308" y="3372768"/>
                </a:lnTo>
                <a:lnTo>
                  <a:pt x="6087308" y="3514043"/>
                </a:lnTo>
                <a:lnTo>
                  <a:pt x="6088698" y="3656689"/>
                </a:lnTo>
                <a:lnTo>
                  <a:pt x="6087308" y="3800707"/>
                </a:lnTo>
                <a:lnTo>
                  <a:pt x="6084530" y="3946783"/>
                </a:lnTo>
                <a:lnTo>
                  <a:pt x="6081983" y="4092858"/>
                </a:lnTo>
                <a:lnTo>
                  <a:pt x="6076427" y="4240991"/>
                </a:lnTo>
                <a:lnTo>
                  <a:pt x="6070639" y="4390495"/>
                </a:lnTo>
                <a:lnTo>
                  <a:pt x="6063924" y="4540000"/>
                </a:lnTo>
                <a:lnTo>
                  <a:pt x="6054432" y="4690876"/>
                </a:lnTo>
                <a:lnTo>
                  <a:pt x="6043086" y="4843123"/>
                </a:lnTo>
                <a:lnTo>
                  <a:pt x="6032204" y="4996057"/>
                </a:lnTo>
                <a:lnTo>
                  <a:pt x="6018313" y="5148990"/>
                </a:lnTo>
                <a:lnTo>
                  <a:pt x="6001642" y="5303981"/>
                </a:lnTo>
                <a:lnTo>
                  <a:pt x="5984972" y="5456914"/>
                </a:lnTo>
                <a:lnTo>
                  <a:pt x="5965754" y="5612591"/>
                </a:lnTo>
                <a:lnTo>
                  <a:pt x="5944685" y="5768953"/>
                </a:lnTo>
                <a:lnTo>
                  <a:pt x="5922459" y="5923258"/>
                </a:lnTo>
                <a:lnTo>
                  <a:pt x="5896527" y="6079621"/>
                </a:lnTo>
                <a:lnTo>
                  <a:pt x="5868743" y="6235297"/>
                </a:lnTo>
                <a:lnTo>
                  <a:pt x="5841190" y="6391660"/>
                </a:lnTo>
                <a:lnTo>
                  <a:pt x="5809008" y="6547336"/>
                </a:lnTo>
                <a:lnTo>
                  <a:pt x="5776130" y="6702327"/>
                </a:lnTo>
                <a:lnTo>
                  <a:pt x="5741633" y="6858002"/>
                </a:lnTo>
                <a:lnTo>
                  <a:pt x="2610464" y="6858002"/>
                </a:lnTo>
                <a:lnTo>
                  <a:pt x="0" y="6858002"/>
                </a:lnTo>
                <a:close/>
              </a:path>
            </a:pathLst>
          </a:custGeom>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C459E83-13EE-9448-B86A-19D74971F3A6}"/>
              </a:ext>
            </a:extLst>
          </p:cNvPr>
          <p:cNvSpPr>
            <a:spLocks noGrp="1"/>
          </p:cNvSpPr>
          <p:nvPr>
            <p:ph type="title"/>
          </p:nvPr>
        </p:nvSpPr>
        <p:spPr>
          <a:xfrm>
            <a:off x="900506" y="1118808"/>
            <a:ext cx="4671467" cy="4747683"/>
          </a:xfrm>
        </p:spPr>
        <p:txBody>
          <a:bodyPr anchor="ctr">
            <a:normAutofit/>
          </a:bodyPr>
          <a:lstStyle/>
          <a:p>
            <a:pPr algn="l"/>
            <a:r>
              <a:rPr lang="en-US" sz="5000"/>
              <a:t>Insights</a:t>
            </a:r>
          </a:p>
        </p:txBody>
      </p:sp>
      <p:sp>
        <p:nvSpPr>
          <p:cNvPr id="3" name="Content Placeholder 2">
            <a:extLst>
              <a:ext uri="{FF2B5EF4-FFF2-40B4-BE49-F238E27FC236}">
                <a16:creationId xmlns:a16="http://schemas.microsoft.com/office/drawing/2014/main" id="{7B188D6D-D927-AE42-B6B7-E882227CC2AC}"/>
              </a:ext>
            </a:extLst>
          </p:cNvPr>
          <p:cNvSpPr>
            <a:spLocks noGrp="1"/>
          </p:cNvSpPr>
          <p:nvPr>
            <p:ph idx="1"/>
          </p:nvPr>
        </p:nvSpPr>
        <p:spPr>
          <a:xfrm>
            <a:off x="6498769" y="1118809"/>
            <a:ext cx="5049763" cy="4747681"/>
          </a:xfrm>
          <a:effectLst/>
        </p:spPr>
        <p:txBody>
          <a:bodyPr anchor="ctr">
            <a:normAutofit/>
          </a:bodyPr>
          <a:lstStyle/>
          <a:p>
            <a:r>
              <a:rPr lang="en-US" sz="2100">
                <a:solidFill>
                  <a:schemeClr val="tx1"/>
                </a:solidFill>
              </a:rPr>
              <a:t>There has been consistent upward movement in terms of number of cars serviced, revenue generated as well as the number of workshops opened.</a:t>
            </a:r>
          </a:p>
          <a:p>
            <a:r>
              <a:rPr lang="en-US" sz="2100">
                <a:solidFill>
                  <a:schemeClr val="tx1"/>
                </a:solidFill>
              </a:rPr>
              <a:t>Year 2014 saw a dip in the count of cars serviced, reason could be – strategic change by Mahindra group, this was also visible in the workshop distribution graph &amp; map as there were not many new workshops added in the year 2014 compared to high additions seen in other years.</a:t>
            </a:r>
          </a:p>
        </p:txBody>
      </p:sp>
    </p:spTree>
    <p:extLst>
      <p:ext uri="{BB962C8B-B14F-4D97-AF65-F5344CB8AC3E}">
        <p14:creationId xmlns:p14="http://schemas.microsoft.com/office/powerpoint/2010/main" val="34587565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C224410-FF86-4FBB-A05E-61232D4B1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2" y="-2"/>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F3BDD110-869E-4A8C-9250-C7AE5C8408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2" y="-2"/>
            <a:ext cx="6088698" cy="6858002"/>
          </a:xfrm>
          <a:custGeom>
            <a:avLst/>
            <a:gdLst>
              <a:gd name="connsiteX0" fmla="*/ 0 w 6088698"/>
              <a:gd name="connsiteY0" fmla="*/ 0 h 6858002"/>
              <a:gd name="connsiteX1" fmla="*/ 2610464 w 6088698"/>
              <a:gd name="connsiteY1" fmla="*/ 0 h 6858002"/>
              <a:gd name="connsiteX2" fmla="*/ 2610464 w 6088698"/>
              <a:gd name="connsiteY2" fmla="*/ 3 h 6858002"/>
              <a:gd name="connsiteX3" fmla="*/ 5749313 w 6088698"/>
              <a:gd name="connsiteY3" fmla="*/ 3 h 6858002"/>
              <a:gd name="connsiteX4" fmla="*/ 5749313 w 6088698"/>
              <a:gd name="connsiteY4" fmla="*/ 4 h 6858002"/>
              <a:gd name="connsiteX5" fmla="*/ 5740011 w 6088698"/>
              <a:gd name="connsiteY5" fmla="*/ 4 h 6858002"/>
              <a:gd name="connsiteX6" fmla="*/ 5748114 w 6088698"/>
              <a:gd name="connsiteY6" fmla="*/ 40466 h 6858002"/>
              <a:gd name="connsiteX7" fmla="*/ 5771963 w 6088698"/>
              <a:gd name="connsiteY7" fmla="*/ 159110 h 6858002"/>
              <a:gd name="connsiteX8" fmla="*/ 5788633 w 6088698"/>
              <a:gd name="connsiteY8" fmla="*/ 245521 h 6858002"/>
              <a:gd name="connsiteX9" fmla="*/ 5806229 w 6088698"/>
              <a:gd name="connsiteY9" fmla="*/ 348391 h 6858002"/>
              <a:gd name="connsiteX10" fmla="*/ 5827299 w 6088698"/>
              <a:gd name="connsiteY10" fmla="*/ 470463 h 6858002"/>
              <a:gd name="connsiteX11" fmla="*/ 5849526 w 6088698"/>
              <a:gd name="connsiteY11" fmla="*/ 605566 h 6858002"/>
              <a:gd name="connsiteX12" fmla="*/ 5872911 w 6088698"/>
              <a:gd name="connsiteY12" fmla="*/ 757813 h 6858002"/>
              <a:gd name="connsiteX13" fmla="*/ 5897684 w 6088698"/>
              <a:gd name="connsiteY13" fmla="*/ 923777 h 6858002"/>
              <a:gd name="connsiteX14" fmla="*/ 5922459 w 6088698"/>
              <a:gd name="connsiteY14" fmla="*/ 1104142 h 6858002"/>
              <a:gd name="connsiteX15" fmla="*/ 5947695 w 6088698"/>
              <a:gd name="connsiteY15" fmla="*/ 1296166 h 6858002"/>
              <a:gd name="connsiteX16" fmla="*/ 5971079 w 6088698"/>
              <a:gd name="connsiteY16" fmla="*/ 1503278 h 6858002"/>
              <a:gd name="connsiteX17" fmla="*/ 5993538 w 6088698"/>
              <a:gd name="connsiteY17" fmla="*/ 1719991 h 6858002"/>
              <a:gd name="connsiteX18" fmla="*/ 6013913 w 6088698"/>
              <a:gd name="connsiteY18" fmla="*/ 1949048 h 6858002"/>
              <a:gd name="connsiteX19" fmla="*/ 6033361 w 6088698"/>
              <a:gd name="connsiteY19" fmla="*/ 2187706 h 6858002"/>
              <a:gd name="connsiteX20" fmla="*/ 6051654 w 6088698"/>
              <a:gd name="connsiteY20" fmla="*/ 2436652 h 6858002"/>
              <a:gd name="connsiteX21" fmla="*/ 6058136 w 6088698"/>
              <a:gd name="connsiteY21" fmla="*/ 2564211 h 6858002"/>
              <a:gd name="connsiteX22" fmla="*/ 6065314 w 6088698"/>
              <a:gd name="connsiteY22" fmla="*/ 2694512 h 6858002"/>
              <a:gd name="connsiteX23" fmla="*/ 6072027 w 6088698"/>
              <a:gd name="connsiteY23" fmla="*/ 2826871 h 6858002"/>
              <a:gd name="connsiteX24" fmla="*/ 6076427 w 6088698"/>
              <a:gd name="connsiteY24" fmla="*/ 2959917 h 6858002"/>
              <a:gd name="connsiteX25" fmla="*/ 6080363 w 6088698"/>
              <a:gd name="connsiteY25" fmla="*/ 3095705 h 6858002"/>
              <a:gd name="connsiteX26" fmla="*/ 6084530 w 6088698"/>
              <a:gd name="connsiteY26" fmla="*/ 3232865 h 6858002"/>
              <a:gd name="connsiteX27" fmla="*/ 6087308 w 6088698"/>
              <a:gd name="connsiteY27" fmla="*/ 3372768 h 6858002"/>
              <a:gd name="connsiteX28" fmla="*/ 6087308 w 6088698"/>
              <a:gd name="connsiteY28" fmla="*/ 3514043 h 6858002"/>
              <a:gd name="connsiteX29" fmla="*/ 6088698 w 6088698"/>
              <a:gd name="connsiteY29" fmla="*/ 3656689 h 6858002"/>
              <a:gd name="connsiteX30" fmla="*/ 6087308 w 6088698"/>
              <a:gd name="connsiteY30" fmla="*/ 3800707 h 6858002"/>
              <a:gd name="connsiteX31" fmla="*/ 6084530 w 6088698"/>
              <a:gd name="connsiteY31" fmla="*/ 3946783 h 6858002"/>
              <a:gd name="connsiteX32" fmla="*/ 6081983 w 6088698"/>
              <a:gd name="connsiteY32" fmla="*/ 4092858 h 6858002"/>
              <a:gd name="connsiteX33" fmla="*/ 6076427 w 6088698"/>
              <a:gd name="connsiteY33" fmla="*/ 4240991 h 6858002"/>
              <a:gd name="connsiteX34" fmla="*/ 6070639 w 6088698"/>
              <a:gd name="connsiteY34" fmla="*/ 4390495 h 6858002"/>
              <a:gd name="connsiteX35" fmla="*/ 6063924 w 6088698"/>
              <a:gd name="connsiteY35" fmla="*/ 4540000 h 6858002"/>
              <a:gd name="connsiteX36" fmla="*/ 6054432 w 6088698"/>
              <a:gd name="connsiteY36" fmla="*/ 4690876 h 6858002"/>
              <a:gd name="connsiteX37" fmla="*/ 6043086 w 6088698"/>
              <a:gd name="connsiteY37" fmla="*/ 4843123 h 6858002"/>
              <a:gd name="connsiteX38" fmla="*/ 6032204 w 6088698"/>
              <a:gd name="connsiteY38" fmla="*/ 4996057 h 6858002"/>
              <a:gd name="connsiteX39" fmla="*/ 6018313 w 6088698"/>
              <a:gd name="connsiteY39" fmla="*/ 5148990 h 6858002"/>
              <a:gd name="connsiteX40" fmla="*/ 6001642 w 6088698"/>
              <a:gd name="connsiteY40" fmla="*/ 5303981 h 6858002"/>
              <a:gd name="connsiteX41" fmla="*/ 5984972 w 6088698"/>
              <a:gd name="connsiteY41" fmla="*/ 5456914 h 6858002"/>
              <a:gd name="connsiteX42" fmla="*/ 5965754 w 6088698"/>
              <a:gd name="connsiteY42" fmla="*/ 5612591 h 6858002"/>
              <a:gd name="connsiteX43" fmla="*/ 5944685 w 6088698"/>
              <a:gd name="connsiteY43" fmla="*/ 5768953 h 6858002"/>
              <a:gd name="connsiteX44" fmla="*/ 5922459 w 6088698"/>
              <a:gd name="connsiteY44" fmla="*/ 5923258 h 6858002"/>
              <a:gd name="connsiteX45" fmla="*/ 5896527 w 6088698"/>
              <a:gd name="connsiteY45" fmla="*/ 6079621 h 6858002"/>
              <a:gd name="connsiteX46" fmla="*/ 5868743 w 6088698"/>
              <a:gd name="connsiteY46" fmla="*/ 6235297 h 6858002"/>
              <a:gd name="connsiteX47" fmla="*/ 5841190 w 6088698"/>
              <a:gd name="connsiteY47" fmla="*/ 6391660 h 6858002"/>
              <a:gd name="connsiteX48" fmla="*/ 5809008 w 6088698"/>
              <a:gd name="connsiteY48" fmla="*/ 6547336 h 6858002"/>
              <a:gd name="connsiteX49" fmla="*/ 5776130 w 6088698"/>
              <a:gd name="connsiteY49" fmla="*/ 6702327 h 6858002"/>
              <a:gd name="connsiteX50" fmla="*/ 5741633 w 6088698"/>
              <a:gd name="connsiteY50" fmla="*/ 6858002 h 6858002"/>
              <a:gd name="connsiteX51" fmla="*/ 2610464 w 6088698"/>
              <a:gd name="connsiteY51" fmla="*/ 6858002 h 6858002"/>
              <a:gd name="connsiteX52" fmla="*/ 0 w 6088698"/>
              <a:gd name="connsiteY52" fmla="*/ 6858002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6088698" h="6858002">
                <a:moveTo>
                  <a:pt x="0" y="0"/>
                </a:moveTo>
                <a:lnTo>
                  <a:pt x="2610464" y="0"/>
                </a:lnTo>
                <a:lnTo>
                  <a:pt x="2610464" y="3"/>
                </a:lnTo>
                <a:lnTo>
                  <a:pt x="5749313" y="3"/>
                </a:lnTo>
                <a:lnTo>
                  <a:pt x="5749313" y="4"/>
                </a:lnTo>
                <a:lnTo>
                  <a:pt x="5740011" y="4"/>
                </a:lnTo>
                <a:lnTo>
                  <a:pt x="5748114" y="40466"/>
                </a:lnTo>
                <a:lnTo>
                  <a:pt x="5771963" y="159110"/>
                </a:lnTo>
                <a:lnTo>
                  <a:pt x="5788633" y="245521"/>
                </a:lnTo>
                <a:lnTo>
                  <a:pt x="5806229" y="348391"/>
                </a:lnTo>
                <a:lnTo>
                  <a:pt x="5827299" y="470463"/>
                </a:lnTo>
                <a:lnTo>
                  <a:pt x="5849526" y="605566"/>
                </a:lnTo>
                <a:lnTo>
                  <a:pt x="5872911" y="757813"/>
                </a:lnTo>
                <a:lnTo>
                  <a:pt x="5897684" y="923777"/>
                </a:lnTo>
                <a:lnTo>
                  <a:pt x="5922459" y="1104142"/>
                </a:lnTo>
                <a:lnTo>
                  <a:pt x="5947695" y="1296166"/>
                </a:lnTo>
                <a:lnTo>
                  <a:pt x="5971079" y="1503278"/>
                </a:lnTo>
                <a:lnTo>
                  <a:pt x="5993538" y="1719991"/>
                </a:lnTo>
                <a:lnTo>
                  <a:pt x="6013913" y="1949048"/>
                </a:lnTo>
                <a:lnTo>
                  <a:pt x="6033361" y="2187706"/>
                </a:lnTo>
                <a:lnTo>
                  <a:pt x="6051654" y="2436652"/>
                </a:lnTo>
                <a:lnTo>
                  <a:pt x="6058136" y="2564211"/>
                </a:lnTo>
                <a:lnTo>
                  <a:pt x="6065314" y="2694512"/>
                </a:lnTo>
                <a:lnTo>
                  <a:pt x="6072027" y="2826871"/>
                </a:lnTo>
                <a:lnTo>
                  <a:pt x="6076427" y="2959917"/>
                </a:lnTo>
                <a:lnTo>
                  <a:pt x="6080363" y="3095705"/>
                </a:lnTo>
                <a:lnTo>
                  <a:pt x="6084530" y="3232865"/>
                </a:lnTo>
                <a:lnTo>
                  <a:pt x="6087308" y="3372768"/>
                </a:lnTo>
                <a:lnTo>
                  <a:pt x="6087308" y="3514043"/>
                </a:lnTo>
                <a:lnTo>
                  <a:pt x="6088698" y="3656689"/>
                </a:lnTo>
                <a:lnTo>
                  <a:pt x="6087308" y="3800707"/>
                </a:lnTo>
                <a:lnTo>
                  <a:pt x="6084530" y="3946783"/>
                </a:lnTo>
                <a:lnTo>
                  <a:pt x="6081983" y="4092858"/>
                </a:lnTo>
                <a:lnTo>
                  <a:pt x="6076427" y="4240991"/>
                </a:lnTo>
                <a:lnTo>
                  <a:pt x="6070639" y="4390495"/>
                </a:lnTo>
                <a:lnTo>
                  <a:pt x="6063924" y="4540000"/>
                </a:lnTo>
                <a:lnTo>
                  <a:pt x="6054432" y="4690876"/>
                </a:lnTo>
                <a:lnTo>
                  <a:pt x="6043086" y="4843123"/>
                </a:lnTo>
                <a:lnTo>
                  <a:pt x="6032204" y="4996057"/>
                </a:lnTo>
                <a:lnTo>
                  <a:pt x="6018313" y="5148990"/>
                </a:lnTo>
                <a:lnTo>
                  <a:pt x="6001642" y="5303981"/>
                </a:lnTo>
                <a:lnTo>
                  <a:pt x="5984972" y="5456914"/>
                </a:lnTo>
                <a:lnTo>
                  <a:pt x="5965754" y="5612591"/>
                </a:lnTo>
                <a:lnTo>
                  <a:pt x="5944685" y="5768953"/>
                </a:lnTo>
                <a:lnTo>
                  <a:pt x="5922459" y="5923258"/>
                </a:lnTo>
                <a:lnTo>
                  <a:pt x="5896527" y="6079621"/>
                </a:lnTo>
                <a:lnTo>
                  <a:pt x="5868743" y="6235297"/>
                </a:lnTo>
                <a:lnTo>
                  <a:pt x="5841190" y="6391660"/>
                </a:lnTo>
                <a:lnTo>
                  <a:pt x="5809008" y="6547336"/>
                </a:lnTo>
                <a:lnTo>
                  <a:pt x="5776130" y="6702327"/>
                </a:lnTo>
                <a:lnTo>
                  <a:pt x="5741633" y="6858002"/>
                </a:lnTo>
                <a:lnTo>
                  <a:pt x="2610464" y="6858002"/>
                </a:lnTo>
                <a:lnTo>
                  <a:pt x="0" y="6858002"/>
                </a:lnTo>
                <a:close/>
              </a:path>
            </a:pathLst>
          </a:custGeom>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25EAB78-C1BD-B146-904E-DB808E960EE2}"/>
              </a:ext>
            </a:extLst>
          </p:cNvPr>
          <p:cNvSpPr>
            <a:spLocks noGrp="1"/>
          </p:cNvSpPr>
          <p:nvPr>
            <p:ph type="title"/>
          </p:nvPr>
        </p:nvSpPr>
        <p:spPr>
          <a:xfrm>
            <a:off x="900506" y="1118808"/>
            <a:ext cx="4671467" cy="4747683"/>
          </a:xfrm>
        </p:spPr>
        <p:txBody>
          <a:bodyPr anchor="ctr">
            <a:normAutofit/>
          </a:bodyPr>
          <a:lstStyle/>
          <a:p>
            <a:pPr algn="l"/>
            <a:r>
              <a:rPr lang="en-US" sz="5000"/>
              <a:t>Insights</a:t>
            </a:r>
          </a:p>
        </p:txBody>
      </p:sp>
      <p:sp>
        <p:nvSpPr>
          <p:cNvPr id="3" name="Content Placeholder 2">
            <a:extLst>
              <a:ext uri="{FF2B5EF4-FFF2-40B4-BE49-F238E27FC236}">
                <a16:creationId xmlns:a16="http://schemas.microsoft.com/office/drawing/2014/main" id="{D5740470-1C23-144B-B657-552939F6533C}"/>
              </a:ext>
            </a:extLst>
          </p:cNvPr>
          <p:cNvSpPr>
            <a:spLocks noGrp="1"/>
          </p:cNvSpPr>
          <p:nvPr>
            <p:ph idx="1"/>
          </p:nvPr>
        </p:nvSpPr>
        <p:spPr>
          <a:xfrm>
            <a:off x="6498769" y="1118809"/>
            <a:ext cx="5049763" cy="4747681"/>
          </a:xfrm>
          <a:effectLst/>
        </p:spPr>
        <p:txBody>
          <a:bodyPr anchor="ctr">
            <a:normAutofit/>
          </a:bodyPr>
          <a:lstStyle/>
          <a:p>
            <a:pPr>
              <a:lnSpc>
                <a:spcPct val="90000"/>
              </a:lnSpc>
            </a:pPr>
            <a:r>
              <a:rPr lang="en-US" sz="1000">
                <a:solidFill>
                  <a:schemeClr val="tx1"/>
                </a:solidFill>
              </a:rPr>
              <a:t>Zone as well as State level  </a:t>
            </a:r>
          </a:p>
          <a:p>
            <a:pPr lvl="1">
              <a:lnSpc>
                <a:spcPct val="90000"/>
              </a:lnSpc>
            </a:pPr>
            <a:r>
              <a:rPr lang="en-US" sz="1000">
                <a:solidFill>
                  <a:schemeClr val="tx1"/>
                </a:solidFill>
              </a:rPr>
              <a:t>East needs penetration and attention in terms of presence of workshops (Bihar is amongst top 5 states)</a:t>
            </a:r>
          </a:p>
          <a:p>
            <a:pPr lvl="1">
              <a:lnSpc>
                <a:spcPct val="90000"/>
              </a:lnSpc>
            </a:pPr>
            <a:r>
              <a:rPr lang="en-US" sz="1000">
                <a:solidFill>
                  <a:schemeClr val="tx1"/>
                </a:solidFill>
              </a:rPr>
              <a:t>South has been improving at a steep curve</a:t>
            </a:r>
          </a:p>
          <a:p>
            <a:pPr lvl="1">
              <a:lnSpc>
                <a:spcPct val="90000"/>
              </a:lnSpc>
            </a:pPr>
            <a:r>
              <a:rPr lang="en-US" sz="1000">
                <a:solidFill>
                  <a:schemeClr val="tx1"/>
                </a:solidFill>
              </a:rPr>
              <a:t>North has shown improvements in alternate years after constant growth </a:t>
            </a:r>
          </a:p>
          <a:p>
            <a:pPr lvl="1">
              <a:lnSpc>
                <a:spcPct val="90000"/>
              </a:lnSpc>
            </a:pPr>
            <a:r>
              <a:rPr lang="en-US" sz="1000">
                <a:solidFill>
                  <a:schemeClr val="tx1"/>
                </a:solidFill>
              </a:rPr>
              <a:t>West has been slow and consistent as compared to other zones but can catch up with south if focused. (both in terms of numbers &amp; revenue).</a:t>
            </a:r>
          </a:p>
          <a:p>
            <a:pPr>
              <a:lnSpc>
                <a:spcPct val="90000"/>
              </a:lnSpc>
            </a:pPr>
            <a:r>
              <a:rPr lang="en-US" sz="1000">
                <a:solidFill>
                  <a:schemeClr val="tx1"/>
                </a:solidFill>
              </a:rPr>
              <a:t>Bottom States – While North seems to be doing fairly consistently as a zone, states like Punjab, Haryana, Delhi &amp; UP need attention to identify reasons for decline. Similarly for Pondicherry in South zone.</a:t>
            </a:r>
          </a:p>
          <a:p>
            <a:pPr>
              <a:lnSpc>
                <a:spcPct val="90000"/>
              </a:lnSpc>
            </a:pPr>
            <a:r>
              <a:rPr lang="en-US" sz="1000">
                <a:solidFill>
                  <a:schemeClr val="tx1"/>
                </a:solidFill>
              </a:rPr>
              <a:t>Tier level – Tier 1 cities need attention as there is decline seen (might be entry of new competition / activity by an old player)</a:t>
            </a:r>
          </a:p>
          <a:p>
            <a:pPr>
              <a:lnSpc>
                <a:spcPct val="90000"/>
              </a:lnSpc>
            </a:pPr>
            <a:r>
              <a:rPr lang="en-US" sz="1000">
                <a:solidFill>
                  <a:schemeClr val="tx1"/>
                </a:solidFill>
              </a:rPr>
              <a:t>Tier 3 can be focused upon to achieve consistent growth, this could be through specialized schemes &amp; programmes.</a:t>
            </a:r>
          </a:p>
          <a:p>
            <a:pPr>
              <a:lnSpc>
                <a:spcPct val="90000"/>
              </a:lnSpc>
            </a:pPr>
            <a:endParaRPr lang="en-US" sz="1000">
              <a:solidFill>
                <a:schemeClr val="tx1"/>
              </a:solidFill>
            </a:endParaRPr>
          </a:p>
        </p:txBody>
      </p:sp>
    </p:spTree>
    <p:extLst>
      <p:ext uri="{BB962C8B-B14F-4D97-AF65-F5344CB8AC3E}">
        <p14:creationId xmlns:p14="http://schemas.microsoft.com/office/powerpoint/2010/main" val="8099917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C224410-FF86-4FBB-A05E-61232D4B1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2" y="-2"/>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Shape 10">
            <a:extLst>
              <a:ext uri="{FF2B5EF4-FFF2-40B4-BE49-F238E27FC236}">
                <a16:creationId xmlns:a16="http://schemas.microsoft.com/office/drawing/2014/main" id="{F3BDD110-869E-4A8C-9250-C7AE5C8408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2" y="-2"/>
            <a:ext cx="6088698" cy="6858002"/>
          </a:xfrm>
          <a:custGeom>
            <a:avLst/>
            <a:gdLst>
              <a:gd name="connsiteX0" fmla="*/ 0 w 6088698"/>
              <a:gd name="connsiteY0" fmla="*/ 0 h 6858002"/>
              <a:gd name="connsiteX1" fmla="*/ 2610464 w 6088698"/>
              <a:gd name="connsiteY1" fmla="*/ 0 h 6858002"/>
              <a:gd name="connsiteX2" fmla="*/ 2610464 w 6088698"/>
              <a:gd name="connsiteY2" fmla="*/ 3 h 6858002"/>
              <a:gd name="connsiteX3" fmla="*/ 5749313 w 6088698"/>
              <a:gd name="connsiteY3" fmla="*/ 3 h 6858002"/>
              <a:gd name="connsiteX4" fmla="*/ 5749313 w 6088698"/>
              <a:gd name="connsiteY4" fmla="*/ 4 h 6858002"/>
              <a:gd name="connsiteX5" fmla="*/ 5740011 w 6088698"/>
              <a:gd name="connsiteY5" fmla="*/ 4 h 6858002"/>
              <a:gd name="connsiteX6" fmla="*/ 5748114 w 6088698"/>
              <a:gd name="connsiteY6" fmla="*/ 40466 h 6858002"/>
              <a:gd name="connsiteX7" fmla="*/ 5771963 w 6088698"/>
              <a:gd name="connsiteY7" fmla="*/ 159110 h 6858002"/>
              <a:gd name="connsiteX8" fmla="*/ 5788633 w 6088698"/>
              <a:gd name="connsiteY8" fmla="*/ 245521 h 6858002"/>
              <a:gd name="connsiteX9" fmla="*/ 5806229 w 6088698"/>
              <a:gd name="connsiteY9" fmla="*/ 348391 h 6858002"/>
              <a:gd name="connsiteX10" fmla="*/ 5827299 w 6088698"/>
              <a:gd name="connsiteY10" fmla="*/ 470463 h 6858002"/>
              <a:gd name="connsiteX11" fmla="*/ 5849526 w 6088698"/>
              <a:gd name="connsiteY11" fmla="*/ 605566 h 6858002"/>
              <a:gd name="connsiteX12" fmla="*/ 5872911 w 6088698"/>
              <a:gd name="connsiteY12" fmla="*/ 757813 h 6858002"/>
              <a:gd name="connsiteX13" fmla="*/ 5897684 w 6088698"/>
              <a:gd name="connsiteY13" fmla="*/ 923777 h 6858002"/>
              <a:gd name="connsiteX14" fmla="*/ 5922459 w 6088698"/>
              <a:gd name="connsiteY14" fmla="*/ 1104142 h 6858002"/>
              <a:gd name="connsiteX15" fmla="*/ 5947695 w 6088698"/>
              <a:gd name="connsiteY15" fmla="*/ 1296166 h 6858002"/>
              <a:gd name="connsiteX16" fmla="*/ 5971079 w 6088698"/>
              <a:gd name="connsiteY16" fmla="*/ 1503278 h 6858002"/>
              <a:gd name="connsiteX17" fmla="*/ 5993538 w 6088698"/>
              <a:gd name="connsiteY17" fmla="*/ 1719991 h 6858002"/>
              <a:gd name="connsiteX18" fmla="*/ 6013913 w 6088698"/>
              <a:gd name="connsiteY18" fmla="*/ 1949048 h 6858002"/>
              <a:gd name="connsiteX19" fmla="*/ 6033361 w 6088698"/>
              <a:gd name="connsiteY19" fmla="*/ 2187706 h 6858002"/>
              <a:gd name="connsiteX20" fmla="*/ 6051654 w 6088698"/>
              <a:gd name="connsiteY20" fmla="*/ 2436652 h 6858002"/>
              <a:gd name="connsiteX21" fmla="*/ 6058136 w 6088698"/>
              <a:gd name="connsiteY21" fmla="*/ 2564211 h 6858002"/>
              <a:gd name="connsiteX22" fmla="*/ 6065314 w 6088698"/>
              <a:gd name="connsiteY22" fmla="*/ 2694512 h 6858002"/>
              <a:gd name="connsiteX23" fmla="*/ 6072027 w 6088698"/>
              <a:gd name="connsiteY23" fmla="*/ 2826871 h 6858002"/>
              <a:gd name="connsiteX24" fmla="*/ 6076427 w 6088698"/>
              <a:gd name="connsiteY24" fmla="*/ 2959917 h 6858002"/>
              <a:gd name="connsiteX25" fmla="*/ 6080363 w 6088698"/>
              <a:gd name="connsiteY25" fmla="*/ 3095705 h 6858002"/>
              <a:gd name="connsiteX26" fmla="*/ 6084530 w 6088698"/>
              <a:gd name="connsiteY26" fmla="*/ 3232865 h 6858002"/>
              <a:gd name="connsiteX27" fmla="*/ 6087308 w 6088698"/>
              <a:gd name="connsiteY27" fmla="*/ 3372768 h 6858002"/>
              <a:gd name="connsiteX28" fmla="*/ 6087308 w 6088698"/>
              <a:gd name="connsiteY28" fmla="*/ 3514043 h 6858002"/>
              <a:gd name="connsiteX29" fmla="*/ 6088698 w 6088698"/>
              <a:gd name="connsiteY29" fmla="*/ 3656689 h 6858002"/>
              <a:gd name="connsiteX30" fmla="*/ 6087308 w 6088698"/>
              <a:gd name="connsiteY30" fmla="*/ 3800707 h 6858002"/>
              <a:gd name="connsiteX31" fmla="*/ 6084530 w 6088698"/>
              <a:gd name="connsiteY31" fmla="*/ 3946783 h 6858002"/>
              <a:gd name="connsiteX32" fmla="*/ 6081983 w 6088698"/>
              <a:gd name="connsiteY32" fmla="*/ 4092858 h 6858002"/>
              <a:gd name="connsiteX33" fmla="*/ 6076427 w 6088698"/>
              <a:gd name="connsiteY33" fmla="*/ 4240991 h 6858002"/>
              <a:gd name="connsiteX34" fmla="*/ 6070639 w 6088698"/>
              <a:gd name="connsiteY34" fmla="*/ 4390495 h 6858002"/>
              <a:gd name="connsiteX35" fmla="*/ 6063924 w 6088698"/>
              <a:gd name="connsiteY35" fmla="*/ 4540000 h 6858002"/>
              <a:gd name="connsiteX36" fmla="*/ 6054432 w 6088698"/>
              <a:gd name="connsiteY36" fmla="*/ 4690876 h 6858002"/>
              <a:gd name="connsiteX37" fmla="*/ 6043086 w 6088698"/>
              <a:gd name="connsiteY37" fmla="*/ 4843123 h 6858002"/>
              <a:gd name="connsiteX38" fmla="*/ 6032204 w 6088698"/>
              <a:gd name="connsiteY38" fmla="*/ 4996057 h 6858002"/>
              <a:gd name="connsiteX39" fmla="*/ 6018313 w 6088698"/>
              <a:gd name="connsiteY39" fmla="*/ 5148990 h 6858002"/>
              <a:gd name="connsiteX40" fmla="*/ 6001642 w 6088698"/>
              <a:gd name="connsiteY40" fmla="*/ 5303981 h 6858002"/>
              <a:gd name="connsiteX41" fmla="*/ 5984972 w 6088698"/>
              <a:gd name="connsiteY41" fmla="*/ 5456914 h 6858002"/>
              <a:gd name="connsiteX42" fmla="*/ 5965754 w 6088698"/>
              <a:gd name="connsiteY42" fmla="*/ 5612591 h 6858002"/>
              <a:gd name="connsiteX43" fmla="*/ 5944685 w 6088698"/>
              <a:gd name="connsiteY43" fmla="*/ 5768953 h 6858002"/>
              <a:gd name="connsiteX44" fmla="*/ 5922459 w 6088698"/>
              <a:gd name="connsiteY44" fmla="*/ 5923258 h 6858002"/>
              <a:gd name="connsiteX45" fmla="*/ 5896527 w 6088698"/>
              <a:gd name="connsiteY45" fmla="*/ 6079621 h 6858002"/>
              <a:gd name="connsiteX46" fmla="*/ 5868743 w 6088698"/>
              <a:gd name="connsiteY46" fmla="*/ 6235297 h 6858002"/>
              <a:gd name="connsiteX47" fmla="*/ 5841190 w 6088698"/>
              <a:gd name="connsiteY47" fmla="*/ 6391660 h 6858002"/>
              <a:gd name="connsiteX48" fmla="*/ 5809008 w 6088698"/>
              <a:gd name="connsiteY48" fmla="*/ 6547336 h 6858002"/>
              <a:gd name="connsiteX49" fmla="*/ 5776130 w 6088698"/>
              <a:gd name="connsiteY49" fmla="*/ 6702327 h 6858002"/>
              <a:gd name="connsiteX50" fmla="*/ 5741633 w 6088698"/>
              <a:gd name="connsiteY50" fmla="*/ 6858002 h 6858002"/>
              <a:gd name="connsiteX51" fmla="*/ 2610464 w 6088698"/>
              <a:gd name="connsiteY51" fmla="*/ 6858002 h 6858002"/>
              <a:gd name="connsiteX52" fmla="*/ 0 w 6088698"/>
              <a:gd name="connsiteY52" fmla="*/ 6858002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6088698" h="6858002">
                <a:moveTo>
                  <a:pt x="0" y="0"/>
                </a:moveTo>
                <a:lnTo>
                  <a:pt x="2610464" y="0"/>
                </a:lnTo>
                <a:lnTo>
                  <a:pt x="2610464" y="3"/>
                </a:lnTo>
                <a:lnTo>
                  <a:pt x="5749313" y="3"/>
                </a:lnTo>
                <a:lnTo>
                  <a:pt x="5749313" y="4"/>
                </a:lnTo>
                <a:lnTo>
                  <a:pt x="5740011" y="4"/>
                </a:lnTo>
                <a:lnTo>
                  <a:pt x="5748114" y="40466"/>
                </a:lnTo>
                <a:lnTo>
                  <a:pt x="5771963" y="159110"/>
                </a:lnTo>
                <a:lnTo>
                  <a:pt x="5788633" y="245521"/>
                </a:lnTo>
                <a:lnTo>
                  <a:pt x="5806229" y="348391"/>
                </a:lnTo>
                <a:lnTo>
                  <a:pt x="5827299" y="470463"/>
                </a:lnTo>
                <a:lnTo>
                  <a:pt x="5849526" y="605566"/>
                </a:lnTo>
                <a:lnTo>
                  <a:pt x="5872911" y="757813"/>
                </a:lnTo>
                <a:lnTo>
                  <a:pt x="5897684" y="923777"/>
                </a:lnTo>
                <a:lnTo>
                  <a:pt x="5922459" y="1104142"/>
                </a:lnTo>
                <a:lnTo>
                  <a:pt x="5947695" y="1296166"/>
                </a:lnTo>
                <a:lnTo>
                  <a:pt x="5971079" y="1503278"/>
                </a:lnTo>
                <a:lnTo>
                  <a:pt x="5993538" y="1719991"/>
                </a:lnTo>
                <a:lnTo>
                  <a:pt x="6013913" y="1949048"/>
                </a:lnTo>
                <a:lnTo>
                  <a:pt x="6033361" y="2187706"/>
                </a:lnTo>
                <a:lnTo>
                  <a:pt x="6051654" y="2436652"/>
                </a:lnTo>
                <a:lnTo>
                  <a:pt x="6058136" y="2564211"/>
                </a:lnTo>
                <a:lnTo>
                  <a:pt x="6065314" y="2694512"/>
                </a:lnTo>
                <a:lnTo>
                  <a:pt x="6072027" y="2826871"/>
                </a:lnTo>
                <a:lnTo>
                  <a:pt x="6076427" y="2959917"/>
                </a:lnTo>
                <a:lnTo>
                  <a:pt x="6080363" y="3095705"/>
                </a:lnTo>
                <a:lnTo>
                  <a:pt x="6084530" y="3232865"/>
                </a:lnTo>
                <a:lnTo>
                  <a:pt x="6087308" y="3372768"/>
                </a:lnTo>
                <a:lnTo>
                  <a:pt x="6087308" y="3514043"/>
                </a:lnTo>
                <a:lnTo>
                  <a:pt x="6088698" y="3656689"/>
                </a:lnTo>
                <a:lnTo>
                  <a:pt x="6087308" y="3800707"/>
                </a:lnTo>
                <a:lnTo>
                  <a:pt x="6084530" y="3946783"/>
                </a:lnTo>
                <a:lnTo>
                  <a:pt x="6081983" y="4092858"/>
                </a:lnTo>
                <a:lnTo>
                  <a:pt x="6076427" y="4240991"/>
                </a:lnTo>
                <a:lnTo>
                  <a:pt x="6070639" y="4390495"/>
                </a:lnTo>
                <a:lnTo>
                  <a:pt x="6063924" y="4540000"/>
                </a:lnTo>
                <a:lnTo>
                  <a:pt x="6054432" y="4690876"/>
                </a:lnTo>
                <a:lnTo>
                  <a:pt x="6043086" y="4843123"/>
                </a:lnTo>
                <a:lnTo>
                  <a:pt x="6032204" y="4996057"/>
                </a:lnTo>
                <a:lnTo>
                  <a:pt x="6018313" y="5148990"/>
                </a:lnTo>
                <a:lnTo>
                  <a:pt x="6001642" y="5303981"/>
                </a:lnTo>
                <a:lnTo>
                  <a:pt x="5984972" y="5456914"/>
                </a:lnTo>
                <a:lnTo>
                  <a:pt x="5965754" y="5612591"/>
                </a:lnTo>
                <a:lnTo>
                  <a:pt x="5944685" y="5768953"/>
                </a:lnTo>
                <a:lnTo>
                  <a:pt x="5922459" y="5923258"/>
                </a:lnTo>
                <a:lnTo>
                  <a:pt x="5896527" y="6079621"/>
                </a:lnTo>
                <a:lnTo>
                  <a:pt x="5868743" y="6235297"/>
                </a:lnTo>
                <a:lnTo>
                  <a:pt x="5841190" y="6391660"/>
                </a:lnTo>
                <a:lnTo>
                  <a:pt x="5809008" y="6547336"/>
                </a:lnTo>
                <a:lnTo>
                  <a:pt x="5776130" y="6702327"/>
                </a:lnTo>
                <a:lnTo>
                  <a:pt x="5741633" y="6858002"/>
                </a:lnTo>
                <a:lnTo>
                  <a:pt x="2610464" y="6858002"/>
                </a:lnTo>
                <a:lnTo>
                  <a:pt x="0" y="6858002"/>
                </a:lnTo>
                <a:close/>
              </a:path>
            </a:pathLst>
          </a:custGeom>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2D6ED0B-F5B7-4CA6-8823-DC8D93F00AE2}"/>
              </a:ext>
            </a:extLst>
          </p:cNvPr>
          <p:cNvSpPr>
            <a:spLocks noGrp="1"/>
          </p:cNvSpPr>
          <p:nvPr>
            <p:ph type="title"/>
          </p:nvPr>
        </p:nvSpPr>
        <p:spPr>
          <a:xfrm>
            <a:off x="900506" y="1118808"/>
            <a:ext cx="4671467" cy="4747683"/>
          </a:xfrm>
        </p:spPr>
        <p:txBody>
          <a:bodyPr anchor="ctr">
            <a:normAutofit/>
          </a:bodyPr>
          <a:lstStyle/>
          <a:p>
            <a:pPr algn="l"/>
            <a:r>
              <a:rPr lang="en-IN" sz="5000"/>
              <a:t>Why RFM?</a:t>
            </a:r>
          </a:p>
        </p:txBody>
      </p:sp>
      <p:sp>
        <p:nvSpPr>
          <p:cNvPr id="4" name="Google Shape;245;p28">
            <a:extLst>
              <a:ext uri="{FF2B5EF4-FFF2-40B4-BE49-F238E27FC236}">
                <a16:creationId xmlns:a16="http://schemas.microsoft.com/office/drawing/2014/main" id="{D11BDD6B-7F36-844F-AB8A-988F90D83AB1}"/>
              </a:ext>
            </a:extLst>
          </p:cNvPr>
          <p:cNvSpPr txBox="1">
            <a:spLocks noGrp="1"/>
          </p:cNvSpPr>
          <p:nvPr>
            <p:ph idx="1"/>
          </p:nvPr>
        </p:nvSpPr>
        <p:spPr>
          <a:xfrm>
            <a:off x="6498769" y="1118809"/>
            <a:ext cx="5049763" cy="4747681"/>
          </a:xfrm>
          <a:prstGeom prst="rect">
            <a:avLst/>
          </a:prstGeom>
          <a:effectLst/>
        </p:spPr>
        <p:txBody>
          <a:bodyPr spcFirstLastPara="1" lIns="91425" tIns="91425" rIns="91425" bIns="91425" anchor="ctr" anchorCtr="0">
            <a:normAutofit/>
          </a:bodyPr>
          <a:lstStyle/>
          <a:p>
            <a:pPr marL="76200" lvl="0" indent="0" rtl="0">
              <a:lnSpc>
                <a:spcPct val="90000"/>
              </a:lnSpc>
              <a:spcBef>
                <a:spcPts val="1600"/>
              </a:spcBef>
              <a:spcAft>
                <a:spcPts val="1600"/>
              </a:spcAft>
              <a:buSzPts val="2400"/>
              <a:buNone/>
            </a:pPr>
            <a:r>
              <a:rPr lang="en-IN" sz="1300">
                <a:solidFill>
                  <a:schemeClr val="tx1"/>
                </a:solidFill>
              </a:rPr>
              <a:t>What is RFM? </a:t>
            </a:r>
          </a:p>
          <a:p>
            <a:pPr>
              <a:lnSpc>
                <a:spcPct val="90000"/>
              </a:lnSpc>
            </a:pPr>
            <a:r>
              <a:rPr lang="en-IN" sz="1300">
                <a:solidFill>
                  <a:schemeClr val="tx1"/>
                </a:solidFill>
              </a:rPr>
              <a:t>RFM analysis allows you to segment customers by the frequency and value of purchases and identify those customers who spend the most money.</a:t>
            </a:r>
          </a:p>
          <a:p>
            <a:pPr lvl="1">
              <a:lnSpc>
                <a:spcPct val="90000"/>
              </a:lnSpc>
            </a:pPr>
            <a:r>
              <a:rPr lang="en-IN" sz="1300" b="1">
                <a:solidFill>
                  <a:schemeClr val="tx1"/>
                </a:solidFill>
              </a:rPr>
              <a:t>Recency</a:t>
            </a:r>
            <a:r>
              <a:rPr lang="en-IN" sz="1300">
                <a:solidFill>
                  <a:schemeClr val="tx1"/>
                </a:solidFill>
              </a:rPr>
              <a:t> – how long it’s been since a customer bought something from you</a:t>
            </a:r>
          </a:p>
          <a:p>
            <a:pPr lvl="1">
              <a:lnSpc>
                <a:spcPct val="90000"/>
              </a:lnSpc>
            </a:pPr>
            <a:r>
              <a:rPr lang="en-IN" sz="1300" b="1">
                <a:solidFill>
                  <a:schemeClr val="tx1"/>
                </a:solidFill>
              </a:rPr>
              <a:t>Frequency</a:t>
            </a:r>
            <a:r>
              <a:rPr lang="en-IN" sz="1300">
                <a:solidFill>
                  <a:schemeClr val="tx1"/>
                </a:solidFill>
              </a:rPr>
              <a:t> – how often a customer buys from you</a:t>
            </a:r>
          </a:p>
          <a:p>
            <a:pPr lvl="1">
              <a:lnSpc>
                <a:spcPct val="90000"/>
              </a:lnSpc>
            </a:pPr>
            <a:r>
              <a:rPr lang="en-IN" sz="1300" b="1">
                <a:solidFill>
                  <a:schemeClr val="tx1"/>
                </a:solidFill>
              </a:rPr>
              <a:t>Monetary value</a:t>
            </a:r>
            <a:r>
              <a:rPr lang="en-IN" sz="1300">
                <a:solidFill>
                  <a:schemeClr val="tx1"/>
                </a:solidFill>
              </a:rPr>
              <a:t> – the total value of purchases a customer has made</a:t>
            </a:r>
          </a:p>
          <a:p>
            <a:pPr>
              <a:lnSpc>
                <a:spcPct val="90000"/>
              </a:lnSpc>
            </a:pPr>
            <a:r>
              <a:rPr lang="en-IN" sz="1300">
                <a:solidFill>
                  <a:schemeClr val="tx1"/>
                </a:solidFill>
              </a:rPr>
              <a:t>RFM is an excellent segmentation method for predicting customer responses, improving interactions, and increasing profits. RFM uses customer behaviour data to determine how to work with each customer group.</a:t>
            </a:r>
          </a:p>
          <a:p>
            <a:pPr marL="76200" lvl="0" indent="0" rtl="0">
              <a:lnSpc>
                <a:spcPct val="90000"/>
              </a:lnSpc>
              <a:spcBef>
                <a:spcPts val="1600"/>
              </a:spcBef>
              <a:spcAft>
                <a:spcPts val="1600"/>
              </a:spcAft>
              <a:buSzPts val="2400"/>
              <a:buNone/>
            </a:pPr>
            <a:endParaRPr lang="en-IN" sz="1300">
              <a:solidFill>
                <a:schemeClr val="tx1"/>
              </a:solidFill>
            </a:endParaRPr>
          </a:p>
        </p:txBody>
      </p:sp>
    </p:spTree>
    <p:extLst>
      <p:ext uri="{BB962C8B-B14F-4D97-AF65-F5344CB8AC3E}">
        <p14:creationId xmlns:p14="http://schemas.microsoft.com/office/powerpoint/2010/main" val="27674683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C224410-FF86-4FBB-A05E-61232D4B1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2" y="-2"/>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F3BDD110-869E-4A8C-9250-C7AE5C8408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2" y="-2"/>
            <a:ext cx="6088698" cy="6858002"/>
          </a:xfrm>
          <a:custGeom>
            <a:avLst/>
            <a:gdLst>
              <a:gd name="connsiteX0" fmla="*/ 0 w 6088698"/>
              <a:gd name="connsiteY0" fmla="*/ 0 h 6858002"/>
              <a:gd name="connsiteX1" fmla="*/ 2610464 w 6088698"/>
              <a:gd name="connsiteY1" fmla="*/ 0 h 6858002"/>
              <a:gd name="connsiteX2" fmla="*/ 2610464 w 6088698"/>
              <a:gd name="connsiteY2" fmla="*/ 3 h 6858002"/>
              <a:gd name="connsiteX3" fmla="*/ 5749313 w 6088698"/>
              <a:gd name="connsiteY3" fmla="*/ 3 h 6858002"/>
              <a:gd name="connsiteX4" fmla="*/ 5749313 w 6088698"/>
              <a:gd name="connsiteY4" fmla="*/ 4 h 6858002"/>
              <a:gd name="connsiteX5" fmla="*/ 5740011 w 6088698"/>
              <a:gd name="connsiteY5" fmla="*/ 4 h 6858002"/>
              <a:gd name="connsiteX6" fmla="*/ 5748114 w 6088698"/>
              <a:gd name="connsiteY6" fmla="*/ 40466 h 6858002"/>
              <a:gd name="connsiteX7" fmla="*/ 5771963 w 6088698"/>
              <a:gd name="connsiteY7" fmla="*/ 159110 h 6858002"/>
              <a:gd name="connsiteX8" fmla="*/ 5788633 w 6088698"/>
              <a:gd name="connsiteY8" fmla="*/ 245521 h 6858002"/>
              <a:gd name="connsiteX9" fmla="*/ 5806229 w 6088698"/>
              <a:gd name="connsiteY9" fmla="*/ 348391 h 6858002"/>
              <a:gd name="connsiteX10" fmla="*/ 5827299 w 6088698"/>
              <a:gd name="connsiteY10" fmla="*/ 470463 h 6858002"/>
              <a:gd name="connsiteX11" fmla="*/ 5849526 w 6088698"/>
              <a:gd name="connsiteY11" fmla="*/ 605566 h 6858002"/>
              <a:gd name="connsiteX12" fmla="*/ 5872911 w 6088698"/>
              <a:gd name="connsiteY12" fmla="*/ 757813 h 6858002"/>
              <a:gd name="connsiteX13" fmla="*/ 5897684 w 6088698"/>
              <a:gd name="connsiteY13" fmla="*/ 923777 h 6858002"/>
              <a:gd name="connsiteX14" fmla="*/ 5922459 w 6088698"/>
              <a:gd name="connsiteY14" fmla="*/ 1104142 h 6858002"/>
              <a:gd name="connsiteX15" fmla="*/ 5947695 w 6088698"/>
              <a:gd name="connsiteY15" fmla="*/ 1296166 h 6858002"/>
              <a:gd name="connsiteX16" fmla="*/ 5971079 w 6088698"/>
              <a:gd name="connsiteY16" fmla="*/ 1503278 h 6858002"/>
              <a:gd name="connsiteX17" fmla="*/ 5993538 w 6088698"/>
              <a:gd name="connsiteY17" fmla="*/ 1719991 h 6858002"/>
              <a:gd name="connsiteX18" fmla="*/ 6013913 w 6088698"/>
              <a:gd name="connsiteY18" fmla="*/ 1949048 h 6858002"/>
              <a:gd name="connsiteX19" fmla="*/ 6033361 w 6088698"/>
              <a:gd name="connsiteY19" fmla="*/ 2187706 h 6858002"/>
              <a:gd name="connsiteX20" fmla="*/ 6051654 w 6088698"/>
              <a:gd name="connsiteY20" fmla="*/ 2436652 h 6858002"/>
              <a:gd name="connsiteX21" fmla="*/ 6058136 w 6088698"/>
              <a:gd name="connsiteY21" fmla="*/ 2564211 h 6858002"/>
              <a:gd name="connsiteX22" fmla="*/ 6065314 w 6088698"/>
              <a:gd name="connsiteY22" fmla="*/ 2694512 h 6858002"/>
              <a:gd name="connsiteX23" fmla="*/ 6072027 w 6088698"/>
              <a:gd name="connsiteY23" fmla="*/ 2826871 h 6858002"/>
              <a:gd name="connsiteX24" fmla="*/ 6076427 w 6088698"/>
              <a:gd name="connsiteY24" fmla="*/ 2959917 h 6858002"/>
              <a:gd name="connsiteX25" fmla="*/ 6080363 w 6088698"/>
              <a:gd name="connsiteY25" fmla="*/ 3095705 h 6858002"/>
              <a:gd name="connsiteX26" fmla="*/ 6084530 w 6088698"/>
              <a:gd name="connsiteY26" fmla="*/ 3232865 h 6858002"/>
              <a:gd name="connsiteX27" fmla="*/ 6087308 w 6088698"/>
              <a:gd name="connsiteY27" fmla="*/ 3372768 h 6858002"/>
              <a:gd name="connsiteX28" fmla="*/ 6087308 w 6088698"/>
              <a:gd name="connsiteY28" fmla="*/ 3514043 h 6858002"/>
              <a:gd name="connsiteX29" fmla="*/ 6088698 w 6088698"/>
              <a:gd name="connsiteY29" fmla="*/ 3656689 h 6858002"/>
              <a:gd name="connsiteX30" fmla="*/ 6087308 w 6088698"/>
              <a:gd name="connsiteY30" fmla="*/ 3800707 h 6858002"/>
              <a:gd name="connsiteX31" fmla="*/ 6084530 w 6088698"/>
              <a:gd name="connsiteY31" fmla="*/ 3946783 h 6858002"/>
              <a:gd name="connsiteX32" fmla="*/ 6081983 w 6088698"/>
              <a:gd name="connsiteY32" fmla="*/ 4092858 h 6858002"/>
              <a:gd name="connsiteX33" fmla="*/ 6076427 w 6088698"/>
              <a:gd name="connsiteY33" fmla="*/ 4240991 h 6858002"/>
              <a:gd name="connsiteX34" fmla="*/ 6070639 w 6088698"/>
              <a:gd name="connsiteY34" fmla="*/ 4390495 h 6858002"/>
              <a:gd name="connsiteX35" fmla="*/ 6063924 w 6088698"/>
              <a:gd name="connsiteY35" fmla="*/ 4540000 h 6858002"/>
              <a:gd name="connsiteX36" fmla="*/ 6054432 w 6088698"/>
              <a:gd name="connsiteY36" fmla="*/ 4690876 h 6858002"/>
              <a:gd name="connsiteX37" fmla="*/ 6043086 w 6088698"/>
              <a:gd name="connsiteY37" fmla="*/ 4843123 h 6858002"/>
              <a:gd name="connsiteX38" fmla="*/ 6032204 w 6088698"/>
              <a:gd name="connsiteY38" fmla="*/ 4996057 h 6858002"/>
              <a:gd name="connsiteX39" fmla="*/ 6018313 w 6088698"/>
              <a:gd name="connsiteY39" fmla="*/ 5148990 h 6858002"/>
              <a:gd name="connsiteX40" fmla="*/ 6001642 w 6088698"/>
              <a:gd name="connsiteY40" fmla="*/ 5303981 h 6858002"/>
              <a:gd name="connsiteX41" fmla="*/ 5984972 w 6088698"/>
              <a:gd name="connsiteY41" fmla="*/ 5456914 h 6858002"/>
              <a:gd name="connsiteX42" fmla="*/ 5965754 w 6088698"/>
              <a:gd name="connsiteY42" fmla="*/ 5612591 h 6858002"/>
              <a:gd name="connsiteX43" fmla="*/ 5944685 w 6088698"/>
              <a:gd name="connsiteY43" fmla="*/ 5768953 h 6858002"/>
              <a:gd name="connsiteX44" fmla="*/ 5922459 w 6088698"/>
              <a:gd name="connsiteY44" fmla="*/ 5923258 h 6858002"/>
              <a:gd name="connsiteX45" fmla="*/ 5896527 w 6088698"/>
              <a:gd name="connsiteY45" fmla="*/ 6079621 h 6858002"/>
              <a:gd name="connsiteX46" fmla="*/ 5868743 w 6088698"/>
              <a:gd name="connsiteY46" fmla="*/ 6235297 h 6858002"/>
              <a:gd name="connsiteX47" fmla="*/ 5841190 w 6088698"/>
              <a:gd name="connsiteY47" fmla="*/ 6391660 h 6858002"/>
              <a:gd name="connsiteX48" fmla="*/ 5809008 w 6088698"/>
              <a:gd name="connsiteY48" fmla="*/ 6547336 h 6858002"/>
              <a:gd name="connsiteX49" fmla="*/ 5776130 w 6088698"/>
              <a:gd name="connsiteY49" fmla="*/ 6702327 h 6858002"/>
              <a:gd name="connsiteX50" fmla="*/ 5741633 w 6088698"/>
              <a:gd name="connsiteY50" fmla="*/ 6858002 h 6858002"/>
              <a:gd name="connsiteX51" fmla="*/ 2610464 w 6088698"/>
              <a:gd name="connsiteY51" fmla="*/ 6858002 h 6858002"/>
              <a:gd name="connsiteX52" fmla="*/ 0 w 6088698"/>
              <a:gd name="connsiteY52" fmla="*/ 6858002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6088698" h="6858002">
                <a:moveTo>
                  <a:pt x="0" y="0"/>
                </a:moveTo>
                <a:lnTo>
                  <a:pt x="2610464" y="0"/>
                </a:lnTo>
                <a:lnTo>
                  <a:pt x="2610464" y="3"/>
                </a:lnTo>
                <a:lnTo>
                  <a:pt x="5749313" y="3"/>
                </a:lnTo>
                <a:lnTo>
                  <a:pt x="5749313" y="4"/>
                </a:lnTo>
                <a:lnTo>
                  <a:pt x="5740011" y="4"/>
                </a:lnTo>
                <a:lnTo>
                  <a:pt x="5748114" y="40466"/>
                </a:lnTo>
                <a:lnTo>
                  <a:pt x="5771963" y="159110"/>
                </a:lnTo>
                <a:lnTo>
                  <a:pt x="5788633" y="245521"/>
                </a:lnTo>
                <a:lnTo>
                  <a:pt x="5806229" y="348391"/>
                </a:lnTo>
                <a:lnTo>
                  <a:pt x="5827299" y="470463"/>
                </a:lnTo>
                <a:lnTo>
                  <a:pt x="5849526" y="605566"/>
                </a:lnTo>
                <a:lnTo>
                  <a:pt x="5872911" y="757813"/>
                </a:lnTo>
                <a:lnTo>
                  <a:pt x="5897684" y="923777"/>
                </a:lnTo>
                <a:lnTo>
                  <a:pt x="5922459" y="1104142"/>
                </a:lnTo>
                <a:lnTo>
                  <a:pt x="5947695" y="1296166"/>
                </a:lnTo>
                <a:lnTo>
                  <a:pt x="5971079" y="1503278"/>
                </a:lnTo>
                <a:lnTo>
                  <a:pt x="5993538" y="1719991"/>
                </a:lnTo>
                <a:lnTo>
                  <a:pt x="6013913" y="1949048"/>
                </a:lnTo>
                <a:lnTo>
                  <a:pt x="6033361" y="2187706"/>
                </a:lnTo>
                <a:lnTo>
                  <a:pt x="6051654" y="2436652"/>
                </a:lnTo>
                <a:lnTo>
                  <a:pt x="6058136" y="2564211"/>
                </a:lnTo>
                <a:lnTo>
                  <a:pt x="6065314" y="2694512"/>
                </a:lnTo>
                <a:lnTo>
                  <a:pt x="6072027" y="2826871"/>
                </a:lnTo>
                <a:lnTo>
                  <a:pt x="6076427" y="2959917"/>
                </a:lnTo>
                <a:lnTo>
                  <a:pt x="6080363" y="3095705"/>
                </a:lnTo>
                <a:lnTo>
                  <a:pt x="6084530" y="3232865"/>
                </a:lnTo>
                <a:lnTo>
                  <a:pt x="6087308" y="3372768"/>
                </a:lnTo>
                <a:lnTo>
                  <a:pt x="6087308" y="3514043"/>
                </a:lnTo>
                <a:lnTo>
                  <a:pt x="6088698" y="3656689"/>
                </a:lnTo>
                <a:lnTo>
                  <a:pt x="6087308" y="3800707"/>
                </a:lnTo>
                <a:lnTo>
                  <a:pt x="6084530" y="3946783"/>
                </a:lnTo>
                <a:lnTo>
                  <a:pt x="6081983" y="4092858"/>
                </a:lnTo>
                <a:lnTo>
                  <a:pt x="6076427" y="4240991"/>
                </a:lnTo>
                <a:lnTo>
                  <a:pt x="6070639" y="4390495"/>
                </a:lnTo>
                <a:lnTo>
                  <a:pt x="6063924" y="4540000"/>
                </a:lnTo>
                <a:lnTo>
                  <a:pt x="6054432" y="4690876"/>
                </a:lnTo>
                <a:lnTo>
                  <a:pt x="6043086" y="4843123"/>
                </a:lnTo>
                <a:lnTo>
                  <a:pt x="6032204" y="4996057"/>
                </a:lnTo>
                <a:lnTo>
                  <a:pt x="6018313" y="5148990"/>
                </a:lnTo>
                <a:lnTo>
                  <a:pt x="6001642" y="5303981"/>
                </a:lnTo>
                <a:lnTo>
                  <a:pt x="5984972" y="5456914"/>
                </a:lnTo>
                <a:lnTo>
                  <a:pt x="5965754" y="5612591"/>
                </a:lnTo>
                <a:lnTo>
                  <a:pt x="5944685" y="5768953"/>
                </a:lnTo>
                <a:lnTo>
                  <a:pt x="5922459" y="5923258"/>
                </a:lnTo>
                <a:lnTo>
                  <a:pt x="5896527" y="6079621"/>
                </a:lnTo>
                <a:lnTo>
                  <a:pt x="5868743" y="6235297"/>
                </a:lnTo>
                <a:lnTo>
                  <a:pt x="5841190" y="6391660"/>
                </a:lnTo>
                <a:lnTo>
                  <a:pt x="5809008" y="6547336"/>
                </a:lnTo>
                <a:lnTo>
                  <a:pt x="5776130" y="6702327"/>
                </a:lnTo>
                <a:lnTo>
                  <a:pt x="5741633" y="6858002"/>
                </a:lnTo>
                <a:lnTo>
                  <a:pt x="2610464" y="6858002"/>
                </a:lnTo>
                <a:lnTo>
                  <a:pt x="0" y="6858002"/>
                </a:lnTo>
                <a:close/>
              </a:path>
            </a:pathLst>
          </a:custGeom>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4B45618-A0FA-3F42-8A59-CE1576613F18}"/>
              </a:ext>
            </a:extLst>
          </p:cNvPr>
          <p:cNvSpPr>
            <a:spLocks noGrp="1"/>
          </p:cNvSpPr>
          <p:nvPr>
            <p:ph type="title"/>
          </p:nvPr>
        </p:nvSpPr>
        <p:spPr>
          <a:xfrm>
            <a:off x="900506" y="1118808"/>
            <a:ext cx="4671467" cy="4747683"/>
          </a:xfrm>
        </p:spPr>
        <p:txBody>
          <a:bodyPr anchor="ctr">
            <a:normAutofit/>
          </a:bodyPr>
          <a:lstStyle/>
          <a:p>
            <a:pPr algn="l"/>
            <a:r>
              <a:rPr lang="en-US" sz="5000"/>
              <a:t>Insights </a:t>
            </a:r>
          </a:p>
        </p:txBody>
      </p:sp>
      <p:sp>
        <p:nvSpPr>
          <p:cNvPr id="3" name="Content Placeholder 2">
            <a:extLst>
              <a:ext uri="{FF2B5EF4-FFF2-40B4-BE49-F238E27FC236}">
                <a16:creationId xmlns:a16="http://schemas.microsoft.com/office/drawing/2014/main" id="{2A271212-699C-914E-BDCA-A23BA63E31CE}"/>
              </a:ext>
            </a:extLst>
          </p:cNvPr>
          <p:cNvSpPr>
            <a:spLocks noGrp="1"/>
          </p:cNvSpPr>
          <p:nvPr>
            <p:ph idx="1"/>
          </p:nvPr>
        </p:nvSpPr>
        <p:spPr>
          <a:xfrm>
            <a:off x="6498769" y="1118809"/>
            <a:ext cx="5049763" cy="4747681"/>
          </a:xfrm>
          <a:effectLst/>
        </p:spPr>
        <p:txBody>
          <a:bodyPr anchor="ctr">
            <a:normAutofit/>
          </a:bodyPr>
          <a:lstStyle/>
          <a:p>
            <a:r>
              <a:rPr lang="en-US">
                <a:solidFill>
                  <a:schemeClr val="tx1"/>
                </a:solidFill>
              </a:rPr>
              <a:t>Loyal customers have been seen to spend equal proportions on all types of services while the rest of the others visit mainly for running repairs &amp; paid services.</a:t>
            </a:r>
          </a:p>
          <a:p>
            <a:r>
              <a:rPr lang="en-US">
                <a:solidFill>
                  <a:schemeClr val="tx1"/>
                </a:solidFill>
              </a:rPr>
              <a:t>There should be customized marketing programmes that can be designed to target each customer segment – New, Loyal, Need attention, About to sleep, lost etc</a:t>
            </a:r>
          </a:p>
        </p:txBody>
      </p:sp>
    </p:spTree>
    <p:extLst>
      <p:ext uri="{BB962C8B-B14F-4D97-AF65-F5344CB8AC3E}">
        <p14:creationId xmlns:p14="http://schemas.microsoft.com/office/powerpoint/2010/main" val="35487604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DEB9D55-38C8-45B4-BB2D-4FDBBDB08C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9" name="Freeform: Shape 8">
            <a:extLst>
              <a:ext uri="{FF2B5EF4-FFF2-40B4-BE49-F238E27FC236}">
                <a16:creationId xmlns:a16="http://schemas.microsoft.com/office/drawing/2014/main" id="{B40DDA79-7866-468E-A33D-D8341D900E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67080"/>
          </a:xfrm>
          <a:custGeom>
            <a:avLst/>
            <a:gdLst>
              <a:gd name="connsiteX0" fmla="*/ 0 w 12192000"/>
              <a:gd name="connsiteY0" fmla="*/ 0 h 4567080"/>
              <a:gd name="connsiteX1" fmla="*/ 12192000 w 12192000"/>
              <a:gd name="connsiteY1" fmla="*/ 0 h 4567080"/>
              <a:gd name="connsiteX2" fmla="*/ 12192000 w 12192000"/>
              <a:gd name="connsiteY2" fmla="*/ 4040874 h 4567080"/>
              <a:gd name="connsiteX3" fmla="*/ 11707453 w 12192000"/>
              <a:gd name="connsiteY3" fmla="*/ 4125902 h 4567080"/>
              <a:gd name="connsiteX4" fmla="*/ 6090444 w 12192000"/>
              <a:gd name="connsiteY4" fmla="*/ 4567080 h 4567080"/>
              <a:gd name="connsiteX5" fmla="*/ 473435 w 12192000"/>
              <a:gd name="connsiteY5" fmla="*/ 4125902 h 4567080"/>
              <a:gd name="connsiteX6" fmla="*/ 0 w 12192000"/>
              <a:gd name="connsiteY6" fmla="*/ 4042824 h 4567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4567080">
                <a:moveTo>
                  <a:pt x="0" y="0"/>
                </a:moveTo>
                <a:lnTo>
                  <a:pt x="12192000" y="0"/>
                </a:lnTo>
                <a:lnTo>
                  <a:pt x="12192000" y="4040874"/>
                </a:lnTo>
                <a:lnTo>
                  <a:pt x="11707453" y="4125902"/>
                </a:lnTo>
                <a:cubicBezTo>
                  <a:pt x="9955980" y="4411316"/>
                  <a:pt x="8064085" y="4567080"/>
                  <a:pt x="6090444" y="4567080"/>
                </a:cubicBezTo>
                <a:cubicBezTo>
                  <a:pt x="4116804" y="4567080"/>
                  <a:pt x="2224908" y="4411316"/>
                  <a:pt x="473435" y="4125902"/>
                </a:cubicBezTo>
                <a:lnTo>
                  <a:pt x="0" y="4042824"/>
                </a:lnTo>
                <a:close/>
              </a:path>
            </a:pathLst>
          </a:custGeom>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861FD3C-FBC2-3849-8168-9098F84F2123}"/>
              </a:ext>
            </a:extLst>
          </p:cNvPr>
          <p:cNvSpPr>
            <a:spLocks noGrp="1"/>
          </p:cNvSpPr>
          <p:nvPr>
            <p:ph type="title"/>
          </p:nvPr>
        </p:nvSpPr>
        <p:spPr>
          <a:xfrm>
            <a:off x="1370013" y="1251284"/>
            <a:ext cx="9440862" cy="2458545"/>
          </a:xfrm>
          <a:effectLst/>
        </p:spPr>
        <p:txBody>
          <a:bodyPr vert="horz" lIns="91440" tIns="45720" rIns="91440" bIns="45720" rtlCol="0" anchor="b">
            <a:normAutofit/>
          </a:bodyPr>
          <a:lstStyle/>
          <a:p>
            <a:pPr defTabSz="457200"/>
            <a:r>
              <a:rPr lang="en-US" sz="6000"/>
              <a:t>Customer Lifetime Value Prediction</a:t>
            </a:r>
          </a:p>
        </p:txBody>
      </p:sp>
    </p:spTree>
    <p:extLst>
      <p:ext uri="{BB962C8B-B14F-4D97-AF65-F5344CB8AC3E}">
        <p14:creationId xmlns:p14="http://schemas.microsoft.com/office/powerpoint/2010/main" val="18477789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C224410-FF86-4FBB-A05E-61232D4B1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2" y="-2"/>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F3BDD110-869E-4A8C-9250-C7AE5C8408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2" y="-2"/>
            <a:ext cx="6088698" cy="6858002"/>
          </a:xfrm>
          <a:custGeom>
            <a:avLst/>
            <a:gdLst>
              <a:gd name="connsiteX0" fmla="*/ 0 w 6088698"/>
              <a:gd name="connsiteY0" fmla="*/ 0 h 6858002"/>
              <a:gd name="connsiteX1" fmla="*/ 2610464 w 6088698"/>
              <a:gd name="connsiteY1" fmla="*/ 0 h 6858002"/>
              <a:gd name="connsiteX2" fmla="*/ 2610464 w 6088698"/>
              <a:gd name="connsiteY2" fmla="*/ 3 h 6858002"/>
              <a:gd name="connsiteX3" fmla="*/ 5749313 w 6088698"/>
              <a:gd name="connsiteY3" fmla="*/ 3 h 6858002"/>
              <a:gd name="connsiteX4" fmla="*/ 5749313 w 6088698"/>
              <a:gd name="connsiteY4" fmla="*/ 4 h 6858002"/>
              <a:gd name="connsiteX5" fmla="*/ 5740011 w 6088698"/>
              <a:gd name="connsiteY5" fmla="*/ 4 h 6858002"/>
              <a:gd name="connsiteX6" fmla="*/ 5748114 w 6088698"/>
              <a:gd name="connsiteY6" fmla="*/ 40466 h 6858002"/>
              <a:gd name="connsiteX7" fmla="*/ 5771963 w 6088698"/>
              <a:gd name="connsiteY7" fmla="*/ 159110 h 6858002"/>
              <a:gd name="connsiteX8" fmla="*/ 5788633 w 6088698"/>
              <a:gd name="connsiteY8" fmla="*/ 245521 h 6858002"/>
              <a:gd name="connsiteX9" fmla="*/ 5806229 w 6088698"/>
              <a:gd name="connsiteY9" fmla="*/ 348391 h 6858002"/>
              <a:gd name="connsiteX10" fmla="*/ 5827299 w 6088698"/>
              <a:gd name="connsiteY10" fmla="*/ 470463 h 6858002"/>
              <a:gd name="connsiteX11" fmla="*/ 5849526 w 6088698"/>
              <a:gd name="connsiteY11" fmla="*/ 605566 h 6858002"/>
              <a:gd name="connsiteX12" fmla="*/ 5872911 w 6088698"/>
              <a:gd name="connsiteY12" fmla="*/ 757813 h 6858002"/>
              <a:gd name="connsiteX13" fmla="*/ 5897684 w 6088698"/>
              <a:gd name="connsiteY13" fmla="*/ 923777 h 6858002"/>
              <a:gd name="connsiteX14" fmla="*/ 5922459 w 6088698"/>
              <a:gd name="connsiteY14" fmla="*/ 1104142 h 6858002"/>
              <a:gd name="connsiteX15" fmla="*/ 5947695 w 6088698"/>
              <a:gd name="connsiteY15" fmla="*/ 1296166 h 6858002"/>
              <a:gd name="connsiteX16" fmla="*/ 5971079 w 6088698"/>
              <a:gd name="connsiteY16" fmla="*/ 1503278 h 6858002"/>
              <a:gd name="connsiteX17" fmla="*/ 5993538 w 6088698"/>
              <a:gd name="connsiteY17" fmla="*/ 1719991 h 6858002"/>
              <a:gd name="connsiteX18" fmla="*/ 6013913 w 6088698"/>
              <a:gd name="connsiteY18" fmla="*/ 1949048 h 6858002"/>
              <a:gd name="connsiteX19" fmla="*/ 6033361 w 6088698"/>
              <a:gd name="connsiteY19" fmla="*/ 2187706 h 6858002"/>
              <a:gd name="connsiteX20" fmla="*/ 6051654 w 6088698"/>
              <a:gd name="connsiteY20" fmla="*/ 2436652 h 6858002"/>
              <a:gd name="connsiteX21" fmla="*/ 6058136 w 6088698"/>
              <a:gd name="connsiteY21" fmla="*/ 2564211 h 6858002"/>
              <a:gd name="connsiteX22" fmla="*/ 6065314 w 6088698"/>
              <a:gd name="connsiteY22" fmla="*/ 2694512 h 6858002"/>
              <a:gd name="connsiteX23" fmla="*/ 6072027 w 6088698"/>
              <a:gd name="connsiteY23" fmla="*/ 2826871 h 6858002"/>
              <a:gd name="connsiteX24" fmla="*/ 6076427 w 6088698"/>
              <a:gd name="connsiteY24" fmla="*/ 2959917 h 6858002"/>
              <a:gd name="connsiteX25" fmla="*/ 6080363 w 6088698"/>
              <a:gd name="connsiteY25" fmla="*/ 3095705 h 6858002"/>
              <a:gd name="connsiteX26" fmla="*/ 6084530 w 6088698"/>
              <a:gd name="connsiteY26" fmla="*/ 3232865 h 6858002"/>
              <a:gd name="connsiteX27" fmla="*/ 6087308 w 6088698"/>
              <a:gd name="connsiteY27" fmla="*/ 3372768 h 6858002"/>
              <a:gd name="connsiteX28" fmla="*/ 6087308 w 6088698"/>
              <a:gd name="connsiteY28" fmla="*/ 3514043 h 6858002"/>
              <a:gd name="connsiteX29" fmla="*/ 6088698 w 6088698"/>
              <a:gd name="connsiteY29" fmla="*/ 3656689 h 6858002"/>
              <a:gd name="connsiteX30" fmla="*/ 6087308 w 6088698"/>
              <a:gd name="connsiteY30" fmla="*/ 3800707 h 6858002"/>
              <a:gd name="connsiteX31" fmla="*/ 6084530 w 6088698"/>
              <a:gd name="connsiteY31" fmla="*/ 3946783 h 6858002"/>
              <a:gd name="connsiteX32" fmla="*/ 6081983 w 6088698"/>
              <a:gd name="connsiteY32" fmla="*/ 4092858 h 6858002"/>
              <a:gd name="connsiteX33" fmla="*/ 6076427 w 6088698"/>
              <a:gd name="connsiteY33" fmla="*/ 4240991 h 6858002"/>
              <a:gd name="connsiteX34" fmla="*/ 6070639 w 6088698"/>
              <a:gd name="connsiteY34" fmla="*/ 4390495 h 6858002"/>
              <a:gd name="connsiteX35" fmla="*/ 6063924 w 6088698"/>
              <a:gd name="connsiteY35" fmla="*/ 4540000 h 6858002"/>
              <a:gd name="connsiteX36" fmla="*/ 6054432 w 6088698"/>
              <a:gd name="connsiteY36" fmla="*/ 4690876 h 6858002"/>
              <a:gd name="connsiteX37" fmla="*/ 6043086 w 6088698"/>
              <a:gd name="connsiteY37" fmla="*/ 4843123 h 6858002"/>
              <a:gd name="connsiteX38" fmla="*/ 6032204 w 6088698"/>
              <a:gd name="connsiteY38" fmla="*/ 4996057 h 6858002"/>
              <a:gd name="connsiteX39" fmla="*/ 6018313 w 6088698"/>
              <a:gd name="connsiteY39" fmla="*/ 5148990 h 6858002"/>
              <a:gd name="connsiteX40" fmla="*/ 6001642 w 6088698"/>
              <a:gd name="connsiteY40" fmla="*/ 5303981 h 6858002"/>
              <a:gd name="connsiteX41" fmla="*/ 5984972 w 6088698"/>
              <a:gd name="connsiteY41" fmla="*/ 5456914 h 6858002"/>
              <a:gd name="connsiteX42" fmla="*/ 5965754 w 6088698"/>
              <a:gd name="connsiteY42" fmla="*/ 5612591 h 6858002"/>
              <a:gd name="connsiteX43" fmla="*/ 5944685 w 6088698"/>
              <a:gd name="connsiteY43" fmla="*/ 5768953 h 6858002"/>
              <a:gd name="connsiteX44" fmla="*/ 5922459 w 6088698"/>
              <a:gd name="connsiteY44" fmla="*/ 5923258 h 6858002"/>
              <a:gd name="connsiteX45" fmla="*/ 5896527 w 6088698"/>
              <a:gd name="connsiteY45" fmla="*/ 6079621 h 6858002"/>
              <a:gd name="connsiteX46" fmla="*/ 5868743 w 6088698"/>
              <a:gd name="connsiteY46" fmla="*/ 6235297 h 6858002"/>
              <a:gd name="connsiteX47" fmla="*/ 5841190 w 6088698"/>
              <a:gd name="connsiteY47" fmla="*/ 6391660 h 6858002"/>
              <a:gd name="connsiteX48" fmla="*/ 5809008 w 6088698"/>
              <a:gd name="connsiteY48" fmla="*/ 6547336 h 6858002"/>
              <a:gd name="connsiteX49" fmla="*/ 5776130 w 6088698"/>
              <a:gd name="connsiteY49" fmla="*/ 6702327 h 6858002"/>
              <a:gd name="connsiteX50" fmla="*/ 5741633 w 6088698"/>
              <a:gd name="connsiteY50" fmla="*/ 6858002 h 6858002"/>
              <a:gd name="connsiteX51" fmla="*/ 2610464 w 6088698"/>
              <a:gd name="connsiteY51" fmla="*/ 6858002 h 6858002"/>
              <a:gd name="connsiteX52" fmla="*/ 0 w 6088698"/>
              <a:gd name="connsiteY52" fmla="*/ 6858002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6088698" h="6858002">
                <a:moveTo>
                  <a:pt x="0" y="0"/>
                </a:moveTo>
                <a:lnTo>
                  <a:pt x="2610464" y="0"/>
                </a:lnTo>
                <a:lnTo>
                  <a:pt x="2610464" y="3"/>
                </a:lnTo>
                <a:lnTo>
                  <a:pt x="5749313" y="3"/>
                </a:lnTo>
                <a:lnTo>
                  <a:pt x="5749313" y="4"/>
                </a:lnTo>
                <a:lnTo>
                  <a:pt x="5740011" y="4"/>
                </a:lnTo>
                <a:lnTo>
                  <a:pt x="5748114" y="40466"/>
                </a:lnTo>
                <a:lnTo>
                  <a:pt x="5771963" y="159110"/>
                </a:lnTo>
                <a:lnTo>
                  <a:pt x="5788633" y="245521"/>
                </a:lnTo>
                <a:lnTo>
                  <a:pt x="5806229" y="348391"/>
                </a:lnTo>
                <a:lnTo>
                  <a:pt x="5827299" y="470463"/>
                </a:lnTo>
                <a:lnTo>
                  <a:pt x="5849526" y="605566"/>
                </a:lnTo>
                <a:lnTo>
                  <a:pt x="5872911" y="757813"/>
                </a:lnTo>
                <a:lnTo>
                  <a:pt x="5897684" y="923777"/>
                </a:lnTo>
                <a:lnTo>
                  <a:pt x="5922459" y="1104142"/>
                </a:lnTo>
                <a:lnTo>
                  <a:pt x="5947695" y="1296166"/>
                </a:lnTo>
                <a:lnTo>
                  <a:pt x="5971079" y="1503278"/>
                </a:lnTo>
                <a:lnTo>
                  <a:pt x="5993538" y="1719991"/>
                </a:lnTo>
                <a:lnTo>
                  <a:pt x="6013913" y="1949048"/>
                </a:lnTo>
                <a:lnTo>
                  <a:pt x="6033361" y="2187706"/>
                </a:lnTo>
                <a:lnTo>
                  <a:pt x="6051654" y="2436652"/>
                </a:lnTo>
                <a:lnTo>
                  <a:pt x="6058136" y="2564211"/>
                </a:lnTo>
                <a:lnTo>
                  <a:pt x="6065314" y="2694512"/>
                </a:lnTo>
                <a:lnTo>
                  <a:pt x="6072027" y="2826871"/>
                </a:lnTo>
                <a:lnTo>
                  <a:pt x="6076427" y="2959917"/>
                </a:lnTo>
                <a:lnTo>
                  <a:pt x="6080363" y="3095705"/>
                </a:lnTo>
                <a:lnTo>
                  <a:pt x="6084530" y="3232865"/>
                </a:lnTo>
                <a:lnTo>
                  <a:pt x="6087308" y="3372768"/>
                </a:lnTo>
                <a:lnTo>
                  <a:pt x="6087308" y="3514043"/>
                </a:lnTo>
                <a:lnTo>
                  <a:pt x="6088698" y="3656689"/>
                </a:lnTo>
                <a:lnTo>
                  <a:pt x="6087308" y="3800707"/>
                </a:lnTo>
                <a:lnTo>
                  <a:pt x="6084530" y="3946783"/>
                </a:lnTo>
                <a:lnTo>
                  <a:pt x="6081983" y="4092858"/>
                </a:lnTo>
                <a:lnTo>
                  <a:pt x="6076427" y="4240991"/>
                </a:lnTo>
                <a:lnTo>
                  <a:pt x="6070639" y="4390495"/>
                </a:lnTo>
                <a:lnTo>
                  <a:pt x="6063924" y="4540000"/>
                </a:lnTo>
                <a:lnTo>
                  <a:pt x="6054432" y="4690876"/>
                </a:lnTo>
                <a:lnTo>
                  <a:pt x="6043086" y="4843123"/>
                </a:lnTo>
                <a:lnTo>
                  <a:pt x="6032204" y="4996057"/>
                </a:lnTo>
                <a:lnTo>
                  <a:pt x="6018313" y="5148990"/>
                </a:lnTo>
                <a:lnTo>
                  <a:pt x="6001642" y="5303981"/>
                </a:lnTo>
                <a:lnTo>
                  <a:pt x="5984972" y="5456914"/>
                </a:lnTo>
                <a:lnTo>
                  <a:pt x="5965754" y="5612591"/>
                </a:lnTo>
                <a:lnTo>
                  <a:pt x="5944685" y="5768953"/>
                </a:lnTo>
                <a:lnTo>
                  <a:pt x="5922459" y="5923258"/>
                </a:lnTo>
                <a:lnTo>
                  <a:pt x="5896527" y="6079621"/>
                </a:lnTo>
                <a:lnTo>
                  <a:pt x="5868743" y="6235297"/>
                </a:lnTo>
                <a:lnTo>
                  <a:pt x="5841190" y="6391660"/>
                </a:lnTo>
                <a:lnTo>
                  <a:pt x="5809008" y="6547336"/>
                </a:lnTo>
                <a:lnTo>
                  <a:pt x="5776130" y="6702327"/>
                </a:lnTo>
                <a:lnTo>
                  <a:pt x="5741633" y="6858002"/>
                </a:lnTo>
                <a:lnTo>
                  <a:pt x="2610464" y="6858002"/>
                </a:lnTo>
                <a:lnTo>
                  <a:pt x="0" y="6858002"/>
                </a:lnTo>
                <a:close/>
              </a:path>
            </a:pathLst>
          </a:custGeom>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74ED5EF-74E8-44AE-98AE-DE90C62CD121}"/>
              </a:ext>
            </a:extLst>
          </p:cNvPr>
          <p:cNvSpPr>
            <a:spLocks noGrp="1"/>
          </p:cNvSpPr>
          <p:nvPr>
            <p:ph type="title"/>
          </p:nvPr>
        </p:nvSpPr>
        <p:spPr>
          <a:xfrm>
            <a:off x="900506" y="1118808"/>
            <a:ext cx="4671467" cy="4747683"/>
          </a:xfrm>
        </p:spPr>
        <p:txBody>
          <a:bodyPr anchor="ctr">
            <a:normAutofit/>
          </a:bodyPr>
          <a:lstStyle/>
          <a:p>
            <a:pPr algn="l"/>
            <a:r>
              <a:rPr lang="en-IN" sz="5400" dirty="0"/>
              <a:t>Why solve this problem?</a:t>
            </a:r>
            <a:endParaRPr lang="en-IN" sz="5000" dirty="0"/>
          </a:p>
        </p:txBody>
      </p:sp>
      <p:sp>
        <p:nvSpPr>
          <p:cNvPr id="3" name="Content Placeholder 2">
            <a:extLst>
              <a:ext uri="{FF2B5EF4-FFF2-40B4-BE49-F238E27FC236}">
                <a16:creationId xmlns:a16="http://schemas.microsoft.com/office/drawing/2014/main" id="{DA353D7E-CF7C-42CE-B55B-BE23A59C091B}"/>
              </a:ext>
            </a:extLst>
          </p:cNvPr>
          <p:cNvSpPr>
            <a:spLocks noGrp="1"/>
          </p:cNvSpPr>
          <p:nvPr>
            <p:ph idx="1"/>
          </p:nvPr>
        </p:nvSpPr>
        <p:spPr>
          <a:xfrm>
            <a:off x="6498769" y="1118809"/>
            <a:ext cx="5049763" cy="4747681"/>
          </a:xfrm>
          <a:effectLst/>
        </p:spPr>
        <p:txBody>
          <a:bodyPr anchor="ctr">
            <a:normAutofit/>
          </a:bodyPr>
          <a:lstStyle/>
          <a:p>
            <a:pPr marL="36899" indent="0">
              <a:buNone/>
            </a:pPr>
            <a:r>
              <a:rPr lang="en-US" dirty="0"/>
              <a:t>There could be multiple reasons to do this activity:</a:t>
            </a:r>
          </a:p>
          <a:p>
            <a:pPr lvl="1"/>
            <a:r>
              <a:rPr lang="en-US" dirty="0"/>
              <a:t>Understand ways to increase profitability </a:t>
            </a:r>
          </a:p>
          <a:p>
            <a:pPr lvl="1"/>
            <a:r>
              <a:rPr lang="en-US" dirty="0"/>
              <a:t>Maintain continuity of good business </a:t>
            </a:r>
          </a:p>
          <a:p>
            <a:pPr lvl="1"/>
            <a:r>
              <a:rPr lang="en-US" dirty="0"/>
              <a:t>Beat competition (understanding reach, geographical presence &amp; identifying opportunity to open new centers)</a:t>
            </a:r>
          </a:p>
        </p:txBody>
      </p:sp>
    </p:spTree>
    <p:extLst>
      <p:ext uri="{BB962C8B-B14F-4D97-AF65-F5344CB8AC3E}">
        <p14:creationId xmlns:p14="http://schemas.microsoft.com/office/powerpoint/2010/main" val="3389821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C224410-FF86-4FBB-A05E-61232D4B1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2" y="-2"/>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F3BDD110-869E-4A8C-9250-C7AE5C8408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2" y="-2"/>
            <a:ext cx="6088698" cy="6858002"/>
          </a:xfrm>
          <a:custGeom>
            <a:avLst/>
            <a:gdLst>
              <a:gd name="connsiteX0" fmla="*/ 0 w 6088698"/>
              <a:gd name="connsiteY0" fmla="*/ 0 h 6858002"/>
              <a:gd name="connsiteX1" fmla="*/ 2610464 w 6088698"/>
              <a:gd name="connsiteY1" fmla="*/ 0 h 6858002"/>
              <a:gd name="connsiteX2" fmla="*/ 2610464 w 6088698"/>
              <a:gd name="connsiteY2" fmla="*/ 3 h 6858002"/>
              <a:gd name="connsiteX3" fmla="*/ 5749313 w 6088698"/>
              <a:gd name="connsiteY3" fmla="*/ 3 h 6858002"/>
              <a:gd name="connsiteX4" fmla="*/ 5749313 w 6088698"/>
              <a:gd name="connsiteY4" fmla="*/ 4 h 6858002"/>
              <a:gd name="connsiteX5" fmla="*/ 5740011 w 6088698"/>
              <a:gd name="connsiteY5" fmla="*/ 4 h 6858002"/>
              <a:gd name="connsiteX6" fmla="*/ 5748114 w 6088698"/>
              <a:gd name="connsiteY6" fmla="*/ 40466 h 6858002"/>
              <a:gd name="connsiteX7" fmla="*/ 5771963 w 6088698"/>
              <a:gd name="connsiteY7" fmla="*/ 159110 h 6858002"/>
              <a:gd name="connsiteX8" fmla="*/ 5788633 w 6088698"/>
              <a:gd name="connsiteY8" fmla="*/ 245521 h 6858002"/>
              <a:gd name="connsiteX9" fmla="*/ 5806229 w 6088698"/>
              <a:gd name="connsiteY9" fmla="*/ 348391 h 6858002"/>
              <a:gd name="connsiteX10" fmla="*/ 5827299 w 6088698"/>
              <a:gd name="connsiteY10" fmla="*/ 470463 h 6858002"/>
              <a:gd name="connsiteX11" fmla="*/ 5849526 w 6088698"/>
              <a:gd name="connsiteY11" fmla="*/ 605566 h 6858002"/>
              <a:gd name="connsiteX12" fmla="*/ 5872911 w 6088698"/>
              <a:gd name="connsiteY12" fmla="*/ 757813 h 6858002"/>
              <a:gd name="connsiteX13" fmla="*/ 5897684 w 6088698"/>
              <a:gd name="connsiteY13" fmla="*/ 923777 h 6858002"/>
              <a:gd name="connsiteX14" fmla="*/ 5922459 w 6088698"/>
              <a:gd name="connsiteY14" fmla="*/ 1104142 h 6858002"/>
              <a:gd name="connsiteX15" fmla="*/ 5947695 w 6088698"/>
              <a:gd name="connsiteY15" fmla="*/ 1296166 h 6858002"/>
              <a:gd name="connsiteX16" fmla="*/ 5971079 w 6088698"/>
              <a:gd name="connsiteY16" fmla="*/ 1503278 h 6858002"/>
              <a:gd name="connsiteX17" fmla="*/ 5993538 w 6088698"/>
              <a:gd name="connsiteY17" fmla="*/ 1719991 h 6858002"/>
              <a:gd name="connsiteX18" fmla="*/ 6013913 w 6088698"/>
              <a:gd name="connsiteY18" fmla="*/ 1949048 h 6858002"/>
              <a:gd name="connsiteX19" fmla="*/ 6033361 w 6088698"/>
              <a:gd name="connsiteY19" fmla="*/ 2187706 h 6858002"/>
              <a:gd name="connsiteX20" fmla="*/ 6051654 w 6088698"/>
              <a:gd name="connsiteY20" fmla="*/ 2436652 h 6858002"/>
              <a:gd name="connsiteX21" fmla="*/ 6058136 w 6088698"/>
              <a:gd name="connsiteY21" fmla="*/ 2564211 h 6858002"/>
              <a:gd name="connsiteX22" fmla="*/ 6065314 w 6088698"/>
              <a:gd name="connsiteY22" fmla="*/ 2694512 h 6858002"/>
              <a:gd name="connsiteX23" fmla="*/ 6072027 w 6088698"/>
              <a:gd name="connsiteY23" fmla="*/ 2826871 h 6858002"/>
              <a:gd name="connsiteX24" fmla="*/ 6076427 w 6088698"/>
              <a:gd name="connsiteY24" fmla="*/ 2959917 h 6858002"/>
              <a:gd name="connsiteX25" fmla="*/ 6080363 w 6088698"/>
              <a:gd name="connsiteY25" fmla="*/ 3095705 h 6858002"/>
              <a:gd name="connsiteX26" fmla="*/ 6084530 w 6088698"/>
              <a:gd name="connsiteY26" fmla="*/ 3232865 h 6858002"/>
              <a:gd name="connsiteX27" fmla="*/ 6087308 w 6088698"/>
              <a:gd name="connsiteY27" fmla="*/ 3372768 h 6858002"/>
              <a:gd name="connsiteX28" fmla="*/ 6087308 w 6088698"/>
              <a:gd name="connsiteY28" fmla="*/ 3514043 h 6858002"/>
              <a:gd name="connsiteX29" fmla="*/ 6088698 w 6088698"/>
              <a:gd name="connsiteY29" fmla="*/ 3656689 h 6858002"/>
              <a:gd name="connsiteX30" fmla="*/ 6087308 w 6088698"/>
              <a:gd name="connsiteY30" fmla="*/ 3800707 h 6858002"/>
              <a:gd name="connsiteX31" fmla="*/ 6084530 w 6088698"/>
              <a:gd name="connsiteY31" fmla="*/ 3946783 h 6858002"/>
              <a:gd name="connsiteX32" fmla="*/ 6081983 w 6088698"/>
              <a:gd name="connsiteY32" fmla="*/ 4092858 h 6858002"/>
              <a:gd name="connsiteX33" fmla="*/ 6076427 w 6088698"/>
              <a:gd name="connsiteY33" fmla="*/ 4240991 h 6858002"/>
              <a:gd name="connsiteX34" fmla="*/ 6070639 w 6088698"/>
              <a:gd name="connsiteY34" fmla="*/ 4390495 h 6858002"/>
              <a:gd name="connsiteX35" fmla="*/ 6063924 w 6088698"/>
              <a:gd name="connsiteY35" fmla="*/ 4540000 h 6858002"/>
              <a:gd name="connsiteX36" fmla="*/ 6054432 w 6088698"/>
              <a:gd name="connsiteY36" fmla="*/ 4690876 h 6858002"/>
              <a:gd name="connsiteX37" fmla="*/ 6043086 w 6088698"/>
              <a:gd name="connsiteY37" fmla="*/ 4843123 h 6858002"/>
              <a:gd name="connsiteX38" fmla="*/ 6032204 w 6088698"/>
              <a:gd name="connsiteY38" fmla="*/ 4996057 h 6858002"/>
              <a:gd name="connsiteX39" fmla="*/ 6018313 w 6088698"/>
              <a:gd name="connsiteY39" fmla="*/ 5148990 h 6858002"/>
              <a:gd name="connsiteX40" fmla="*/ 6001642 w 6088698"/>
              <a:gd name="connsiteY40" fmla="*/ 5303981 h 6858002"/>
              <a:gd name="connsiteX41" fmla="*/ 5984972 w 6088698"/>
              <a:gd name="connsiteY41" fmla="*/ 5456914 h 6858002"/>
              <a:gd name="connsiteX42" fmla="*/ 5965754 w 6088698"/>
              <a:gd name="connsiteY42" fmla="*/ 5612591 h 6858002"/>
              <a:gd name="connsiteX43" fmla="*/ 5944685 w 6088698"/>
              <a:gd name="connsiteY43" fmla="*/ 5768953 h 6858002"/>
              <a:gd name="connsiteX44" fmla="*/ 5922459 w 6088698"/>
              <a:gd name="connsiteY44" fmla="*/ 5923258 h 6858002"/>
              <a:gd name="connsiteX45" fmla="*/ 5896527 w 6088698"/>
              <a:gd name="connsiteY45" fmla="*/ 6079621 h 6858002"/>
              <a:gd name="connsiteX46" fmla="*/ 5868743 w 6088698"/>
              <a:gd name="connsiteY46" fmla="*/ 6235297 h 6858002"/>
              <a:gd name="connsiteX47" fmla="*/ 5841190 w 6088698"/>
              <a:gd name="connsiteY47" fmla="*/ 6391660 h 6858002"/>
              <a:gd name="connsiteX48" fmla="*/ 5809008 w 6088698"/>
              <a:gd name="connsiteY48" fmla="*/ 6547336 h 6858002"/>
              <a:gd name="connsiteX49" fmla="*/ 5776130 w 6088698"/>
              <a:gd name="connsiteY49" fmla="*/ 6702327 h 6858002"/>
              <a:gd name="connsiteX50" fmla="*/ 5741633 w 6088698"/>
              <a:gd name="connsiteY50" fmla="*/ 6858002 h 6858002"/>
              <a:gd name="connsiteX51" fmla="*/ 2610464 w 6088698"/>
              <a:gd name="connsiteY51" fmla="*/ 6858002 h 6858002"/>
              <a:gd name="connsiteX52" fmla="*/ 0 w 6088698"/>
              <a:gd name="connsiteY52" fmla="*/ 6858002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6088698" h="6858002">
                <a:moveTo>
                  <a:pt x="0" y="0"/>
                </a:moveTo>
                <a:lnTo>
                  <a:pt x="2610464" y="0"/>
                </a:lnTo>
                <a:lnTo>
                  <a:pt x="2610464" y="3"/>
                </a:lnTo>
                <a:lnTo>
                  <a:pt x="5749313" y="3"/>
                </a:lnTo>
                <a:lnTo>
                  <a:pt x="5749313" y="4"/>
                </a:lnTo>
                <a:lnTo>
                  <a:pt x="5740011" y="4"/>
                </a:lnTo>
                <a:lnTo>
                  <a:pt x="5748114" y="40466"/>
                </a:lnTo>
                <a:lnTo>
                  <a:pt x="5771963" y="159110"/>
                </a:lnTo>
                <a:lnTo>
                  <a:pt x="5788633" y="245521"/>
                </a:lnTo>
                <a:lnTo>
                  <a:pt x="5806229" y="348391"/>
                </a:lnTo>
                <a:lnTo>
                  <a:pt x="5827299" y="470463"/>
                </a:lnTo>
                <a:lnTo>
                  <a:pt x="5849526" y="605566"/>
                </a:lnTo>
                <a:lnTo>
                  <a:pt x="5872911" y="757813"/>
                </a:lnTo>
                <a:lnTo>
                  <a:pt x="5897684" y="923777"/>
                </a:lnTo>
                <a:lnTo>
                  <a:pt x="5922459" y="1104142"/>
                </a:lnTo>
                <a:lnTo>
                  <a:pt x="5947695" y="1296166"/>
                </a:lnTo>
                <a:lnTo>
                  <a:pt x="5971079" y="1503278"/>
                </a:lnTo>
                <a:lnTo>
                  <a:pt x="5993538" y="1719991"/>
                </a:lnTo>
                <a:lnTo>
                  <a:pt x="6013913" y="1949048"/>
                </a:lnTo>
                <a:lnTo>
                  <a:pt x="6033361" y="2187706"/>
                </a:lnTo>
                <a:lnTo>
                  <a:pt x="6051654" y="2436652"/>
                </a:lnTo>
                <a:lnTo>
                  <a:pt x="6058136" y="2564211"/>
                </a:lnTo>
                <a:lnTo>
                  <a:pt x="6065314" y="2694512"/>
                </a:lnTo>
                <a:lnTo>
                  <a:pt x="6072027" y="2826871"/>
                </a:lnTo>
                <a:lnTo>
                  <a:pt x="6076427" y="2959917"/>
                </a:lnTo>
                <a:lnTo>
                  <a:pt x="6080363" y="3095705"/>
                </a:lnTo>
                <a:lnTo>
                  <a:pt x="6084530" y="3232865"/>
                </a:lnTo>
                <a:lnTo>
                  <a:pt x="6087308" y="3372768"/>
                </a:lnTo>
                <a:lnTo>
                  <a:pt x="6087308" y="3514043"/>
                </a:lnTo>
                <a:lnTo>
                  <a:pt x="6088698" y="3656689"/>
                </a:lnTo>
                <a:lnTo>
                  <a:pt x="6087308" y="3800707"/>
                </a:lnTo>
                <a:lnTo>
                  <a:pt x="6084530" y="3946783"/>
                </a:lnTo>
                <a:lnTo>
                  <a:pt x="6081983" y="4092858"/>
                </a:lnTo>
                <a:lnTo>
                  <a:pt x="6076427" y="4240991"/>
                </a:lnTo>
                <a:lnTo>
                  <a:pt x="6070639" y="4390495"/>
                </a:lnTo>
                <a:lnTo>
                  <a:pt x="6063924" y="4540000"/>
                </a:lnTo>
                <a:lnTo>
                  <a:pt x="6054432" y="4690876"/>
                </a:lnTo>
                <a:lnTo>
                  <a:pt x="6043086" y="4843123"/>
                </a:lnTo>
                <a:lnTo>
                  <a:pt x="6032204" y="4996057"/>
                </a:lnTo>
                <a:lnTo>
                  <a:pt x="6018313" y="5148990"/>
                </a:lnTo>
                <a:lnTo>
                  <a:pt x="6001642" y="5303981"/>
                </a:lnTo>
                <a:lnTo>
                  <a:pt x="5984972" y="5456914"/>
                </a:lnTo>
                <a:lnTo>
                  <a:pt x="5965754" y="5612591"/>
                </a:lnTo>
                <a:lnTo>
                  <a:pt x="5944685" y="5768953"/>
                </a:lnTo>
                <a:lnTo>
                  <a:pt x="5922459" y="5923258"/>
                </a:lnTo>
                <a:lnTo>
                  <a:pt x="5896527" y="6079621"/>
                </a:lnTo>
                <a:lnTo>
                  <a:pt x="5868743" y="6235297"/>
                </a:lnTo>
                <a:lnTo>
                  <a:pt x="5841190" y="6391660"/>
                </a:lnTo>
                <a:lnTo>
                  <a:pt x="5809008" y="6547336"/>
                </a:lnTo>
                <a:lnTo>
                  <a:pt x="5776130" y="6702327"/>
                </a:lnTo>
                <a:lnTo>
                  <a:pt x="5741633" y="6858002"/>
                </a:lnTo>
                <a:lnTo>
                  <a:pt x="2610464" y="6858002"/>
                </a:lnTo>
                <a:lnTo>
                  <a:pt x="0" y="6858002"/>
                </a:lnTo>
                <a:close/>
              </a:path>
            </a:pathLst>
          </a:custGeom>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4B45618-A0FA-3F42-8A59-CE1576613F18}"/>
              </a:ext>
            </a:extLst>
          </p:cNvPr>
          <p:cNvSpPr>
            <a:spLocks noGrp="1"/>
          </p:cNvSpPr>
          <p:nvPr>
            <p:ph type="title"/>
          </p:nvPr>
        </p:nvSpPr>
        <p:spPr>
          <a:xfrm>
            <a:off x="900506" y="1118808"/>
            <a:ext cx="4671467" cy="4747683"/>
          </a:xfrm>
        </p:spPr>
        <p:txBody>
          <a:bodyPr anchor="ctr">
            <a:normAutofit/>
          </a:bodyPr>
          <a:lstStyle/>
          <a:p>
            <a:pPr algn="l"/>
            <a:r>
              <a:rPr lang="en-US" sz="5400" dirty="0"/>
              <a:t>What is Lifetime Value?</a:t>
            </a:r>
            <a:endParaRPr lang="en-US" sz="5000" dirty="0"/>
          </a:p>
        </p:txBody>
      </p:sp>
      <p:sp>
        <p:nvSpPr>
          <p:cNvPr id="3" name="Content Placeholder 2">
            <a:extLst>
              <a:ext uri="{FF2B5EF4-FFF2-40B4-BE49-F238E27FC236}">
                <a16:creationId xmlns:a16="http://schemas.microsoft.com/office/drawing/2014/main" id="{2A271212-699C-914E-BDCA-A23BA63E31CE}"/>
              </a:ext>
            </a:extLst>
          </p:cNvPr>
          <p:cNvSpPr>
            <a:spLocks noGrp="1"/>
          </p:cNvSpPr>
          <p:nvPr>
            <p:ph idx="1"/>
          </p:nvPr>
        </p:nvSpPr>
        <p:spPr>
          <a:xfrm>
            <a:off x="6498769" y="1118809"/>
            <a:ext cx="5049763" cy="4747681"/>
          </a:xfrm>
          <a:effectLst/>
        </p:spPr>
        <p:txBody>
          <a:bodyPr anchor="ctr">
            <a:normAutofit/>
          </a:bodyPr>
          <a:lstStyle/>
          <a:p>
            <a:r>
              <a:rPr lang="en-US" dirty="0"/>
              <a:t>Lifetime value of a customer is the total amount that the customer is expected to spend on our business, during their lifetime.</a:t>
            </a:r>
          </a:p>
          <a:p>
            <a:r>
              <a:rPr lang="en-US" dirty="0"/>
              <a:t>Based on the historic data, we identify the value associated with each customer, and then predict the value of a set of customers in the same segment.</a:t>
            </a:r>
          </a:p>
        </p:txBody>
      </p:sp>
    </p:spTree>
    <p:extLst>
      <p:ext uri="{BB962C8B-B14F-4D97-AF65-F5344CB8AC3E}">
        <p14:creationId xmlns:p14="http://schemas.microsoft.com/office/powerpoint/2010/main" val="21127801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C224410-FF86-4FBB-A05E-61232D4B1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2" y="-2"/>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F3BDD110-869E-4A8C-9250-C7AE5C8408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2" y="-2"/>
            <a:ext cx="6088698" cy="6858002"/>
          </a:xfrm>
          <a:custGeom>
            <a:avLst/>
            <a:gdLst>
              <a:gd name="connsiteX0" fmla="*/ 0 w 6088698"/>
              <a:gd name="connsiteY0" fmla="*/ 0 h 6858002"/>
              <a:gd name="connsiteX1" fmla="*/ 2610464 w 6088698"/>
              <a:gd name="connsiteY1" fmla="*/ 0 h 6858002"/>
              <a:gd name="connsiteX2" fmla="*/ 2610464 w 6088698"/>
              <a:gd name="connsiteY2" fmla="*/ 3 h 6858002"/>
              <a:gd name="connsiteX3" fmla="*/ 5749313 w 6088698"/>
              <a:gd name="connsiteY3" fmla="*/ 3 h 6858002"/>
              <a:gd name="connsiteX4" fmla="*/ 5749313 w 6088698"/>
              <a:gd name="connsiteY4" fmla="*/ 4 h 6858002"/>
              <a:gd name="connsiteX5" fmla="*/ 5740011 w 6088698"/>
              <a:gd name="connsiteY5" fmla="*/ 4 h 6858002"/>
              <a:gd name="connsiteX6" fmla="*/ 5748114 w 6088698"/>
              <a:gd name="connsiteY6" fmla="*/ 40466 h 6858002"/>
              <a:gd name="connsiteX7" fmla="*/ 5771963 w 6088698"/>
              <a:gd name="connsiteY7" fmla="*/ 159110 h 6858002"/>
              <a:gd name="connsiteX8" fmla="*/ 5788633 w 6088698"/>
              <a:gd name="connsiteY8" fmla="*/ 245521 h 6858002"/>
              <a:gd name="connsiteX9" fmla="*/ 5806229 w 6088698"/>
              <a:gd name="connsiteY9" fmla="*/ 348391 h 6858002"/>
              <a:gd name="connsiteX10" fmla="*/ 5827299 w 6088698"/>
              <a:gd name="connsiteY10" fmla="*/ 470463 h 6858002"/>
              <a:gd name="connsiteX11" fmla="*/ 5849526 w 6088698"/>
              <a:gd name="connsiteY11" fmla="*/ 605566 h 6858002"/>
              <a:gd name="connsiteX12" fmla="*/ 5872911 w 6088698"/>
              <a:gd name="connsiteY12" fmla="*/ 757813 h 6858002"/>
              <a:gd name="connsiteX13" fmla="*/ 5897684 w 6088698"/>
              <a:gd name="connsiteY13" fmla="*/ 923777 h 6858002"/>
              <a:gd name="connsiteX14" fmla="*/ 5922459 w 6088698"/>
              <a:gd name="connsiteY14" fmla="*/ 1104142 h 6858002"/>
              <a:gd name="connsiteX15" fmla="*/ 5947695 w 6088698"/>
              <a:gd name="connsiteY15" fmla="*/ 1296166 h 6858002"/>
              <a:gd name="connsiteX16" fmla="*/ 5971079 w 6088698"/>
              <a:gd name="connsiteY16" fmla="*/ 1503278 h 6858002"/>
              <a:gd name="connsiteX17" fmla="*/ 5993538 w 6088698"/>
              <a:gd name="connsiteY17" fmla="*/ 1719991 h 6858002"/>
              <a:gd name="connsiteX18" fmla="*/ 6013913 w 6088698"/>
              <a:gd name="connsiteY18" fmla="*/ 1949048 h 6858002"/>
              <a:gd name="connsiteX19" fmla="*/ 6033361 w 6088698"/>
              <a:gd name="connsiteY19" fmla="*/ 2187706 h 6858002"/>
              <a:gd name="connsiteX20" fmla="*/ 6051654 w 6088698"/>
              <a:gd name="connsiteY20" fmla="*/ 2436652 h 6858002"/>
              <a:gd name="connsiteX21" fmla="*/ 6058136 w 6088698"/>
              <a:gd name="connsiteY21" fmla="*/ 2564211 h 6858002"/>
              <a:gd name="connsiteX22" fmla="*/ 6065314 w 6088698"/>
              <a:gd name="connsiteY22" fmla="*/ 2694512 h 6858002"/>
              <a:gd name="connsiteX23" fmla="*/ 6072027 w 6088698"/>
              <a:gd name="connsiteY23" fmla="*/ 2826871 h 6858002"/>
              <a:gd name="connsiteX24" fmla="*/ 6076427 w 6088698"/>
              <a:gd name="connsiteY24" fmla="*/ 2959917 h 6858002"/>
              <a:gd name="connsiteX25" fmla="*/ 6080363 w 6088698"/>
              <a:gd name="connsiteY25" fmla="*/ 3095705 h 6858002"/>
              <a:gd name="connsiteX26" fmla="*/ 6084530 w 6088698"/>
              <a:gd name="connsiteY26" fmla="*/ 3232865 h 6858002"/>
              <a:gd name="connsiteX27" fmla="*/ 6087308 w 6088698"/>
              <a:gd name="connsiteY27" fmla="*/ 3372768 h 6858002"/>
              <a:gd name="connsiteX28" fmla="*/ 6087308 w 6088698"/>
              <a:gd name="connsiteY28" fmla="*/ 3514043 h 6858002"/>
              <a:gd name="connsiteX29" fmla="*/ 6088698 w 6088698"/>
              <a:gd name="connsiteY29" fmla="*/ 3656689 h 6858002"/>
              <a:gd name="connsiteX30" fmla="*/ 6087308 w 6088698"/>
              <a:gd name="connsiteY30" fmla="*/ 3800707 h 6858002"/>
              <a:gd name="connsiteX31" fmla="*/ 6084530 w 6088698"/>
              <a:gd name="connsiteY31" fmla="*/ 3946783 h 6858002"/>
              <a:gd name="connsiteX32" fmla="*/ 6081983 w 6088698"/>
              <a:gd name="connsiteY32" fmla="*/ 4092858 h 6858002"/>
              <a:gd name="connsiteX33" fmla="*/ 6076427 w 6088698"/>
              <a:gd name="connsiteY33" fmla="*/ 4240991 h 6858002"/>
              <a:gd name="connsiteX34" fmla="*/ 6070639 w 6088698"/>
              <a:gd name="connsiteY34" fmla="*/ 4390495 h 6858002"/>
              <a:gd name="connsiteX35" fmla="*/ 6063924 w 6088698"/>
              <a:gd name="connsiteY35" fmla="*/ 4540000 h 6858002"/>
              <a:gd name="connsiteX36" fmla="*/ 6054432 w 6088698"/>
              <a:gd name="connsiteY36" fmla="*/ 4690876 h 6858002"/>
              <a:gd name="connsiteX37" fmla="*/ 6043086 w 6088698"/>
              <a:gd name="connsiteY37" fmla="*/ 4843123 h 6858002"/>
              <a:gd name="connsiteX38" fmla="*/ 6032204 w 6088698"/>
              <a:gd name="connsiteY38" fmla="*/ 4996057 h 6858002"/>
              <a:gd name="connsiteX39" fmla="*/ 6018313 w 6088698"/>
              <a:gd name="connsiteY39" fmla="*/ 5148990 h 6858002"/>
              <a:gd name="connsiteX40" fmla="*/ 6001642 w 6088698"/>
              <a:gd name="connsiteY40" fmla="*/ 5303981 h 6858002"/>
              <a:gd name="connsiteX41" fmla="*/ 5984972 w 6088698"/>
              <a:gd name="connsiteY41" fmla="*/ 5456914 h 6858002"/>
              <a:gd name="connsiteX42" fmla="*/ 5965754 w 6088698"/>
              <a:gd name="connsiteY42" fmla="*/ 5612591 h 6858002"/>
              <a:gd name="connsiteX43" fmla="*/ 5944685 w 6088698"/>
              <a:gd name="connsiteY43" fmla="*/ 5768953 h 6858002"/>
              <a:gd name="connsiteX44" fmla="*/ 5922459 w 6088698"/>
              <a:gd name="connsiteY44" fmla="*/ 5923258 h 6858002"/>
              <a:gd name="connsiteX45" fmla="*/ 5896527 w 6088698"/>
              <a:gd name="connsiteY45" fmla="*/ 6079621 h 6858002"/>
              <a:gd name="connsiteX46" fmla="*/ 5868743 w 6088698"/>
              <a:gd name="connsiteY46" fmla="*/ 6235297 h 6858002"/>
              <a:gd name="connsiteX47" fmla="*/ 5841190 w 6088698"/>
              <a:gd name="connsiteY47" fmla="*/ 6391660 h 6858002"/>
              <a:gd name="connsiteX48" fmla="*/ 5809008 w 6088698"/>
              <a:gd name="connsiteY48" fmla="*/ 6547336 h 6858002"/>
              <a:gd name="connsiteX49" fmla="*/ 5776130 w 6088698"/>
              <a:gd name="connsiteY49" fmla="*/ 6702327 h 6858002"/>
              <a:gd name="connsiteX50" fmla="*/ 5741633 w 6088698"/>
              <a:gd name="connsiteY50" fmla="*/ 6858002 h 6858002"/>
              <a:gd name="connsiteX51" fmla="*/ 2610464 w 6088698"/>
              <a:gd name="connsiteY51" fmla="*/ 6858002 h 6858002"/>
              <a:gd name="connsiteX52" fmla="*/ 0 w 6088698"/>
              <a:gd name="connsiteY52" fmla="*/ 6858002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6088698" h="6858002">
                <a:moveTo>
                  <a:pt x="0" y="0"/>
                </a:moveTo>
                <a:lnTo>
                  <a:pt x="2610464" y="0"/>
                </a:lnTo>
                <a:lnTo>
                  <a:pt x="2610464" y="3"/>
                </a:lnTo>
                <a:lnTo>
                  <a:pt x="5749313" y="3"/>
                </a:lnTo>
                <a:lnTo>
                  <a:pt x="5749313" y="4"/>
                </a:lnTo>
                <a:lnTo>
                  <a:pt x="5740011" y="4"/>
                </a:lnTo>
                <a:lnTo>
                  <a:pt x="5748114" y="40466"/>
                </a:lnTo>
                <a:lnTo>
                  <a:pt x="5771963" y="159110"/>
                </a:lnTo>
                <a:lnTo>
                  <a:pt x="5788633" y="245521"/>
                </a:lnTo>
                <a:lnTo>
                  <a:pt x="5806229" y="348391"/>
                </a:lnTo>
                <a:lnTo>
                  <a:pt x="5827299" y="470463"/>
                </a:lnTo>
                <a:lnTo>
                  <a:pt x="5849526" y="605566"/>
                </a:lnTo>
                <a:lnTo>
                  <a:pt x="5872911" y="757813"/>
                </a:lnTo>
                <a:lnTo>
                  <a:pt x="5897684" y="923777"/>
                </a:lnTo>
                <a:lnTo>
                  <a:pt x="5922459" y="1104142"/>
                </a:lnTo>
                <a:lnTo>
                  <a:pt x="5947695" y="1296166"/>
                </a:lnTo>
                <a:lnTo>
                  <a:pt x="5971079" y="1503278"/>
                </a:lnTo>
                <a:lnTo>
                  <a:pt x="5993538" y="1719991"/>
                </a:lnTo>
                <a:lnTo>
                  <a:pt x="6013913" y="1949048"/>
                </a:lnTo>
                <a:lnTo>
                  <a:pt x="6033361" y="2187706"/>
                </a:lnTo>
                <a:lnTo>
                  <a:pt x="6051654" y="2436652"/>
                </a:lnTo>
                <a:lnTo>
                  <a:pt x="6058136" y="2564211"/>
                </a:lnTo>
                <a:lnTo>
                  <a:pt x="6065314" y="2694512"/>
                </a:lnTo>
                <a:lnTo>
                  <a:pt x="6072027" y="2826871"/>
                </a:lnTo>
                <a:lnTo>
                  <a:pt x="6076427" y="2959917"/>
                </a:lnTo>
                <a:lnTo>
                  <a:pt x="6080363" y="3095705"/>
                </a:lnTo>
                <a:lnTo>
                  <a:pt x="6084530" y="3232865"/>
                </a:lnTo>
                <a:lnTo>
                  <a:pt x="6087308" y="3372768"/>
                </a:lnTo>
                <a:lnTo>
                  <a:pt x="6087308" y="3514043"/>
                </a:lnTo>
                <a:lnTo>
                  <a:pt x="6088698" y="3656689"/>
                </a:lnTo>
                <a:lnTo>
                  <a:pt x="6087308" y="3800707"/>
                </a:lnTo>
                <a:lnTo>
                  <a:pt x="6084530" y="3946783"/>
                </a:lnTo>
                <a:lnTo>
                  <a:pt x="6081983" y="4092858"/>
                </a:lnTo>
                <a:lnTo>
                  <a:pt x="6076427" y="4240991"/>
                </a:lnTo>
                <a:lnTo>
                  <a:pt x="6070639" y="4390495"/>
                </a:lnTo>
                <a:lnTo>
                  <a:pt x="6063924" y="4540000"/>
                </a:lnTo>
                <a:lnTo>
                  <a:pt x="6054432" y="4690876"/>
                </a:lnTo>
                <a:lnTo>
                  <a:pt x="6043086" y="4843123"/>
                </a:lnTo>
                <a:lnTo>
                  <a:pt x="6032204" y="4996057"/>
                </a:lnTo>
                <a:lnTo>
                  <a:pt x="6018313" y="5148990"/>
                </a:lnTo>
                <a:lnTo>
                  <a:pt x="6001642" y="5303981"/>
                </a:lnTo>
                <a:lnTo>
                  <a:pt x="5984972" y="5456914"/>
                </a:lnTo>
                <a:lnTo>
                  <a:pt x="5965754" y="5612591"/>
                </a:lnTo>
                <a:lnTo>
                  <a:pt x="5944685" y="5768953"/>
                </a:lnTo>
                <a:lnTo>
                  <a:pt x="5922459" y="5923258"/>
                </a:lnTo>
                <a:lnTo>
                  <a:pt x="5896527" y="6079621"/>
                </a:lnTo>
                <a:lnTo>
                  <a:pt x="5868743" y="6235297"/>
                </a:lnTo>
                <a:lnTo>
                  <a:pt x="5841190" y="6391660"/>
                </a:lnTo>
                <a:lnTo>
                  <a:pt x="5809008" y="6547336"/>
                </a:lnTo>
                <a:lnTo>
                  <a:pt x="5776130" y="6702327"/>
                </a:lnTo>
                <a:lnTo>
                  <a:pt x="5741633" y="6858002"/>
                </a:lnTo>
                <a:lnTo>
                  <a:pt x="2610464" y="6858002"/>
                </a:lnTo>
                <a:lnTo>
                  <a:pt x="0" y="6858002"/>
                </a:lnTo>
                <a:close/>
              </a:path>
            </a:pathLst>
          </a:custGeom>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4B45618-A0FA-3F42-8A59-CE1576613F18}"/>
              </a:ext>
            </a:extLst>
          </p:cNvPr>
          <p:cNvSpPr>
            <a:spLocks noGrp="1"/>
          </p:cNvSpPr>
          <p:nvPr>
            <p:ph type="title"/>
          </p:nvPr>
        </p:nvSpPr>
        <p:spPr>
          <a:xfrm>
            <a:off x="900506" y="1118808"/>
            <a:ext cx="4671467" cy="4747683"/>
          </a:xfrm>
        </p:spPr>
        <p:txBody>
          <a:bodyPr anchor="ctr">
            <a:normAutofit/>
          </a:bodyPr>
          <a:lstStyle/>
          <a:p>
            <a:r>
              <a:rPr lang="en-US" sz="5400" dirty="0"/>
              <a:t>How do we predict it?</a:t>
            </a:r>
          </a:p>
        </p:txBody>
      </p:sp>
      <p:sp>
        <p:nvSpPr>
          <p:cNvPr id="3" name="Content Placeholder 2">
            <a:extLst>
              <a:ext uri="{FF2B5EF4-FFF2-40B4-BE49-F238E27FC236}">
                <a16:creationId xmlns:a16="http://schemas.microsoft.com/office/drawing/2014/main" id="{2A271212-699C-914E-BDCA-A23BA63E31CE}"/>
              </a:ext>
            </a:extLst>
          </p:cNvPr>
          <p:cNvSpPr>
            <a:spLocks noGrp="1"/>
          </p:cNvSpPr>
          <p:nvPr>
            <p:ph idx="1"/>
          </p:nvPr>
        </p:nvSpPr>
        <p:spPr>
          <a:xfrm>
            <a:off x="6498769" y="1118809"/>
            <a:ext cx="5049763" cy="4747681"/>
          </a:xfrm>
          <a:effectLst/>
        </p:spPr>
        <p:txBody>
          <a:bodyPr anchor="ctr">
            <a:normAutofit fontScale="92500"/>
          </a:bodyPr>
          <a:lstStyle/>
          <a:p>
            <a:r>
              <a:rPr lang="en-US" dirty="0"/>
              <a:t>We begin by identifying the </a:t>
            </a:r>
            <a:r>
              <a:rPr lang="en-US" b="1" dirty="0"/>
              <a:t>average order value </a:t>
            </a:r>
            <a:r>
              <a:rPr lang="en-US" dirty="0"/>
              <a:t>that the customer brings per visit, and </a:t>
            </a:r>
            <a:r>
              <a:rPr lang="en-US" b="1" dirty="0"/>
              <a:t>their total visits</a:t>
            </a:r>
            <a:r>
              <a:rPr lang="en-US" dirty="0"/>
              <a:t>. </a:t>
            </a:r>
          </a:p>
          <a:p>
            <a:r>
              <a:rPr lang="en-US" dirty="0"/>
              <a:t>We also consider the </a:t>
            </a:r>
            <a:r>
              <a:rPr lang="en-US" b="1" dirty="0"/>
              <a:t>profit margin </a:t>
            </a:r>
            <a:r>
              <a:rPr lang="en-US" dirty="0"/>
              <a:t>and the </a:t>
            </a:r>
            <a:r>
              <a:rPr lang="en-US" b="1" dirty="0"/>
              <a:t>repeat rate </a:t>
            </a:r>
            <a:r>
              <a:rPr lang="en-US" dirty="0"/>
              <a:t>of customers</a:t>
            </a:r>
          </a:p>
          <a:p>
            <a:r>
              <a:rPr lang="en-US" dirty="0"/>
              <a:t>We then calculate the CLV (Customer Lifetime Value) and segment customers on that basis</a:t>
            </a:r>
          </a:p>
          <a:p>
            <a:r>
              <a:rPr lang="en-US" dirty="0"/>
              <a:t>In the end we have a model that predicts the value for our existing customers in the coming period, or for segmenting a new set of customers. </a:t>
            </a:r>
          </a:p>
        </p:txBody>
      </p:sp>
    </p:spTree>
    <p:extLst>
      <p:ext uri="{BB962C8B-B14F-4D97-AF65-F5344CB8AC3E}">
        <p14:creationId xmlns:p14="http://schemas.microsoft.com/office/powerpoint/2010/main" val="19066275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AC224410-FF86-4FBB-A05E-61232D4B1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2" y="-2"/>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Freeform: Shape 16">
            <a:extLst>
              <a:ext uri="{FF2B5EF4-FFF2-40B4-BE49-F238E27FC236}">
                <a16:creationId xmlns:a16="http://schemas.microsoft.com/office/drawing/2014/main" id="{F3BDD110-869E-4A8C-9250-C7AE5C8408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2" y="-2"/>
            <a:ext cx="6088698" cy="6858002"/>
          </a:xfrm>
          <a:custGeom>
            <a:avLst/>
            <a:gdLst>
              <a:gd name="connsiteX0" fmla="*/ 0 w 6088698"/>
              <a:gd name="connsiteY0" fmla="*/ 0 h 6858002"/>
              <a:gd name="connsiteX1" fmla="*/ 2610464 w 6088698"/>
              <a:gd name="connsiteY1" fmla="*/ 0 h 6858002"/>
              <a:gd name="connsiteX2" fmla="*/ 2610464 w 6088698"/>
              <a:gd name="connsiteY2" fmla="*/ 3 h 6858002"/>
              <a:gd name="connsiteX3" fmla="*/ 5749313 w 6088698"/>
              <a:gd name="connsiteY3" fmla="*/ 3 h 6858002"/>
              <a:gd name="connsiteX4" fmla="*/ 5749313 w 6088698"/>
              <a:gd name="connsiteY4" fmla="*/ 4 h 6858002"/>
              <a:gd name="connsiteX5" fmla="*/ 5740011 w 6088698"/>
              <a:gd name="connsiteY5" fmla="*/ 4 h 6858002"/>
              <a:gd name="connsiteX6" fmla="*/ 5748114 w 6088698"/>
              <a:gd name="connsiteY6" fmla="*/ 40466 h 6858002"/>
              <a:gd name="connsiteX7" fmla="*/ 5771963 w 6088698"/>
              <a:gd name="connsiteY7" fmla="*/ 159110 h 6858002"/>
              <a:gd name="connsiteX8" fmla="*/ 5788633 w 6088698"/>
              <a:gd name="connsiteY8" fmla="*/ 245521 h 6858002"/>
              <a:gd name="connsiteX9" fmla="*/ 5806229 w 6088698"/>
              <a:gd name="connsiteY9" fmla="*/ 348391 h 6858002"/>
              <a:gd name="connsiteX10" fmla="*/ 5827299 w 6088698"/>
              <a:gd name="connsiteY10" fmla="*/ 470463 h 6858002"/>
              <a:gd name="connsiteX11" fmla="*/ 5849526 w 6088698"/>
              <a:gd name="connsiteY11" fmla="*/ 605566 h 6858002"/>
              <a:gd name="connsiteX12" fmla="*/ 5872911 w 6088698"/>
              <a:gd name="connsiteY12" fmla="*/ 757813 h 6858002"/>
              <a:gd name="connsiteX13" fmla="*/ 5897684 w 6088698"/>
              <a:gd name="connsiteY13" fmla="*/ 923777 h 6858002"/>
              <a:gd name="connsiteX14" fmla="*/ 5922459 w 6088698"/>
              <a:gd name="connsiteY14" fmla="*/ 1104142 h 6858002"/>
              <a:gd name="connsiteX15" fmla="*/ 5947695 w 6088698"/>
              <a:gd name="connsiteY15" fmla="*/ 1296166 h 6858002"/>
              <a:gd name="connsiteX16" fmla="*/ 5971079 w 6088698"/>
              <a:gd name="connsiteY16" fmla="*/ 1503278 h 6858002"/>
              <a:gd name="connsiteX17" fmla="*/ 5993538 w 6088698"/>
              <a:gd name="connsiteY17" fmla="*/ 1719991 h 6858002"/>
              <a:gd name="connsiteX18" fmla="*/ 6013913 w 6088698"/>
              <a:gd name="connsiteY18" fmla="*/ 1949048 h 6858002"/>
              <a:gd name="connsiteX19" fmla="*/ 6033361 w 6088698"/>
              <a:gd name="connsiteY19" fmla="*/ 2187706 h 6858002"/>
              <a:gd name="connsiteX20" fmla="*/ 6051654 w 6088698"/>
              <a:gd name="connsiteY20" fmla="*/ 2436652 h 6858002"/>
              <a:gd name="connsiteX21" fmla="*/ 6058136 w 6088698"/>
              <a:gd name="connsiteY21" fmla="*/ 2564211 h 6858002"/>
              <a:gd name="connsiteX22" fmla="*/ 6065314 w 6088698"/>
              <a:gd name="connsiteY22" fmla="*/ 2694512 h 6858002"/>
              <a:gd name="connsiteX23" fmla="*/ 6072027 w 6088698"/>
              <a:gd name="connsiteY23" fmla="*/ 2826871 h 6858002"/>
              <a:gd name="connsiteX24" fmla="*/ 6076427 w 6088698"/>
              <a:gd name="connsiteY24" fmla="*/ 2959917 h 6858002"/>
              <a:gd name="connsiteX25" fmla="*/ 6080363 w 6088698"/>
              <a:gd name="connsiteY25" fmla="*/ 3095705 h 6858002"/>
              <a:gd name="connsiteX26" fmla="*/ 6084530 w 6088698"/>
              <a:gd name="connsiteY26" fmla="*/ 3232865 h 6858002"/>
              <a:gd name="connsiteX27" fmla="*/ 6087308 w 6088698"/>
              <a:gd name="connsiteY27" fmla="*/ 3372768 h 6858002"/>
              <a:gd name="connsiteX28" fmla="*/ 6087308 w 6088698"/>
              <a:gd name="connsiteY28" fmla="*/ 3514043 h 6858002"/>
              <a:gd name="connsiteX29" fmla="*/ 6088698 w 6088698"/>
              <a:gd name="connsiteY29" fmla="*/ 3656689 h 6858002"/>
              <a:gd name="connsiteX30" fmla="*/ 6087308 w 6088698"/>
              <a:gd name="connsiteY30" fmla="*/ 3800707 h 6858002"/>
              <a:gd name="connsiteX31" fmla="*/ 6084530 w 6088698"/>
              <a:gd name="connsiteY31" fmla="*/ 3946783 h 6858002"/>
              <a:gd name="connsiteX32" fmla="*/ 6081983 w 6088698"/>
              <a:gd name="connsiteY32" fmla="*/ 4092858 h 6858002"/>
              <a:gd name="connsiteX33" fmla="*/ 6076427 w 6088698"/>
              <a:gd name="connsiteY33" fmla="*/ 4240991 h 6858002"/>
              <a:gd name="connsiteX34" fmla="*/ 6070639 w 6088698"/>
              <a:gd name="connsiteY34" fmla="*/ 4390495 h 6858002"/>
              <a:gd name="connsiteX35" fmla="*/ 6063924 w 6088698"/>
              <a:gd name="connsiteY35" fmla="*/ 4540000 h 6858002"/>
              <a:gd name="connsiteX36" fmla="*/ 6054432 w 6088698"/>
              <a:gd name="connsiteY36" fmla="*/ 4690876 h 6858002"/>
              <a:gd name="connsiteX37" fmla="*/ 6043086 w 6088698"/>
              <a:gd name="connsiteY37" fmla="*/ 4843123 h 6858002"/>
              <a:gd name="connsiteX38" fmla="*/ 6032204 w 6088698"/>
              <a:gd name="connsiteY38" fmla="*/ 4996057 h 6858002"/>
              <a:gd name="connsiteX39" fmla="*/ 6018313 w 6088698"/>
              <a:gd name="connsiteY39" fmla="*/ 5148990 h 6858002"/>
              <a:gd name="connsiteX40" fmla="*/ 6001642 w 6088698"/>
              <a:gd name="connsiteY40" fmla="*/ 5303981 h 6858002"/>
              <a:gd name="connsiteX41" fmla="*/ 5984972 w 6088698"/>
              <a:gd name="connsiteY41" fmla="*/ 5456914 h 6858002"/>
              <a:gd name="connsiteX42" fmla="*/ 5965754 w 6088698"/>
              <a:gd name="connsiteY42" fmla="*/ 5612591 h 6858002"/>
              <a:gd name="connsiteX43" fmla="*/ 5944685 w 6088698"/>
              <a:gd name="connsiteY43" fmla="*/ 5768953 h 6858002"/>
              <a:gd name="connsiteX44" fmla="*/ 5922459 w 6088698"/>
              <a:gd name="connsiteY44" fmla="*/ 5923258 h 6858002"/>
              <a:gd name="connsiteX45" fmla="*/ 5896527 w 6088698"/>
              <a:gd name="connsiteY45" fmla="*/ 6079621 h 6858002"/>
              <a:gd name="connsiteX46" fmla="*/ 5868743 w 6088698"/>
              <a:gd name="connsiteY46" fmla="*/ 6235297 h 6858002"/>
              <a:gd name="connsiteX47" fmla="*/ 5841190 w 6088698"/>
              <a:gd name="connsiteY47" fmla="*/ 6391660 h 6858002"/>
              <a:gd name="connsiteX48" fmla="*/ 5809008 w 6088698"/>
              <a:gd name="connsiteY48" fmla="*/ 6547336 h 6858002"/>
              <a:gd name="connsiteX49" fmla="*/ 5776130 w 6088698"/>
              <a:gd name="connsiteY49" fmla="*/ 6702327 h 6858002"/>
              <a:gd name="connsiteX50" fmla="*/ 5741633 w 6088698"/>
              <a:gd name="connsiteY50" fmla="*/ 6858002 h 6858002"/>
              <a:gd name="connsiteX51" fmla="*/ 2610464 w 6088698"/>
              <a:gd name="connsiteY51" fmla="*/ 6858002 h 6858002"/>
              <a:gd name="connsiteX52" fmla="*/ 0 w 6088698"/>
              <a:gd name="connsiteY52" fmla="*/ 6858002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6088698" h="6858002">
                <a:moveTo>
                  <a:pt x="0" y="0"/>
                </a:moveTo>
                <a:lnTo>
                  <a:pt x="2610464" y="0"/>
                </a:lnTo>
                <a:lnTo>
                  <a:pt x="2610464" y="3"/>
                </a:lnTo>
                <a:lnTo>
                  <a:pt x="5749313" y="3"/>
                </a:lnTo>
                <a:lnTo>
                  <a:pt x="5749313" y="4"/>
                </a:lnTo>
                <a:lnTo>
                  <a:pt x="5740011" y="4"/>
                </a:lnTo>
                <a:lnTo>
                  <a:pt x="5748114" y="40466"/>
                </a:lnTo>
                <a:lnTo>
                  <a:pt x="5771963" y="159110"/>
                </a:lnTo>
                <a:lnTo>
                  <a:pt x="5788633" y="245521"/>
                </a:lnTo>
                <a:lnTo>
                  <a:pt x="5806229" y="348391"/>
                </a:lnTo>
                <a:lnTo>
                  <a:pt x="5827299" y="470463"/>
                </a:lnTo>
                <a:lnTo>
                  <a:pt x="5849526" y="605566"/>
                </a:lnTo>
                <a:lnTo>
                  <a:pt x="5872911" y="757813"/>
                </a:lnTo>
                <a:lnTo>
                  <a:pt x="5897684" y="923777"/>
                </a:lnTo>
                <a:lnTo>
                  <a:pt x="5922459" y="1104142"/>
                </a:lnTo>
                <a:lnTo>
                  <a:pt x="5947695" y="1296166"/>
                </a:lnTo>
                <a:lnTo>
                  <a:pt x="5971079" y="1503278"/>
                </a:lnTo>
                <a:lnTo>
                  <a:pt x="5993538" y="1719991"/>
                </a:lnTo>
                <a:lnTo>
                  <a:pt x="6013913" y="1949048"/>
                </a:lnTo>
                <a:lnTo>
                  <a:pt x="6033361" y="2187706"/>
                </a:lnTo>
                <a:lnTo>
                  <a:pt x="6051654" y="2436652"/>
                </a:lnTo>
                <a:lnTo>
                  <a:pt x="6058136" y="2564211"/>
                </a:lnTo>
                <a:lnTo>
                  <a:pt x="6065314" y="2694512"/>
                </a:lnTo>
                <a:lnTo>
                  <a:pt x="6072027" y="2826871"/>
                </a:lnTo>
                <a:lnTo>
                  <a:pt x="6076427" y="2959917"/>
                </a:lnTo>
                <a:lnTo>
                  <a:pt x="6080363" y="3095705"/>
                </a:lnTo>
                <a:lnTo>
                  <a:pt x="6084530" y="3232865"/>
                </a:lnTo>
                <a:lnTo>
                  <a:pt x="6087308" y="3372768"/>
                </a:lnTo>
                <a:lnTo>
                  <a:pt x="6087308" y="3514043"/>
                </a:lnTo>
                <a:lnTo>
                  <a:pt x="6088698" y="3656689"/>
                </a:lnTo>
                <a:lnTo>
                  <a:pt x="6087308" y="3800707"/>
                </a:lnTo>
                <a:lnTo>
                  <a:pt x="6084530" y="3946783"/>
                </a:lnTo>
                <a:lnTo>
                  <a:pt x="6081983" y="4092858"/>
                </a:lnTo>
                <a:lnTo>
                  <a:pt x="6076427" y="4240991"/>
                </a:lnTo>
                <a:lnTo>
                  <a:pt x="6070639" y="4390495"/>
                </a:lnTo>
                <a:lnTo>
                  <a:pt x="6063924" y="4540000"/>
                </a:lnTo>
                <a:lnTo>
                  <a:pt x="6054432" y="4690876"/>
                </a:lnTo>
                <a:lnTo>
                  <a:pt x="6043086" y="4843123"/>
                </a:lnTo>
                <a:lnTo>
                  <a:pt x="6032204" y="4996057"/>
                </a:lnTo>
                <a:lnTo>
                  <a:pt x="6018313" y="5148990"/>
                </a:lnTo>
                <a:lnTo>
                  <a:pt x="6001642" y="5303981"/>
                </a:lnTo>
                <a:lnTo>
                  <a:pt x="5984972" y="5456914"/>
                </a:lnTo>
                <a:lnTo>
                  <a:pt x="5965754" y="5612591"/>
                </a:lnTo>
                <a:lnTo>
                  <a:pt x="5944685" y="5768953"/>
                </a:lnTo>
                <a:lnTo>
                  <a:pt x="5922459" y="5923258"/>
                </a:lnTo>
                <a:lnTo>
                  <a:pt x="5896527" y="6079621"/>
                </a:lnTo>
                <a:lnTo>
                  <a:pt x="5868743" y="6235297"/>
                </a:lnTo>
                <a:lnTo>
                  <a:pt x="5841190" y="6391660"/>
                </a:lnTo>
                <a:lnTo>
                  <a:pt x="5809008" y="6547336"/>
                </a:lnTo>
                <a:lnTo>
                  <a:pt x="5776130" y="6702327"/>
                </a:lnTo>
                <a:lnTo>
                  <a:pt x="5741633" y="6858002"/>
                </a:lnTo>
                <a:lnTo>
                  <a:pt x="2610464" y="6858002"/>
                </a:lnTo>
                <a:lnTo>
                  <a:pt x="0" y="6858002"/>
                </a:lnTo>
                <a:close/>
              </a:path>
            </a:pathLst>
          </a:custGeom>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4B45618-A0FA-3F42-8A59-CE1576613F18}"/>
              </a:ext>
            </a:extLst>
          </p:cNvPr>
          <p:cNvSpPr>
            <a:spLocks noGrp="1"/>
          </p:cNvSpPr>
          <p:nvPr>
            <p:ph type="title"/>
          </p:nvPr>
        </p:nvSpPr>
        <p:spPr>
          <a:xfrm>
            <a:off x="900506" y="1118808"/>
            <a:ext cx="4671467" cy="4747683"/>
          </a:xfrm>
        </p:spPr>
        <p:txBody>
          <a:bodyPr anchor="ctr">
            <a:normAutofit/>
          </a:bodyPr>
          <a:lstStyle/>
          <a:p>
            <a:pPr algn="l"/>
            <a:r>
              <a:rPr lang="en-US" sz="5000"/>
              <a:t>Methodology</a:t>
            </a:r>
          </a:p>
        </p:txBody>
      </p:sp>
      <p:sp>
        <p:nvSpPr>
          <p:cNvPr id="3" name="Content Placeholder 2">
            <a:extLst>
              <a:ext uri="{FF2B5EF4-FFF2-40B4-BE49-F238E27FC236}">
                <a16:creationId xmlns:a16="http://schemas.microsoft.com/office/drawing/2014/main" id="{2A271212-699C-914E-BDCA-A23BA63E31CE}"/>
              </a:ext>
            </a:extLst>
          </p:cNvPr>
          <p:cNvSpPr>
            <a:spLocks noGrp="1"/>
          </p:cNvSpPr>
          <p:nvPr>
            <p:ph idx="1"/>
          </p:nvPr>
        </p:nvSpPr>
        <p:spPr>
          <a:xfrm>
            <a:off x="6498769" y="1118809"/>
            <a:ext cx="5049763" cy="4747681"/>
          </a:xfrm>
          <a:effectLst/>
        </p:spPr>
        <p:txBody>
          <a:bodyPr anchor="ctr">
            <a:normAutofit/>
          </a:bodyPr>
          <a:lstStyle/>
          <a:p>
            <a:pPr marL="0" indent="0">
              <a:lnSpc>
                <a:spcPct val="100000"/>
              </a:lnSpc>
              <a:buNone/>
            </a:pPr>
            <a:r>
              <a:rPr lang="en-US" sz="1600" dirty="0">
                <a:solidFill>
                  <a:schemeClr val="tx1"/>
                </a:solidFill>
              </a:rPr>
              <a:t>To arrive the average order value of our customers, we are taking the Car Make Model into consideration, as this is our best metric to identify the lifetime of a customer with us. </a:t>
            </a:r>
          </a:p>
          <a:p>
            <a:pPr marL="0" indent="0">
              <a:lnSpc>
                <a:spcPct val="100000"/>
              </a:lnSpc>
              <a:buNone/>
            </a:pPr>
            <a:r>
              <a:rPr lang="en-US" sz="1600" dirty="0">
                <a:solidFill>
                  <a:schemeClr val="tx1"/>
                </a:solidFill>
              </a:rPr>
              <a:t>We later map the average value of car to the customer based on his ownership. </a:t>
            </a:r>
          </a:p>
          <a:p>
            <a:pPr marL="0" indent="0">
              <a:lnSpc>
                <a:spcPct val="100000"/>
              </a:lnSpc>
              <a:buFont typeface="Wingdings 2" pitchFamily="18" charset="2"/>
              <a:buNone/>
            </a:pPr>
            <a:r>
              <a:rPr lang="en-US" sz="1600" dirty="0">
                <a:solidFill>
                  <a:schemeClr val="tx1"/>
                </a:solidFill>
              </a:rPr>
              <a:t>We will be using 2 methods to derive our CLV, and then take the aggregate mean of both, for a better calculation.</a:t>
            </a:r>
          </a:p>
          <a:p>
            <a:pPr marL="0" indent="0">
              <a:lnSpc>
                <a:spcPct val="100000"/>
              </a:lnSpc>
              <a:buNone/>
            </a:pPr>
            <a:r>
              <a:rPr lang="en-US" sz="1600" dirty="0">
                <a:solidFill>
                  <a:schemeClr val="tx1"/>
                </a:solidFill>
              </a:rPr>
              <a:t>1. Simple Formula</a:t>
            </a:r>
            <a:r>
              <a:rPr lang="en-US" sz="1600" dirty="0">
                <a:solidFill>
                  <a:schemeClr val="tx1"/>
                </a:solidFill>
                <a:latin typeface="Consolas" panose="020B0609020204030204" pitchFamily="49" charset="0"/>
                <a:cs typeface="Consolas" panose="020B0609020204030204" pitchFamily="49" charset="0"/>
              </a:rPr>
              <a:t>: Average Order Value X </a:t>
            </a:r>
            <a:r>
              <a:rPr lang="en-IN" sz="1600" dirty="0">
                <a:solidFill>
                  <a:schemeClr val="tx1"/>
                </a:solidFill>
              </a:rPr>
              <a:t>Average Lifetime Span (on an average how many days the customer stayed with us)</a:t>
            </a:r>
            <a:endParaRPr lang="en-US" sz="1600" dirty="0">
              <a:solidFill>
                <a:schemeClr val="tx1"/>
              </a:solidFill>
              <a:latin typeface="Consolas" panose="020B0609020204030204" pitchFamily="49" charset="0"/>
              <a:cs typeface="Consolas" panose="020B0609020204030204" pitchFamily="49" charset="0"/>
            </a:endParaRPr>
          </a:p>
          <a:p>
            <a:pPr marL="0" indent="0">
              <a:lnSpc>
                <a:spcPct val="100000"/>
              </a:lnSpc>
              <a:buFont typeface="Wingdings 2" pitchFamily="18" charset="2"/>
              <a:buNone/>
            </a:pPr>
            <a:r>
              <a:rPr lang="en-US" sz="1600" dirty="0">
                <a:solidFill>
                  <a:schemeClr val="tx1"/>
                </a:solidFill>
              </a:rPr>
              <a:t>2. Custom Formula :</a:t>
            </a:r>
          </a:p>
          <a:p>
            <a:pPr marL="0" indent="0">
              <a:lnSpc>
                <a:spcPct val="100000"/>
              </a:lnSpc>
              <a:buNone/>
            </a:pPr>
            <a:r>
              <a:rPr lang="en-IN" sz="1600" dirty="0">
                <a:solidFill>
                  <a:schemeClr val="tx1"/>
                </a:solidFill>
              </a:rPr>
              <a:t>Average Order Value X Average Lifetime Span*Profit Margin ratio)/Churn Rate </a:t>
            </a:r>
            <a:endParaRPr lang="en-US" sz="1600" dirty="0">
              <a:solidFill>
                <a:schemeClr val="tx1"/>
              </a:solidFill>
              <a:latin typeface="Consolas" panose="020B0609020204030204" pitchFamily="49" charset="0"/>
              <a:cs typeface="Consolas" panose="020B0609020204030204" pitchFamily="49" charset="0"/>
            </a:endParaRPr>
          </a:p>
          <a:p>
            <a:pPr marL="0" indent="0">
              <a:lnSpc>
                <a:spcPct val="100000"/>
              </a:lnSpc>
              <a:buNone/>
            </a:pPr>
            <a:endParaRPr lang="en-US" sz="1600" dirty="0">
              <a:solidFill>
                <a:schemeClr val="tx1"/>
              </a:solidFill>
            </a:endParaRPr>
          </a:p>
        </p:txBody>
      </p:sp>
    </p:spTree>
    <p:extLst>
      <p:ext uri="{BB962C8B-B14F-4D97-AF65-F5344CB8AC3E}">
        <p14:creationId xmlns:p14="http://schemas.microsoft.com/office/powerpoint/2010/main" val="16789170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A4F4C-7E73-1C43-BB88-42AE23D0FF2A}"/>
              </a:ext>
            </a:extLst>
          </p:cNvPr>
          <p:cNvSpPr>
            <a:spLocks noGrp="1"/>
          </p:cNvSpPr>
          <p:nvPr>
            <p:ph type="title"/>
          </p:nvPr>
        </p:nvSpPr>
        <p:spPr>
          <a:xfrm>
            <a:off x="633743" y="609599"/>
            <a:ext cx="3413156" cy="5273675"/>
          </a:xfrm>
        </p:spPr>
        <p:txBody>
          <a:bodyPr>
            <a:normAutofit/>
          </a:bodyPr>
          <a:lstStyle/>
          <a:p>
            <a:r>
              <a:rPr lang="en-US"/>
              <a:t>Pipeline</a:t>
            </a:r>
            <a:endParaRPr lang="en-US" dirty="0"/>
          </a:p>
        </p:txBody>
      </p:sp>
      <p:pic>
        <p:nvPicPr>
          <p:cNvPr id="15" name="Picture 8">
            <a:extLst>
              <a:ext uri="{FF2B5EF4-FFF2-40B4-BE49-F238E27FC236}">
                <a16:creationId xmlns:a16="http://schemas.microsoft.com/office/drawing/2014/main" id="{82AABC82-C2D1-4340-A6DF-6E73DF06FCA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4639056" y="2"/>
            <a:ext cx="7552944" cy="6857998"/>
          </a:xfrm>
          <a:prstGeom prst="rect">
            <a:avLst/>
          </a:prstGeom>
        </p:spPr>
      </p:pic>
      <p:graphicFrame>
        <p:nvGraphicFramePr>
          <p:cNvPr id="4" name="Content Placeholder 3">
            <a:extLst>
              <a:ext uri="{FF2B5EF4-FFF2-40B4-BE49-F238E27FC236}">
                <a16:creationId xmlns:a16="http://schemas.microsoft.com/office/drawing/2014/main" id="{2166C903-DA61-D446-B0C3-D466CEF5D2D1}"/>
              </a:ext>
            </a:extLst>
          </p:cNvPr>
          <p:cNvGraphicFramePr>
            <a:graphicFrameLocks noGrp="1"/>
          </p:cNvGraphicFramePr>
          <p:nvPr>
            <p:ph idx="1"/>
            <p:extLst>
              <p:ext uri="{D42A27DB-BD31-4B8C-83A1-F6EECF244321}">
                <p14:modId xmlns:p14="http://schemas.microsoft.com/office/powerpoint/2010/main" val="2279590642"/>
              </p:ext>
            </p:extLst>
          </p:nvPr>
        </p:nvGraphicFramePr>
        <p:xfrm>
          <a:off x="5282521" y="709683"/>
          <a:ext cx="6266011" cy="489954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9624471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EB9D55-38C8-45B4-BB2D-4FDBBDB08C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a:extLst>
              <a:ext uri="{FF2B5EF4-FFF2-40B4-BE49-F238E27FC236}">
                <a16:creationId xmlns:a16="http://schemas.microsoft.com/office/drawing/2014/main" id="{B447E19E-AC38-C549-B42C-4C5F475CA227}"/>
              </a:ext>
            </a:extLst>
          </p:cNvPr>
          <p:cNvSpPr>
            <a:spLocks noGrp="1"/>
          </p:cNvSpPr>
          <p:nvPr>
            <p:ph type="body" idx="1"/>
          </p:nvPr>
        </p:nvSpPr>
        <p:spPr>
          <a:xfrm>
            <a:off x="1370013" y="4790049"/>
            <a:ext cx="9440862" cy="1018534"/>
          </a:xfrm>
          <a:effectLst/>
        </p:spPr>
        <p:txBody>
          <a:bodyPr vert="horz" lIns="91440" tIns="45720" rIns="91440" bIns="45720" rtlCol="0" anchor="t">
            <a:normAutofit/>
          </a:bodyPr>
          <a:lstStyle/>
          <a:p>
            <a:pPr defTabSz="457200"/>
            <a:r>
              <a:rPr lang="en-US" sz="2400"/>
              <a:t>Predicting Lifetime Values</a:t>
            </a:r>
          </a:p>
        </p:txBody>
      </p:sp>
      <p:sp useBgFill="1">
        <p:nvSpPr>
          <p:cNvPr id="10" name="Freeform: Shape 9">
            <a:extLst>
              <a:ext uri="{FF2B5EF4-FFF2-40B4-BE49-F238E27FC236}">
                <a16:creationId xmlns:a16="http://schemas.microsoft.com/office/drawing/2014/main" id="{B40DDA79-7866-468E-A33D-D8341D900E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67080"/>
          </a:xfrm>
          <a:custGeom>
            <a:avLst/>
            <a:gdLst>
              <a:gd name="connsiteX0" fmla="*/ 0 w 12192000"/>
              <a:gd name="connsiteY0" fmla="*/ 0 h 4567080"/>
              <a:gd name="connsiteX1" fmla="*/ 12192000 w 12192000"/>
              <a:gd name="connsiteY1" fmla="*/ 0 h 4567080"/>
              <a:gd name="connsiteX2" fmla="*/ 12192000 w 12192000"/>
              <a:gd name="connsiteY2" fmla="*/ 4040874 h 4567080"/>
              <a:gd name="connsiteX3" fmla="*/ 11707453 w 12192000"/>
              <a:gd name="connsiteY3" fmla="*/ 4125902 h 4567080"/>
              <a:gd name="connsiteX4" fmla="*/ 6090444 w 12192000"/>
              <a:gd name="connsiteY4" fmla="*/ 4567080 h 4567080"/>
              <a:gd name="connsiteX5" fmla="*/ 473435 w 12192000"/>
              <a:gd name="connsiteY5" fmla="*/ 4125902 h 4567080"/>
              <a:gd name="connsiteX6" fmla="*/ 0 w 12192000"/>
              <a:gd name="connsiteY6" fmla="*/ 4042824 h 4567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4567080">
                <a:moveTo>
                  <a:pt x="0" y="0"/>
                </a:moveTo>
                <a:lnTo>
                  <a:pt x="12192000" y="0"/>
                </a:lnTo>
                <a:lnTo>
                  <a:pt x="12192000" y="4040874"/>
                </a:lnTo>
                <a:lnTo>
                  <a:pt x="11707453" y="4125902"/>
                </a:lnTo>
                <a:cubicBezTo>
                  <a:pt x="9955980" y="4411316"/>
                  <a:pt x="8064085" y="4567080"/>
                  <a:pt x="6090444" y="4567080"/>
                </a:cubicBezTo>
                <a:cubicBezTo>
                  <a:pt x="4116804" y="4567080"/>
                  <a:pt x="2224908" y="4411316"/>
                  <a:pt x="473435" y="4125902"/>
                </a:cubicBezTo>
                <a:lnTo>
                  <a:pt x="0" y="4042824"/>
                </a:lnTo>
                <a:close/>
              </a:path>
            </a:pathLst>
          </a:custGeom>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AA17DAD-E7D0-3340-87AB-F1FBE9160DF4}"/>
              </a:ext>
            </a:extLst>
          </p:cNvPr>
          <p:cNvSpPr>
            <a:spLocks noGrp="1"/>
          </p:cNvSpPr>
          <p:nvPr>
            <p:ph type="title"/>
          </p:nvPr>
        </p:nvSpPr>
        <p:spPr>
          <a:xfrm>
            <a:off x="1370013" y="1251284"/>
            <a:ext cx="9440862" cy="2458545"/>
          </a:xfrm>
          <a:effectLst/>
        </p:spPr>
        <p:txBody>
          <a:bodyPr vert="horz" lIns="91440" tIns="45720" rIns="91440" bIns="45720" rtlCol="0" anchor="b">
            <a:normAutofit/>
          </a:bodyPr>
          <a:lstStyle/>
          <a:p>
            <a:pPr defTabSz="457200"/>
            <a:r>
              <a:rPr lang="en-US" sz="6000"/>
              <a:t>Modelling</a:t>
            </a:r>
          </a:p>
        </p:txBody>
      </p:sp>
    </p:spTree>
    <p:extLst>
      <p:ext uri="{BB962C8B-B14F-4D97-AF65-F5344CB8AC3E}">
        <p14:creationId xmlns:p14="http://schemas.microsoft.com/office/powerpoint/2010/main" val="97746782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C10C105-EEB5-43F7-AA95-5DDB920D75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978449-E503-7C49-9316-2965A2C18EB7}"/>
              </a:ext>
            </a:extLst>
          </p:cNvPr>
          <p:cNvSpPr>
            <a:spLocks noGrp="1"/>
          </p:cNvSpPr>
          <p:nvPr>
            <p:ph type="title"/>
          </p:nvPr>
        </p:nvSpPr>
        <p:spPr>
          <a:xfrm>
            <a:off x="633743" y="965201"/>
            <a:ext cx="3413156" cy="4562472"/>
          </a:xfrm>
        </p:spPr>
        <p:txBody>
          <a:bodyPr anchor="ctr">
            <a:normAutofit/>
          </a:bodyPr>
          <a:lstStyle/>
          <a:p>
            <a:pPr algn="l"/>
            <a:r>
              <a:rPr lang="en-US" sz="3600" dirty="0"/>
              <a:t>Classification &amp; Regression Models</a:t>
            </a:r>
          </a:p>
        </p:txBody>
      </p:sp>
      <p:pic>
        <p:nvPicPr>
          <p:cNvPr id="13" name="Picture 12">
            <a:extLst>
              <a:ext uri="{FF2B5EF4-FFF2-40B4-BE49-F238E27FC236}">
                <a16:creationId xmlns:a16="http://schemas.microsoft.com/office/drawing/2014/main" id="{94BF495F-706E-4740-8918-C1F52CEA9D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4639056" y="2"/>
            <a:ext cx="7552944" cy="6857998"/>
          </a:xfrm>
          <a:prstGeom prst="rect">
            <a:avLst/>
          </a:prstGeom>
        </p:spPr>
      </p:pic>
      <p:graphicFrame>
        <p:nvGraphicFramePr>
          <p:cNvPr id="9" name="Content Placeholder 3">
            <a:extLst>
              <a:ext uri="{FF2B5EF4-FFF2-40B4-BE49-F238E27FC236}">
                <a16:creationId xmlns:a16="http://schemas.microsoft.com/office/drawing/2014/main" id="{70DD7C7C-C0E0-4F33-B28D-5CB44E6EF59C}"/>
              </a:ext>
            </a:extLst>
          </p:cNvPr>
          <p:cNvGraphicFramePr>
            <a:graphicFrameLocks/>
          </p:cNvGraphicFramePr>
          <p:nvPr>
            <p:extLst>
              <p:ext uri="{D42A27DB-BD31-4B8C-83A1-F6EECF244321}">
                <p14:modId xmlns:p14="http://schemas.microsoft.com/office/powerpoint/2010/main" val="558847166"/>
              </p:ext>
            </p:extLst>
          </p:nvPr>
        </p:nvGraphicFramePr>
        <p:xfrm>
          <a:off x="4924425" y="719528"/>
          <a:ext cx="7105650" cy="2248350"/>
        </p:xfrm>
        <a:graphic>
          <a:graphicData uri="http://schemas.openxmlformats.org/drawingml/2006/table">
            <a:tbl>
              <a:tblPr firstRow="1" bandRow="1">
                <a:tableStyleId>{5C22544A-7EE6-4342-B048-85BDC9FD1C3A}</a:tableStyleId>
              </a:tblPr>
              <a:tblGrid>
                <a:gridCol w="3552825">
                  <a:extLst>
                    <a:ext uri="{9D8B030D-6E8A-4147-A177-3AD203B41FA5}">
                      <a16:colId xmlns:a16="http://schemas.microsoft.com/office/drawing/2014/main" val="2990419785"/>
                    </a:ext>
                  </a:extLst>
                </a:gridCol>
                <a:gridCol w="3552825">
                  <a:extLst>
                    <a:ext uri="{9D8B030D-6E8A-4147-A177-3AD203B41FA5}">
                      <a16:colId xmlns:a16="http://schemas.microsoft.com/office/drawing/2014/main" val="3423502393"/>
                    </a:ext>
                  </a:extLst>
                </a:gridCol>
              </a:tblGrid>
              <a:tr h="449670">
                <a:tc gridSpan="2">
                  <a:txBody>
                    <a:bodyPr/>
                    <a:lstStyle/>
                    <a:p>
                      <a:pPr algn="ctr"/>
                      <a:r>
                        <a:rPr lang="en-US" dirty="0"/>
                        <a:t>Classification Models</a:t>
                      </a:r>
                    </a:p>
                  </a:txBody>
                  <a:tcPr/>
                </a:tc>
                <a:tc hMerge="1">
                  <a:txBody>
                    <a:bodyPr/>
                    <a:lstStyle/>
                    <a:p>
                      <a:endParaRPr lang="en-US" dirty="0"/>
                    </a:p>
                  </a:txBody>
                  <a:tcPr/>
                </a:tc>
                <a:extLst>
                  <a:ext uri="{0D108BD9-81ED-4DB2-BD59-A6C34878D82A}">
                    <a16:rowId xmlns:a16="http://schemas.microsoft.com/office/drawing/2014/main" val="3120378994"/>
                  </a:ext>
                </a:extLst>
              </a:tr>
              <a:tr h="449670">
                <a:tc>
                  <a:txBody>
                    <a:bodyPr/>
                    <a:lstStyle/>
                    <a:p>
                      <a:pPr algn="ctr"/>
                      <a:r>
                        <a:rPr lang="en-US" dirty="0"/>
                        <a:t>Models</a:t>
                      </a:r>
                    </a:p>
                  </a:txBody>
                  <a:tcPr/>
                </a:tc>
                <a:tc>
                  <a:txBody>
                    <a:bodyPr/>
                    <a:lstStyle/>
                    <a:p>
                      <a:pPr algn="ctr"/>
                      <a:r>
                        <a:rPr lang="en-US" dirty="0"/>
                        <a:t>Accuracy</a:t>
                      </a:r>
                    </a:p>
                  </a:txBody>
                  <a:tcPr/>
                </a:tc>
                <a:extLst>
                  <a:ext uri="{0D108BD9-81ED-4DB2-BD59-A6C34878D82A}">
                    <a16:rowId xmlns:a16="http://schemas.microsoft.com/office/drawing/2014/main" val="2281890056"/>
                  </a:ext>
                </a:extLst>
              </a:tr>
              <a:tr h="449670">
                <a:tc>
                  <a:txBody>
                    <a:bodyPr/>
                    <a:lstStyle/>
                    <a:p>
                      <a:r>
                        <a:rPr lang="en-US" dirty="0" err="1"/>
                        <a:t>DecisionTreeClassifier</a:t>
                      </a:r>
                      <a:endParaRPr lang="en-US" dirty="0"/>
                    </a:p>
                  </a:txBody>
                  <a:tcPr/>
                </a:tc>
                <a:tc>
                  <a:txBody>
                    <a:bodyPr/>
                    <a:lstStyle/>
                    <a:p>
                      <a:r>
                        <a:rPr lang="en-US" dirty="0"/>
                        <a:t>0.</a:t>
                      </a:r>
                      <a:r>
                        <a:rPr lang="en-IN" dirty="0"/>
                        <a:t>87</a:t>
                      </a:r>
                      <a:endParaRPr lang="en-US" dirty="0"/>
                    </a:p>
                  </a:txBody>
                  <a:tcPr/>
                </a:tc>
                <a:extLst>
                  <a:ext uri="{0D108BD9-81ED-4DB2-BD59-A6C34878D82A}">
                    <a16:rowId xmlns:a16="http://schemas.microsoft.com/office/drawing/2014/main" val="1795576501"/>
                  </a:ext>
                </a:extLst>
              </a:tr>
              <a:tr h="449670">
                <a:tc>
                  <a:txBody>
                    <a:bodyPr/>
                    <a:lstStyle/>
                    <a:p>
                      <a:r>
                        <a:rPr lang="en-US" dirty="0" err="1"/>
                        <a:t>RandomForestClassifier</a:t>
                      </a:r>
                      <a:endParaRPr lang="en-US" dirty="0"/>
                    </a:p>
                  </a:txBody>
                  <a:tcPr/>
                </a:tc>
                <a:tc>
                  <a:txBody>
                    <a:bodyPr/>
                    <a:lstStyle/>
                    <a:p>
                      <a:r>
                        <a:rPr lang="en-IN" dirty="0"/>
                        <a:t>0.86</a:t>
                      </a:r>
                      <a:endParaRPr lang="en-US" dirty="0"/>
                    </a:p>
                  </a:txBody>
                  <a:tcPr/>
                </a:tc>
                <a:extLst>
                  <a:ext uri="{0D108BD9-81ED-4DB2-BD59-A6C34878D82A}">
                    <a16:rowId xmlns:a16="http://schemas.microsoft.com/office/drawing/2014/main" val="3208952850"/>
                  </a:ext>
                </a:extLst>
              </a:tr>
              <a:tr h="449670">
                <a:tc>
                  <a:txBody>
                    <a:bodyPr/>
                    <a:lstStyle/>
                    <a:p>
                      <a:r>
                        <a:rPr lang="en-US" dirty="0" err="1"/>
                        <a:t>XGBClassifier</a:t>
                      </a:r>
                      <a:endParaRPr lang="en-US" dirty="0"/>
                    </a:p>
                  </a:txBody>
                  <a:tcPr/>
                </a:tc>
                <a:tc>
                  <a:txBody>
                    <a:bodyPr/>
                    <a:lstStyle/>
                    <a:p>
                      <a:r>
                        <a:rPr lang="en-US" dirty="0"/>
                        <a:t>0.</a:t>
                      </a:r>
                      <a:r>
                        <a:rPr lang="en-IN" dirty="0"/>
                        <a:t>88</a:t>
                      </a:r>
                      <a:endParaRPr lang="en-US" dirty="0"/>
                    </a:p>
                  </a:txBody>
                  <a:tcPr/>
                </a:tc>
                <a:extLst>
                  <a:ext uri="{0D108BD9-81ED-4DB2-BD59-A6C34878D82A}">
                    <a16:rowId xmlns:a16="http://schemas.microsoft.com/office/drawing/2014/main" val="372679946"/>
                  </a:ext>
                </a:extLst>
              </a:tr>
            </a:tbl>
          </a:graphicData>
        </a:graphic>
      </p:graphicFrame>
      <p:graphicFrame>
        <p:nvGraphicFramePr>
          <p:cNvPr id="10" name="Content Placeholder 3">
            <a:extLst>
              <a:ext uri="{FF2B5EF4-FFF2-40B4-BE49-F238E27FC236}">
                <a16:creationId xmlns:a16="http://schemas.microsoft.com/office/drawing/2014/main" id="{CCB385CF-A69E-4395-94CB-526298A78D71}"/>
              </a:ext>
            </a:extLst>
          </p:cNvPr>
          <p:cNvGraphicFramePr>
            <a:graphicFrameLocks/>
          </p:cNvGraphicFramePr>
          <p:nvPr>
            <p:extLst>
              <p:ext uri="{D42A27DB-BD31-4B8C-83A1-F6EECF244321}">
                <p14:modId xmlns:p14="http://schemas.microsoft.com/office/powerpoint/2010/main" val="944885913"/>
              </p:ext>
            </p:extLst>
          </p:nvPr>
        </p:nvGraphicFramePr>
        <p:xfrm>
          <a:off x="4924425" y="2967878"/>
          <a:ext cx="7105650" cy="2366124"/>
        </p:xfrm>
        <a:graphic>
          <a:graphicData uri="http://schemas.openxmlformats.org/drawingml/2006/table">
            <a:tbl>
              <a:tblPr firstRow="1" bandRow="1">
                <a:tableStyleId>{5C22544A-7EE6-4342-B048-85BDC9FD1C3A}</a:tableStyleId>
              </a:tblPr>
              <a:tblGrid>
                <a:gridCol w="3552825">
                  <a:extLst>
                    <a:ext uri="{9D8B030D-6E8A-4147-A177-3AD203B41FA5}">
                      <a16:colId xmlns:a16="http://schemas.microsoft.com/office/drawing/2014/main" val="2990419785"/>
                    </a:ext>
                  </a:extLst>
                </a:gridCol>
                <a:gridCol w="3552825">
                  <a:extLst>
                    <a:ext uri="{9D8B030D-6E8A-4147-A177-3AD203B41FA5}">
                      <a16:colId xmlns:a16="http://schemas.microsoft.com/office/drawing/2014/main" val="3423502393"/>
                    </a:ext>
                  </a:extLst>
                </a:gridCol>
              </a:tblGrid>
              <a:tr h="591531">
                <a:tc gridSpan="2">
                  <a:txBody>
                    <a:bodyPr/>
                    <a:lstStyle/>
                    <a:p>
                      <a:pPr algn="ctr"/>
                      <a:r>
                        <a:rPr lang="en-US" dirty="0"/>
                        <a:t>Regression Models</a:t>
                      </a:r>
                    </a:p>
                  </a:txBody>
                  <a:tcPr/>
                </a:tc>
                <a:tc hMerge="1">
                  <a:txBody>
                    <a:bodyPr/>
                    <a:lstStyle/>
                    <a:p>
                      <a:endParaRPr lang="en-US" dirty="0"/>
                    </a:p>
                  </a:txBody>
                  <a:tcPr/>
                </a:tc>
                <a:extLst>
                  <a:ext uri="{0D108BD9-81ED-4DB2-BD59-A6C34878D82A}">
                    <a16:rowId xmlns:a16="http://schemas.microsoft.com/office/drawing/2014/main" val="2584974407"/>
                  </a:ext>
                </a:extLst>
              </a:tr>
              <a:tr h="591531">
                <a:tc>
                  <a:txBody>
                    <a:bodyPr/>
                    <a:lstStyle/>
                    <a:p>
                      <a:pPr algn="ctr"/>
                      <a:r>
                        <a:rPr lang="en-US" dirty="0"/>
                        <a:t>Models</a:t>
                      </a:r>
                    </a:p>
                  </a:txBody>
                  <a:tcPr/>
                </a:tc>
                <a:tc>
                  <a:txBody>
                    <a:bodyPr/>
                    <a:lstStyle/>
                    <a:p>
                      <a:pPr algn="ctr"/>
                      <a:r>
                        <a:rPr lang="en-US" dirty="0"/>
                        <a:t>RMSLE</a:t>
                      </a:r>
                    </a:p>
                  </a:txBody>
                  <a:tcPr/>
                </a:tc>
                <a:extLst>
                  <a:ext uri="{0D108BD9-81ED-4DB2-BD59-A6C34878D82A}">
                    <a16:rowId xmlns:a16="http://schemas.microsoft.com/office/drawing/2014/main" val="2281890056"/>
                  </a:ext>
                </a:extLst>
              </a:tr>
              <a:tr h="591531">
                <a:tc>
                  <a:txBody>
                    <a:bodyPr/>
                    <a:lstStyle/>
                    <a:p>
                      <a:r>
                        <a:rPr lang="en-US" dirty="0" err="1"/>
                        <a:t>LinearRegression</a:t>
                      </a:r>
                      <a:endParaRPr lang="en-US" dirty="0"/>
                    </a:p>
                  </a:txBody>
                  <a:tcPr/>
                </a:tc>
                <a:tc>
                  <a:txBody>
                    <a:bodyPr/>
                    <a:lstStyle/>
                    <a:p>
                      <a:r>
                        <a:rPr lang="en-IN" dirty="0"/>
                        <a:t>1.279</a:t>
                      </a:r>
                      <a:endParaRPr lang="en-US" dirty="0"/>
                    </a:p>
                  </a:txBody>
                  <a:tcPr/>
                </a:tc>
                <a:extLst>
                  <a:ext uri="{0D108BD9-81ED-4DB2-BD59-A6C34878D82A}">
                    <a16:rowId xmlns:a16="http://schemas.microsoft.com/office/drawing/2014/main" val="1795576501"/>
                  </a:ext>
                </a:extLst>
              </a:tr>
              <a:tr h="591531">
                <a:tc>
                  <a:txBody>
                    <a:bodyPr/>
                    <a:lstStyle/>
                    <a:p>
                      <a:r>
                        <a:rPr lang="en-US" dirty="0" err="1"/>
                        <a:t>LGBMRegressor</a:t>
                      </a:r>
                      <a:endParaRPr lang="en-US" dirty="0"/>
                    </a:p>
                  </a:txBody>
                  <a:tcPr/>
                </a:tc>
                <a:tc>
                  <a:txBody>
                    <a:bodyPr/>
                    <a:lstStyle/>
                    <a:p>
                      <a:r>
                        <a:rPr lang="en-IN" dirty="0"/>
                        <a:t>0.764</a:t>
                      </a:r>
                      <a:endParaRPr lang="en-US" dirty="0"/>
                    </a:p>
                  </a:txBody>
                  <a:tcPr/>
                </a:tc>
                <a:extLst>
                  <a:ext uri="{0D108BD9-81ED-4DB2-BD59-A6C34878D82A}">
                    <a16:rowId xmlns:a16="http://schemas.microsoft.com/office/drawing/2014/main" val="3208952850"/>
                  </a:ext>
                </a:extLst>
              </a:tr>
            </a:tbl>
          </a:graphicData>
        </a:graphic>
      </p:graphicFrame>
    </p:spTree>
    <p:extLst>
      <p:ext uri="{BB962C8B-B14F-4D97-AF65-F5344CB8AC3E}">
        <p14:creationId xmlns:p14="http://schemas.microsoft.com/office/powerpoint/2010/main" val="150415394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4" name="Picture 3" descr="A picture containing text, road, outdoor, yellow&#10;&#10;Description automatically generated">
            <a:extLst>
              <a:ext uri="{FF2B5EF4-FFF2-40B4-BE49-F238E27FC236}">
                <a16:creationId xmlns:a16="http://schemas.microsoft.com/office/drawing/2014/main" id="{F01D10DF-F8CD-4A49-AC4D-70F77BE72680}"/>
              </a:ext>
            </a:extLst>
          </p:cNvPr>
          <p:cNvPicPr>
            <a:picLocks noChangeAspect="1"/>
          </p:cNvPicPr>
          <p:nvPr/>
        </p:nvPicPr>
        <p:blipFill rotWithShape="1">
          <a:blip r:embed="rId3">
            <a:extLst>
              <a:ext uri="{837473B0-CC2E-450A-ABE3-18F120FF3D39}">
                <a1611:picAttrSrcUrl xmlns:a1611="http://schemas.microsoft.com/office/drawing/2016/11/main" r:id="rId4"/>
              </a:ext>
            </a:extLst>
          </a:blip>
          <a:srcRect t="25000"/>
          <a:stretch/>
        </p:blipFill>
        <p:spPr>
          <a:xfrm>
            <a:off x="20" y="10"/>
            <a:ext cx="12191980" cy="6857990"/>
          </a:xfrm>
          <a:prstGeom prst="rect">
            <a:avLst/>
          </a:prstGeom>
        </p:spPr>
      </p:pic>
      <p:sp>
        <p:nvSpPr>
          <p:cNvPr id="22" name="TextBox 21">
            <a:extLst>
              <a:ext uri="{FF2B5EF4-FFF2-40B4-BE49-F238E27FC236}">
                <a16:creationId xmlns:a16="http://schemas.microsoft.com/office/drawing/2014/main" id="{4DD01703-AD22-4712-BB07-985D20F35803}"/>
              </a:ext>
            </a:extLst>
          </p:cNvPr>
          <p:cNvSpPr txBox="1"/>
          <p:nvPr/>
        </p:nvSpPr>
        <p:spPr>
          <a:xfrm>
            <a:off x="93816" y="706188"/>
            <a:ext cx="11862033" cy="1042721"/>
          </a:xfrm>
          <a:prstGeom prst="rect">
            <a:avLst/>
          </a:prstGeom>
          <a:noFill/>
        </p:spPr>
        <p:txBody>
          <a:bodyPr wrap="square" rtlCol="0">
            <a:spAutoFit/>
          </a:bodyPr>
          <a:lstStyle/>
          <a:p>
            <a:pPr marL="171450" indent="-171450" algn="l">
              <a:lnSpc>
                <a:spcPct val="150000"/>
              </a:lnSpc>
              <a:spcAft>
                <a:spcPts val="600"/>
              </a:spcAft>
              <a:buFont typeface="Arial" panose="020B0604020202020204" pitchFamily="34" charset="0"/>
              <a:buChar char="•"/>
            </a:pPr>
            <a:endParaRPr lang="en-US" sz="1200" b="1">
              <a:solidFill>
                <a:schemeClr val="bg1"/>
              </a:solidFill>
              <a:latin typeface="+mj-lt"/>
              <a:cs typeface="Calibri" panose="020F0502020204030204" pitchFamily="34" charset="0"/>
            </a:endParaRPr>
          </a:p>
          <a:p>
            <a:pPr marL="171450" indent="-171450" algn="l">
              <a:lnSpc>
                <a:spcPct val="150000"/>
              </a:lnSpc>
              <a:spcAft>
                <a:spcPts val="600"/>
              </a:spcAft>
              <a:buFont typeface="Arial" panose="020B0604020202020204" pitchFamily="34" charset="0"/>
              <a:buChar char="•"/>
            </a:pPr>
            <a:endParaRPr lang="en-US" sz="1200">
              <a:solidFill>
                <a:schemeClr val="bg1"/>
              </a:solidFill>
              <a:latin typeface="+mj-lt"/>
              <a:cs typeface="Calibri" panose="020F0502020204030204" pitchFamily="34" charset="0"/>
            </a:endParaRPr>
          </a:p>
          <a:p>
            <a:pPr marL="171450" indent="-171450" algn="l">
              <a:lnSpc>
                <a:spcPct val="150000"/>
              </a:lnSpc>
              <a:spcAft>
                <a:spcPts val="600"/>
              </a:spcAft>
              <a:buFont typeface="Arial" panose="020B0604020202020204" pitchFamily="34" charset="0"/>
              <a:buChar char="•"/>
            </a:pPr>
            <a:endParaRPr lang="en-US" sz="1200">
              <a:solidFill>
                <a:schemeClr val="bg1"/>
              </a:solidFill>
              <a:latin typeface="+mj-lt"/>
              <a:cs typeface="Calibri" panose="020F0502020204030204" pitchFamily="34" charset="0"/>
            </a:endParaRPr>
          </a:p>
        </p:txBody>
      </p:sp>
    </p:spTree>
    <p:extLst>
      <p:ext uri="{BB962C8B-B14F-4D97-AF65-F5344CB8AC3E}">
        <p14:creationId xmlns:p14="http://schemas.microsoft.com/office/powerpoint/2010/main" val="33652512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C224410-FF86-4FBB-A05E-61232D4B1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2" y="-2"/>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F3BDD110-869E-4A8C-9250-C7AE5C8408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2" y="-2"/>
            <a:ext cx="6088698" cy="6858002"/>
          </a:xfrm>
          <a:custGeom>
            <a:avLst/>
            <a:gdLst>
              <a:gd name="connsiteX0" fmla="*/ 0 w 6088698"/>
              <a:gd name="connsiteY0" fmla="*/ 0 h 6858002"/>
              <a:gd name="connsiteX1" fmla="*/ 2610464 w 6088698"/>
              <a:gd name="connsiteY1" fmla="*/ 0 h 6858002"/>
              <a:gd name="connsiteX2" fmla="*/ 2610464 w 6088698"/>
              <a:gd name="connsiteY2" fmla="*/ 3 h 6858002"/>
              <a:gd name="connsiteX3" fmla="*/ 5749313 w 6088698"/>
              <a:gd name="connsiteY3" fmla="*/ 3 h 6858002"/>
              <a:gd name="connsiteX4" fmla="*/ 5749313 w 6088698"/>
              <a:gd name="connsiteY4" fmla="*/ 4 h 6858002"/>
              <a:gd name="connsiteX5" fmla="*/ 5740011 w 6088698"/>
              <a:gd name="connsiteY5" fmla="*/ 4 h 6858002"/>
              <a:gd name="connsiteX6" fmla="*/ 5748114 w 6088698"/>
              <a:gd name="connsiteY6" fmla="*/ 40466 h 6858002"/>
              <a:gd name="connsiteX7" fmla="*/ 5771963 w 6088698"/>
              <a:gd name="connsiteY7" fmla="*/ 159110 h 6858002"/>
              <a:gd name="connsiteX8" fmla="*/ 5788633 w 6088698"/>
              <a:gd name="connsiteY8" fmla="*/ 245521 h 6858002"/>
              <a:gd name="connsiteX9" fmla="*/ 5806229 w 6088698"/>
              <a:gd name="connsiteY9" fmla="*/ 348391 h 6858002"/>
              <a:gd name="connsiteX10" fmla="*/ 5827299 w 6088698"/>
              <a:gd name="connsiteY10" fmla="*/ 470463 h 6858002"/>
              <a:gd name="connsiteX11" fmla="*/ 5849526 w 6088698"/>
              <a:gd name="connsiteY11" fmla="*/ 605566 h 6858002"/>
              <a:gd name="connsiteX12" fmla="*/ 5872911 w 6088698"/>
              <a:gd name="connsiteY12" fmla="*/ 757813 h 6858002"/>
              <a:gd name="connsiteX13" fmla="*/ 5897684 w 6088698"/>
              <a:gd name="connsiteY13" fmla="*/ 923777 h 6858002"/>
              <a:gd name="connsiteX14" fmla="*/ 5922459 w 6088698"/>
              <a:gd name="connsiteY14" fmla="*/ 1104142 h 6858002"/>
              <a:gd name="connsiteX15" fmla="*/ 5947695 w 6088698"/>
              <a:gd name="connsiteY15" fmla="*/ 1296166 h 6858002"/>
              <a:gd name="connsiteX16" fmla="*/ 5971079 w 6088698"/>
              <a:gd name="connsiteY16" fmla="*/ 1503278 h 6858002"/>
              <a:gd name="connsiteX17" fmla="*/ 5993538 w 6088698"/>
              <a:gd name="connsiteY17" fmla="*/ 1719991 h 6858002"/>
              <a:gd name="connsiteX18" fmla="*/ 6013913 w 6088698"/>
              <a:gd name="connsiteY18" fmla="*/ 1949048 h 6858002"/>
              <a:gd name="connsiteX19" fmla="*/ 6033361 w 6088698"/>
              <a:gd name="connsiteY19" fmla="*/ 2187706 h 6858002"/>
              <a:gd name="connsiteX20" fmla="*/ 6051654 w 6088698"/>
              <a:gd name="connsiteY20" fmla="*/ 2436652 h 6858002"/>
              <a:gd name="connsiteX21" fmla="*/ 6058136 w 6088698"/>
              <a:gd name="connsiteY21" fmla="*/ 2564211 h 6858002"/>
              <a:gd name="connsiteX22" fmla="*/ 6065314 w 6088698"/>
              <a:gd name="connsiteY22" fmla="*/ 2694512 h 6858002"/>
              <a:gd name="connsiteX23" fmla="*/ 6072027 w 6088698"/>
              <a:gd name="connsiteY23" fmla="*/ 2826871 h 6858002"/>
              <a:gd name="connsiteX24" fmla="*/ 6076427 w 6088698"/>
              <a:gd name="connsiteY24" fmla="*/ 2959917 h 6858002"/>
              <a:gd name="connsiteX25" fmla="*/ 6080363 w 6088698"/>
              <a:gd name="connsiteY25" fmla="*/ 3095705 h 6858002"/>
              <a:gd name="connsiteX26" fmla="*/ 6084530 w 6088698"/>
              <a:gd name="connsiteY26" fmla="*/ 3232865 h 6858002"/>
              <a:gd name="connsiteX27" fmla="*/ 6087308 w 6088698"/>
              <a:gd name="connsiteY27" fmla="*/ 3372768 h 6858002"/>
              <a:gd name="connsiteX28" fmla="*/ 6087308 w 6088698"/>
              <a:gd name="connsiteY28" fmla="*/ 3514043 h 6858002"/>
              <a:gd name="connsiteX29" fmla="*/ 6088698 w 6088698"/>
              <a:gd name="connsiteY29" fmla="*/ 3656689 h 6858002"/>
              <a:gd name="connsiteX30" fmla="*/ 6087308 w 6088698"/>
              <a:gd name="connsiteY30" fmla="*/ 3800707 h 6858002"/>
              <a:gd name="connsiteX31" fmla="*/ 6084530 w 6088698"/>
              <a:gd name="connsiteY31" fmla="*/ 3946783 h 6858002"/>
              <a:gd name="connsiteX32" fmla="*/ 6081983 w 6088698"/>
              <a:gd name="connsiteY32" fmla="*/ 4092858 h 6858002"/>
              <a:gd name="connsiteX33" fmla="*/ 6076427 w 6088698"/>
              <a:gd name="connsiteY33" fmla="*/ 4240991 h 6858002"/>
              <a:gd name="connsiteX34" fmla="*/ 6070639 w 6088698"/>
              <a:gd name="connsiteY34" fmla="*/ 4390495 h 6858002"/>
              <a:gd name="connsiteX35" fmla="*/ 6063924 w 6088698"/>
              <a:gd name="connsiteY35" fmla="*/ 4540000 h 6858002"/>
              <a:gd name="connsiteX36" fmla="*/ 6054432 w 6088698"/>
              <a:gd name="connsiteY36" fmla="*/ 4690876 h 6858002"/>
              <a:gd name="connsiteX37" fmla="*/ 6043086 w 6088698"/>
              <a:gd name="connsiteY37" fmla="*/ 4843123 h 6858002"/>
              <a:gd name="connsiteX38" fmla="*/ 6032204 w 6088698"/>
              <a:gd name="connsiteY38" fmla="*/ 4996057 h 6858002"/>
              <a:gd name="connsiteX39" fmla="*/ 6018313 w 6088698"/>
              <a:gd name="connsiteY39" fmla="*/ 5148990 h 6858002"/>
              <a:gd name="connsiteX40" fmla="*/ 6001642 w 6088698"/>
              <a:gd name="connsiteY40" fmla="*/ 5303981 h 6858002"/>
              <a:gd name="connsiteX41" fmla="*/ 5984972 w 6088698"/>
              <a:gd name="connsiteY41" fmla="*/ 5456914 h 6858002"/>
              <a:gd name="connsiteX42" fmla="*/ 5965754 w 6088698"/>
              <a:gd name="connsiteY42" fmla="*/ 5612591 h 6858002"/>
              <a:gd name="connsiteX43" fmla="*/ 5944685 w 6088698"/>
              <a:gd name="connsiteY43" fmla="*/ 5768953 h 6858002"/>
              <a:gd name="connsiteX44" fmla="*/ 5922459 w 6088698"/>
              <a:gd name="connsiteY44" fmla="*/ 5923258 h 6858002"/>
              <a:gd name="connsiteX45" fmla="*/ 5896527 w 6088698"/>
              <a:gd name="connsiteY45" fmla="*/ 6079621 h 6858002"/>
              <a:gd name="connsiteX46" fmla="*/ 5868743 w 6088698"/>
              <a:gd name="connsiteY46" fmla="*/ 6235297 h 6858002"/>
              <a:gd name="connsiteX47" fmla="*/ 5841190 w 6088698"/>
              <a:gd name="connsiteY47" fmla="*/ 6391660 h 6858002"/>
              <a:gd name="connsiteX48" fmla="*/ 5809008 w 6088698"/>
              <a:gd name="connsiteY48" fmla="*/ 6547336 h 6858002"/>
              <a:gd name="connsiteX49" fmla="*/ 5776130 w 6088698"/>
              <a:gd name="connsiteY49" fmla="*/ 6702327 h 6858002"/>
              <a:gd name="connsiteX50" fmla="*/ 5741633 w 6088698"/>
              <a:gd name="connsiteY50" fmla="*/ 6858002 h 6858002"/>
              <a:gd name="connsiteX51" fmla="*/ 2610464 w 6088698"/>
              <a:gd name="connsiteY51" fmla="*/ 6858002 h 6858002"/>
              <a:gd name="connsiteX52" fmla="*/ 0 w 6088698"/>
              <a:gd name="connsiteY52" fmla="*/ 6858002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6088698" h="6858002">
                <a:moveTo>
                  <a:pt x="0" y="0"/>
                </a:moveTo>
                <a:lnTo>
                  <a:pt x="2610464" y="0"/>
                </a:lnTo>
                <a:lnTo>
                  <a:pt x="2610464" y="3"/>
                </a:lnTo>
                <a:lnTo>
                  <a:pt x="5749313" y="3"/>
                </a:lnTo>
                <a:lnTo>
                  <a:pt x="5749313" y="4"/>
                </a:lnTo>
                <a:lnTo>
                  <a:pt x="5740011" y="4"/>
                </a:lnTo>
                <a:lnTo>
                  <a:pt x="5748114" y="40466"/>
                </a:lnTo>
                <a:lnTo>
                  <a:pt x="5771963" y="159110"/>
                </a:lnTo>
                <a:lnTo>
                  <a:pt x="5788633" y="245521"/>
                </a:lnTo>
                <a:lnTo>
                  <a:pt x="5806229" y="348391"/>
                </a:lnTo>
                <a:lnTo>
                  <a:pt x="5827299" y="470463"/>
                </a:lnTo>
                <a:lnTo>
                  <a:pt x="5849526" y="605566"/>
                </a:lnTo>
                <a:lnTo>
                  <a:pt x="5872911" y="757813"/>
                </a:lnTo>
                <a:lnTo>
                  <a:pt x="5897684" y="923777"/>
                </a:lnTo>
                <a:lnTo>
                  <a:pt x="5922459" y="1104142"/>
                </a:lnTo>
                <a:lnTo>
                  <a:pt x="5947695" y="1296166"/>
                </a:lnTo>
                <a:lnTo>
                  <a:pt x="5971079" y="1503278"/>
                </a:lnTo>
                <a:lnTo>
                  <a:pt x="5993538" y="1719991"/>
                </a:lnTo>
                <a:lnTo>
                  <a:pt x="6013913" y="1949048"/>
                </a:lnTo>
                <a:lnTo>
                  <a:pt x="6033361" y="2187706"/>
                </a:lnTo>
                <a:lnTo>
                  <a:pt x="6051654" y="2436652"/>
                </a:lnTo>
                <a:lnTo>
                  <a:pt x="6058136" y="2564211"/>
                </a:lnTo>
                <a:lnTo>
                  <a:pt x="6065314" y="2694512"/>
                </a:lnTo>
                <a:lnTo>
                  <a:pt x="6072027" y="2826871"/>
                </a:lnTo>
                <a:lnTo>
                  <a:pt x="6076427" y="2959917"/>
                </a:lnTo>
                <a:lnTo>
                  <a:pt x="6080363" y="3095705"/>
                </a:lnTo>
                <a:lnTo>
                  <a:pt x="6084530" y="3232865"/>
                </a:lnTo>
                <a:lnTo>
                  <a:pt x="6087308" y="3372768"/>
                </a:lnTo>
                <a:lnTo>
                  <a:pt x="6087308" y="3514043"/>
                </a:lnTo>
                <a:lnTo>
                  <a:pt x="6088698" y="3656689"/>
                </a:lnTo>
                <a:lnTo>
                  <a:pt x="6087308" y="3800707"/>
                </a:lnTo>
                <a:lnTo>
                  <a:pt x="6084530" y="3946783"/>
                </a:lnTo>
                <a:lnTo>
                  <a:pt x="6081983" y="4092858"/>
                </a:lnTo>
                <a:lnTo>
                  <a:pt x="6076427" y="4240991"/>
                </a:lnTo>
                <a:lnTo>
                  <a:pt x="6070639" y="4390495"/>
                </a:lnTo>
                <a:lnTo>
                  <a:pt x="6063924" y="4540000"/>
                </a:lnTo>
                <a:lnTo>
                  <a:pt x="6054432" y="4690876"/>
                </a:lnTo>
                <a:lnTo>
                  <a:pt x="6043086" y="4843123"/>
                </a:lnTo>
                <a:lnTo>
                  <a:pt x="6032204" y="4996057"/>
                </a:lnTo>
                <a:lnTo>
                  <a:pt x="6018313" y="5148990"/>
                </a:lnTo>
                <a:lnTo>
                  <a:pt x="6001642" y="5303981"/>
                </a:lnTo>
                <a:lnTo>
                  <a:pt x="5984972" y="5456914"/>
                </a:lnTo>
                <a:lnTo>
                  <a:pt x="5965754" y="5612591"/>
                </a:lnTo>
                <a:lnTo>
                  <a:pt x="5944685" y="5768953"/>
                </a:lnTo>
                <a:lnTo>
                  <a:pt x="5922459" y="5923258"/>
                </a:lnTo>
                <a:lnTo>
                  <a:pt x="5896527" y="6079621"/>
                </a:lnTo>
                <a:lnTo>
                  <a:pt x="5868743" y="6235297"/>
                </a:lnTo>
                <a:lnTo>
                  <a:pt x="5841190" y="6391660"/>
                </a:lnTo>
                <a:lnTo>
                  <a:pt x="5809008" y="6547336"/>
                </a:lnTo>
                <a:lnTo>
                  <a:pt x="5776130" y="6702327"/>
                </a:lnTo>
                <a:lnTo>
                  <a:pt x="5741633" y="6858002"/>
                </a:lnTo>
                <a:lnTo>
                  <a:pt x="2610464" y="6858002"/>
                </a:lnTo>
                <a:lnTo>
                  <a:pt x="0" y="6858002"/>
                </a:lnTo>
                <a:close/>
              </a:path>
            </a:pathLst>
          </a:custGeom>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74ED5EF-74E8-44AE-98AE-DE90C62CD121}"/>
              </a:ext>
            </a:extLst>
          </p:cNvPr>
          <p:cNvSpPr>
            <a:spLocks noGrp="1"/>
          </p:cNvSpPr>
          <p:nvPr>
            <p:ph type="title"/>
          </p:nvPr>
        </p:nvSpPr>
        <p:spPr>
          <a:xfrm>
            <a:off x="900506" y="1118808"/>
            <a:ext cx="4671467" cy="4747683"/>
          </a:xfrm>
        </p:spPr>
        <p:txBody>
          <a:bodyPr anchor="ctr">
            <a:normAutofit/>
          </a:bodyPr>
          <a:lstStyle/>
          <a:p>
            <a:pPr algn="l"/>
            <a:r>
              <a:rPr lang="en-IN" sz="5400" dirty="0"/>
              <a:t>Stakeholders Impacted</a:t>
            </a:r>
          </a:p>
        </p:txBody>
      </p:sp>
      <p:sp>
        <p:nvSpPr>
          <p:cNvPr id="3" name="Content Placeholder 2">
            <a:extLst>
              <a:ext uri="{FF2B5EF4-FFF2-40B4-BE49-F238E27FC236}">
                <a16:creationId xmlns:a16="http://schemas.microsoft.com/office/drawing/2014/main" id="{DA353D7E-CF7C-42CE-B55B-BE23A59C091B}"/>
              </a:ext>
            </a:extLst>
          </p:cNvPr>
          <p:cNvSpPr>
            <a:spLocks noGrp="1"/>
          </p:cNvSpPr>
          <p:nvPr>
            <p:ph idx="1"/>
          </p:nvPr>
        </p:nvSpPr>
        <p:spPr>
          <a:xfrm>
            <a:off x="6498769" y="1118809"/>
            <a:ext cx="5049763" cy="4747681"/>
          </a:xfrm>
          <a:effectLst/>
        </p:spPr>
        <p:txBody>
          <a:bodyPr anchor="ctr">
            <a:normAutofit/>
          </a:bodyPr>
          <a:lstStyle/>
          <a:p>
            <a:pPr marL="36899" indent="0">
              <a:buNone/>
            </a:pPr>
            <a:r>
              <a:rPr lang="en-US" dirty="0"/>
              <a:t>Stakeholders could be:</a:t>
            </a:r>
          </a:p>
          <a:p>
            <a:pPr lvl="1"/>
            <a:r>
              <a:rPr lang="en-US" dirty="0"/>
              <a:t>Marketing Head (understand the ROI &amp; success metrics of various activities)</a:t>
            </a:r>
          </a:p>
          <a:p>
            <a:pPr lvl="1"/>
            <a:r>
              <a:rPr lang="en-US" dirty="0"/>
              <a:t>Sales Head (understand demand supply function based on various factors)</a:t>
            </a:r>
          </a:p>
          <a:p>
            <a:pPr lvl="1"/>
            <a:r>
              <a:rPr lang="en-US" dirty="0"/>
              <a:t>Operations Head (understand ways to achieve efficient processes &amp; provide better customer service)</a:t>
            </a:r>
          </a:p>
        </p:txBody>
      </p:sp>
    </p:spTree>
    <p:extLst>
      <p:ext uri="{BB962C8B-B14F-4D97-AF65-F5344CB8AC3E}">
        <p14:creationId xmlns:p14="http://schemas.microsoft.com/office/powerpoint/2010/main" val="13976928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8DEB9D55-38C8-45B4-BB2D-4FDBBDB08C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1" name="Freeform: Shape 20">
            <a:extLst>
              <a:ext uri="{FF2B5EF4-FFF2-40B4-BE49-F238E27FC236}">
                <a16:creationId xmlns:a16="http://schemas.microsoft.com/office/drawing/2014/main" id="{B40DDA79-7866-468E-A33D-D8341D900E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67080"/>
          </a:xfrm>
          <a:custGeom>
            <a:avLst/>
            <a:gdLst>
              <a:gd name="connsiteX0" fmla="*/ 0 w 12192000"/>
              <a:gd name="connsiteY0" fmla="*/ 0 h 4567080"/>
              <a:gd name="connsiteX1" fmla="*/ 12192000 w 12192000"/>
              <a:gd name="connsiteY1" fmla="*/ 0 h 4567080"/>
              <a:gd name="connsiteX2" fmla="*/ 12192000 w 12192000"/>
              <a:gd name="connsiteY2" fmla="*/ 4040874 h 4567080"/>
              <a:gd name="connsiteX3" fmla="*/ 11707453 w 12192000"/>
              <a:gd name="connsiteY3" fmla="*/ 4125902 h 4567080"/>
              <a:gd name="connsiteX4" fmla="*/ 6090444 w 12192000"/>
              <a:gd name="connsiteY4" fmla="*/ 4567080 h 4567080"/>
              <a:gd name="connsiteX5" fmla="*/ 473435 w 12192000"/>
              <a:gd name="connsiteY5" fmla="*/ 4125902 h 4567080"/>
              <a:gd name="connsiteX6" fmla="*/ 0 w 12192000"/>
              <a:gd name="connsiteY6" fmla="*/ 4042824 h 4567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4567080">
                <a:moveTo>
                  <a:pt x="0" y="0"/>
                </a:moveTo>
                <a:lnTo>
                  <a:pt x="12192000" y="0"/>
                </a:lnTo>
                <a:lnTo>
                  <a:pt x="12192000" y="4040874"/>
                </a:lnTo>
                <a:lnTo>
                  <a:pt x="11707453" y="4125902"/>
                </a:lnTo>
                <a:cubicBezTo>
                  <a:pt x="9955980" y="4411316"/>
                  <a:pt x="8064085" y="4567080"/>
                  <a:pt x="6090444" y="4567080"/>
                </a:cubicBezTo>
                <a:cubicBezTo>
                  <a:pt x="4116804" y="4567080"/>
                  <a:pt x="2224908" y="4411316"/>
                  <a:pt x="473435" y="4125902"/>
                </a:cubicBezTo>
                <a:lnTo>
                  <a:pt x="0" y="4042824"/>
                </a:lnTo>
                <a:close/>
              </a:path>
            </a:pathLst>
          </a:custGeom>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0E49A7B-7542-4D1E-AE32-C2527FBDD2B8}"/>
              </a:ext>
            </a:extLst>
          </p:cNvPr>
          <p:cNvSpPr>
            <a:spLocks noGrp="1"/>
          </p:cNvSpPr>
          <p:nvPr>
            <p:ph type="title"/>
          </p:nvPr>
        </p:nvSpPr>
        <p:spPr>
          <a:xfrm>
            <a:off x="1370013" y="1251284"/>
            <a:ext cx="9440862" cy="2458545"/>
          </a:xfrm>
          <a:effectLst/>
        </p:spPr>
        <p:txBody>
          <a:bodyPr vert="horz" lIns="91440" tIns="45720" rIns="91440" bIns="45720" rtlCol="0" anchor="b">
            <a:normAutofit/>
          </a:bodyPr>
          <a:lstStyle/>
          <a:p>
            <a:pPr defTabSz="457200"/>
            <a:r>
              <a:rPr lang="en-US" sz="6000" dirty="0"/>
              <a:t>Let’s look at EDA part </a:t>
            </a:r>
          </a:p>
        </p:txBody>
      </p:sp>
    </p:spTree>
    <p:extLst>
      <p:ext uri="{BB962C8B-B14F-4D97-AF65-F5344CB8AC3E}">
        <p14:creationId xmlns:p14="http://schemas.microsoft.com/office/powerpoint/2010/main" val="1246269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1149F43D-E43A-49B5-B781-48DF10A581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5720" y="968938"/>
            <a:ext cx="10278846" cy="4932523"/>
          </a:xfrm>
          <a:prstGeom prst="rect">
            <a:avLst/>
          </a:prstGeom>
          <a:solidFill>
            <a:schemeClr val="tx1"/>
          </a:solidFill>
          <a:ln w="190500">
            <a:solidFill>
              <a:schemeClr val="tx1">
                <a:alpha val="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1C9CE71D-E879-46C4-97BC-B824FD63CBC8}"/>
              </a:ext>
            </a:extLst>
          </p:cNvPr>
          <p:cNvPicPr>
            <a:picLocks noChangeAspect="1"/>
          </p:cNvPicPr>
          <p:nvPr/>
        </p:nvPicPr>
        <p:blipFill>
          <a:blip r:embed="rId3"/>
          <a:stretch>
            <a:fillRect/>
          </a:stretch>
        </p:blipFill>
        <p:spPr>
          <a:xfrm>
            <a:off x="2481583" y="1290671"/>
            <a:ext cx="7269587" cy="4289057"/>
          </a:xfrm>
          <a:prstGeom prst="rect">
            <a:avLst/>
          </a:prstGeom>
        </p:spPr>
      </p:pic>
      <p:sp>
        <p:nvSpPr>
          <p:cNvPr id="17" name="TextBox 16">
            <a:extLst>
              <a:ext uri="{FF2B5EF4-FFF2-40B4-BE49-F238E27FC236}">
                <a16:creationId xmlns:a16="http://schemas.microsoft.com/office/drawing/2014/main" id="{3FE57C88-7532-43AE-B748-07A334249E75}"/>
              </a:ext>
            </a:extLst>
          </p:cNvPr>
          <p:cNvSpPr txBox="1"/>
          <p:nvPr/>
        </p:nvSpPr>
        <p:spPr>
          <a:xfrm>
            <a:off x="6" y="893958"/>
            <a:ext cx="11862033" cy="276999"/>
          </a:xfrm>
          <a:prstGeom prst="rect">
            <a:avLst/>
          </a:prstGeom>
          <a:noFill/>
        </p:spPr>
        <p:txBody>
          <a:bodyPr wrap="square" rtlCol="0">
            <a:spAutoFit/>
          </a:bodyPr>
          <a:lstStyle/>
          <a:p>
            <a:pPr algn="l"/>
            <a:endParaRPr lang="en-US" sz="1200" dirty="0">
              <a:solidFill>
                <a:schemeClr val="bg1"/>
              </a:solidFill>
              <a:latin typeface="+mj-lt"/>
              <a:cs typeface="Calibri" panose="020F0502020204030204" pitchFamily="34" charset="0"/>
            </a:endParaRPr>
          </a:p>
        </p:txBody>
      </p:sp>
      <p:sp>
        <p:nvSpPr>
          <p:cNvPr id="2" name="TextBox 1">
            <a:extLst>
              <a:ext uri="{FF2B5EF4-FFF2-40B4-BE49-F238E27FC236}">
                <a16:creationId xmlns:a16="http://schemas.microsoft.com/office/drawing/2014/main" id="{BEECAE3B-5D8B-4BF6-9B6E-E771D57E2987}"/>
              </a:ext>
            </a:extLst>
          </p:cNvPr>
          <p:cNvSpPr txBox="1"/>
          <p:nvPr/>
        </p:nvSpPr>
        <p:spPr>
          <a:xfrm>
            <a:off x="4031997" y="6003517"/>
            <a:ext cx="3054603" cy="646331"/>
          </a:xfrm>
          <a:prstGeom prst="rect">
            <a:avLst/>
          </a:prstGeom>
          <a:noFill/>
        </p:spPr>
        <p:txBody>
          <a:bodyPr wrap="square" rtlCol="0">
            <a:spAutoFit/>
          </a:bodyPr>
          <a:lstStyle/>
          <a:p>
            <a:r>
              <a:rPr lang="en-IN" dirty="0"/>
              <a:t>1.0 - Female      2.0 - Male</a:t>
            </a:r>
          </a:p>
          <a:p>
            <a:endParaRPr lang="en-IN" dirty="0"/>
          </a:p>
        </p:txBody>
      </p:sp>
    </p:spTree>
    <p:extLst>
      <p:ext uri="{BB962C8B-B14F-4D97-AF65-F5344CB8AC3E}">
        <p14:creationId xmlns:p14="http://schemas.microsoft.com/office/powerpoint/2010/main" val="11837461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1149F43D-E43A-49B5-B781-48DF10A581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5720" y="968938"/>
            <a:ext cx="10278846" cy="4932523"/>
          </a:xfrm>
          <a:prstGeom prst="rect">
            <a:avLst/>
          </a:prstGeom>
          <a:solidFill>
            <a:schemeClr val="tx1"/>
          </a:solidFill>
          <a:ln w="190500">
            <a:solidFill>
              <a:schemeClr val="tx1">
                <a:alpha val="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355388D4-BC30-4CF7-BEC0-F13EA8438A79}"/>
              </a:ext>
            </a:extLst>
          </p:cNvPr>
          <p:cNvPicPr>
            <a:picLocks noChangeAspect="1"/>
          </p:cNvPicPr>
          <p:nvPr/>
        </p:nvPicPr>
        <p:blipFill>
          <a:blip r:embed="rId3"/>
          <a:stretch>
            <a:fillRect/>
          </a:stretch>
        </p:blipFill>
        <p:spPr>
          <a:xfrm>
            <a:off x="1076325" y="968938"/>
            <a:ext cx="10129955" cy="4907090"/>
          </a:xfrm>
          <a:prstGeom prst="rect">
            <a:avLst/>
          </a:prstGeom>
        </p:spPr>
      </p:pic>
      <p:sp>
        <p:nvSpPr>
          <p:cNvPr id="17" name="TextBox 16">
            <a:extLst>
              <a:ext uri="{FF2B5EF4-FFF2-40B4-BE49-F238E27FC236}">
                <a16:creationId xmlns:a16="http://schemas.microsoft.com/office/drawing/2014/main" id="{3FE57C88-7532-43AE-B748-07A334249E75}"/>
              </a:ext>
            </a:extLst>
          </p:cNvPr>
          <p:cNvSpPr txBox="1"/>
          <p:nvPr/>
        </p:nvSpPr>
        <p:spPr>
          <a:xfrm>
            <a:off x="6" y="893958"/>
            <a:ext cx="11862033" cy="276999"/>
          </a:xfrm>
          <a:prstGeom prst="rect">
            <a:avLst/>
          </a:prstGeom>
          <a:noFill/>
        </p:spPr>
        <p:txBody>
          <a:bodyPr wrap="square" rtlCol="0">
            <a:spAutoFit/>
          </a:bodyPr>
          <a:lstStyle/>
          <a:p>
            <a:pPr algn="l"/>
            <a:endParaRPr lang="en-US" sz="1200" dirty="0">
              <a:solidFill>
                <a:schemeClr val="bg1"/>
              </a:solidFill>
              <a:latin typeface="+mj-lt"/>
              <a:cs typeface="Calibri" panose="020F0502020204030204" pitchFamily="34" charset="0"/>
            </a:endParaRPr>
          </a:p>
        </p:txBody>
      </p:sp>
      <p:pic>
        <p:nvPicPr>
          <p:cNvPr id="2" name="Picture 1">
            <a:extLst>
              <a:ext uri="{FF2B5EF4-FFF2-40B4-BE49-F238E27FC236}">
                <a16:creationId xmlns:a16="http://schemas.microsoft.com/office/drawing/2014/main" id="{D926E7E8-D11B-43FA-A155-0C1BAE00FAFA}"/>
              </a:ext>
            </a:extLst>
          </p:cNvPr>
          <p:cNvPicPr>
            <a:picLocks noChangeAspect="1"/>
          </p:cNvPicPr>
          <p:nvPr/>
        </p:nvPicPr>
        <p:blipFill>
          <a:blip r:embed="rId4"/>
          <a:stretch>
            <a:fillRect/>
          </a:stretch>
        </p:blipFill>
        <p:spPr>
          <a:xfrm>
            <a:off x="7859065" y="981972"/>
            <a:ext cx="3405501" cy="4091622"/>
          </a:xfrm>
          <a:prstGeom prst="rect">
            <a:avLst/>
          </a:prstGeom>
        </p:spPr>
      </p:pic>
    </p:spTree>
    <p:extLst>
      <p:ext uri="{BB962C8B-B14F-4D97-AF65-F5344CB8AC3E}">
        <p14:creationId xmlns:p14="http://schemas.microsoft.com/office/powerpoint/2010/main" val="37046803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1149F43D-E43A-49B5-B781-48DF10A581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5720" y="968938"/>
            <a:ext cx="10278846" cy="4932523"/>
          </a:xfrm>
          <a:prstGeom prst="rect">
            <a:avLst/>
          </a:prstGeom>
          <a:solidFill>
            <a:schemeClr val="tx1"/>
          </a:solidFill>
          <a:ln w="190500">
            <a:solidFill>
              <a:schemeClr val="tx1">
                <a:alpha val="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5546FB18-9AE8-43C0-8CD5-33EFBDD131F6}"/>
              </a:ext>
            </a:extLst>
          </p:cNvPr>
          <p:cNvPicPr>
            <a:picLocks noChangeAspect="1"/>
          </p:cNvPicPr>
          <p:nvPr/>
        </p:nvPicPr>
        <p:blipFill>
          <a:blip r:embed="rId3"/>
          <a:stretch>
            <a:fillRect/>
          </a:stretch>
        </p:blipFill>
        <p:spPr>
          <a:xfrm>
            <a:off x="2337472" y="1290671"/>
            <a:ext cx="7557809" cy="4289057"/>
          </a:xfrm>
          <a:prstGeom prst="rect">
            <a:avLst/>
          </a:prstGeom>
        </p:spPr>
      </p:pic>
      <p:sp>
        <p:nvSpPr>
          <p:cNvPr id="13" name="TextBox 12">
            <a:extLst>
              <a:ext uri="{FF2B5EF4-FFF2-40B4-BE49-F238E27FC236}">
                <a16:creationId xmlns:a16="http://schemas.microsoft.com/office/drawing/2014/main" id="{BF0178E0-8CDB-4980-AFFA-06885FF6FA7B}"/>
              </a:ext>
            </a:extLst>
          </p:cNvPr>
          <p:cNvSpPr txBox="1"/>
          <p:nvPr/>
        </p:nvSpPr>
        <p:spPr>
          <a:xfrm>
            <a:off x="6" y="893958"/>
            <a:ext cx="11862033" cy="276999"/>
          </a:xfrm>
          <a:prstGeom prst="rect">
            <a:avLst/>
          </a:prstGeom>
          <a:noFill/>
        </p:spPr>
        <p:txBody>
          <a:bodyPr wrap="square" rtlCol="0">
            <a:spAutoFit/>
          </a:bodyPr>
          <a:lstStyle/>
          <a:p>
            <a:pPr algn="l"/>
            <a:endParaRPr lang="en-US" sz="1200" dirty="0">
              <a:solidFill>
                <a:schemeClr val="bg1"/>
              </a:solidFill>
              <a:latin typeface="+mj-lt"/>
              <a:cs typeface="Calibri" panose="020F0502020204030204" pitchFamily="34" charset="0"/>
            </a:endParaRPr>
          </a:p>
        </p:txBody>
      </p:sp>
      <p:graphicFrame>
        <p:nvGraphicFramePr>
          <p:cNvPr id="4" name="Table 3">
            <a:extLst>
              <a:ext uri="{FF2B5EF4-FFF2-40B4-BE49-F238E27FC236}">
                <a16:creationId xmlns:a16="http://schemas.microsoft.com/office/drawing/2014/main" id="{3BF72DBB-F3D6-46B4-A1A4-0D18FAAC5BCA}"/>
              </a:ext>
            </a:extLst>
          </p:cNvPr>
          <p:cNvGraphicFramePr>
            <a:graphicFrameLocks noGrp="1"/>
          </p:cNvGraphicFramePr>
          <p:nvPr>
            <p:extLst>
              <p:ext uri="{D42A27DB-BD31-4B8C-83A1-F6EECF244321}">
                <p14:modId xmlns:p14="http://schemas.microsoft.com/office/powerpoint/2010/main" val="1873757677"/>
              </p:ext>
            </p:extLst>
          </p:nvPr>
        </p:nvGraphicFramePr>
        <p:xfrm>
          <a:off x="8633095" y="2181225"/>
          <a:ext cx="2247900" cy="1600200"/>
        </p:xfrm>
        <a:graphic>
          <a:graphicData uri="http://schemas.openxmlformats.org/drawingml/2006/table">
            <a:tbl>
              <a:tblPr>
                <a:tableStyleId>{5C22544A-7EE6-4342-B048-85BDC9FD1C3A}</a:tableStyleId>
              </a:tblPr>
              <a:tblGrid>
                <a:gridCol w="812800">
                  <a:extLst>
                    <a:ext uri="{9D8B030D-6E8A-4147-A177-3AD203B41FA5}">
                      <a16:colId xmlns:a16="http://schemas.microsoft.com/office/drawing/2014/main" val="2855203620"/>
                    </a:ext>
                  </a:extLst>
                </a:gridCol>
                <a:gridCol w="1435100">
                  <a:extLst>
                    <a:ext uri="{9D8B030D-6E8A-4147-A177-3AD203B41FA5}">
                      <a16:colId xmlns:a16="http://schemas.microsoft.com/office/drawing/2014/main" val="1853631962"/>
                    </a:ext>
                  </a:extLst>
                </a:gridCol>
              </a:tblGrid>
              <a:tr h="200025">
                <a:tc>
                  <a:txBody>
                    <a:bodyPr/>
                    <a:lstStyle/>
                    <a:p>
                      <a:pPr algn="l" fontAlgn="b"/>
                      <a:r>
                        <a:rPr lang="en-IN" sz="1000" u="none" strike="noStrike">
                          <a:effectLst/>
                        </a:rPr>
                        <a:t>Type</a:t>
                      </a:r>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r>
                        <a:rPr lang="en-IN" sz="1000" u="none" strike="noStrike">
                          <a:effectLst/>
                        </a:rPr>
                        <a:t>Description</a:t>
                      </a:r>
                      <a:endParaRPr lang="en-IN" sz="1000" b="0" i="0" u="none" strike="noStrike">
                        <a:solidFill>
                          <a:srgbClr val="000000"/>
                        </a:solidFill>
                        <a:effectLst/>
                        <a:latin typeface="Arial" panose="020B0604020202020204" pitchFamily="34" charset="0"/>
                      </a:endParaRPr>
                    </a:p>
                  </a:txBody>
                  <a:tcPr marL="6350" marR="6350" marT="6350" marB="0" anchor="b"/>
                </a:tc>
                <a:extLst>
                  <a:ext uri="{0D108BD9-81ED-4DB2-BD59-A6C34878D82A}">
                    <a16:rowId xmlns:a16="http://schemas.microsoft.com/office/drawing/2014/main" val="598969543"/>
                  </a:ext>
                </a:extLst>
              </a:tr>
              <a:tr h="200025">
                <a:tc>
                  <a:txBody>
                    <a:bodyPr/>
                    <a:lstStyle/>
                    <a:p>
                      <a:pPr algn="ctr" fontAlgn="b"/>
                      <a:r>
                        <a:rPr lang="en-IN" sz="1000" u="none" strike="noStrike">
                          <a:effectLst/>
                        </a:rPr>
                        <a:t>1</a:t>
                      </a:r>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r>
                        <a:rPr lang="en-IN" sz="1000" u="none" strike="noStrike">
                          <a:effectLst/>
                        </a:rPr>
                        <a:t>Retail</a:t>
                      </a:r>
                      <a:endParaRPr lang="en-IN" sz="1000" b="0" i="0" u="none" strike="noStrike">
                        <a:solidFill>
                          <a:srgbClr val="000000"/>
                        </a:solidFill>
                        <a:effectLst/>
                        <a:latin typeface="Arial" panose="020B0604020202020204" pitchFamily="34" charset="0"/>
                      </a:endParaRPr>
                    </a:p>
                  </a:txBody>
                  <a:tcPr marL="6350" marR="6350" marT="6350" marB="0" anchor="b"/>
                </a:tc>
                <a:extLst>
                  <a:ext uri="{0D108BD9-81ED-4DB2-BD59-A6C34878D82A}">
                    <a16:rowId xmlns:a16="http://schemas.microsoft.com/office/drawing/2014/main" val="3185235877"/>
                  </a:ext>
                </a:extLst>
              </a:tr>
              <a:tr h="200025">
                <a:tc>
                  <a:txBody>
                    <a:bodyPr/>
                    <a:lstStyle/>
                    <a:p>
                      <a:pPr algn="ctr" fontAlgn="b"/>
                      <a:r>
                        <a:rPr lang="en-IN" sz="1000" u="none" strike="noStrike">
                          <a:effectLst/>
                        </a:rPr>
                        <a:t>2</a:t>
                      </a:r>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r>
                        <a:rPr lang="en-IN" sz="1000" u="none" strike="noStrike">
                          <a:effectLst/>
                        </a:rPr>
                        <a:t>Corporate</a:t>
                      </a:r>
                      <a:endParaRPr lang="en-IN" sz="1000" b="0" i="0" u="none" strike="noStrike">
                        <a:solidFill>
                          <a:srgbClr val="000000"/>
                        </a:solidFill>
                        <a:effectLst/>
                        <a:latin typeface="Arial" panose="020B0604020202020204" pitchFamily="34" charset="0"/>
                      </a:endParaRPr>
                    </a:p>
                  </a:txBody>
                  <a:tcPr marL="6350" marR="6350" marT="6350" marB="0" anchor="b"/>
                </a:tc>
                <a:extLst>
                  <a:ext uri="{0D108BD9-81ED-4DB2-BD59-A6C34878D82A}">
                    <a16:rowId xmlns:a16="http://schemas.microsoft.com/office/drawing/2014/main" val="2722974678"/>
                  </a:ext>
                </a:extLst>
              </a:tr>
              <a:tr h="200025">
                <a:tc>
                  <a:txBody>
                    <a:bodyPr/>
                    <a:lstStyle/>
                    <a:p>
                      <a:pPr algn="ctr" fontAlgn="b"/>
                      <a:r>
                        <a:rPr lang="en-IN" sz="1000" u="none" strike="noStrike">
                          <a:effectLst/>
                        </a:rPr>
                        <a:t>3</a:t>
                      </a:r>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r>
                        <a:rPr lang="en-IN" sz="1000" u="none" strike="noStrike">
                          <a:effectLst/>
                        </a:rPr>
                        <a:t>Fleet</a:t>
                      </a:r>
                      <a:endParaRPr lang="en-IN" sz="1000" b="0" i="0" u="none" strike="noStrike">
                        <a:solidFill>
                          <a:srgbClr val="000000"/>
                        </a:solidFill>
                        <a:effectLst/>
                        <a:latin typeface="Arial" panose="020B0604020202020204" pitchFamily="34" charset="0"/>
                      </a:endParaRPr>
                    </a:p>
                  </a:txBody>
                  <a:tcPr marL="6350" marR="6350" marT="6350" marB="0" anchor="b"/>
                </a:tc>
                <a:extLst>
                  <a:ext uri="{0D108BD9-81ED-4DB2-BD59-A6C34878D82A}">
                    <a16:rowId xmlns:a16="http://schemas.microsoft.com/office/drawing/2014/main" val="2552617147"/>
                  </a:ext>
                </a:extLst>
              </a:tr>
              <a:tr h="200025">
                <a:tc>
                  <a:txBody>
                    <a:bodyPr/>
                    <a:lstStyle/>
                    <a:p>
                      <a:pPr algn="ctr" fontAlgn="b"/>
                      <a:r>
                        <a:rPr lang="en-IN" sz="1000" u="none" strike="noStrike">
                          <a:effectLst/>
                        </a:rPr>
                        <a:t>4</a:t>
                      </a:r>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r>
                        <a:rPr lang="en-IN" sz="1000" u="none" strike="noStrike">
                          <a:effectLst/>
                        </a:rPr>
                        <a:t>Employee</a:t>
                      </a:r>
                      <a:endParaRPr lang="en-IN" sz="1000" b="0" i="0" u="none" strike="noStrike">
                        <a:solidFill>
                          <a:srgbClr val="000000"/>
                        </a:solidFill>
                        <a:effectLst/>
                        <a:latin typeface="Arial" panose="020B0604020202020204" pitchFamily="34" charset="0"/>
                      </a:endParaRPr>
                    </a:p>
                  </a:txBody>
                  <a:tcPr marL="6350" marR="6350" marT="6350" marB="0" anchor="b"/>
                </a:tc>
                <a:extLst>
                  <a:ext uri="{0D108BD9-81ED-4DB2-BD59-A6C34878D82A}">
                    <a16:rowId xmlns:a16="http://schemas.microsoft.com/office/drawing/2014/main" val="1835520123"/>
                  </a:ext>
                </a:extLst>
              </a:tr>
              <a:tr h="200025">
                <a:tc>
                  <a:txBody>
                    <a:bodyPr/>
                    <a:lstStyle/>
                    <a:p>
                      <a:pPr algn="ctr" fontAlgn="b"/>
                      <a:r>
                        <a:rPr lang="en-IN" sz="1000" u="none" strike="noStrike">
                          <a:effectLst/>
                        </a:rPr>
                        <a:t>9001</a:t>
                      </a:r>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r>
                        <a:rPr lang="en-IN" sz="1000" u="none" strike="noStrike">
                          <a:effectLst/>
                        </a:rPr>
                        <a:t>Insurance Company</a:t>
                      </a:r>
                      <a:endParaRPr lang="en-IN" sz="1000" b="0" i="0" u="none" strike="noStrike">
                        <a:solidFill>
                          <a:srgbClr val="000000"/>
                        </a:solidFill>
                        <a:effectLst/>
                        <a:latin typeface="Arial" panose="020B0604020202020204" pitchFamily="34" charset="0"/>
                      </a:endParaRPr>
                    </a:p>
                  </a:txBody>
                  <a:tcPr marL="6350" marR="6350" marT="6350" marB="0" anchor="b"/>
                </a:tc>
                <a:extLst>
                  <a:ext uri="{0D108BD9-81ED-4DB2-BD59-A6C34878D82A}">
                    <a16:rowId xmlns:a16="http://schemas.microsoft.com/office/drawing/2014/main" val="3866533784"/>
                  </a:ext>
                </a:extLst>
              </a:tr>
              <a:tr h="200025">
                <a:tc>
                  <a:txBody>
                    <a:bodyPr/>
                    <a:lstStyle/>
                    <a:p>
                      <a:pPr algn="ctr" fontAlgn="b"/>
                      <a:r>
                        <a:rPr lang="en-IN" sz="1000" u="none" strike="noStrike">
                          <a:effectLst/>
                        </a:rPr>
                        <a:t>9002</a:t>
                      </a:r>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r>
                        <a:rPr lang="en-IN" sz="1000" u="none" strike="noStrike">
                          <a:effectLst/>
                        </a:rPr>
                        <a:t>Surveyor</a:t>
                      </a:r>
                      <a:endParaRPr lang="en-IN" sz="1000" b="0" i="0" u="none" strike="noStrike">
                        <a:solidFill>
                          <a:srgbClr val="000000"/>
                        </a:solidFill>
                        <a:effectLst/>
                        <a:latin typeface="Arial" panose="020B0604020202020204" pitchFamily="34" charset="0"/>
                      </a:endParaRPr>
                    </a:p>
                  </a:txBody>
                  <a:tcPr marL="6350" marR="6350" marT="6350" marB="0" anchor="b"/>
                </a:tc>
                <a:extLst>
                  <a:ext uri="{0D108BD9-81ED-4DB2-BD59-A6C34878D82A}">
                    <a16:rowId xmlns:a16="http://schemas.microsoft.com/office/drawing/2014/main" val="1396574921"/>
                  </a:ext>
                </a:extLst>
              </a:tr>
              <a:tr h="200025">
                <a:tc>
                  <a:txBody>
                    <a:bodyPr/>
                    <a:lstStyle/>
                    <a:p>
                      <a:pPr algn="ctr" fontAlgn="b"/>
                      <a:r>
                        <a:rPr lang="en-IN" sz="1000" u="none" strike="noStrike">
                          <a:effectLst/>
                        </a:rPr>
                        <a:t>9003</a:t>
                      </a:r>
                      <a:endParaRPr lang="en-IN" sz="10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r>
                        <a:rPr lang="en-IN" sz="1000" u="none" strike="noStrike" dirty="0">
                          <a:effectLst/>
                        </a:rPr>
                        <a:t>Contact Person</a:t>
                      </a:r>
                      <a:endParaRPr lang="en-IN" sz="1000" b="0" i="0" u="none" strike="noStrike" dirty="0">
                        <a:solidFill>
                          <a:srgbClr val="000000"/>
                        </a:solidFill>
                        <a:effectLst/>
                        <a:latin typeface="Arial" panose="020B0604020202020204" pitchFamily="34" charset="0"/>
                      </a:endParaRPr>
                    </a:p>
                  </a:txBody>
                  <a:tcPr marL="6350" marR="6350" marT="6350" marB="0" anchor="b"/>
                </a:tc>
                <a:extLst>
                  <a:ext uri="{0D108BD9-81ED-4DB2-BD59-A6C34878D82A}">
                    <a16:rowId xmlns:a16="http://schemas.microsoft.com/office/drawing/2014/main" val="3429774078"/>
                  </a:ext>
                </a:extLst>
              </a:tr>
            </a:tbl>
          </a:graphicData>
        </a:graphic>
      </p:graphicFrame>
    </p:spTree>
    <p:extLst>
      <p:ext uri="{BB962C8B-B14F-4D97-AF65-F5344CB8AC3E}">
        <p14:creationId xmlns:p14="http://schemas.microsoft.com/office/powerpoint/2010/main" val="11305581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1149F43D-E43A-49B5-B781-48DF10A581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5720" y="968938"/>
            <a:ext cx="10278846" cy="4932523"/>
          </a:xfrm>
          <a:prstGeom prst="rect">
            <a:avLst/>
          </a:prstGeom>
          <a:solidFill>
            <a:schemeClr val="tx1"/>
          </a:solidFill>
          <a:ln w="190500">
            <a:solidFill>
              <a:schemeClr val="tx1">
                <a:alpha val="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5941403C-D127-4545-923B-021A1AB4DA11}"/>
              </a:ext>
            </a:extLst>
          </p:cNvPr>
          <p:cNvPicPr>
            <a:picLocks noChangeAspect="1"/>
          </p:cNvPicPr>
          <p:nvPr/>
        </p:nvPicPr>
        <p:blipFill rotWithShape="1">
          <a:blip r:embed="rId3"/>
          <a:srcRect r="30206"/>
          <a:stretch/>
        </p:blipFill>
        <p:spPr>
          <a:xfrm>
            <a:off x="1123950" y="1290671"/>
            <a:ext cx="7953375" cy="4289057"/>
          </a:xfrm>
          <a:prstGeom prst="rect">
            <a:avLst/>
          </a:prstGeom>
        </p:spPr>
      </p:pic>
      <p:sp>
        <p:nvSpPr>
          <p:cNvPr id="13" name="TextBox 12">
            <a:extLst>
              <a:ext uri="{FF2B5EF4-FFF2-40B4-BE49-F238E27FC236}">
                <a16:creationId xmlns:a16="http://schemas.microsoft.com/office/drawing/2014/main" id="{BF0178E0-8CDB-4980-AFFA-06885FF6FA7B}"/>
              </a:ext>
            </a:extLst>
          </p:cNvPr>
          <p:cNvSpPr txBox="1"/>
          <p:nvPr/>
        </p:nvSpPr>
        <p:spPr>
          <a:xfrm>
            <a:off x="6" y="893958"/>
            <a:ext cx="11862033" cy="276999"/>
          </a:xfrm>
          <a:prstGeom prst="rect">
            <a:avLst/>
          </a:prstGeom>
          <a:noFill/>
        </p:spPr>
        <p:txBody>
          <a:bodyPr wrap="square" rtlCol="0">
            <a:spAutoFit/>
          </a:bodyPr>
          <a:lstStyle/>
          <a:p>
            <a:pPr algn="l"/>
            <a:endParaRPr lang="en-US" sz="1200" dirty="0">
              <a:solidFill>
                <a:schemeClr val="bg1"/>
              </a:solidFill>
              <a:latin typeface="+mj-lt"/>
              <a:cs typeface="Calibri" panose="020F0502020204030204" pitchFamily="34" charset="0"/>
            </a:endParaRPr>
          </a:p>
        </p:txBody>
      </p:sp>
    </p:spTree>
    <p:extLst>
      <p:ext uri="{BB962C8B-B14F-4D97-AF65-F5344CB8AC3E}">
        <p14:creationId xmlns:p14="http://schemas.microsoft.com/office/powerpoint/2010/main" val="285744121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Arial Nova">
      <a:majorFont>
        <a:latin typeface="Arial Nova Light"/>
        <a:ea typeface=""/>
        <a:cs typeface=""/>
      </a:majorFont>
      <a:minorFont>
        <a:latin typeface="Arial Nova"/>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themeOverride>
</file>

<file path=ppt/theme/themeOverride10.xml><?xml version="1.0" encoding="utf-8"?>
<a:themeOverride xmlns:a="http://schemas.openxmlformats.org/drawingml/2006/main">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themeOverride>
</file>

<file path=ppt/theme/themeOverride11.xml><?xml version="1.0" encoding="utf-8"?>
<a:themeOverride xmlns:a="http://schemas.openxmlformats.org/drawingml/2006/main">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themeOverride>
</file>

<file path=ppt/theme/themeOverride2.xml><?xml version="1.0" encoding="utf-8"?>
<a:themeOverride xmlns:a="http://schemas.openxmlformats.org/drawingml/2006/main">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themeOverride>
</file>

<file path=ppt/theme/themeOverride3.xml><?xml version="1.0" encoding="utf-8"?>
<a:themeOverride xmlns:a="http://schemas.openxmlformats.org/drawingml/2006/main">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themeOverride>
</file>

<file path=ppt/theme/themeOverride4.xml><?xml version="1.0" encoding="utf-8"?>
<a:themeOverride xmlns:a="http://schemas.openxmlformats.org/drawingml/2006/main">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themeOverride>
</file>

<file path=ppt/theme/themeOverride5.xml><?xml version="1.0" encoding="utf-8"?>
<a:themeOverride xmlns:a="http://schemas.openxmlformats.org/drawingml/2006/main">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themeOverride>
</file>

<file path=ppt/theme/themeOverride6.xml><?xml version="1.0" encoding="utf-8"?>
<a:themeOverride xmlns:a="http://schemas.openxmlformats.org/drawingml/2006/main">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themeOverride>
</file>

<file path=ppt/theme/themeOverride7.xml><?xml version="1.0" encoding="utf-8"?>
<a:themeOverride xmlns:a="http://schemas.openxmlformats.org/drawingml/2006/main">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themeOverride>
</file>

<file path=ppt/theme/themeOverride8.xml><?xml version="1.0" encoding="utf-8"?>
<a:themeOverride xmlns:a="http://schemas.openxmlformats.org/drawingml/2006/main">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themeOverride>
</file>

<file path=ppt/theme/themeOverride9.xml><?xml version="1.0" encoding="utf-8"?>
<a:themeOverride xmlns:a="http://schemas.openxmlformats.org/drawingml/2006/main">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7E70FC5-1855-47AB-8CE1-CB3C873A8988}">
  <ds:schemaRefs>
    <ds:schemaRef ds:uri="http://purl.org/dc/dcmitype/"/>
    <ds:schemaRef ds:uri="http://schemas.microsoft.com/office/2006/metadata/properties"/>
    <ds:schemaRef ds:uri="http://purl.org/dc/terms/"/>
    <ds:schemaRef ds:uri="71af3243-3dd4-4a8d-8c0d-dd76da1f02a5"/>
    <ds:schemaRef ds:uri="http://schemas.microsoft.com/office/infopath/2007/PartnerControls"/>
    <ds:schemaRef ds:uri="http://schemas.openxmlformats.org/package/2006/metadata/core-properties"/>
    <ds:schemaRef ds:uri="http://schemas.microsoft.com/office/2006/documentManagement/types"/>
    <ds:schemaRef ds:uri="16c05727-aa75-4e4a-9b5f-8a80a1165891"/>
    <ds:schemaRef ds:uri="http://www.w3.org/XML/1998/namespace"/>
    <ds:schemaRef ds:uri="http://purl.org/dc/elements/1.1/"/>
  </ds:schemaRefs>
</ds:datastoreItem>
</file>

<file path=customXml/itemProps2.xml><?xml version="1.0" encoding="utf-8"?>
<ds:datastoreItem xmlns:ds="http://schemas.openxmlformats.org/officeDocument/2006/customXml" ds:itemID="{30CB38EC-895A-4F8F-8F75-E263501ABB5A}">
  <ds:schemaRefs>
    <ds:schemaRef ds:uri="http://schemas.microsoft.com/sharepoint/v3/contenttype/forms"/>
  </ds:schemaRefs>
</ds:datastoreItem>
</file>

<file path=customXml/itemProps3.xml><?xml version="1.0" encoding="utf-8"?>
<ds:datastoreItem xmlns:ds="http://schemas.openxmlformats.org/officeDocument/2006/customXml" ds:itemID="{5560E646-30AD-4BA0-97EA-A7A07DF5499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6686</TotalTime>
  <Words>1620</Words>
  <Application>Microsoft Office PowerPoint</Application>
  <PresentationFormat>Widescreen</PresentationFormat>
  <Paragraphs>143</Paragraphs>
  <Slides>36</Slides>
  <Notes>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36</vt:i4>
      </vt:variant>
    </vt:vector>
  </HeadingPairs>
  <TitlesOfParts>
    <vt:vector size="46" baseType="lpstr">
      <vt:lpstr>Agency FB</vt:lpstr>
      <vt:lpstr>Algerian</vt:lpstr>
      <vt:lpstr>Arial</vt:lpstr>
      <vt:lpstr>Arial Nova</vt:lpstr>
      <vt:lpstr>Arial Nova Light</vt:lpstr>
      <vt:lpstr>Baskerville Old Face</vt:lpstr>
      <vt:lpstr>Calibri</vt:lpstr>
      <vt:lpstr>Consolas</vt:lpstr>
      <vt:lpstr>Wingdings 2</vt:lpstr>
      <vt:lpstr>SlateVTI</vt:lpstr>
      <vt:lpstr>Mahindra First Choice Services</vt:lpstr>
      <vt:lpstr>Business Problem</vt:lpstr>
      <vt:lpstr>Why solve this problem?</vt:lpstr>
      <vt:lpstr>Stakeholders Impacted</vt:lpstr>
      <vt:lpstr>Let’s look at EDA part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Insights</vt:lpstr>
      <vt:lpstr>Insights</vt:lpstr>
      <vt:lpstr>Insights</vt:lpstr>
      <vt:lpstr>Insights</vt:lpstr>
      <vt:lpstr>Insights</vt:lpstr>
      <vt:lpstr>Insights</vt:lpstr>
      <vt:lpstr>Why RFM?</vt:lpstr>
      <vt:lpstr>Insights </vt:lpstr>
      <vt:lpstr>Customer Lifetime Value Prediction</vt:lpstr>
      <vt:lpstr>What is Lifetime Value?</vt:lpstr>
      <vt:lpstr>How do we predict it?</vt:lpstr>
      <vt:lpstr>Methodology</vt:lpstr>
      <vt:lpstr>Pipeline</vt:lpstr>
      <vt:lpstr>Modelling</vt:lpstr>
      <vt:lpstr>Classification &amp; Regression Models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dc:title>
  <dc:creator>Shivendra Singh</dc:creator>
  <cp:lastModifiedBy>Rohan Barghare</cp:lastModifiedBy>
  <cp:revision>234</cp:revision>
  <dcterms:created xsi:type="dcterms:W3CDTF">2020-09-01T02:56:28Z</dcterms:created>
  <dcterms:modified xsi:type="dcterms:W3CDTF">2021-02-08T16:41:10Z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