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0" r:id="rId3"/>
    <p:sldId id="257" r:id="rId4"/>
    <p:sldId id="261" r:id="rId5"/>
    <p:sldId id="259" r:id="rId6"/>
    <p:sldId id="285" r:id="rId7"/>
    <p:sldId id="291" r:id="rId8"/>
    <p:sldId id="286" r:id="rId9"/>
    <p:sldId id="292" r:id="rId10"/>
    <p:sldId id="258" r:id="rId11"/>
    <p:sldId id="274" r:id="rId12"/>
    <p:sldId id="273" r:id="rId13"/>
    <p:sldId id="279"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Chaudhari" initials="SC" lastIdx="1" clrIdx="0">
    <p:extLst>
      <p:ext uri="{19B8F6BF-5375-455C-9EA6-DF929625EA0E}">
        <p15:presenceInfo xmlns:p15="http://schemas.microsoft.com/office/powerpoint/2012/main" userId="Suresh Chaudha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p:cViewPr varScale="1">
        <p:scale>
          <a:sx n="83" d="100"/>
          <a:sy n="83" d="100"/>
        </p:scale>
        <p:origin x="800" y="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4T22:18:37.701"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9/28/2021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Statement </a:t>
            </a:r>
            <a:br>
              <a:rPr lang="en-US" dirty="0"/>
            </a:br>
            <a:r>
              <a:rPr lang="en-US" dirty="0"/>
              <a:t> </a:t>
            </a:r>
          </a:p>
        </p:txBody>
      </p:sp>
      <p:sp>
        <p:nvSpPr>
          <p:cNvPr id="3" name="Subtitle 2"/>
          <p:cNvSpPr>
            <a:spLocks noGrp="1"/>
          </p:cNvSpPr>
          <p:nvPr>
            <p:ph type="subTitle" idx="1"/>
          </p:nvPr>
        </p:nvSpPr>
        <p:spPr>
          <a:xfrm>
            <a:off x="2739539" y="3793390"/>
            <a:ext cx="6108201" cy="916230"/>
          </a:xfrm>
        </p:spPr>
        <p:txBody>
          <a:bodyPr>
            <a:normAutofit fontScale="85000" lnSpcReduction="20000"/>
          </a:bodyPr>
          <a:lstStyle/>
          <a:p>
            <a:r>
              <a:rPr lang="en-US" sz="2400" dirty="0"/>
              <a:t>     </a:t>
            </a:r>
            <a:r>
              <a:rPr lang="en-US" sz="2200" dirty="0"/>
              <a:t>Predict whether an applicant can repay the </a:t>
            </a:r>
          </a:p>
          <a:p>
            <a:r>
              <a:rPr lang="en-US" sz="2200" dirty="0"/>
              <a:t>loan to lending company or not?     </a:t>
            </a:r>
          </a:p>
          <a:p>
            <a:pPr algn="l"/>
            <a:r>
              <a:rPr lang="en-US" sz="2200" dirty="0"/>
              <a:t>              </a:t>
            </a:r>
          </a:p>
          <a:p>
            <a:endParaRPr lang="en-US" sz="2200" dirty="0"/>
          </a:p>
          <a:p>
            <a:endParaRPr lang="en-US" sz="2200" dirty="0"/>
          </a:p>
          <a:p>
            <a:endParaRPr lang="en-US" sz="2200" dirty="0"/>
          </a:p>
          <a:p>
            <a:endParaRPr lang="en-US" sz="20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281175"/>
            <a:ext cx="8246070" cy="610820"/>
          </a:xfrm>
        </p:spPr>
        <p:txBody>
          <a:bodyPr anchor="ctr">
            <a:normAutofit/>
          </a:bodyPr>
          <a:lstStyle/>
          <a:p>
            <a:pPr>
              <a:lnSpc>
                <a:spcPct val="90000"/>
              </a:lnSpc>
            </a:pPr>
            <a:r>
              <a:rPr lang="en-US" dirty="0"/>
              <a:t>Models</a:t>
            </a:r>
          </a:p>
        </p:txBody>
      </p:sp>
      <p:graphicFrame>
        <p:nvGraphicFramePr>
          <p:cNvPr id="2" name="Table 2">
            <a:extLst>
              <a:ext uri="{FF2B5EF4-FFF2-40B4-BE49-F238E27FC236}">
                <a16:creationId xmlns:a16="http://schemas.microsoft.com/office/drawing/2014/main" id="{DDBD9ADA-4C14-4796-B411-D282D06FBAE4}"/>
              </a:ext>
            </a:extLst>
          </p:cNvPr>
          <p:cNvGraphicFramePr>
            <a:graphicFrameLocks noGrp="1"/>
          </p:cNvGraphicFramePr>
          <p:nvPr>
            <p:ph idx="1"/>
            <p:extLst>
              <p:ext uri="{D42A27DB-BD31-4B8C-83A1-F6EECF244321}">
                <p14:modId xmlns:p14="http://schemas.microsoft.com/office/powerpoint/2010/main" val="4199830139"/>
              </p:ext>
            </p:extLst>
          </p:nvPr>
        </p:nvGraphicFramePr>
        <p:xfrm>
          <a:off x="678171" y="1960930"/>
          <a:ext cx="7787658" cy="2042769"/>
        </p:xfrm>
        <a:graphic>
          <a:graphicData uri="http://schemas.openxmlformats.org/drawingml/2006/table">
            <a:tbl>
              <a:tblPr firstRow="1" bandRow="1">
                <a:tableStyleId>{F5AB1C69-6EDB-4FF4-983F-18BD219EF322}</a:tableStyleId>
              </a:tblPr>
              <a:tblGrid>
                <a:gridCol w="4733558">
                  <a:extLst>
                    <a:ext uri="{9D8B030D-6E8A-4147-A177-3AD203B41FA5}">
                      <a16:colId xmlns:a16="http://schemas.microsoft.com/office/drawing/2014/main" val="1525103027"/>
                    </a:ext>
                  </a:extLst>
                </a:gridCol>
                <a:gridCol w="3054100">
                  <a:extLst>
                    <a:ext uri="{9D8B030D-6E8A-4147-A177-3AD203B41FA5}">
                      <a16:colId xmlns:a16="http://schemas.microsoft.com/office/drawing/2014/main" val="227629856"/>
                    </a:ext>
                  </a:extLst>
                </a:gridCol>
              </a:tblGrid>
              <a:tr h="467563">
                <a:tc>
                  <a:txBody>
                    <a:bodyPr/>
                    <a:lstStyle/>
                    <a:p>
                      <a:r>
                        <a:rPr lang="en-US" dirty="0"/>
                        <a:t>Model Name</a:t>
                      </a:r>
                    </a:p>
                  </a:txBody>
                  <a:tcPr/>
                </a:tc>
                <a:tc>
                  <a:txBody>
                    <a:bodyPr/>
                    <a:lstStyle/>
                    <a:p>
                      <a:r>
                        <a:rPr lang="en-IN" dirty="0"/>
                        <a:t>Accuracy of prediction</a:t>
                      </a:r>
                      <a:endParaRPr lang="en-US" dirty="0"/>
                    </a:p>
                  </a:txBody>
                  <a:tcPr/>
                </a:tc>
                <a:extLst>
                  <a:ext uri="{0D108BD9-81ED-4DB2-BD59-A6C34878D82A}">
                    <a16:rowId xmlns:a16="http://schemas.microsoft.com/office/drawing/2014/main" val="3617793659"/>
                  </a:ext>
                </a:extLst>
              </a:tr>
              <a:tr h="467563">
                <a:tc>
                  <a:txBody>
                    <a:bodyPr/>
                    <a:lstStyle/>
                    <a:p>
                      <a:r>
                        <a:rPr lang="en-US" dirty="0"/>
                        <a:t>Random Forest Classifier</a:t>
                      </a:r>
                    </a:p>
                  </a:txBody>
                  <a:tcPr/>
                </a:tc>
                <a:tc>
                  <a:txBody>
                    <a:bodyPr/>
                    <a:lstStyle/>
                    <a:p>
                      <a:r>
                        <a:rPr lang="en-IN" dirty="0"/>
                        <a:t>0.822</a:t>
                      </a:r>
                      <a:endParaRPr lang="en-US" dirty="0"/>
                    </a:p>
                  </a:txBody>
                  <a:tcPr/>
                </a:tc>
                <a:extLst>
                  <a:ext uri="{0D108BD9-81ED-4DB2-BD59-A6C34878D82A}">
                    <a16:rowId xmlns:a16="http://schemas.microsoft.com/office/drawing/2014/main" val="459476159"/>
                  </a:ext>
                </a:extLst>
              </a:tr>
              <a:tr h="467563">
                <a:tc>
                  <a:txBody>
                    <a:bodyPr/>
                    <a:lstStyle/>
                    <a:p>
                      <a:r>
                        <a:rPr lang="en-IN" sz="1800" b="0" kern="1200" dirty="0">
                          <a:solidFill>
                            <a:schemeClr val="dk1"/>
                          </a:solidFill>
                          <a:effectLst/>
                          <a:latin typeface="+mn-lt"/>
                          <a:ea typeface="+mn-ea"/>
                          <a:cs typeface="+mn-cs"/>
                        </a:rPr>
                        <a:t>Logistic Regression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0.838</a:t>
                      </a:r>
                      <a:endParaRPr lang="en-US" dirty="0"/>
                    </a:p>
                    <a:p>
                      <a:endParaRPr lang="en-US" dirty="0"/>
                    </a:p>
                  </a:txBody>
                  <a:tcPr/>
                </a:tc>
                <a:extLst>
                  <a:ext uri="{0D108BD9-81ED-4DB2-BD59-A6C34878D82A}">
                    <a16:rowId xmlns:a16="http://schemas.microsoft.com/office/drawing/2014/main" val="3607586774"/>
                  </a:ext>
                </a:extLst>
              </a:tr>
              <a:tr h="467563">
                <a:tc>
                  <a:txBody>
                    <a:bodyPr/>
                    <a:lstStyle/>
                    <a:p>
                      <a:r>
                        <a:rPr lang="en-IN" sz="1800" b="0" kern="1200" dirty="0" err="1">
                          <a:solidFill>
                            <a:schemeClr val="dk1"/>
                          </a:solidFill>
                          <a:effectLst/>
                          <a:latin typeface="+mn-lt"/>
                          <a:ea typeface="+mn-ea"/>
                          <a:cs typeface="+mn-cs"/>
                        </a:rPr>
                        <a:t>GradientBoostingClassifier</a:t>
                      </a:r>
                      <a:endParaRPr lang="en-IN" sz="1800" b="0" kern="1200" dirty="0">
                        <a:solidFill>
                          <a:schemeClr val="dk1"/>
                        </a:solidFill>
                        <a:effectLst/>
                        <a:latin typeface="+mn-lt"/>
                        <a:ea typeface="+mn-ea"/>
                        <a:cs typeface="+mn-cs"/>
                      </a:endParaRPr>
                    </a:p>
                  </a:txBody>
                  <a:tcPr/>
                </a:tc>
                <a:tc>
                  <a:txBody>
                    <a:bodyPr/>
                    <a:lstStyle/>
                    <a:p>
                      <a:r>
                        <a:rPr lang="en-IN" dirty="0"/>
                        <a:t>0.779</a:t>
                      </a:r>
                      <a:endParaRPr lang="en-US" dirty="0"/>
                    </a:p>
                  </a:txBody>
                  <a:tcPr/>
                </a:tc>
                <a:extLst>
                  <a:ext uri="{0D108BD9-81ED-4DB2-BD59-A6C34878D82A}">
                    <a16:rowId xmlns:a16="http://schemas.microsoft.com/office/drawing/2014/main" val="1715473476"/>
                  </a:ext>
                </a:extLst>
              </a:tr>
            </a:tbl>
          </a:graphicData>
        </a:graphic>
      </p:graphicFrame>
    </p:spTree>
    <p:extLst>
      <p:ext uri="{BB962C8B-B14F-4D97-AF65-F5344CB8AC3E}">
        <p14:creationId xmlns:p14="http://schemas.microsoft.com/office/powerpoint/2010/main" val="417078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EEA7-68D7-45BA-B9FD-051E969F2D19}"/>
              </a:ext>
            </a:extLst>
          </p:cNvPr>
          <p:cNvSpPr>
            <a:spLocks noGrp="1"/>
          </p:cNvSpPr>
          <p:nvPr>
            <p:ph type="title"/>
          </p:nvPr>
        </p:nvSpPr>
        <p:spPr>
          <a:xfrm>
            <a:off x="448965" y="281174"/>
            <a:ext cx="8246070" cy="1068936"/>
          </a:xfrm>
        </p:spPr>
        <p:txBody>
          <a:bodyPr>
            <a:normAutofit fontScale="90000"/>
          </a:bodyPr>
          <a:lstStyle/>
          <a:p>
            <a:pPr algn="l"/>
            <a:r>
              <a:rPr lang="en-US" dirty="0"/>
              <a:t>                                                  Model Tuning</a:t>
            </a:r>
            <a:br>
              <a:rPr lang="en-US" dirty="0"/>
            </a:br>
            <a:endParaRPr lang="en-US" dirty="0"/>
          </a:p>
        </p:txBody>
      </p:sp>
      <p:sp>
        <p:nvSpPr>
          <p:cNvPr id="3" name="Content Placeholder 2">
            <a:extLst>
              <a:ext uri="{FF2B5EF4-FFF2-40B4-BE49-F238E27FC236}">
                <a16:creationId xmlns:a16="http://schemas.microsoft.com/office/drawing/2014/main" id="{DBEB0427-8C3E-419F-AA68-22A6F6B95B90}"/>
              </a:ext>
            </a:extLst>
          </p:cNvPr>
          <p:cNvSpPr>
            <a:spLocks noGrp="1"/>
          </p:cNvSpPr>
          <p:nvPr>
            <p:ph idx="1"/>
          </p:nvPr>
        </p:nvSpPr>
        <p:spPr>
          <a:xfrm>
            <a:off x="448966" y="1197405"/>
            <a:ext cx="8246070" cy="3970330"/>
          </a:xfrm>
        </p:spPr>
        <p:txBody>
          <a:bodyPr>
            <a:normAutofit/>
          </a:bodyPr>
          <a:lstStyle/>
          <a:p>
            <a:pPr marL="0" indent="0">
              <a:buNone/>
            </a:pPr>
            <a:endParaRPr lang="en-US" sz="1900" b="1" dirty="0">
              <a:solidFill>
                <a:srgbClr val="0070C0"/>
              </a:solidFill>
            </a:endParaRPr>
          </a:p>
          <a:p>
            <a:pPr marL="0" indent="0">
              <a:buNone/>
            </a:pPr>
            <a:endParaRPr lang="en-US" sz="1900" b="1" dirty="0">
              <a:solidFill>
                <a:srgbClr val="0070C0"/>
              </a:solidFill>
            </a:endParaRPr>
          </a:p>
          <a:p>
            <a:pPr marL="0" indent="0">
              <a:buNone/>
            </a:pPr>
            <a:r>
              <a:rPr lang="en-US" sz="1900" b="1" dirty="0">
                <a:solidFill>
                  <a:srgbClr val="0070C0"/>
                </a:solidFill>
              </a:rPr>
              <a:t>Model Parameters Used  for Random Forest </a:t>
            </a:r>
            <a:r>
              <a:rPr lang="en-IN" sz="1900" b="1" dirty="0">
                <a:solidFill>
                  <a:srgbClr val="0070C0"/>
                </a:solidFill>
              </a:rPr>
              <a:t>Classifier</a:t>
            </a:r>
            <a:endParaRPr lang="en-US" sz="1900" b="1" dirty="0">
              <a:solidFill>
                <a:srgbClr val="0070C0"/>
              </a:solidFill>
            </a:endParaRPr>
          </a:p>
          <a:p>
            <a:r>
              <a:rPr lang="en-IN" sz="1900" dirty="0" err="1">
                <a:solidFill>
                  <a:srgbClr val="0070C0"/>
                </a:solidFill>
              </a:rPr>
              <a:t>class_weight</a:t>
            </a:r>
            <a:r>
              <a:rPr lang="en-IN" sz="1900" dirty="0">
                <a:solidFill>
                  <a:srgbClr val="0070C0"/>
                </a:solidFill>
              </a:rPr>
              <a:t>={0:2,1:1.6},  criterion='</a:t>
            </a:r>
            <a:r>
              <a:rPr lang="en-IN" sz="1900" dirty="0" err="1">
                <a:solidFill>
                  <a:srgbClr val="0070C0"/>
                </a:solidFill>
              </a:rPr>
              <a:t>gini</a:t>
            </a:r>
            <a:r>
              <a:rPr lang="en-IN" sz="1900" dirty="0">
                <a:solidFill>
                  <a:srgbClr val="0070C0"/>
                </a:solidFill>
              </a:rPr>
              <a:t>', </a:t>
            </a:r>
            <a:r>
              <a:rPr lang="en-IN" sz="1900" dirty="0" err="1">
                <a:solidFill>
                  <a:srgbClr val="0070C0"/>
                </a:solidFill>
              </a:rPr>
              <a:t>max_depth</a:t>
            </a:r>
            <a:r>
              <a:rPr lang="en-IN" sz="1900" dirty="0">
                <a:solidFill>
                  <a:srgbClr val="0070C0"/>
                </a:solidFill>
              </a:rPr>
              <a:t>=120,</a:t>
            </a:r>
          </a:p>
          <a:p>
            <a:r>
              <a:rPr lang="en-IN" sz="1900" dirty="0">
                <a:solidFill>
                  <a:srgbClr val="0070C0"/>
                </a:solidFill>
              </a:rPr>
              <a:t> </a:t>
            </a:r>
            <a:r>
              <a:rPr lang="en-IN" sz="1900" dirty="0" err="1">
                <a:solidFill>
                  <a:srgbClr val="0070C0"/>
                </a:solidFill>
              </a:rPr>
              <a:t>min_samples_leaf</a:t>
            </a:r>
            <a:r>
              <a:rPr lang="en-IN" sz="1900" dirty="0">
                <a:solidFill>
                  <a:srgbClr val="0070C0"/>
                </a:solidFill>
              </a:rPr>
              <a:t>=6, </a:t>
            </a:r>
            <a:r>
              <a:rPr lang="en-IN" sz="1900" dirty="0" err="1">
                <a:solidFill>
                  <a:srgbClr val="0070C0"/>
                </a:solidFill>
              </a:rPr>
              <a:t>min_samples_split</a:t>
            </a:r>
            <a:r>
              <a:rPr lang="en-IN" sz="1900" dirty="0">
                <a:solidFill>
                  <a:srgbClr val="0070C0"/>
                </a:solidFill>
              </a:rPr>
              <a:t>=5, </a:t>
            </a:r>
            <a:r>
              <a:rPr lang="en-IN" sz="1900" dirty="0" err="1">
                <a:solidFill>
                  <a:srgbClr val="0070C0"/>
                </a:solidFill>
              </a:rPr>
              <a:t>n_estimators</a:t>
            </a:r>
            <a:r>
              <a:rPr lang="en-IN" sz="1900" dirty="0">
                <a:solidFill>
                  <a:srgbClr val="0070C0"/>
                </a:solidFill>
              </a:rPr>
              <a:t>=1400</a:t>
            </a:r>
          </a:p>
          <a:p>
            <a:pPr marL="0" indent="0">
              <a:buNone/>
            </a:pPr>
            <a:endParaRPr lang="en-US" sz="1900" b="1" dirty="0">
              <a:solidFill>
                <a:srgbClr val="0070C0"/>
              </a:solidFill>
            </a:endParaRPr>
          </a:p>
          <a:p>
            <a:pPr marL="342900" lvl="2" indent="-342900">
              <a:buFont typeface="Wingdings" panose="05000000000000000000" pitchFamily="2" charset="2"/>
              <a:buChar char="Ø"/>
            </a:pPr>
            <a:r>
              <a:rPr lang="en-US" sz="1900" b="1" dirty="0">
                <a:solidFill>
                  <a:srgbClr val="0070C0"/>
                </a:solidFill>
              </a:rPr>
              <a:t>Accuracy after tuning RFC increased from 0.8 to  0.822</a:t>
            </a:r>
            <a:endParaRPr lang="en-US" sz="1900" dirty="0">
              <a:solidFill>
                <a:srgbClr val="0070C0"/>
              </a:solidFill>
            </a:endParaRPr>
          </a:p>
          <a:p>
            <a:pPr marL="914400" lvl="2" indent="0">
              <a:buNone/>
            </a:pPr>
            <a:endParaRPr lang="en-US" sz="1900" dirty="0">
              <a:solidFill>
                <a:srgbClr val="0070C0"/>
              </a:solidFill>
            </a:endParaRPr>
          </a:p>
          <a:p>
            <a:pPr lvl="1">
              <a:buFont typeface="Wingdings" panose="05000000000000000000" pitchFamily="2" charset="2"/>
              <a:buChar char="Ø"/>
            </a:pPr>
            <a:endParaRPr lang="en-US" b="1"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90668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EEA7-68D7-45BA-B9FD-051E969F2D19}"/>
              </a:ext>
            </a:extLst>
          </p:cNvPr>
          <p:cNvSpPr>
            <a:spLocks noGrp="1"/>
          </p:cNvSpPr>
          <p:nvPr>
            <p:ph type="title"/>
          </p:nvPr>
        </p:nvSpPr>
        <p:spPr>
          <a:xfrm>
            <a:off x="448965" y="281175"/>
            <a:ext cx="8246070" cy="1068936"/>
          </a:xfrm>
        </p:spPr>
        <p:txBody>
          <a:bodyPr>
            <a:normAutofit fontScale="90000"/>
          </a:bodyPr>
          <a:lstStyle/>
          <a:p>
            <a:pPr algn="l"/>
            <a:r>
              <a:rPr lang="en-US" dirty="0"/>
              <a:t>                                                  Evaluation &amp; Results</a:t>
            </a:r>
            <a:br>
              <a:rPr lang="en-US" dirty="0"/>
            </a:br>
            <a:endParaRPr lang="en-US" dirty="0"/>
          </a:p>
        </p:txBody>
      </p:sp>
      <p:sp>
        <p:nvSpPr>
          <p:cNvPr id="3" name="Content Placeholder 2">
            <a:extLst>
              <a:ext uri="{FF2B5EF4-FFF2-40B4-BE49-F238E27FC236}">
                <a16:creationId xmlns:a16="http://schemas.microsoft.com/office/drawing/2014/main" id="{DBEB0427-8C3E-419F-AA68-22A6F6B95B90}"/>
              </a:ext>
            </a:extLst>
          </p:cNvPr>
          <p:cNvSpPr>
            <a:spLocks noGrp="1"/>
          </p:cNvSpPr>
          <p:nvPr>
            <p:ph idx="1"/>
          </p:nvPr>
        </p:nvSpPr>
        <p:spPr>
          <a:xfrm>
            <a:off x="25003" y="1197405"/>
            <a:ext cx="8975442" cy="3664920"/>
          </a:xfrm>
        </p:spPr>
        <p:txBody>
          <a:bodyPr>
            <a:normAutofit/>
          </a:bodyPr>
          <a:lstStyle/>
          <a:p>
            <a:pPr marL="0" indent="0">
              <a:buNone/>
            </a:pPr>
            <a:endParaRPr lang="en-US" sz="1900" dirty="0">
              <a:solidFill>
                <a:srgbClr val="0070C0"/>
              </a:solidFill>
            </a:endParaRPr>
          </a:p>
          <a:p>
            <a:pPr>
              <a:buFont typeface="Wingdings" panose="05000000000000000000" pitchFamily="2" charset="2"/>
              <a:buChar char="Ø"/>
            </a:pPr>
            <a:r>
              <a:rPr lang="en-US" sz="1900" b="1" dirty="0">
                <a:solidFill>
                  <a:srgbClr val="0070C0"/>
                </a:solidFill>
              </a:rPr>
              <a:t>Evaluation matrix used : </a:t>
            </a:r>
          </a:p>
          <a:p>
            <a:pPr marL="457200" lvl="1" indent="0">
              <a:buNone/>
            </a:pPr>
            <a:r>
              <a:rPr lang="en-US" sz="1900" dirty="0">
                <a:solidFill>
                  <a:srgbClr val="0070C0"/>
                </a:solidFill>
              </a:rPr>
              <a:t>Accuracy </a:t>
            </a:r>
          </a:p>
          <a:p>
            <a:pPr marL="342900" lvl="1" indent="-342900">
              <a:buFont typeface="Wingdings" panose="05000000000000000000" pitchFamily="2" charset="2"/>
              <a:buChar char="Ø"/>
            </a:pPr>
            <a:r>
              <a:rPr lang="en-US" sz="1900" b="1" dirty="0">
                <a:solidFill>
                  <a:srgbClr val="0070C0"/>
                </a:solidFill>
              </a:rPr>
              <a:t>How Accuracy is calculated  : </a:t>
            </a:r>
          </a:p>
          <a:p>
            <a:pPr marL="400050" lvl="2" indent="0">
              <a:buNone/>
            </a:pPr>
            <a:endParaRPr lang="en-US" sz="1900" dirty="0">
              <a:solidFill>
                <a:srgbClr val="0070C0"/>
              </a:solidFill>
            </a:endParaRPr>
          </a:p>
          <a:p>
            <a:pPr marL="400050" lvl="2" indent="0">
              <a:buNone/>
            </a:pPr>
            <a:endParaRPr lang="en-US" sz="1900" dirty="0">
              <a:solidFill>
                <a:srgbClr val="0070C0"/>
              </a:solidFill>
            </a:endParaRPr>
          </a:p>
          <a:p>
            <a:pPr marL="400050" lvl="2" indent="0">
              <a:buNone/>
            </a:pPr>
            <a:endParaRPr lang="en-US" sz="1900" dirty="0">
              <a:solidFill>
                <a:srgbClr val="0070C0"/>
              </a:solidFill>
            </a:endParaRPr>
          </a:p>
          <a:p>
            <a:pPr marL="400050" lvl="2" indent="0">
              <a:buNone/>
            </a:pPr>
            <a:endParaRPr lang="en-US" sz="1900" dirty="0">
              <a:solidFill>
                <a:srgbClr val="0070C0"/>
              </a:solidFill>
            </a:endParaRPr>
          </a:p>
          <a:p>
            <a:pPr marL="400050" lvl="2" indent="0">
              <a:buNone/>
            </a:pPr>
            <a:endParaRPr lang="en-US" sz="1500" b="1" dirty="0">
              <a:solidFill>
                <a:srgbClr val="0070C0"/>
              </a:solidFill>
            </a:endParaRPr>
          </a:p>
          <a:p>
            <a:pPr marL="457200" lvl="1" indent="0">
              <a:buNone/>
            </a:pPr>
            <a:endParaRPr lang="en-US" sz="1900" dirty="0">
              <a:solidFill>
                <a:srgbClr val="0070C0"/>
              </a:solidFill>
            </a:endParaRPr>
          </a:p>
          <a:p>
            <a:pPr marL="457200" lvl="1" indent="0">
              <a:buNone/>
            </a:pPr>
            <a:endParaRPr lang="en-US" sz="1900" dirty="0">
              <a:solidFill>
                <a:srgbClr val="0070C0"/>
              </a:solidFill>
            </a:endParaRPr>
          </a:p>
          <a:p>
            <a:pPr lvl="1">
              <a:buFont typeface="Wingdings" panose="05000000000000000000" pitchFamily="2" charset="2"/>
              <a:buChar char="Ø"/>
            </a:pPr>
            <a:endParaRPr lang="en-US" sz="1900" b="1" dirty="0">
              <a:solidFill>
                <a:srgbClr val="0070C0"/>
              </a:solidFill>
            </a:endParaRPr>
          </a:p>
          <a:p>
            <a:pPr marL="0" indent="0">
              <a:buNone/>
            </a:pPr>
            <a:endParaRPr lang="en-US" sz="1900" b="1" dirty="0">
              <a:solidFill>
                <a:srgbClr val="0070C0"/>
              </a:solidFill>
            </a:endParaRPr>
          </a:p>
          <a:p>
            <a:endParaRPr lang="en-US" dirty="0"/>
          </a:p>
          <a:p>
            <a:endParaRPr lang="en-US" dirty="0"/>
          </a:p>
        </p:txBody>
      </p:sp>
      <p:pic>
        <p:nvPicPr>
          <p:cNvPr id="4" name="Picture 3">
            <a:extLst>
              <a:ext uri="{FF2B5EF4-FFF2-40B4-BE49-F238E27FC236}">
                <a16:creationId xmlns:a16="http://schemas.microsoft.com/office/drawing/2014/main" id="{8194AE9E-4686-4AD6-93E9-32BCA810A718}"/>
              </a:ext>
            </a:extLst>
          </p:cNvPr>
          <p:cNvPicPr>
            <a:picLocks noChangeAspect="1"/>
          </p:cNvPicPr>
          <p:nvPr/>
        </p:nvPicPr>
        <p:blipFill>
          <a:blip r:embed="rId2"/>
          <a:stretch>
            <a:fillRect/>
          </a:stretch>
        </p:blipFill>
        <p:spPr>
          <a:xfrm>
            <a:off x="2128720" y="2531943"/>
            <a:ext cx="5781675" cy="942975"/>
          </a:xfrm>
          <a:prstGeom prst="rect">
            <a:avLst/>
          </a:prstGeom>
        </p:spPr>
      </p:pic>
      <p:pic>
        <p:nvPicPr>
          <p:cNvPr id="5" name="Picture 4">
            <a:extLst>
              <a:ext uri="{FF2B5EF4-FFF2-40B4-BE49-F238E27FC236}">
                <a16:creationId xmlns:a16="http://schemas.microsoft.com/office/drawing/2014/main" id="{81584322-8F0E-4D42-8BA8-F20654000AAE}"/>
              </a:ext>
            </a:extLst>
          </p:cNvPr>
          <p:cNvPicPr>
            <a:picLocks noChangeAspect="1"/>
          </p:cNvPicPr>
          <p:nvPr/>
        </p:nvPicPr>
        <p:blipFill>
          <a:blip r:embed="rId3"/>
          <a:stretch>
            <a:fillRect/>
          </a:stretch>
        </p:blipFill>
        <p:spPr>
          <a:xfrm>
            <a:off x="168558" y="3378464"/>
            <a:ext cx="8975442" cy="1451710"/>
          </a:xfrm>
          <a:prstGeom prst="rect">
            <a:avLst/>
          </a:prstGeom>
        </p:spPr>
      </p:pic>
    </p:spTree>
    <p:extLst>
      <p:ext uri="{BB962C8B-B14F-4D97-AF65-F5344CB8AC3E}">
        <p14:creationId xmlns:p14="http://schemas.microsoft.com/office/powerpoint/2010/main" val="4259151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EEA7-68D7-45BA-B9FD-051E969F2D19}"/>
              </a:ext>
            </a:extLst>
          </p:cNvPr>
          <p:cNvSpPr>
            <a:spLocks noGrp="1"/>
          </p:cNvSpPr>
          <p:nvPr>
            <p:ph type="title"/>
          </p:nvPr>
        </p:nvSpPr>
        <p:spPr/>
        <p:txBody>
          <a:bodyPr anchor="ctr">
            <a:normAutofit/>
          </a:bodyPr>
          <a:lstStyle/>
          <a:p>
            <a:pPr algn="ctr">
              <a:lnSpc>
                <a:spcPct val="90000"/>
              </a:lnSpc>
            </a:pPr>
            <a:r>
              <a:rPr lang="en-US" sz="2800" dirty="0"/>
              <a:t>                                               Final Results</a:t>
            </a:r>
          </a:p>
        </p:txBody>
      </p:sp>
      <p:sp>
        <p:nvSpPr>
          <p:cNvPr id="3" name="Content Placeholder 2">
            <a:extLst>
              <a:ext uri="{FF2B5EF4-FFF2-40B4-BE49-F238E27FC236}">
                <a16:creationId xmlns:a16="http://schemas.microsoft.com/office/drawing/2014/main" id="{DBEB0427-8C3E-419F-AA68-22A6F6B95B90}"/>
              </a:ext>
            </a:extLst>
          </p:cNvPr>
          <p:cNvSpPr>
            <a:spLocks noGrp="1"/>
          </p:cNvSpPr>
          <p:nvPr>
            <p:ph idx="1"/>
          </p:nvPr>
        </p:nvSpPr>
        <p:spPr>
          <a:xfrm>
            <a:off x="448966" y="1350110"/>
            <a:ext cx="8246070" cy="3512210"/>
          </a:xfrm>
        </p:spPr>
        <p:txBody>
          <a:bodyPr>
            <a:normAutofit/>
          </a:bodyPr>
          <a:lstStyle/>
          <a:p>
            <a:pPr>
              <a:buFont typeface="Wingdings" panose="05000000000000000000" pitchFamily="2" charset="2"/>
              <a:buChar char="Ø"/>
            </a:pPr>
            <a:endParaRPr lang="en-US" dirty="0"/>
          </a:p>
          <a:p>
            <a:pPr marL="0" indent="0">
              <a:buNone/>
            </a:pPr>
            <a:endParaRPr lang="en-US" dirty="0"/>
          </a:p>
          <a:p>
            <a:pPr marL="457200" lvl="1" indent="0">
              <a:buNone/>
            </a:pPr>
            <a:endParaRPr lang="en-US" b="1" dirty="0"/>
          </a:p>
          <a:p>
            <a:pPr marL="0" indent="0">
              <a:buNone/>
            </a:pPr>
            <a:r>
              <a:rPr lang="en-US" sz="1900" b="1" dirty="0">
                <a:solidFill>
                  <a:srgbClr val="0070C0"/>
                </a:solidFill>
              </a:rPr>
              <a:t>Classification Report:</a:t>
            </a:r>
          </a:p>
          <a:p>
            <a:endParaRPr lang="en-US" dirty="0"/>
          </a:p>
          <a:p>
            <a:endParaRPr lang="en-US" dirty="0"/>
          </a:p>
        </p:txBody>
      </p:sp>
      <p:sp>
        <p:nvSpPr>
          <p:cNvPr id="5" name="TextBox 4">
            <a:extLst>
              <a:ext uri="{FF2B5EF4-FFF2-40B4-BE49-F238E27FC236}">
                <a16:creationId xmlns:a16="http://schemas.microsoft.com/office/drawing/2014/main" id="{ABB840A0-E29B-47C4-9698-081D7E6A2851}"/>
              </a:ext>
            </a:extLst>
          </p:cNvPr>
          <p:cNvSpPr txBox="1"/>
          <p:nvPr/>
        </p:nvSpPr>
        <p:spPr>
          <a:xfrm>
            <a:off x="448963" y="1105078"/>
            <a:ext cx="8551481" cy="2077492"/>
          </a:xfrm>
          <a:prstGeom prst="rect">
            <a:avLst/>
          </a:prstGeom>
          <a:noFill/>
        </p:spPr>
        <p:txBody>
          <a:bodyPr wrap="square">
            <a:spAutoFit/>
          </a:bodyPr>
          <a:lstStyle/>
          <a:p>
            <a:r>
              <a:rPr lang="en-US" sz="1900" dirty="0">
                <a:solidFill>
                  <a:srgbClr val="0070C0"/>
                </a:solidFill>
              </a:rPr>
              <a:t>	From the above observations and plotting it can be inferred that the best performing model was </a:t>
            </a:r>
            <a:r>
              <a:rPr lang="en-IN" sz="1900" dirty="0">
                <a:solidFill>
                  <a:srgbClr val="0070C0"/>
                </a:solidFill>
              </a:rPr>
              <a:t>Logistic Regression </a:t>
            </a:r>
            <a:r>
              <a:rPr lang="en-US" sz="1900" dirty="0">
                <a:solidFill>
                  <a:srgbClr val="0070C0"/>
                </a:solidFill>
              </a:rPr>
              <a:t>giving a accuracy of  0.838</a:t>
            </a:r>
          </a:p>
          <a:p>
            <a:r>
              <a:rPr lang="en-US" sz="1900" b="1" dirty="0">
                <a:solidFill>
                  <a:srgbClr val="0070C0"/>
                </a:solidFill>
              </a:rPr>
              <a:t>Confusion Matrix :</a:t>
            </a:r>
          </a:p>
          <a:p>
            <a:endParaRPr lang="en-US" dirty="0"/>
          </a:p>
          <a:p>
            <a:endParaRPr lang="en-US" dirty="0"/>
          </a:p>
          <a:p>
            <a:endParaRPr lang="en-US" dirty="0"/>
          </a:p>
          <a:p>
            <a:endParaRPr lang="en-US" dirty="0"/>
          </a:p>
        </p:txBody>
      </p:sp>
      <p:graphicFrame>
        <p:nvGraphicFramePr>
          <p:cNvPr id="7" name="Table 7">
            <a:extLst>
              <a:ext uri="{FF2B5EF4-FFF2-40B4-BE49-F238E27FC236}">
                <a16:creationId xmlns:a16="http://schemas.microsoft.com/office/drawing/2014/main" id="{0EF5024B-2E9F-400C-A931-11C912F6EE20}"/>
              </a:ext>
            </a:extLst>
          </p:cNvPr>
          <p:cNvGraphicFramePr>
            <a:graphicFrameLocks noGrp="1"/>
          </p:cNvGraphicFramePr>
          <p:nvPr>
            <p:extLst>
              <p:ext uri="{D42A27DB-BD31-4B8C-83A1-F6EECF244321}">
                <p14:modId xmlns:p14="http://schemas.microsoft.com/office/powerpoint/2010/main" val="3457574861"/>
              </p:ext>
            </p:extLst>
          </p:nvPr>
        </p:nvGraphicFramePr>
        <p:xfrm>
          <a:off x="3044950" y="1828974"/>
          <a:ext cx="5039265" cy="1048186"/>
        </p:xfrm>
        <a:graphic>
          <a:graphicData uri="http://schemas.openxmlformats.org/drawingml/2006/table">
            <a:tbl>
              <a:tblPr firstRow="1" bandRow="1">
                <a:tableStyleId>{5C22544A-7EE6-4342-B048-85BDC9FD1C3A}</a:tableStyleId>
              </a:tblPr>
              <a:tblGrid>
                <a:gridCol w="1679755">
                  <a:extLst>
                    <a:ext uri="{9D8B030D-6E8A-4147-A177-3AD203B41FA5}">
                      <a16:colId xmlns:a16="http://schemas.microsoft.com/office/drawing/2014/main" val="2508388709"/>
                    </a:ext>
                  </a:extLst>
                </a:gridCol>
                <a:gridCol w="1679755">
                  <a:extLst>
                    <a:ext uri="{9D8B030D-6E8A-4147-A177-3AD203B41FA5}">
                      <a16:colId xmlns:a16="http://schemas.microsoft.com/office/drawing/2014/main" val="2890784975"/>
                    </a:ext>
                  </a:extLst>
                </a:gridCol>
                <a:gridCol w="1679755">
                  <a:extLst>
                    <a:ext uri="{9D8B030D-6E8A-4147-A177-3AD203B41FA5}">
                      <a16:colId xmlns:a16="http://schemas.microsoft.com/office/drawing/2014/main" val="4057441746"/>
                    </a:ext>
                  </a:extLst>
                </a:gridCol>
              </a:tblGrid>
              <a:tr h="271904">
                <a:tc>
                  <a:txBody>
                    <a:bodyPr/>
                    <a:lstStyle/>
                    <a:p>
                      <a:endParaRPr lang="en-US" sz="1400" dirty="0"/>
                    </a:p>
                  </a:txBody>
                  <a:tcPr/>
                </a:tc>
                <a:tc>
                  <a:txBody>
                    <a:bodyPr/>
                    <a:lstStyle/>
                    <a:p>
                      <a:pPr algn="ctr"/>
                      <a:r>
                        <a:rPr lang="en-US" sz="1400" dirty="0"/>
                        <a:t>Predicted Positive</a:t>
                      </a:r>
                    </a:p>
                  </a:txBody>
                  <a:tcPr/>
                </a:tc>
                <a:tc>
                  <a:txBody>
                    <a:bodyPr/>
                    <a:lstStyle/>
                    <a:p>
                      <a:pPr algn="ctr"/>
                      <a:r>
                        <a:rPr lang="en-US" sz="1400" dirty="0"/>
                        <a:t>Predicted Negative </a:t>
                      </a:r>
                    </a:p>
                  </a:txBody>
                  <a:tcPr/>
                </a:tc>
                <a:extLst>
                  <a:ext uri="{0D108BD9-81ED-4DB2-BD59-A6C34878D82A}">
                    <a16:rowId xmlns:a16="http://schemas.microsoft.com/office/drawing/2014/main" val="1999374482"/>
                  </a:ext>
                </a:extLst>
              </a:tr>
              <a:tr h="371693">
                <a:tc>
                  <a:txBody>
                    <a:bodyPr/>
                    <a:lstStyle/>
                    <a:p>
                      <a:r>
                        <a:rPr lang="en-US" sz="1400" dirty="0"/>
                        <a:t>Actual Positive</a:t>
                      </a:r>
                    </a:p>
                  </a:txBody>
                  <a:tcPr/>
                </a:tc>
                <a:tc>
                  <a:txBody>
                    <a:bodyPr/>
                    <a:lstStyle/>
                    <a:p>
                      <a:pPr algn="ctr"/>
                      <a:r>
                        <a:rPr lang="en-IN" sz="1400" dirty="0"/>
                        <a:t>22</a:t>
                      </a:r>
                      <a:r>
                        <a:rPr lang="en-US" sz="1400" dirty="0"/>
                        <a:t> (TP)</a:t>
                      </a:r>
                    </a:p>
                  </a:txBody>
                  <a:tcPr/>
                </a:tc>
                <a:tc>
                  <a:txBody>
                    <a:bodyPr/>
                    <a:lstStyle/>
                    <a:p>
                      <a:pPr algn="ctr"/>
                      <a:r>
                        <a:rPr lang="en-IN" sz="1400" dirty="0"/>
                        <a:t>29</a:t>
                      </a:r>
                      <a:r>
                        <a:rPr lang="en-US" sz="1400" dirty="0"/>
                        <a:t> (FP)</a:t>
                      </a:r>
                    </a:p>
                  </a:txBody>
                  <a:tcPr/>
                </a:tc>
                <a:extLst>
                  <a:ext uri="{0D108BD9-81ED-4DB2-BD59-A6C34878D82A}">
                    <a16:rowId xmlns:a16="http://schemas.microsoft.com/office/drawing/2014/main" val="2693041039"/>
                  </a:ext>
                </a:extLst>
              </a:tr>
              <a:tr h="371693">
                <a:tc>
                  <a:txBody>
                    <a:bodyPr/>
                    <a:lstStyle/>
                    <a:p>
                      <a:r>
                        <a:rPr lang="en-US" sz="1400" dirty="0"/>
                        <a:t>Actual Negative</a:t>
                      </a:r>
                    </a:p>
                  </a:txBody>
                  <a:tcPr/>
                </a:tc>
                <a:tc>
                  <a:txBody>
                    <a:bodyPr/>
                    <a:lstStyle/>
                    <a:p>
                      <a:pPr algn="ctr"/>
                      <a:r>
                        <a:rPr lang="en-IN" sz="1400" dirty="0"/>
                        <a:t>2</a:t>
                      </a:r>
                      <a:r>
                        <a:rPr lang="en-US" sz="1400" dirty="0"/>
                        <a:t> (FN)</a:t>
                      </a:r>
                    </a:p>
                  </a:txBody>
                  <a:tcPr/>
                </a:tc>
                <a:tc>
                  <a:txBody>
                    <a:bodyPr/>
                    <a:lstStyle/>
                    <a:p>
                      <a:pPr algn="ctr"/>
                      <a:r>
                        <a:rPr lang="en-IN" sz="1400" dirty="0"/>
                        <a:t>132</a:t>
                      </a:r>
                      <a:r>
                        <a:rPr lang="en-US" sz="1400" dirty="0"/>
                        <a:t> (TN)</a:t>
                      </a:r>
                    </a:p>
                  </a:txBody>
                  <a:tcPr/>
                </a:tc>
                <a:extLst>
                  <a:ext uri="{0D108BD9-81ED-4DB2-BD59-A6C34878D82A}">
                    <a16:rowId xmlns:a16="http://schemas.microsoft.com/office/drawing/2014/main" val="2724068500"/>
                  </a:ext>
                </a:extLst>
              </a:tr>
            </a:tbl>
          </a:graphicData>
        </a:graphic>
      </p:graphicFrame>
      <p:graphicFrame>
        <p:nvGraphicFramePr>
          <p:cNvPr id="4" name="Table 5">
            <a:extLst>
              <a:ext uri="{FF2B5EF4-FFF2-40B4-BE49-F238E27FC236}">
                <a16:creationId xmlns:a16="http://schemas.microsoft.com/office/drawing/2014/main" id="{BA119981-539D-C342-B85A-5EBAE63F95C6}"/>
              </a:ext>
            </a:extLst>
          </p:cNvPr>
          <p:cNvGraphicFramePr>
            <a:graphicFrameLocks noGrp="1"/>
          </p:cNvGraphicFramePr>
          <p:nvPr>
            <p:extLst>
              <p:ext uri="{D42A27DB-BD31-4B8C-83A1-F6EECF244321}">
                <p14:modId xmlns:p14="http://schemas.microsoft.com/office/powerpoint/2010/main" val="1149382707"/>
              </p:ext>
            </p:extLst>
          </p:nvPr>
        </p:nvGraphicFramePr>
        <p:xfrm>
          <a:off x="3044950" y="3019496"/>
          <a:ext cx="5039265" cy="1995534"/>
        </p:xfrm>
        <a:graphic>
          <a:graphicData uri="http://schemas.openxmlformats.org/drawingml/2006/table">
            <a:tbl>
              <a:tblPr firstRow="1" bandRow="1">
                <a:tableStyleId>{5C22544A-7EE6-4342-B048-85BDC9FD1C3A}</a:tableStyleId>
              </a:tblPr>
              <a:tblGrid>
                <a:gridCol w="1336169">
                  <a:extLst>
                    <a:ext uri="{9D8B030D-6E8A-4147-A177-3AD203B41FA5}">
                      <a16:colId xmlns:a16="http://schemas.microsoft.com/office/drawing/2014/main" val="1139159056"/>
                    </a:ext>
                  </a:extLst>
                </a:gridCol>
                <a:gridCol w="1039242">
                  <a:extLst>
                    <a:ext uri="{9D8B030D-6E8A-4147-A177-3AD203B41FA5}">
                      <a16:colId xmlns:a16="http://schemas.microsoft.com/office/drawing/2014/main" val="3142183948"/>
                    </a:ext>
                  </a:extLst>
                </a:gridCol>
                <a:gridCol w="831394">
                  <a:extLst>
                    <a:ext uri="{9D8B030D-6E8A-4147-A177-3AD203B41FA5}">
                      <a16:colId xmlns:a16="http://schemas.microsoft.com/office/drawing/2014/main" val="3448310287"/>
                    </a:ext>
                  </a:extLst>
                </a:gridCol>
                <a:gridCol w="916230">
                  <a:extLst>
                    <a:ext uri="{9D8B030D-6E8A-4147-A177-3AD203B41FA5}">
                      <a16:colId xmlns:a16="http://schemas.microsoft.com/office/drawing/2014/main" val="110475439"/>
                    </a:ext>
                  </a:extLst>
                </a:gridCol>
                <a:gridCol w="916230">
                  <a:extLst>
                    <a:ext uri="{9D8B030D-6E8A-4147-A177-3AD203B41FA5}">
                      <a16:colId xmlns:a16="http://schemas.microsoft.com/office/drawing/2014/main" val="3078315231"/>
                    </a:ext>
                  </a:extLst>
                </a:gridCol>
              </a:tblGrid>
              <a:tr h="332589">
                <a:tc>
                  <a:txBody>
                    <a:bodyPr/>
                    <a:lstStyle/>
                    <a:p>
                      <a:pPr algn="just"/>
                      <a:endParaRPr lang="en-US" sz="1400" dirty="0"/>
                    </a:p>
                  </a:txBody>
                  <a:tcPr/>
                </a:tc>
                <a:tc>
                  <a:txBody>
                    <a:bodyPr/>
                    <a:lstStyle/>
                    <a:p>
                      <a:pPr algn="ctr"/>
                      <a:r>
                        <a:rPr lang="en-IN" sz="1400" dirty="0"/>
                        <a:t>precision</a:t>
                      </a:r>
                      <a:endParaRPr lang="en-US" sz="1400" dirty="0"/>
                    </a:p>
                  </a:txBody>
                  <a:tcPr/>
                </a:tc>
                <a:tc>
                  <a:txBody>
                    <a:bodyPr/>
                    <a:lstStyle/>
                    <a:p>
                      <a:pPr algn="ctr"/>
                      <a:r>
                        <a:rPr lang="en-US" sz="1400" dirty="0"/>
                        <a:t>recall</a:t>
                      </a:r>
                    </a:p>
                  </a:txBody>
                  <a:tcPr/>
                </a:tc>
                <a:tc>
                  <a:txBody>
                    <a:bodyPr/>
                    <a:lstStyle/>
                    <a:p>
                      <a:pPr algn="ctr"/>
                      <a:r>
                        <a:rPr lang="en-IN" sz="1400" dirty="0"/>
                        <a:t>f1-score</a:t>
                      </a:r>
                      <a:endParaRPr lang="en-US" sz="1400" dirty="0"/>
                    </a:p>
                  </a:txBody>
                  <a:tcPr/>
                </a:tc>
                <a:tc>
                  <a:txBody>
                    <a:bodyPr/>
                    <a:lstStyle/>
                    <a:p>
                      <a:pPr algn="ctr"/>
                      <a:r>
                        <a:rPr lang="en-US" sz="1400" dirty="0"/>
                        <a:t>support</a:t>
                      </a:r>
                    </a:p>
                  </a:txBody>
                  <a:tcPr/>
                </a:tc>
                <a:extLst>
                  <a:ext uri="{0D108BD9-81ED-4DB2-BD59-A6C34878D82A}">
                    <a16:rowId xmlns:a16="http://schemas.microsoft.com/office/drawing/2014/main" val="4027522196"/>
                  </a:ext>
                </a:extLst>
              </a:tr>
              <a:tr h="332589">
                <a:tc>
                  <a:txBody>
                    <a:bodyPr/>
                    <a:lstStyle/>
                    <a:p>
                      <a:pPr algn="just"/>
                      <a:r>
                        <a:rPr lang="en-US" sz="1400" dirty="0"/>
                        <a:t>0</a:t>
                      </a:r>
                    </a:p>
                  </a:txBody>
                  <a:tcPr/>
                </a:tc>
                <a:tc>
                  <a:txBody>
                    <a:bodyPr/>
                    <a:lstStyle/>
                    <a:p>
                      <a:pPr algn="ctr"/>
                      <a:r>
                        <a:rPr lang="en-US" sz="1400" dirty="0"/>
                        <a:t>0.92</a:t>
                      </a:r>
                    </a:p>
                  </a:txBody>
                  <a:tcPr/>
                </a:tc>
                <a:tc>
                  <a:txBody>
                    <a:bodyPr/>
                    <a:lstStyle/>
                    <a:p>
                      <a:pPr algn="ctr"/>
                      <a:r>
                        <a:rPr lang="en-US" sz="1400" dirty="0"/>
                        <a:t>0.43 </a:t>
                      </a:r>
                    </a:p>
                  </a:txBody>
                  <a:tcPr/>
                </a:tc>
                <a:tc>
                  <a:txBody>
                    <a:bodyPr/>
                    <a:lstStyle/>
                    <a:p>
                      <a:pPr algn="ctr"/>
                      <a:r>
                        <a:rPr lang="en-US" sz="1400" dirty="0"/>
                        <a:t>0.59 </a:t>
                      </a:r>
                    </a:p>
                  </a:txBody>
                  <a:tcPr/>
                </a:tc>
                <a:tc>
                  <a:txBody>
                    <a:bodyPr/>
                    <a:lstStyle/>
                    <a:p>
                      <a:pPr algn="ctr"/>
                      <a:r>
                        <a:rPr lang="en-US" sz="1400" dirty="0"/>
                        <a:t>51</a:t>
                      </a:r>
                    </a:p>
                  </a:txBody>
                  <a:tcPr/>
                </a:tc>
                <a:extLst>
                  <a:ext uri="{0D108BD9-81ED-4DB2-BD59-A6C34878D82A}">
                    <a16:rowId xmlns:a16="http://schemas.microsoft.com/office/drawing/2014/main" val="3514128789"/>
                  </a:ext>
                </a:extLst>
              </a:tr>
              <a:tr h="332589">
                <a:tc>
                  <a:txBody>
                    <a:bodyPr/>
                    <a:lstStyle/>
                    <a:p>
                      <a:pPr algn="just"/>
                      <a:r>
                        <a:rPr lang="en-US" sz="1400" dirty="0"/>
                        <a:t>1</a:t>
                      </a:r>
                    </a:p>
                  </a:txBody>
                  <a:tcPr/>
                </a:tc>
                <a:tc>
                  <a:txBody>
                    <a:bodyPr/>
                    <a:lstStyle/>
                    <a:p>
                      <a:pPr algn="ctr"/>
                      <a:r>
                        <a:rPr lang="en-IN" sz="1400" dirty="0"/>
                        <a:t>0.82  </a:t>
                      </a:r>
                      <a:endParaRPr lang="en-US" sz="1400" dirty="0"/>
                    </a:p>
                  </a:txBody>
                  <a:tcPr/>
                </a:tc>
                <a:tc>
                  <a:txBody>
                    <a:bodyPr/>
                    <a:lstStyle/>
                    <a:p>
                      <a:pPr algn="ctr"/>
                      <a:r>
                        <a:rPr lang="en-IN" sz="1400" dirty="0"/>
                        <a:t>0.99 </a:t>
                      </a:r>
                      <a:endParaRPr lang="en-US" sz="1400" dirty="0"/>
                    </a:p>
                  </a:txBody>
                  <a:tcPr/>
                </a:tc>
                <a:tc>
                  <a:txBody>
                    <a:bodyPr/>
                    <a:lstStyle/>
                    <a:p>
                      <a:pPr algn="ctr"/>
                      <a:r>
                        <a:rPr lang="en-IN" sz="1400" dirty="0"/>
                        <a:t> 0.89 </a:t>
                      </a:r>
                      <a:endParaRPr lang="en-US" sz="1400" dirty="0"/>
                    </a:p>
                  </a:txBody>
                  <a:tcPr/>
                </a:tc>
                <a:tc>
                  <a:txBody>
                    <a:bodyPr/>
                    <a:lstStyle/>
                    <a:p>
                      <a:pPr algn="ctr"/>
                      <a:r>
                        <a:rPr lang="en-IN" sz="1400" dirty="0"/>
                        <a:t>134</a:t>
                      </a:r>
                      <a:endParaRPr lang="en-US" sz="1400" dirty="0"/>
                    </a:p>
                  </a:txBody>
                  <a:tcPr/>
                </a:tc>
                <a:extLst>
                  <a:ext uri="{0D108BD9-81ED-4DB2-BD59-A6C34878D82A}">
                    <a16:rowId xmlns:a16="http://schemas.microsoft.com/office/drawing/2014/main" val="2416325680"/>
                  </a:ext>
                </a:extLst>
              </a:tr>
              <a:tr h="332589">
                <a:tc>
                  <a:txBody>
                    <a:bodyPr/>
                    <a:lstStyle/>
                    <a:p>
                      <a:pPr algn="just"/>
                      <a:r>
                        <a:rPr lang="en-IN" sz="1400" dirty="0"/>
                        <a:t>accuracy</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IN" sz="1400" dirty="0"/>
                        <a:t>0.83</a:t>
                      </a:r>
                      <a:endParaRPr lang="en-US" sz="1400" dirty="0"/>
                    </a:p>
                  </a:txBody>
                  <a:tcPr/>
                </a:tc>
                <a:tc>
                  <a:txBody>
                    <a:bodyPr/>
                    <a:lstStyle/>
                    <a:p>
                      <a:pPr algn="ctr"/>
                      <a:r>
                        <a:rPr lang="en-IN" sz="1400" dirty="0"/>
                        <a:t>185</a:t>
                      </a:r>
                      <a:endParaRPr lang="en-US" sz="1400" dirty="0"/>
                    </a:p>
                  </a:txBody>
                  <a:tcPr/>
                </a:tc>
                <a:extLst>
                  <a:ext uri="{0D108BD9-81ED-4DB2-BD59-A6C34878D82A}">
                    <a16:rowId xmlns:a16="http://schemas.microsoft.com/office/drawing/2014/main" val="1643153406"/>
                  </a:ext>
                </a:extLst>
              </a:tr>
              <a:tr h="332589">
                <a:tc>
                  <a:txBody>
                    <a:bodyPr/>
                    <a:lstStyle/>
                    <a:p>
                      <a:pPr algn="just"/>
                      <a:r>
                        <a:rPr lang="en-IN" sz="1400" dirty="0"/>
                        <a:t>macro avg.</a:t>
                      </a:r>
                      <a:endParaRPr lang="en-US" sz="1400" dirty="0"/>
                    </a:p>
                  </a:txBody>
                  <a:tcPr/>
                </a:tc>
                <a:tc>
                  <a:txBody>
                    <a:bodyPr/>
                    <a:lstStyle/>
                    <a:p>
                      <a:pPr algn="ctr"/>
                      <a:r>
                        <a:rPr lang="en-IN" sz="1400" dirty="0"/>
                        <a:t>0.87</a:t>
                      </a:r>
                      <a:endParaRPr lang="en-US" sz="1400" dirty="0"/>
                    </a:p>
                  </a:txBody>
                  <a:tcPr/>
                </a:tc>
                <a:tc>
                  <a:txBody>
                    <a:bodyPr/>
                    <a:lstStyle/>
                    <a:p>
                      <a:pPr algn="ctr"/>
                      <a:r>
                        <a:rPr lang="en-IN" sz="1400" dirty="0"/>
                        <a:t>0.71 </a:t>
                      </a:r>
                      <a:endParaRPr lang="en-US" sz="1400" dirty="0"/>
                    </a:p>
                  </a:txBody>
                  <a:tcPr/>
                </a:tc>
                <a:tc>
                  <a:txBody>
                    <a:bodyPr/>
                    <a:lstStyle/>
                    <a:p>
                      <a:pPr algn="ctr"/>
                      <a:r>
                        <a:rPr lang="en-IN" sz="1400" dirty="0"/>
                        <a:t>0.74</a:t>
                      </a:r>
                      <a:endParaRPr lang="en-US" sz="1400" dirty="0"/>
                    </a:p>
                  </a:txBody>
                  <a:tcPr/>
                </a:tc>
                <a:tc>
                  <a:txBody>
                    <a:bodyPr/>
                    <a:lstStyle/>
                    <a:p>
                      <a:pPr algn="ctr"/>
                      <a:r>
                        <a:rPr lang="en-IN" sz="1400" dirty="0"/>
                        <a:t>185</a:t>
                      </a:r>
                      <a:endParaRPr lang="en-US" sz="1400" dirty="0"/>
                    </a:p>
                  </a:txBody>
                  <a:tcPr/>
                </a:tc>
                <a:extLst>
                  <a:ext uri="{0D108BD9-81ED-4DB2-BD59-A6C34878D82A}">
                    <a16:rowId xmlns:a16="http://schemas.microsoft.com/office/drawing/2014/main" val="4248545019"/>
                  </a:ext>
                </a:extLst>
              </a:tr>
              <a:tr h="332589">
                <a:tc>
                  <a:txBody>
                    <a:bodyPr/>
                    <a:lstStyle/>
                    <a:p>
                      <a:pPr algn="just"/>
                      <a:r>
                        <a:rPr lang="en-IN" sz="1400" dirty="0"/>
                        <a:t>weighted avg.</a:t>
                      </a:r>
                      <a:endParaRPr lang="en-US" sz="1400" dirty="0"/>
                    </a:p>
                  </a:txBody>
                  <a:tcPr/>
                </a:tc>
                <a:tc>
                  <a:txBody>
                    <a:bodyPr/>
                    <a:lstStyle/>
                    <a:p>
                      <a:pPr algn="ctr"/>
                      <a:r>
                        <a:rPr lang="en-IN" sz="1400" dirty="0"/>
                        <a:t>0.85  </a:t>
                      </a:r>
                      <a:endParaRPr lang="en-US" sz="1400" dirty="0"/>
                    </a:p>
                  </a:txBody>
                  <a:tcPr/>
                </a:tc>
                <a:tc>
                  <a:txBody>
                    <a:bodyPr/>
                    <a:lstStyle/>
                    <a:p>
                      <a:pPr algn="ctr"/>
                      <a:r>
                        <a:rPr lang="en-IN" sz="1400" dirty="0"/>
                        <a:t>0.83 </a:t>
                      </a:r>
                      <a:endParaRPr lang="en-US" sz="1400" dirty="0"/>
                    </a:p>
                  </a:txBody>
                  <a:tcPr/>
                </a:tc>
                <a:tc>
                  <a:txBody>
                    <a:bodyPr/>
                    <a:lstStyle/>
                    <a:p>
                      <a:pPr algn="ctr"/>
                      <a:r>
                        <a:rPr lang="en-IN" sz="1400" dirty="0"/>
                        <a:t>0.81 </a:t>
                      </a:r>
                      <a:endParaRPr lang="en-US" sz="1400" dirty="0"/>
                    </a:p>
                  </a:txBody>
                  <a:tcPr/>
                </a:tc>
                <a:tc>
                  <a:txBody>
                    <a:bodyPr/>
                    <a:lstStyle/>
                    <a:p>
                      <a:pPr algn="ctr"/>
                      <a:r>
                        <a:rPr lang="en-IN" sz="1400" dirty="0"/>
                        <a:t>185</a:t>
                      </a:r>
                      <a:endParaRPr lang="en-US" sz="1400" dirty="0"/>
                    </a:p>
                  </a:txBody>
                  <a:tcPr/>
                </a:tc>
                <a:extLst>
                  <a:ext uri="{0D108BD9-81ED-4DB2-BD59-A6C34878D82A}">
                    <a16:rowId xmlns:a16="http://schemas.microsoft.com/office/drawing/2014/main" val="522604366"/>
                  </a:ext>
                </a:extLst>
              </a:tr>
            </a:tbl>
          </a:graphicData>
        </a:graphic>
      </p:graphicFrame>
    </p:spTree>
    <p:extLst>
      <p:ext uri="{BB962C8B-B14F-4D97-AF65-F5344CB8AC3E}">
        <p14:creationId xmlns:p14="http://schemas.microsoft.com/office/powerpoint/2010/main" val="222547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3DA4-7B1A-4E1E-B6A3-7CF1FB413C16}"/>
              </a:ext>
            </a:extLst>
          </p:cNvPr>
          <p:cNvSpPr>
            <a:spLocks noGrp="1"/>
          </p:cNvSpPr>
          <p:nvPr>
            <p:ph type="title"/>
          </p:nvPr>
        </p:nvSpPr>
        <p:spPr>
          <a:xfrm>
            <a:off x="448965" y="128470"/>
            <a:ext cx="8246070" cy="763525"/>
          </a:xfrm>
        </p:spPr>
        <p:txBody>
          <a:bodyPr>
            <a:normAutofit fontScale="90000"/>
          </a:bodyPr>
          <a:lstStyle/>
          <a:p>
            <a:r>
              <a:rPr lang="en-US" b="1" dirty="0"/>
              <a:t>Problem Description</a:t>
            </a:r>
            <a:br>
              <a:rPr lang="en-US" b="1" dirty="0"/>
            </a:br>
            <a:endParaRPr lang="en-IN" dirty="0"/>
          </a:p>
        </p:txBody>
      </p:sp>
      <p:sp>
        <p:nvSpPr>
          <p:cNvPr id="3" name="Content Placeholder 2">
            <a:extLst>
              <a:ext uri="{FF2B5EF4-FFF2-40B4-BE49-F238E27FC236}">
                <a16:creationId xmlns:a16="http://schemas.microsoft.com/office/drawing/2014/main" id="{02A1F27F-C808-4214-BDBB-D4D3AAE3BF3D}"/>
              </a:ext>
            </a:extLst>
          </p:cNvPr>
          <p:cNvSpPr>
            <a:spLocks noGrp="1"/>
          </p:cNvSpPr>
          <p:nvPr>
            <p:ph idx="1"/>
          </p:nvPr>
        </p:nvSpPr>
        <p:spPr/>
        <p:txBody>
          <a:bodyPr>
            <a:normAutofit fontScale="70000" lnSpcReduction="20000"/>
          </a:bodyPr>
          <a:lstStyle/>
          <a:p>
            <a:r>
              <a:rPr lang="en-US" b="1" dirty="0"/>
              <a:t>About Company</a:t>
            </a:r>
            <a:r>
              <a:rPr lang="en-US" dirty="0"/>
              <a:t> </a:t>
            </a:r>
            <a:br>
              <a:rPr lang="en-US" dirty="0"/>
            </a:br>
            <a:r>
              <a:rPr lang="en-US" dirty="0"/>
              <a:t>Dream Housing Finance company deals in all home loans. They have presence across all urban, semi urban and rural areas. Customer first apply for home loan after that company validates the customer eligibility for loan.</a:t>
            </a:r>
          </a:p>
          <a:p>
            <a:r>
              <a:rPr lang="en-US" b="1" dirty="0"/>
              <a:t>Problem</a:t>
            </a:r>
            <a:r>
              <a:rPr lang="en-US" dirty="0"/>
              <a:t> </a:t>
            </a:r>
            <a:br>
              <a:rPr lang="en-US" dirty="0"/>
            </a:br>
            <a:r>
              <a:rPr lang="en-US" dirty="0"/>
              <a:t>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 </a:t>
            </a:r>
            <a:endParaRPr lang="en-IN" dirty="0"/>
          </a:p>
        </p:txBody>
      </p:sp>
    </p:spTree>
    <p:extLst>
      <p:ext uri="{BB962C8B-B14F-4D97-AF65-F5344CB8AC3E}">
        <p14:creationId xmlns:p14="http://schemas.microsoft.com/office/powerpoint/2010/main" val="128832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Why solve this problem?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900" dirty="0">
                <a:solidFill>
                  <a:srgbClr val="0070C0"/>
                </a:solidFill>
              </a:rPr>
              <a:t>Minimize financial loss of the company as the banks would give loans to only those customers that are eligible so that they can be assured of getting the money back</a:t>
            </a:r>
          </a:p>
          <a:p>
            <a:pPr>
              <a:buFont typeface="Wingdings" panose="05000000000000000000" pitchFamily="2" charset="2"/>
              <a:buChar char="Ø"/>
            </a:pPr>
            <a:endParaRPr lang="en-US" sz="1900" dirty="0">
              <a:solidFill>
                <a:srgbClr val="0070C0"/>
              </a:solidFill>
            </a:endParaRPr>
          </a:p>
          <a:p>
            <a:pPr>
              <a:buFont typeface="Wingdings" panose="05000000000000000000" pitchFamily="2" charset="2"/>
              <a:buChar char="Ø"/>
            </a:pPr>
            <a:r>
              <a:rPr lang="en-US" sz="1900" dirty="0">
                <a:solidFill>
                  <a:srgbClr val="0070C0"/>
                </a:solidFill>
              </a:rPr>
              <a:t>Detect the trends that might influence lending </a:t>
            </a:r>
          </a:p>
          <a:p>
            <a:pPr>
              <a:buFont typeface="Wingdings" panose="05000000000000000000" pitchFamily="2" charset="2"/>
              <a:buChar char="Ø"/>
            </a:pPr>
            <a:endParaRPr lang="en-US" sz="2000" dirty="0"/>
          </a:p>
          <a:p>
            <a:pPr>
              <a:buFont typeface="Wingdings" panose="05000000000000000000" pitchFamily="2" charset="2"/>
              <a:buChar char="Ø"/>
            </a:pPr>
            <a:r>
              <a:rPr lang="en-US" sz="1900" dirty="0">
                <a:solidFill>
                  <a:srgbClr val="0070C0"/>
                </a:solidFill>
              </a:rPr>
              <a:t>Improvement of  the company reputation in the market</a:t>
            </a:r>
          </a:p>
          <a:p>
            <a:pPr marL="0" indent="0">
              <a:buNone/>
            </a:pPr>
            <a:endParaRPr lang="en-US" sz="1900" dirty="0">
              <a:solidFill>
                <a:srgbClr val="0070C0"/>
              </a:solidFill>
            </a:endParaRPr>
          </a:p>
          <a:p>
            <a:pPr>
              <a:buFont typeface="Wingdings" panose="05000000000000000000" pitchFamily="2" charset="2"/>
              <a:buChar char="Ø"/>
            </a:pPr>
            <a:r>
              <a:rPr lang="en-US" sz="1900" dirty="0">
                <a:solidFill>
                  <a:srgbClr val="0070C0"/>
                </a:solidFill>
              </a:rPr>
              <a:t>Stakeholders - Risk Management, Underwriting and Product development teams.</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EEA7-68D7-45BA-B9FD-051E969F2D19}"/>
              </a:ext>
            </a:extLst>
          </p:cNvPr>
          <p:cNvSpPr>
            <a:spLocks noGrp="1"/>
          </p:cNvSpPr>
          <p:nvPr>
            <p:ph type="title"/>
          </p:nvPr>
        </p:nvSpPr>
        <p:spPr>
          <a:xfrm>
            <a:off x="448965" y="281174"/>
            <a:ext cx="8246070" cy="1068936"/>
          </a:xfrm>
        </p:spPr>
        <p:txBody>
          <a:bodyPr>
            <a:normAutofit fontScale="90000"/>
          </a:bodyPr>
          <a:lstStyle/>
          <a:p>
            <a:pPr algn="l"/>
            <a:r>
              <a:rPr lang="en-US" dirty="0"/>
              <a:t>                                                           Data</a:t>
            </a:r>
            <a:br>
              <a:rPr lang="en-US" dirty="0"/>
            </a:br>
            <a:endParaRPr lang="en-US" dirty="0"/>
          </a:p>
        </p:txBody>
      </p:sp>
      <p:sp>
        <p:nvSpPr>
          <p:cNvPr id="3" name="Content Placeholder 2">
            <a:extLst>
              <a:ext uri="{FF2B5EF4-FFF2-40B4-BE49-F238E27FC236}">
                <a16:creationId xmlns:a16="http://schemas.microsoft.com/office/drawing/2014/main" id="{DBEB0427-8C3E-419F-AA68-22A6F6B95B90}"/>
              </a:ext>
            </a:extLst>
          </p:cNvPr>
          <p:cNvSpPr>
            <a:spLocks noGrp="1"/>
          </p:cNvSpPr>
          <p:nvPr>
            <p:ph idx="1"/>
          </p:nvPr>
        </p:nvSpPr>
        <p:spPr>
          <a:xfrm>
            <a:off x="296260" y="1197404"/>
            <a:ext cx="2773249" cy="3817625"/>
          </a:xfrm>
        </p:spPr>
        <p:txBody>
          <a:bodyPr>
            <a:normAutofit/>
          </a:bodyPr>
          <a:lstStyle/>
          <a:p>
            <a:pPr>
              <a:buFont typeface="Wingdings" panose="05000000000000000000" pitchFamily="2" charset="2"/>
              <a:buChar char="Ø"/>
            </a:pPr>
            <a:r>
              <a:rPr lang="en-US" sz="1900" b="1" dirty="0">
                <a:solidFill>
                  <a:srgbClr val="0070C0"/>
                </a:solidFill>
              </a:rPr>
              <a:t>Dataset Info</a:t>
            </a:r>
            <a:r>
              <a:rPr lang="en-US" sz="1900" dirty="0">
                <a:solidFill>
                  <a:srgbClr val="0070C0"/>
                </a:solidFill>
              </a:rPr>
              <a:t>:</a:t>
            </a:r>
            <a:endParaRPr lang="en-US" sz="1900" b="1" dirty="0">
              <a:solidFill>
                <a:srgbClr val="0070C0"/>
              </a:solidFill>
            </a:endParaRPr>
          </a:p>
          <a:p>
            <a:pPr marL="0" indent="0">
              <a:buNone/>
            </a:pPr>
            <a:r>
              <a:rPr lang="en-US" sz="1900" dirty="0">
                <a:solidFill>
                  <a:srgbClr val="0070C0"/>
                </a:solidFill>
              </a:rPr>
              <a:t> </a:t>
            </a:r>
            <a:r>
              <a:rPr lang="en-US" altLang="en-US" sz="1900" dirty="0">
                <a:solidFill>
                  <a:srgbClr val="0070C0"/>
                </a:solidFill>
              </a:rPr>
              <a:t>Train data  contains 614 samples and 13 variables.</a:t>
            </a:r>
          </a:p>
          <a:p>
            <a:pPr marL="0" indent="0">
              <a:buNone/>
            </a:pPr>
            <a:endParaRPr lang="en-US" altLang="en-US" sz="1900" dirty="0">
              <a:solidFill>
                <a:srgbClr val="0070C0"/>
              </a:solidFill>
            </a:endParaRPr>
          </a:p>
          <a:p>
            <a:pPr marL="0" indent="0">
              <a:buNone/>
            </a:pPr>
            <a:r>
              <a:rPr lang="en-US" altLang="en-US" sz="1900" dirty="0">
                <a:solidFill>
                  <a:srgbClr val="0070C0"/>
                </a:solidFill>
              </a:rPr>
              <a:t>Test data  contains 367 samples and 12 variables.</a:t>
            </a:r>
          </a:p>
          <a:p>
            <a:pPr marL="0" indent="0">
              <a:buNone/>
            </a:pPr>
            <a:endParaRPr lang="en-US" sz="1900" dirty="0">
              <a:solidFill>
                <a:srgbClr val="0070C0"/>
              </a:solidFill>
            </a:endParaRPr>
          </a:p>
          <a:p>
            <a:pPr marL="0" indent="0">
              <a:buNone/>
            </a:pPr>
            <a:endParaRPr lang="en-US" sz="1900" dirty="0">
              <a:solidFill>
                <a:srgbClr val="0070C0"/>
              </a:solidFill>
            </a:endParaRPr>
          </a:p>
          <a:p>
            <a:pPr marL="0" indent="0">
              <a:buNone/>
            </a:pPr>
            <a:endParaRPr lang="en-US" sz="1900" dirty="0">
              <a:solidFill>
                <a:srgbClr val="0070C0"/>
              </a:solidFill>
            </a:endParaRP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3704F0E4-C691-447B-9ABB-A88FB624D31F}"/>
              </a:ext>
            </a:extLst>
          </p:cNvPr>
          <p:cNvPicPr>
            <a:picLocks noChangeAspect="1"/>
          </p:cNvPicPr>
          <p:nvPr/>
        </p:nvPicPr>
        <p:blipFill>
          <a:blip r:embed="rId2"/>
          <a:stretch>
            <a:fillRect/>
          </a:stretch>
        </p:blipFill>
        <p:spPr>
          <a:xfrm>
            <a:off x="3069509" y="1197405"/>
            <a:ext cx="6074491" cy="3817625"/>
          </a:xfrm>
          <a:prstGeom prst="rect">
            <a:avLst/>
          </a:prstGeom>
        </p:spPr>
      </p:pic>
      <p:sp>
        <p:nvSpPr>
          <p:cNvPr id="9" name="Rectangle 4">
            <a:extLst>
              <a:ext uri="{FF2B5EF4-FFF2-40B4-BE49-F238E27FC236}">
                <a16:creationId xmlns:a16="http://schemas.microsoft.com/office/drawing/2014/main" id="{4F57A798-17C8-43C3-A71A-DA3BEFE10C7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367</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549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281175"/>
            <a:ext cx="5955495" cy="610820"/>
          </a:xfrm>
        </p:spPr>
        <p:txBody>
          <a:bodyPr anchor="ctr">
            <a:normAutofit/>
          </a:bodyPr>
          <a:lstStyle/>
          <a:p>
            <a:pPr>
              <a:lnSpc>
                <a:spcPct val="90000"/>
              </a:lnSpc>
            </a:pPr>
            <a:r>
              <a:rPr lang="en-US" dirty="0"/>
              <a:t>Exploratory Data Analysis</a:t>
            </a:r>
          </a:p>
        </p:txBody>
      </p:sp>
      <p:sp>
        <p:nvSpPr>
          <p:cNvPr id="14" name="Text Placeholder 2">
            <a:extLst>
              <a:ext uri="{FF2B5EF4-FFF2-40B4-BE49-F238E27FC236}">
                <a16:creationId xmlns:a16="http://schemas.microsoft.com/office/drawing/2014/main" id="{C4FA79CB-C813-44F3-A2A0-2F836C296754}"/>
              </a:ext>
            </a:extLst>
          </p:cNvPr>
          <p:cNvSpPr>
            <a:spLocks noGrp="1"/>
          </p:cNvSpPr>
          <p:nvPr>
            <p:ph type="body" idx="1"/>
          </p:nvPr>
        </p:nvSpPr>
        <p:spPr>
          <a:xfrm>
            <a:off x="536878" y="1339256"/>
            <a:ext cx="6478401" cy="479822"/>
          </a:xfrm>
        </p:spPr>
        <p:txBody>
          <a:bodyPr>
            <a:normAutofit/>
          </a:bodyPr>
          <a:lstStyle/>
          <a:p>
            <a:r>
              <a:rPr lang="en-US" sz="1900" dirty="0">
                <a:solidFill>
                  <a:srgbClr val="0070C0"/>
                </a:solidFill>
              </a:rPr>
              <a:t>Number of applicants given loan vs not given loan</a:t>
            </a:r>
          </a:p>
        </p:txBody>
      </p:sp>
      <p:sp>
        <p:nvSpPr>
          <p:cNvPr id="9" name="Content Placeholder 2">
            <a:extLst>
              <a:ext uri="{FF2B5EF4-FFF2-40B4-BE49-F238E27FC236}">
                <a16:creationId xmlns:a16="http://schemas.microsoft.com/office/drawing/2014/main" id="{CD12C6B3-39EC-4ED8-B188-7B24A7B7223D}"/>
              </a:ext>
            </a:extLst>
          </p:cNvPr>
          <p:cNvSpPr>
            <a:spLocks noGrp="1"/>
          </p:cNvSpPr>
          <p:nvPr>
            <p:ph sz="quarter" idx="4"/>
          </p:nvPr>
        </p:nvSpPr>
        <p:spPr>
          <a:xfrm>
            <a:off x="4572000" y="2266340"/>
            <a:ext cx="4041775" cy="2137871"/>
          </a:xfrm>
        </p:spPr>
        <p:txBody>
          <a:bodyPr>
            <a:normAutofit/>
          </a:bodyPr>
          <a:lstStyle/>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p:txBody>
      </p:sp>
      <p:pic>
        <p:nvPicPr>
          <p:cNvPr id="8" name="Content Placeholder 7">
            <a:extLst>
              <a:ext uri="{FF2B5EF4-FFF2-40B4-BE49-F238E27FC236}">
                <a16:creationId xmlns:a16="http://schemas.microsoft.com/office/drawing/2014/main" id="{2610CB1E-5DCC-4CB9-8BCB-71EA480E2FB6}"/>
              </a:ext>
            </a:extLst>
          </p:cNvPr>
          <p:cNvPicPr>
            <a:picLocks noGrp="1" noChangeAspect="1"/>
          </p:cNvPicPr>
          <p:nvPr>
            <p:ph sz="half" idx="2"/>
          </p:nvPr>
        </p:nvPicPr>
        <p:blipFill>
          <a:blip r:embed="rId2"/>
          <a:stretch>
            <a:fillRect/>
          </a:stretch>
        </p:blipFill>
        <p:spPr>
          <a:xfrm>
            <a:off x="958944" y="2113635"/>
            <a:ext cx="7125271" cy="2901395"/>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0069" y="281175"/>
            <a:ext cx="8246071" cy="610820"/>
          </a:xfrm>
        </p:spPr>
        <p:txBody>
          <a:bodyPr anchor="ctr">
            <a:normAutofit/>
          </a:bodyPr>
          <a:lstStyle/>
          <a:p>
            <a:pPr>
              <a:lnSpc>
                <a:spcPct val="90000"/>
              </a:lnSpc>
            </a:pPr>
            <a:r>
              <a:rPr lang="en-US" dirty="0"/>
              <a:t>      </a:t>
            </a:r>
            <a:r>
              <a:rPr lang="en-US" sz="2400" dirty="0"/>
              <a:t>Exploratory Data </a:t>
            </a:r>
            <a:r>
              <a:rPr lang="en-US" sz="2400" dirty="0" err="1"/>
              <a:t>Analysis:Univariate</a:t>
            </a:r>
            <a:endParaRPr lang="en-US" sz="2400" dirty="0"/>
          </a:p>
        </p:txBody>
      </p:sp>
      <p:pic>
        <p:nvPicPr>
          <p:cNvPr id="12" name="Picture 11">
            <a:extLst>
              <a:ext uri="{FF2B5EF4-FFF2-40B4-BE49-F238E27FC236}">
                <a16:creationId xmlns:a16="http://schemas.microsoft.com/office/drawing/2014/main" id="{79640DF2-3172-41CC-A1A8-C768C50158A2}"/>
              </a:ext>
            </a:extLst>
          </p:cNvPr>
          <p:cNvPicPr>
            <a:picLocks noChangeAspect="1"/>
          </p:cNvPicPr>
          <p:nvPr/>
        </p:nvPicPr>
        <p:blipFill>
          <a:blip r:embed="rId2"/>
          <a:stretch>
            <a:fillRect/>
          </a:stretch>
        </p:blipFill>
        <p:spPr>
          <a:xfrm>
            <a:off x="102223" y="996877"/>
            <a:ext cx="2558502" cy="2266340"/>
          </a:xfrm>
          <a:prstGeom prst="rect">
            <a:avLst/>
          </a:prstGeom>
        </p:spPr>
      </p:pic>
      <p:pic>
        <p:nvPicPr>
          <p:cNvPr id="13" name="Picture 12">
            <a:extLst>
              <a:ext uri="{FF2B5EF4-FFF2-40B4-BE49-F238E27FC236}">
                <a16:creationId xmlns:a16="http://schemas.microsoft.com/office/drawing/2014/main" id="{D7EDB117-52FD-4A07-A0CF-BD7C4A333B36}"/>
              </a:ext>
            </a:extLst>
          </p:cNvPr>
          <p:cNvPicPr>
            <a:picLocks noChangeAspect="1"/>
          </p:cNvPicPr>
          <p:nvPr/>
        </p:nvPicPr>
        <p:blipFill>
          <a:blip r:embed="rId3"/>
          <a:stretch>
            <a:fillRect/>
          </a:stretch>
        </p:blipFill>
        <p:spPr>
          <a:xfrm>
            <a:off x="2736371" y="1009484"/>
            <a:ext cx="5955495" cy="2268867"/>
          </a:xfrm>
          <a:prstGeom prst="rect">
            <a:avLst/>
          </a:prstGeom>
        </p:spPr>
      </p:pic>
      <p:pic>
        <p:nvPicPr>
          <p:cNvPr id="15" name="Picture 14">
            <a:extLst>
              <a:ext uri="{FF2B5EF4-FFF2-40B4-BE49-F238E27FC236}">
                <a16:creationId xmlns:a16="http://schemas.microsoft.com/office/drawing/2014/main" id="{A60F56BE-3BDE-4E7B-8190-470EB2647883}"/>
              </a:ext>
            </a:extLst>
          </p:cNvPr>
          <p:cNvPicPr>
            <a:picLocks noChangeAspect="1"/>
          </p:cNvPicPr>
          <p:nvPr/>
        </p:nvPicPr>
        <p:blipFill>
          <a:blip r:embed="rId4"/>
          <a:stretch>
            <a:fillRect/>
          </a:stretch>
        </p:blipFill>
        <p:spPr>
          <a:xfrm>
            <a:off x="5793640" y="3187026"/>
            <a:ext cx="3125659" cy="1968458"/>
          </a:xfrm>
          <a:prstGeom prst="rect">
            <a:avLst/>
          </a:prstGeom>
        </p:spPr>
      </p:pic>
      <p:pic>
        <p:nvPicPr>
          <p:cNvPr id="17" name="Picture 16">
            <a:extLst>
              <a:ext uri="{FF2B5EF4-FFF2-40B4-BE49-F238E27FC236}">
                <a16:creationId xmlns:a16="http://schemas.microsoft.com/office/drawing/2014/main" id="{28FF038C-7661-485E-A9C1-6176A3167159}"/>
              </a:ext>
            </a:extLst>
          </p:cNvPr>
          <p:cNvPicPr>
            <a:picLocks noChangeAspect="1"/>
          </p:cNvPicPr>
          <p:nvPr/>
        </p:nvPicPr>
        <p:blipFill>
          <a:blip r:embed="rId5"/>
          <a:stretch>
            <a:fillRect/>
          </a:stretch>
        </p:blipFill>
        <p:spPr>
          <a:xfrm>
            <a:off x="0" y="3149787"/>
            <a:ext cx="5793641" cy="1968457"/>
          </a:xfrm>
          <a:prstGeom prst="rect">
            <a:avLst/>
          </a:prstGeom>
        </p:spPr>
      </p:pic>
    </p:spTree>
    <p:extLst>
      <p:ext uri="{BB962C8B-B14F-4D97-AF65-F5344CB8AC3E}">
        <p14:creationId xmlns:p14="http://schemas.microsoft.com/office/powerpoint/2010/main" val="89441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7B68-4DDC-43ED-8570-D9BC3242408D}"/>
              </a:ext>
            </a:extLst>
          </p:cNvPr>
          <p:cNvSpPr>
            <a:spLocks noGrp="1"/>
          </p:cNvSpPr>
          <p:nvPr>
            <p:ph type="title"/>
          </p:nvPr>
        </p:nvSpPr>
        <p:spPr>
          <a:xfrm>
            <a:off x="296260" y="281175"/>
            <a:ext cx="8704185" cy="610820"/>
          </a:xfrm>
        </p:spPr>
        <p:txBody>
          <a:bodyPr>
            <a:normAutofit/>
          </a:bodyPr>
          <a:lstStyle/>
          <a:p>
            <a:r>
              <a:rPr lang="en-US" sz="2400" dirty="0"/>
              <a:t>Exploratory Data </a:t>
            </a:r>
            <a:r>
              <a:rPr lang="en-US" sz="2400" dirty="0" err="1"/>
              <a:t>Analysis:Bivariate</a:t>
            </a:r>
            <a:endParaRPr lang="en-IN" sz="2400" dirty="0"/>
          </a:p>
        </p:txBody>
      </p:sp>
      <p:pic>
        <p:nvPicPr>
          <p:cNvPr id="9" name="Picture 8">
            <a:extLst>
              <a:ext uri="{FF2B5EF4-FFF2-40B4-BE49-F238E27FC236}">
                <a16:creationId xmlns:a16="http://schemas.microsoft.com/office/drawing/2014/main" id="{19893E1B-8902-44C5-9D2D-D0E36D79E6ED}"/>
              </a:ext>
            </a:extLst>
          </p:cNvPr>
          <p:cNvPicPr>
            <a:picLocks noChangeAspect="1"/>
          </p:cNvPicPr>
          <p:nvPr/>
        </p:nvPicPr>
        <p:blipFill>
          <a:blip r:embed="rId2"/>
          <a:stretch>
            <a:fillRect/>
          </a:stretch>
        </p:blipFill>
        <p:spPr>
          <a:xfrm>
            <a:off x="0" y="1044700"/>
            <a:ext cx="9144000" cy="3970330"/>
          </a:xfrm>
          <a:prstGeom prst="rect">
            <a:avLst/>
          </a:prstGeom>
        </p:spPr>
      </p:pic>
    </p:spTree>
    <p:extLst>
      <p:ext uri="{BB962C8B-B14F-4D97-AF65-F5344CB8AC3E}">
        <p14:creationId xmlns:p14="http://schemas.microsoft.com/office/powerpoint/2010/main" val="121658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4" y="281175"/>
            <a:ext cx="8246071" cy="610820"/>
          </a:xfrm>
        </p:spPr>
        <p:txBody>
          <a:bodyPr anchor="ctr">
            <a:normAutofit/>
          </a:bodyPr>
          <a:lstStyle/>
          <a:p>
            <a:pPr>
              <a:lnSpc>
                <a:spcPct val="90000"/>
              </a:lnSpc>
            </a:pPr>
            <a:r>
              <a:rPr lang="en-US" dirty="0"/>
              <a:t>Exploratory Data Analysis</a:t>
            </a:r>
            <a:endParaRPr lang="en-US"/>
          </a:p>
        </p:txBody>
      </p:sp>
      <p:sp>
        <p:nvSpPr>
          <p:cNvPr id="14" name="Text Placeholder 2">
            <a:extLst>
              <a:ext uri="{FF2B5EF4-FFF2-40B4-BE49-F238E27FC236}">
                <a16:creationId xmlns:a16="http://schemas.microsoft.com/office/drawing/2014/main" id="{C4FA79CB-C813-44F3-A2A0-2F836C296754}"/>
              </a:ext>
            </a:extLst>
          </p:cNvPr>
          <p:cNvSpPr>
            <a:spLocks noGrp="1"/>
          </p:cNvSpPr>
          <p:nvPr>
            <p:ph type="body" idx="1"/>
          </p:nvPr>
        </p:nvSpPr>
        <p:spPr>
          <a:xfrm>
            <a:off x="2936201" y="1099650"/>
            <a:ext cx="2966186" cy="479822"/>
          </a:xfrm>
        </p:spPr>
        <p:txBody>
          <a:bodyPr/>
          <a:lstStyle/>
          <a:p>
            <a:r>
              <a:rPr lang="en-US" sz="1900" dirty="0">
                <a:solidFill>
                  <a:srgbClr val="0070C0"/>
                </a:solidFill>
              </a:rPr>
              <a:t>Outliers</a:t>
            </a:r>
          </a:p>
        </p:txBody>
      </p:sp>
      <p:pic>
        <p:nvPicPr>
          <p:cNvPr id="10" name="Content Placeholder 9">
            <a:extLst>
              <a:ext uri="{FF2B5EF4-FFF2-40B4-BE49-F238E27FC236}">
                <a16:creationId xmlns:a16="http://schemas.microsoft.com/office/drawing/2014/main" id="{C1A0CD05-12EC-4D67-BD44-E36A5B27D4BF}"/>
              </a:ext>
            </a:extLst>
          </p:cNvPr>
          <p:cNvPicPr>
            <a:picLocks noGrp="1" noChangeAspect="1"/>
          </p:cNvPicPr>
          <p:nvPr>
            <p:ph sz="half" idx="2"/>
          </p:nvPr>
        </p:nvPicPr>
        <p:blipFill>
          <a:blip r:embed="rId2"/>
          <a:stretch>
            <a:fillRect/>
          </a:stretch>
        </p:blipFill>
        <p:spPr>
          <a:xfrm>
            <a:off x="59521" y="1787128"/>
            <a:ext cx="4817889" cy="3075198"/>
          </a:xfrm>
          <a:prstGeom prst="rect">
            <a:avLst/>
          </a:prstGeom>
        </p:spPr>
      </p:pic>
      <p:pic>
        <p:nvPicPr>
          <p:cNvPr id="12" name="Picture 11">
            <a:extLst>
              <a:ext uri="{FF2B5EF4-FFF2-40B4-BE49-F238E27FC236}">
                <a16:creationId xmlns:a16="http://schemas.microsoft.com/office/drawing/2014/main" id="{F265A436-498D-4BCD-9F96-4498BD0452E1}"/>
              </a:ext>
            </a:extLst>
          </p:cNvPr>
          <p:cNvPicPr>
            <a:picLocks noChangeAspect="1"/>
          </p:cNvPicPr>
          <p:nvPr/>
        </p:nvPicPr>
        <p:blipFill>
          <a:blip r:embed="rId3"/>
          <a:stretch>
            <a:fillRect/>
          </a:stretch>
        </p:blipFill>
        <p:spPr>
          <a:xfrm>
            <a:off x="4419294" y="1787127"/>
            <a:ext cx="4752393" cy="3401253"/>
          </a:xfrm>
          <a:prstGeom prst="rect">
            <a:avLst/>
          </a:prstGeom>
        </p:spPr>
      </p:pic>
    </p:spTree>
    <p:extLst>
      <p:ext uri="{BB962C8B-B14F-4D97-AF65-F5344CB8AC3E}">
        <p14:creationId xmlns:p14="http://schemas.microsoft.com/office/powerpoint/2010/main" val="12347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5884-9EFC-4307-9C13-4A7824D7E77C}"/>
              </a:ext>
            </a:extLst>
          </p:cNvPr>
          <p:cNvSpPr>
            <a:spLocks noGrp="1"/>
          </p:cNvSpPr>
          <p:nvPr>
            <p:ph type="title"/>
          </p:nvPr>
        </p:nvSpPr>
        <p:spPr>
          <a:xfrm>
            <a:off x="907080" y="281175"/>
            <a:ext cx="8246071" cy="610820"/>
          </a:xfrm>
        </p:spPr>
        <p:txBody>
          <a:bodyPr>
            <a:normAutofit fontScale="90000"/>
          </a:bodyPr>
          <a:lstStyle/>
          <a:p>
            <a:r>
              <a:rPr lang="en-IN" dirty="0"/>
              <a:t>Feature Importance </a:t>
            </a:r>
          </a:p>
        </p:txBody>
      </p:sp>
      <p:pic>
        <p:nvPicPr>
          <p:cNvPr id="8" name="Picture 7">
            <a:extLst>
              <a:ext uri="{FF2B5EF4-FFF2-40B4-BE49-F238E27FC236}">
                <a16:creationId xmlns:a16="http://schemas.microsoft.com/office/drawing/2014/main" id="{C74C3E03-941E-4F26-8E6F-D90EC2741C8F}"/>
              </a:ext>
            </a:extLst>
          </p:cNvPr>
          <p:cNvPicPr>
            <a:picLocks noChangeAspect="1"/>
          </p:cNvPicPr>
          <p:nvPr/>
        </p:nvPicPr>
        <p:blipFill>
          <a:blip r:embed="rId2"/>
          <a:stretch>
            <a:fillRect/>
          </a:stretch>
        </p:blipFill>
        <p:spPr>
          <a:xfrm>
            <a:off x="143555" y="1444247"/>
            <a:ext cx="8410575" cy="3676650"/>
          </a:xfrm>
          <a:prstGeom prst="rect">
            <a:avLst/>
          </a:prstGeom>
        </p:spPr>
      </p:pic>
      <p:sp>
        <p:nvSpPr>
          <p:cNvPr id="9" name="Text Placeholder 2">
            <a:extLst>
              <a:ext uri="{FF2B5EF4-FFF2-40B4-BE49-F238E27FC236}">
                <a16:creationId xmlns:a16="http://schemas.microsoft.com/office/drawing/2014/main" id="{1F29B4B5-E5EC-4A02-9716-039DDD250540}"/>
              </a:ext>
            </a:extLst>
          </p:cNvPr>
          <p:cNvSpPr>
            <a:spLocks noGrp="1"/>
          </p:cNvSpPr>
          <p:nvPr>
            <p:ph type="body" idx="1"/>
          </p:nvPr>
        </p:nvSpPr>
        <p:spPr>
          <a:xfrm>
            <a:off x="658603" y="1350111"/>
            <a:ext cx="6478401" cy="343554"/>
          </a:xfrm>
        </p:spPr>
        <p:txBody>
          <a:bodyPr>
            <a:normAutofit fontScale="92500" lnSpcReduction="10000"/>
          </a:bodyPr>
          <a:lstStyle/>
          <a:p>
            <a:r>
              <a:rPr lang="en-US" sz="1900" dirty="0">
                <a:solidFill>
                  <a:srgbClr val="0070C0"/>
                </a:solidFill>
              </a:rPr>
              <a:t>Top 10 features with the help of </a:t>
            </a:r>
            <a:r>
              <a:rPr lang="en-IN" sz="1900" dirty="0" err="1">
                <a:solidFill>
                  <a:srgbClr val="0070C0"/>
                </a:solidFill>
              </a:rPr>
              <a:t>ExtraTreesClassifier</a:t>
            </a:r>
            <a:endParaRPr lang="en-IN" sz="1900" dirty="0">
              <a:solidFill>
                <a:srgbClr val="0070C0"/>
              </a:solidFill>
            </a:endParaRPr>
          </a:p>
          <a:p>
            <a:endParaRPr lang="en-US" sz="1900" dirty="0">
              <a:solidFill>
                <a:srgbClr val="0070C0"/>
              </a:solidFill>
            </a:endParaRPr>
          </a:p>
        </p:txBody>
      </p:sp>
    </p:spTree>
    <p:extLst>
      <p:ext uri="{BB962C8B-B14F-4D97-AF65-F5344CB8AC3E}">
        <p14:creationId xmlns:p14="http://schemas.microsoft.com/office/powerpoint/2010/main" val="3131055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446</Words>
  <Application>Microsoft Office PowerPoint</Application>
  <PresentationFormat>On-screen Show (16:9)</PresentationFormat>
  <Paragraphs>121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Calibri</vt:lpstr>
      <vt:lpstr>Wingdings</vt:lpstr>
      <vt:lpstr>Office Theme</vt:lpstr>
      <vt:lpstr>Problem Statement   </vt:lpstr>
      <vt:lpstr>Problem Description </vt:lpstr>
      <vt:lpstr>Why solve this problem?</vt:lpstr>
      <vt:lpstr>                                                           Data </vt:lpstr>
      <vt:lpstr>Exploratory Data Analysis</vt:lpstr>
      <vt:lpstr>      Exploratory Data Analysis:Univariate</vt:lpstr>
      <vt:lpstr>Exploratory Data Analysis:Bivariate</vt:lpstr>
      <vt:lpstr>Exploratory Data Analysis</vt:lpstr>
      <vt:lpstr>Feature Importance </vt:lpstr>
      <vt:lpstr>Models</vt:lpstr>
      <vt:lpstr>                                                  Model Tuning </vt:lpstr>
      <vt:lpstr>                                                  Evaluation &amp; Results </vt:lpstr>
      <vt:lpstr>                                               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Suresh Chaudhari</dc:creator>
  <cp:lastModifiedBy>Rohan B Rajaram</cp:lastModifiedBy>
  <cp:revision>34</cp:revision>
  <dcterms:created xsi:type="dcterms:W3CDTF">2020-09-04T16:56:13Z</dcterms:created>
  <dcterms:modified xsi:type="dcterms:W3CDTF">2021-09-28T07:16:48Z</dcterms:modified>
</cp:coreProperties>
</file>