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5" r:id="rId5"/>
    <p:sldId id="258" r:id="rId6"/>
    <p:sldId id="259" r:id="rId7"/>
    <p:sldId id="260" r:id="rId8"/>
    <p:sldId id="261" r:id="rId9"/>
    <p:sldId id="262" r:id="rId10"/>
    <p:sldId id="269" r:id="rId11"/>
    <p:sldId id="263" r:id="rId12"/>
    <p:sldId id="267" r:id="rId13"/>
    <p:sldId id="268"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3100D85-51C8-4E18-B4DD-2375067B103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6D1408-AAA4-4F87-8F68-CFA2DD2A393F}">
      <dgm:prSet custT="1"/>
      <dgm:spPr/>
      <dgm:t>
        <a:bodyPr/>
        <a:lstStyle/>
        <a:p>
          <a:pPr>
            <a:lnSpc>
              <a:spcPct val="100000"/>
            </a:lnSpc>
          </a:pPr>
          <a:r>
            <a:rPr lang="en-US" sz="1900"/>
            <a:t>The Graphical Password Authentication System offers a dynamic approach to web security, drawing inspiration from real-world cyber challenges. </a:t>
          </a:r>
        </a:p>
      </dgm:t>
    </dgm:pt>
    <dgm:pt modelId="{66AA8AF5-8CCF-4BFB-9B1A-4D5B4F3D73AD}" type="parTrans" cxnId="{57ADFAF9-A9DB-4517-9F7A-D060EFD12D72}">
      <dgm:prSet/>
      <dgm:spPr/>
      <dgm:t>
        <a:bodyPr/>
        <a:lstStyle/>
        <a:p>
          <a:endParaRPr lang="en-US"/>
        </a:p>
      </dgm:t>
    </dgm:pt>
    <dgm:pt modelId="{D0AA3EBD-3CA1-424D-B891-9E1CAE44F247}" type="sibTrans" cxnId="{57ADFAF9-A9DB-4517-9F7A-D060EFD12D72}">
      <dgm:prSet/>
      <dgm:spPr/>
      <dgm:t>
        <a:bodyPr/>
        <a:lstStyle/>
        <a:p>
          <a:endParaRPr lang="en-US"/>
        </a:p>
      </dgm:t>
    </dgm:pt>
    <dgm:pt modelId="{2C0AEF4C-12BD-4693-8DC5-937B056C6DBA}">
      <dgm:prSet custT="1"/>
      <dgm:spPr/>
      <dgm:t>
        <a:bodyPr/>
        <a:lstStyle/>
        <a:p>
          <a:pPr>
            <a:lnSpc>
              <a:spcPct val="100000"/>
            </a:lnSpc>
          </a:pPr>
          <a:r>
            <a:rPr lang="en-US" sz="1900" dirty="0"/>
            <a:t>The system comprises layers involving the organization of segmented images, the selection of dynamic category-based images, decoding obscured speech-to-text, and deciphering intentionally garbled text. </a:t>
          </a:r>
        </a:p>
      </dgm:t>
    </dgm:pt>
    <dgm:pt modelId="{80B72D8C-9E5C-4B74-97DE-664BDBBDCDA1}" type="parTrans" cxnId="{FCAA5293-46EB-42B3-B59D-6DDB7996EB4A}">
      <dgm:prSet/>
      <dgm:spPr/>
      <dgm:t>
        <a:bodyPr/>
        <a:lstStyle/>
        <a:p>
          <a:endParaRPr lang="en-US"/>
        </a:p>
      </dgm:t>
    </dgm:pt>
    <dgm:pt modelId="{2FF78FC3-AC8A-4B73-9189-9A238D8A1B8A}" type="sibTrans" cxnId="{FCAA5293-46EB-42B3-B59D-6DDB7996EB4A}">
      <dgm:prSet/>
      <dgm:spPr/>
      <dgm:t>
        <a:bodyPr/>
        <a:lstStyle/>
        <a:p>
          <a:endParaRPr lang="en-US"/>
        </a:p>
      </dgm:t>
    </dgm:pt>
    <dgm:pt modelId="{D2B12596-A16E-4DA7-A8AD-F4826A2BB4E9}">
      <dgm:prSet custT="1"/>
      <dgm:spPr/>
      <dgm:t>
        <a:bodyPr/>
        <a:lstStyle/>
        <a:p>
          <a:pPr>
            <a:lnSpc>
              <a:spcPct val="100000"/>
            </a:lnSpc>
          </a:pPr>
          <a:r>
            <a:rPr lang="en-US" sz="1900" dirty="0"/>
            <a:t>Each layer serves as an engaging puzzle, making security an interactive experience. </a:t>
          </a:r>
        </a:p>
      </dgm:t>
    </dgm:pt>
    <dgm:pt modelId="{69F19DDD-7A19-4EED-A1E8-5652006DF456}" type="parTrans" cxnId="{9E97BE5D-C122-4A3A-8698-F68AC20BE597}">
      <dgm:prSet/>
      <dgm:spPr/>
      <dgm:t>
        <a:bodyPr/>
        <a:lstStyle/>
        <a:p>
          <a:endParaRPr lang="en-US"/>
        </a:p>
      </dgm:t>
    </dgm:pt>
    <dgm:pt modelId="{6864B3D6-8F9D-46C8-B1B4-A7EC87CD49FD}" type="sibTrans" cxnId="{9E97BE5D-C122-4A3A-8698-F68AC20BE597}">
      <dgm:prSet/>
      <dgm:spPr/>
      <dgm:t>
        <a:bodyPr/>
        <a:lstStyle/>
        <a:p>
          <a:endParaRPr lang="en-US"/>
        </a:p>
      </dgm:t>
    </dgm:pt>
    <dgm:pt modelId="{ACC3ACE7-75B4-4CF4-B784-9C5FB557CC15}">
      <dgm:prSet custT="1"/>
      <dgm:spPr/>
      <dgm:t>
        <a:bodyPr/>
        <a:lstStyle/>
        <a:p>
          <a:pPr>
            <a:lnSpc>
              <a:spcPct val="100000"/>
            </a:lnSpc>
          </a:pPr>
          <a:r>
            <a:rPr lang="en-US" sz="1900"/>
            <a:t>Beyond threat defense, this project aims to redefine the rules of web security, welcoming users to an innovative realm where every layer combines innovation with robust protection.</a:t>
          </a:r>
        </a:p>
      </dgm:t>
    </dgm:pt>
    <dgm:pt modelId="{570D5FBE-ED32-4D90-A30F-38018224529A}" type="parTrans" cxnId="{5AFC4FC6-E076-4226-9ABE-DEB507A34772}">
      <dgm:prSet/>
      <dgm:spPr/>
      <dgm:t>
        <a:bodyPr/>
        <a:lstStyle/>
        <a:p>
          <a:endParaRPr lang="en-US"/>
        </a:p>
      </dgm:t>
    </dgm:pt>
    <dgm:pt modelId="{3C075EAC-04C9-4C59-9609-D6852ED10798}" type="sibTrans" cxnId="{5AFC4FC6-E076-4226-9ABE-DEB507A34772}">
      <dgm:prSet/>
      <dgm:spPr/>
      <dgm:t>
        <a:bodyPr/>
        <a:lstStyle/>
        <a:p>
          <a:endParaRPr lang="en-US"/>
        </a:p>
      </dgm:t>
    </dgm:pt>
    <dgm:pt modelId="{9C7296F4-2E92-42B9-B64D-CEB6BE0B9FEC}" type="pres">
      <dgm:prSet presAssocID="{F3100D85-51C8-4E18-B4DD-2375067B1039}" presName="root" presStyleCnt="0">
        <dgm:presLayoutVars>
          <dgm:dir/>
          <dgm:resizeHandles val="exact"/>
        </dgm:presLayoutVars>
      </dgm:prSet>
      <dgm:spPr/>
    </dgm:pt>
    <dgm:pt modelId="{188933EA-0D79-4F3F-94BD-80EC000C8FD3}" type="pres">
      <dgm:prSet presAssocID="{886D1408-AAA4-4F87-8F68-CFA2DD2A393F}" presName="compNode" presStyleCnt="0"/>
      <dgm:spPr/>
    </dgm:pt>
    <dgm:pt modelId="{2552BE21-973B-41EE-A431-24642F2EAB8D}" type="pres">
      <dgm:prSet presAssocID="{886D1408-AAA4-4F87-8F68-CFA2DD2A393F}" presName="bgRect" presStyleLbl="bgShp" presStyleIdx="0" presStyleCnt="4"/>
      <dgm:spPr/>
    </dgm:pt>
    <dgm:pt modelId="{00BB5D5C-7003-4E13-8E84-CC6C46350711}" type="pres">
      <dgm:prSet presAssocID="{886D1408-AAA4-4F87-8F68-CFA2DD2A39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nlock"/>
        </a:ext>
      </dgm:extLst>
    </dgm:pt>
    <dgm:pt modelId="{CCC91997-63BB-42BB-BD92-85EA63AA644A}" type="pres">
      <dgm:prSet presAssocID="{886D1408-AAA4-4F87-8F68-CFA2DD2A393F}" presName="spaceRect" presStyleCnt="0"/>
      <dgm:spPr/>
    </dgm:pt>
    <dgm:pt modelId="{AB9D911B-5168-4949-A955-F4CDE2B6AAD3}" type="pres">
      <dgm:prSet presAssocID="{886D1408-AAA4-4F87-8F68-CFA2DD2A393F}" presName="parTx" presStyleLbl="revTx" presStyleIdx="0" presStyleCnt="4">
        <dgm:presLayoutVars>
          <dgm:chMax val="0"/>
          <dgm:chPref val="0"/>
        </dgm:presLayoutVars>
      </dgm:prSet>
      <dgm:spPr/>
    </dgm:pt>
    <dgm:pt modelId="{D0CA5975-AEF6-4D29-82A4-0A1BFFAE10B1}" type="pres">
      <dgm:prSet presAssocID="{D0AA3EBD-3CA1-424D-B891-9E1CAE44F247}" presName="sibTrans" presStyleCnt="0"/>
      <dgm:spPr/>
    </dgm:pt>
    <dgm:pt modelId="{A9104311-1F9F-429D-835E-599316F5A6B2}" type="pres">
      <dgm:prSet presAssocID="{2C0AEF4C-12BD-4693-8DC5-937B056C6DBA}" presName="compNode" presStyleCnt="0"/>
      <dgm:spPr/>
    </dgm:pt>
    <dgm:pt modelId="{68FC15E5-04C9-442A-B319-64AA19746AFE}" type="pres">
      <dgm:prSet presAssocID="{2C0AEF4C-12BD-4693-8DC5-937B056C6DBA}" presName="bgRect" presStyleLbl="bgShp" presStyleIdx="1" presStyleCnt="4"/>
      <dgm:spPr/>
    </dgm:pt>
    <dgm:pt modelId="{2D5EF7CD-8F9E-40A8-B60B-663771624C70}" type="pres">
      <dgm:prSet presAssocID="{2C0AEF4C-12BD-4693-8DC5-937B056C6D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1825DB06-43C1-490E-851E-7229D6ECB785}" type="pres">
      <dgm:prSet presAssocID="{2C0AEF4C-12BD-4693-8DC5-937B056C6DBA}" presName="spaceRect" presStyleCnt="0"/>
      <dgm:spPr/>
    </dgm:pt>
    <dgm:pt modelId="{060978CE-109D-44F9-8053-4BE14A0BB6A6}" type="pres">
      <dgm:prSet presAssocID="{2C0AEF4C-12BD-4693-8DC5-937B056C6DBA}" presName="parTx" presStyleLbl="revTx" presStyleIdx="1" presStyleCnt="4" custScaleY="93782">
        <dgm:presLayoutVars>
          <dgm:chMax val="0"/>
          <dgm:chPref val="0"/>
        </dgm:presLayoutVars>
      </dgm:prSet>
      <dgm:spPr/>
    </dgm:pt>
    <dgm:pt modelId="{00F89D60-01D6-429A-B3C4-A8783635306E}" type="pres">
      <dgm:prSet presAssocID="{2FF78FC3-AC8A-4B73-9189-9A238D8A1B8A}" presName="sibTrans" presStyleCnt="0"/>
      <dgm:spPr/>
    </dgm:pt>
    <dgm:pt modelId="{0D90EC4C-BA8F-42C5-8858-C90F7641484B}" type="pres">
      <dgm:prSet presAssocID="{D2B12596-A16E-4DA7-A8AD-F4826A2BB4E9}" presName="compNode" presStyleCnt="0"/>
      <dgm:spPr/>
    </dgm:pt>
    <dgm:pt modelId="{2C5E5580-6374-405A-9B01-19D8BEA779F6}" type="pres">
      <dgm:prSet presAssocID="{D2B12596-A16E-4DA7-A8AD-F4826A2BB4E9}" presName="bgRect" presStyleLbl="bgShp" presStyleIdx="2" presStyleCnt="4"/>
      <dgm:spPr/>
    </dgm:pt>
    <dgm:pt modelId="{6989C806-8150-4791-84D5-3D69245E1720}" type="pres">
      <dgm:prSet presAssocID="{D2B12596-A16E-4DA7-A8AD-F4826A2BB4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uzzle"/>
        </a:ext>
      </dgm:extLst>
    </dgm:pt>
    <dgm:pt modelId="{5450C69D-16E0-4A7A-8F95-28D2F9E394F5}" type="pres">
      <dgm:prSet presAssocID="{D2B12596-A16E-4DA7-A8AD-F4826A2BB4E9}" presName="spaceRect" presStyleCnt="0"/>
      <dgm:spPr/>
    </dgm:pt>
    <dgm:pt modelId="{486C60BC-20E0-4A8F-985B-1062610952D5}" type="pres">
      <dgm:prSet presAssocID="{D2B12596-A16E-4DA7-A8AD-F4826A2BB4E9}" presName="parTx" presStyleLbl="revTx" presStyleIdx="2" presStyleCnt="4">
        <dgm:presLayoutVars>
          <dgm:chMax val="0"/>
          <dgm:chPref val="0"/>
        </dgm:presLayoutVars>
      </dgm:prSet>
      <dgm:spPr/>
    </dgm:pt>
    <dgm:pt modelId="{D9A7AFA5-C383-4253-AE6C-0153342E009D}" type="pres">
      <dgm:prSet presAssocID="{6864B3D6-8F9D-46C8-B1B4-A7EC87CD49FD}" presName="sibTrans" presStyleCnt="0"/>
      <dgm:spPr/>
    </dgm:pt>
    <dgm:pt modelId="{B09C9B14-0242-4758-A4C3-11F662158933}" type="pres">
      <dgm:prSet presAssocID="{ACC3ACE7-75B4-4CF4-B784-9C5FB557CC15}" presName="compNode" presStyleCnt="0"/>
      <dgm:spPr/>
    </dgm:pt>
    <dgm:pt modelId="{049A3E1F-666A-492D-AFC5-F7842B54E681}" type="pres">
      <dgm:prSet presAssocID="{ACC3ACE7-75B4-4CF4-B784-9C5FB557CC15}" presName="bgRect" presStyleLbl="bgShp" presStyleIdx="3" presStyleCnt="4"/>
      <dgm:spPr/>
    </dgm:pt>
    <dgm:pt modelId="{FA77C108-E783-4DBF-98E6-176BA82260CF}" type="pres">
      <dgm:prSet presAssocID="{ACC3ACE7-75B4-4CF4-B784-9C5FB557CC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67C850EE-8121-4AA8-BB82-72433AB36FB0}" type="pres">
      <dgm:prSet presAssocID="{ACC3ACE7-75B4-4CF4-B784-9C5FB557CC15}" presName="spaceRect" presStyleCnt="0"/>
      <dgm:spPr/>
    </dgm:pt>
    <dgm:pt modelId="{F350A746-A0F4-4EE5-8A51-9B185F9CAF05}" type="pres">
      <dgm:prSet presAssocID="{ACC3ACE7-75B4-4CF4-B784-9C5FB557CC15}" presName="parTx" presStyleLbl="revTx" presStyleIdx="3" presStyleCnt="4">
        <dgm:presLayoutVars>
          <dgm:chMax val="0"/>
          <dgm:chPref val="0"/>
        </dgm:presLayoutVars>
      </dgm:prSet>
      <dgm:spPr/>
    </dgm:pt>
  </dgm:ptLst>
  <dgm:cxnLst>
    <dgm:cxn modelId="{01228009-5578-4132-A89B-B2758598B3D1}" type="presOf" srcId="{F3100D85-51C8-4E18-B4DD-2375067B1039}" destId="{9C7296F4-2E92-42B9-B64D-CEB6BE0B9FEC}" srcOrd="0" destOrd="0" presId="urn:microsoft.com/office/officeart/2018/2/layout/IconVerticalSolidList"/>
    <dgm:cxn modelId="{9E97BE5D-C122-4A3A-8698-F68AC20BE597}" srcId="{F3100D85-51C8-4E18-B4DD-2375067B1039}" destId="{D2B12596-A16E-4DA7-A8AD-F4826A2BB4E9}" srcOrd="2" destOrd="0" parTransId="{69F19DDD-7A19-4EED-A1E8-5652006DF456}" sibTransId="{6864B3D6-8F9D-46C8-B1B4-A7EC87CD49FD}"/>
    <dgm:cxn modelId="{86E58142-BC34-4827-8948-3392B895B68F}" type="presOf" srcId="{886D1408-AAA4-4F87-8F68-CFA2DD2A393F}" destId="{AB9D911B-5168-4949-A955-F4CDE2B6AAD3}" srcOrd="0" destOrd="0" presId="urn:microsoft.com/office/officeart/2018/2/layout/IconVerticalSolidList"/>
    <dgm:cxn modelId="{8277B086-4160-45EE-9A83-923787D0604C}" type="presOf" srcId="{ACC3ACE7-75B4-4CF4-B784-9C5FB557CC15}" destId="{F350A746-A0F4-4EE5-8A51-9B185F9CAF05}" srcOrd="0" destOrd="0" presId="urn:microsoft.com/office/officeart/2018/2/layout/IconVerticalSolidList"/>
    <dgm:cxn modelId="{FCAA5293-46EB-42B3-B59D-6DDB7996EB4A}" srcId="{F3100D85-51C8-4E18-B4DD-2375067B1039}" destId="{2C0AEF4C-12BD-4693-8DC5-937B056C6DBA}" srcOrd="1" destOrd="0" parTransId="{80B72D8C-9E5C-4B74-97DE-664BDBBDCDA1}" sibTransId="{2FF78FC3-AC8A-4B73-9189-9A238D8A1B8A}"/>
    <dgm:cxn modelId="{E0C9E294-207F-470D-A274-7DFB5441912B}" type="presOf" srcId="{2C0AEF4C-12BD-4693-8DC5-937B056C6DBA}" destId="{060978CE-109D-44F9-8053-4BE14A0BB6A6}" srcOrd="0" destOrd="0" presId="urn:microsoft.com/office/officeart/2018/2/layout/IconVerticalSolidList"/>
    <dgm:cxn modelId="{86DED29C-49A5-42CC-9DF9-B72543CB612E}" type="presOf" srcId="{D2B12596-A16E-4DA7-A8AD-F4826A2BB4E9}" destId="{486C60BC-20E0-4A8F-985B-1062610952D5}" srcOrd="0" destOrd="0" presId="urn:microsoft.com/office/officeart/2018/2/layout/IconVerticalSolidList"/>
    <dgm:cxn modelId="{5AFC4FC6-E076-4226-9ABE-DEB507A34772}" srcId="{F3100D85-51C8-4E18-B4DD-2375067B1039}" destId="{ACC3ACE7-75B4-4CF4-B784-9C5FB557CC15}" srcOrd="3" destOrd="0" parTransId="{570D5FBE-ED32-4D90-A30F-38018224529A}" sibTransId="{3C075EAC-04C9-4C59-9609-D6852ED10798}"/>
    <dgm:cxn modelId="{57ADFAF9-A9DB-4517-9F7A-D060EFD12D72}" srcId="{F3100D85-51C8-4E18-B4DD-2375067B1039}" destId="{886D1408-AAA4-4F87-8F68-CFA2DD2A393F}" srcOrd="0" destOrd="0" parTransId="{66AA8AF5-8CCF-4BFB-9B1A-4D5B4F3D73AD}" sibTransId="{D0AA3EBD-3CA1-424D-B891-9E1CAE44F247}"/>
    <dgm:cxn modelId="{9AFBCE82-9B9E-4A9F-AC4B-24A173178505}" type="presParOf" srcId="{9C7296F4-2E92-42B9-B64D-CEB6BE0B9FEC}" destId="{188933EA-0D79-4F3F-94BD-80EC000C8FD3}" srcOrd="0" destOrd="0" presId="urn:microsoft.com/office/officeart/2018/2/layout/IconVerticalSolidList"/>
    <dgm:cxn modelId="{3F5E7061-5706-4AD2-A0DC-C9068AA2C2C2}" type="presParOf" srcId="{188933EA-0D79-4F3F-94BD-80EC000C8FD3}" destId="{2552BE21-973B-41EE-A431-24642F2EAB8D}" srcOrd="0" destOrd="0" presId="urn:microsoft.com/office/officeart/2018/2/layout/IconVerticalSolidList"/>
    <dgm:cxn modelId="{53DC26B9-DA6F-4AF6-B77C-8354DA3DCE5C}" type="presParOf" srcId="{188933EA-0D79-4F3F-94BD-80EC000C8FD3}" destId="{00BB5D5C-7003-4E13-8E84-CC6C46350711}" srcOrd="1" destOrd="0" presId="urn:microsoft.com/office/officeart/2018/2/layout/IconVerticalSolidList"/>
    <dgm:cxn modelId="{986C16ED-F676-4C77-B268-BF82BD071ABE}" type="presParOf" srcId="{188933EA-0D79-4F3F-94BD-80EC000C8FD3}" destId="{CCC91997-63BB-42BB-BD92-85EA63AA644A}" srcOrd="2" destOrd="0" presId="urn:microsoft.com/office/officeart/2018/2/layout/IconVerticalSolidList"/>
    <dgm:cxn modelId="{120C5C25-C765-468A-9246-848B8B86AA22}" type="presParOf" srcId="{188933EA-0D79-4F3F-94BD-80EC000C8FD3}" destId="{AB9D911B-5168-4949-A955-F4CDE2B6AAD3}" srcOrd="3" destOrd="0" presId="urn:microsoft.com/office/officeart/2018/2/layout/IconVerticalSolidList"/>
    <dgm:cxn modelId="{DE05BC8C-10BC-4EFE-88AE-0A6D5178F2F7}" type="presParOf" srcId="{9C7296F4-2E92-42B9-B64D-CEB6BE0B9FEC}" destId="{D0CA5975-AEF6-4D29-82A4-0A1BFFAE10B1}" srcOrd="1" destOrd="0" presId="urn:microsoft.com/office/officeart/2018/2/layout/IconVerticalSolidList"/>
    <dgm:cxn modelId="{526C621B-E0EA-405A-B199-604FFEB9279B}" type="presParOf" srcId="{9C7296F4-2E92-42B9-B64D-CEB6BE0B9FEC}" destId="{A9104311-1F9F-429D-835E-599316F5A6B2}" srcOrd="2" destOrd="0" presId="urn:microsoft.com/office/officeart/2018/2/layout/IconVerticalSolidList"/>
    <dgm:cxn modelId="{67D391EE-E1C7-418B-A9C8-EE832BB67360}" type="presParOf" srcId="{A9104311-1F9F-429D-835E-599316F5A6B2}" destId="{68FC15E5-04C9-442A-B319-64AA19746AFE}" srcOrd="0" destOrd="0" presId="urn:microsoft.com/office/officeart/2018/2/layout/IconVerticalSolidList"/>
    <dgm:cxn modelId="{6D2A0950-4017-4D47-A5D2-849E7D6531EF}" type="presParOf" srcId="{A9104311-1F9F-429D-835E-599316F5A6B2}" destId="{2D5EF7CD-8F9E-40A8-B60B-663771624C70}" srcOrd="1" destOrd="0" presId="urn:microsoft.com/office/officeart/2018/2/layout/IconVerticalSolidList"/>
    <dgm:cxn modelId="{3CABF2ED-FA83-4379-B642-97C5321331A4}" type="presParOf" srcId="{A9104311-1F9F-429D-835E-599316F5A6B2}" destId="{1825DB06-43C1-490E-851E-7229D6ECB785}" srcOrd="2" destOrd="0" presId="urn:microsoft.com/office/officeart/2018/2/layout/IconVerticalSolidList"/>
    <dgm:cxn modelId="{BBA89F2B-1B00-487B-A8B0-E7CC2D72547D}" type="presParOf" srcId="{A9104311-1F9F-429D-835E-599316F5A6B2}" destId="{060978CE-109D-44F9-8053-4BE14A0BB6A6}" srcOrd="3" destOrd="0" presId="urn:microsoft.com/office/officeart/2018/2/layout/IconVerticalSolidList"/>
    <dgm:cxn modelId="{B56C85F9-8509-478E-8B2F-0AE068269EA1}" type="presParOf" srcId="{9C7296F4-2E92-42B9-B64D-CEB6BE0B9FEC}" destId="{00F89D60-01D6-429A-B3C4-A8783635306E}" srcOrd="3" destOrd="0" presId="urn:microsoft.com/office/officeart/2018/2/layout/IconVerticalSolidList"/>
    <dgm:cxn modelId="{5B4C6E62-EE02-47CB-9B78-BA3DE1124969}" type="presParOf" srcId="{9C7296F4-2E92-42B9-B64D-CEB6BE0B9FEC}" destId="{0D90EC4C-BA8F-42C5-8858-C90F7641484B}" srcOrd="4" destOrd="0" presId="urn:microsoft.com/office/officeart/2018/2/layout/IconVerticalSolidList"/>
    <dgm:cxn modelId="{5C7CD3A3-FB45-4DD8-8799-E89A666F1023}" type="presParOf" srcId="{0D90EC4C-BA8F-42C5-8858-C90F7641484B}" destId="{2C5E5580-6374-405A-9B01-19D8BEA779F6}" srcOrd="0" destOrd="0" presId="urn:microsoft.com/office/officeart/2018/2/layout/IconVerticalSolidList"/>
    <dgm:cxn modelId="{9ED541BE-3642-4A00-93FE-C9FF195FE73D}" type="presParOf" srcId="{0D90EC4C-BA8F-42C5-8858-C90F7641484B}" destId="{6989C806-8150-4791-84D5-3D69245E1720}" srcOrd="1" destOrd="0" presId="urn:microsoft.com/office/officeart/2018/2/layout/IconVerticalSolidList"/>
    <dgm:cxn modelId="{1D00451E-021C-42AC-89EE-ED4C5A2E0932}" type="presParOf" srcId="{0D90EC4C-BA8F-42C5-8858-C90F7641484B}" destId="{5450C69D-16E0-4A7A-8F95-28D2F9E394F5}" srcOrd="2" destOrd="0" presId="urn:microsoft.com/office/officeart/2018/2/layout/IconVerticalSolidList"/>
    <dgm:cxn modelId="{AC254C7D-85D8-492B-B8F4-4AB2C115ED79}" type="presParOf" srcId="{0D90EC4C-BA8F-42C5-8858-C90F7641484B}" destId="{486C60BC-20E0-4A8F-985B-1062610952D5}" srcOrd="3" destOrd="0" presId="urn:microsoft.com/office/officeart/2018/2/layout/IconVerticalSolidList"/>
    <dgm:cxn modelId="{49E6F6D6-F1ED-4038-AC4E-2B11C46B087B}" type="presParOf" srcId="{9C7296F4-2E92-42B9-B64D-CEB6BE0B9FEC}" destId="{D9A7AFA5-C383-4253-AE6C-0153342E009D}" srcOrd="5" destOrd="0" presId="urn:microsoft.com/office/officeart/2018/2/layout/IconVerticalSolidList"/>
    <dgm:cxn modelId="{F17C23AB-EA0E-497E-A287-A8236CFF8134}" type="presParOf" srcId="{9C7296F4-2E92-42B9-B64D-CEB6BE0B9FEC}" destId="{B09C9B14-0242-4758-A4C3-11F662158933}" srcOrd="6" destOrd="0" presId="urn:microsoft.com/office/officeart/2018/2/layout/IconVerticalSolidList"/>
    <dgm:cxn modelId="{0CACA4E0-7ED2-4013-9FE9-1A1879C9CB12}" type="presParOf" srcId="{B09C9B14-0242-4758-A4C3-11F662158933}" destId="{049A3E1F-666A-492D-AFC5-F7842B54E681}" srcOrd="0" destOrd="0" presId="urn:microsoft.com/office/officeart/2018/2/layout/IconVerticalSolidList"/>
    <dgm:cxn modelId="{A0AAEA67-D24E-41EA-B64F-60169C371191}" type="presParOf" srcId="{B09C9B14-0242-4758-A4C3-11F662158933}" destId="{FA77C108-E783-4DBF-98E6-176BA82260CF}" srcOrd="1" destOrd="0" presId="urn:microsoft.com/office/officeart/2018/2/layout/IconVerticalSolidList"/>
    <dgm:cxn modelId="{CD0642EB-8CEC-42FB-B86B-EDA3DCF974F4}" type="presParOf" srcId="{B09C9B14-0242-4758-A4C3-11F662158933}" destId="{67C850EE-8121-4AA8-BB82-72433AB36FB0}" srcOrd="2" destOrd="0" presId="urn:microsoft.com/office/officeart/2018/2/layout/IconVerticalSolidList"/>
    <dgm:cxn modelId="{CC58C018-B1EA-44F8-843E-7C3497D78BC2}" type="presParOf" srcId="{B09C9B14-0242-4758-A4C3-11F662158933}" destId="{F350A746-A0F4-4EE5-8A51-9B185F9CAF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CD9DE3-E5FF-43A0-98CA-AF1760F46B1A}"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0510585F-32EF-4AD1-955D-BA96F3C02668}">
      <dgm:prSet custT="1"/>
      <dgm:spPr/>
      <dgm:t>
        <a:bodyPr/>
        <a:lstStyle/>
        <a:p>
          <a:r>
            <a:rPr lang="en-IN" sz="2100" dirty="0" err="1"/>
            <a:t>S.Banne</a:t>
          </a:r>
          <a:r>
            <a:rPr lang="en-IN" sz="2100" dirty="0"/>
            <a:t> et al [1], proposes a novel method combining CAPTCHA and graphical passwords for enhanced security. The methodology involves user registration, login, file storage, and secure file access through a click-based graphical password.</a:t>
          </a:r>
          <a:endParaRPr lang="en-US" sz="2100" dirty="0"/>
        </a:p>
      </dgm:t>
    </dgm:pt>
    <dgm:pt modelId="{8C7221FC-3EE8-40EA-B135-7426E9A8284C}" type="parTrans" cxnId="{9B5E0E5D-E1FB-41E2-9EC1-E2ECE44207A8}">
      <dgm:prSet/>
      <dgm:spPr/>
      <dgm:t>
        <a:bodyPr/>
        <a:lstStyle/>
        <a:p>
          <a:endParaRPr lang="en-US" sz="2000"/>
        </a:p>
      </dgm:t>
    </dgm:pt>
    <dgm:pt modelId="{6013D35E-AB75-49AD-AA5C-476F772A376E}" type="sibTrans" cxnId="{9B5E0E5D-E1FB-41E2-9EC1-E2ECE44207A8}">
      <dgm:prSet/>
      <dgm:spPr/>
      <dgm:t>
        <a:bodyPr/>
        <a:lstStyle/>
        <a:p>
          <a:endParaRPr lang="en-US" sz="2000"/>
        </a:p>
      </dgm:t>
    </dgm:pt>
    <dgm:pt modelId="{08E7E537-8E5F-405C-8401-B53BF7D1C2A5}">
      <dgm:prSet custT="1"/>
      <dgm:spPr/>
      <dgm:t>
        <a:bodyPr/>
        <a:lstStyle/>
        <a:p>
          <a:r>
            <a:rPr lang="en-US" sz="2100" dirty="0"/>
            <a:t>Ahsan et al [2], presents a novel user authentication method where users upload personal images in sequence, enhancing security and memorability compared to traditional alphanumeric passwords.</a:t>
          </a:r>
        </a:p>
      </dgm:t>
    </dgm:pt>
    <dgm:pt modelId="{06994143-A207-4E56-8A15-277369F58A5C}" type="parTrans" cxnId="{CD97B625-0D4F-49EE-9446-F50EFE48FC04}">
      <dgm:prSet/>
      <dgm:spPr/>
      <dgm:t>
        <a:bodyPr/>
        <a:lstStyle/>
        <a:p>
          <a:endParaRPr lang="en-US" sz="2000"/>
        </a:p>
      </dgm:t>
    </dgm:pt>
    <dgm:pt modelId="{75D9C68C-1167-408F-9D52-9CB37A08E224}" type="sibTrans" cxnId="{CD97B625-0D4F-49EE-9446-F50EFE48FC04}">
      <dgm:prSet/>
      <dgm:spPr/>
      <dgm:t>
        <a:bodyPr/>
        <a:lstStyle/>
        <a:p>
          <a:endParaRPr lang="en-US" sz="2000"/>
        </a:p>
      </dgm:t>
    </dgm:pt>
    <dgm:pt modelId="{BDE86B51-5B6A-46A9-B348-E894F0F187E5}" type="pres">
      <dgm:prSet presAssocID="{17CD9DE3-E5FF-43A0-98CA-AF1760F46B1A}" presName="root" presStyleCnt="0">
        <dgm:presLayoutVars>
          <dgm:dir/>
          <dgm:resizeHandles val="exact"/>
        </dgm:presLayoutVars>
      </dgm:prSet>
      <dgm:spPr/>
    </dgm:pt>
    <dgm:pt modelId="{EE72CDE0-C17F-438D-85BB-8C78D5A4ACFE}" type="pres">
      <dgm:prSet presAssocID="{0510585F-32EF-4AD1-955D-BA96F3C02668}" presName="compNode" presStyleCnt="0"/>
      <dgm:spPr/>
    </dgm:pt>
    <dgm:pt modelId="{0B218A13-2C86-4433-ACCC-9463F3193D89}" type="pres">
      <dgm:prSet presAssocID="{0510585F-32EF-4AD1-955D-BA96F3C02668}" presName="bgRect" presStyleLbl="bgShp" presStyleIdx="0" presStyleCnt="2"/>
      <dgm:spPr/>
    </dgm:pt>
    <dgm:pt modelId="{74B9CAE3-ED9C-443E-84DD-006B9D23759F}" type="pres">
      <dgm:prSet presAssocID="{0510585F-32EF-4AD1-955D-BA96F3C026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7C554E26-FF1B-4DF1-92DA-1C883D3875BB}" type="pres">
      <dgm:prSet presAssocID="{0510585F-32EF-4AD1-955D-BA96F3C02668}" presName="spaceRect" presStyleCnt="0"/>
      <dgm:spPr/>
    </dgm:pt>
    <dgm:pt modelId="{99762715-E96D-41DA-AA71-E37C0D87F4A7}" type="pres">
      <dgm:prSet presAssocID="{0510585F-32EF-4AD1-955D-BA96F3C02668}" presName="parTx" presStyleLbl="revTx" presStyleIdx="0" presStyleCnt="2">
        <dgm:presLayoutVars>
          <dgm:chMax val="0"/>
          <dgm:chPref val="0"/>
        </dgm:presLayoutVars>
      </dgm:prSet>
      <dgm:spPr/>
    </dgm:pt>
    <dgm:pt modelId="{7DCA4820-0C61-435D-924D-092F66803552}" type="pres">
      <dgm:prSet presAssocID="{6013D35E-AB75-49AD-AA5C-476F772A376E}" presName="sibTrans" presStyleCnt="0"/>
      <dgm:spPr/>
    </dgm:pt>
    <dgm:pt modelId="{0AEC7F80-2799-45CB-B176-383A0DAD9F82}" type="pres">
      <dgm:prSet presAssocID="{08E7E537-8E5F-405C-8401-B53BF7D1C2A5}" presName="compNode" presStyleCnt="0"/>
      <dgm:spPr/>
    </dgm:pt>
    <dgm:pt modelId="{F5923AA6-8E66-4CCC-AA68-A5C2EE46D45A}" type="pres">
      <dgm:prSet presAssocID="{08E7E537-8E5F-405C-8401-B53BF7D1C2A5}" presName="bgRect" presStyleLbl="bgShp" presStyleIdx="1" presStyleCnt="2"/>
      <dgm:spPr/>
    </dgm:pt>
    <dgm:pt modelId="{98C7AC5A-2ACB-4431-A658-A5C93908F3C4}" type="pres">
      <dgm:prSet presAssocID="{08E7E537-8E5F-405C-8401-B53BF7D1C2A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9164D336-189A-47A0-A1E0-C5BE91531F87}" type="pres">
      <dgm:prSet presAssocID="{08E7E537-8E5F-405C-8401-B53BF7D1C2A5}" presName="spaceRect" presStyleCnt="0"/>
      <dgm:spPr/>
    </dgm:pt>
    <dgm:pt modelId="{F75C41EB-4A25-4A68-A357-9E15FAFBDAD1}" type="pres">
      <dgm:prSet presAssocID="{08E7E537-8E5F-405C-8401-B53BF7D1C2A5}" presName="parTx" presStyleLbl="revTx" presStyleIdx="1" presStyleCnt="2">
        <dgm:presLayoutVars>
          <dgm:chMax val="0"/>
          <dgm:chPref val="0"/>
        </dgm:presLayoutVars>
      </dgm:prSet>
      <dgm:spPr/>
    </dgm:pt>
  </dgm:ptLst>
  <dgm:cxnLst>
    <dgm:cxn modelId="{CD97B625-0D4F-49EE-9446-F50EFE48FC04}" srcId="{17CD9DE3-E5FF-43A0-98CA-AF1760F46B1A}" destId="{08E7E537-8E5F-405C-8401-B53BF7D1C2A5}" srcOrd="1" destOrd="0" parTransId="{06994143-A207-4E56-8A15-277369F58A5C}" sibTransId="{75D9C68C-1167-408F-9D52-9CB37A08E224}"/>
    <dgm:cxn modelId="{CB112029-7234-408D-A1E2-20470EA861C6}" type="presOf" srcId="{08E7E537-8E5F-405C-8401-B53BF7D1C2A5}" destId="{F75C41EB-4A25-4A68-A357-9E15FAFBDAD1}" srcOrd="0" destOrd="0" presId="urn:microsoft.com/office/officeart/2018/2/layout/IconVerticalSolidList"/>
    <dgm:cxn modelId="{9B5E0E5D-E1FB-41E2-9EC1-E2ECE44207A8}" srcId="{17CD9DE3-E5FF-43A0-98CA-AF1760F46B1A}" destId="{0510585F-32EF-4AD1-955D-BA96F3C02668}" srcOrd="0" destOrd="0" parTransId="{8C7221FC-3EE8-40EA-B135-7426E9A8284C}" sibTransId="{6013D35E-AB75-49AD-AA5C-476F772A376E}"/>
    <dgm:cxn modelId="{97D9155E-FCF2-4B90-A5CB-2B9CEB39D835}" type="presOf" srcId="{0510585F-32EF-4AD1-955D-BA96F3C02668}" destId="{99762715-E96D-41DA-AA71-E37C0D87F4A7}" srcOrd="0" destOrd="0" presId="urn:microsoft.com/office/officeart/2018/2/layout/IconVerticalSolidList"/>
    <dgm:cxn modelId="{9E8620C8-CEA2-4313-A7C1-BE5CAC203EDD}" type="presOf" srcId="{17CD9DE3-E5FF-43A0-98CA-AF1760F46B1A}" destId="{BDE86B51-5B6A-46A9-B348-E894F0F187E5}" srcOrd="0" destOrd="0" presId="urn:microsoft.com/office/officeart/2018/2/layout/IconVerticalSolidList"/>
    <dgm:cxn modelId="{76107BD5-1D05-45AD-BE98-DFB7F9FE4C27}" type="presParOf" srcId="{BDE86B51-5B6A-46A9-B348-E894F0F187E5}" destId="{EE72CDE0-C17F-438D-85BB-8C78D5A4ACFE}" srcOrd="0" destOrd="0" presId="urn:microsoft.com/office/officeart/2018/2/layout/IconVerticalSolidList"/>
    <dgm:cxn modelId="{501AC10D-64D9-4EC6-8BD2-CE6091610049}" type="presParOf" srcId="{EE72CDE0-C17F-438D-85BB-8C78D5A4ACFE}" destId="{0B218A13-2C86-4433-ACCC-9463F3193D89}" srcOrd="0" destOrd="0" presId="urn:microsoft.com/office/officeart/2018/2/layout/IconVerticalSolidList"/>
    <dgm:cxn modelId="{8D382400-B2A1-43DD-BFB0-7209E623E4D8}" type="presParOf" srcId="{EE72CDE0-C17F-438D-85BB-8C78D5A4ACFE}" destId="{74B9CAE3-ED9C-443E-84DD-006B9D23759F}" srcOrd="1" destOrd="0" presId="urn:microsoft.com/office/officeart/2018/2/layout/IconVerticalSolidList"/>
    <dgm:cxn modelId="{BC9F2ED7-5588-4533-BF21-C5DF39F2093E}" type="presParOf" srcId="{EE72CDE0-C17F-438D-85BB-8C78D5A4ACFE}" destId="{7C554E26-FF1B-4DF1-92DA-1C883D3875BB}" srcOrd="2" destOrd="0" presId="urn:microsoft.com/office/officeart/2018/2/layout/IconVerticalSolidList"/>
    <dgm:cxn modelId="{8FF0DAA3-36F6-4EA1-A0DC-E151ED8C2D50}" type="presParOf" srcId="{EE72CDE0-C17F-438D-85BB-8C78D5A4ACFE}" destId="{99762715-E96D-41DA-AA71-E37C0D87F4A7}" srcOrd="3" destOrd="0" presId="urn:microsoft.com/office/officeart/2018/2/layout/IconVerticalSolidList"/>
    <dgm:cxn modelId="{63B1FB29-F378-46BE-8087-35E551B25710}" type="presParOf" srcId="{BDE86B51-5B6A-46A9-B348-E894F0F187E5}" destId="{7DCA4820-0C61-435D-924D-092F66803552}" srcOrd="1" destOrd="0" presId="urn:microsoft.com/office/officeart/2018/2/layout/IconVerticalSolidList"/>
    <dgm:cxn modelId="{AB2080D1-DCC0-416D-AE91-C8FBE9985484}" type="presParOf" srcId="{BDE86B51-5B6A-46A9-B348-E894F0F187E5}" destId="{0AEC7F80-2799-45CB-B176-383A0DAD9F82}" srcOrd="2" destOrd="0" presId="urn:microsoft.com/office/officeart/2018/2/layout/IconVerticalSolidList"/>
    <dgm:cxn modelId="{A87E3293-310A-475B-8130-B7E91EF1027A}" type="presParOf" srcId="{0AEC7F80-2799-45CB-B176-383A0DAD9F82}" destId="{F5923AA6-8E66-4CCC-AA68-A5C2EE46D45A}" srcOrd="0" destOrd="0" presId="urn:microsoft.com/office/officeart/2018/2/layout/IconVerticalSolidList"/>
    <dgm:cxn modelId="{B1DBED43-D9AF-4B59-B694-0FDC28BF6EA5}" type="presParOf" srcId="{0AEC7F80-2799-45CB-B176-383A0DAD9F82}" destId="{98C7AC5A-2ACB-4431-A658-A5C93908F3C4}" srcOrd="1" destOrd="0" presId="urn:microsoft.com/office/officeart/2018/2/layout/IconVerticalSolidList"/>
    <dgm:cxn modelId="{F390C1D3-19F7-43CC-96C0-BD689A4E78EB}" type="presParOf" srcId="{0AEC7F80-2799-45CB-B176-383A0DAD9F82}" destId="{9164D336-189A-47A0-A1E0-C5BE91531F87}" srcOrd="2" destOrd="0" presId="urn:microsoft.com/office/officeart/2018/2/layout/IconVerticalSolidList"/>
    <dgm:cxn modelId="{7B1B1F34-4F60-4CD0-BC67-09E3922E16A6}" type="presParOf" srcId="{0AEC7F80-2799-45CB-B176-383A0DAD9F82}" destId="{F75C41EB-4A25-4A68-A357-9E15FAFBDA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2BE21-973B-41EE-A431-24642F2EAB8D}">
      <dsp:nvSpPr>
        <dsp:cNvPr id="0" name=""/>
        <dsp:cNvSpPr/>
      </dsp:nvSpPr>
      <dsp:spPr>
        <a:xfrm>
          <a:off x="0" y="189467"/>
          <a:ext cx="10515600" cy="9661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B5D5C-7003-4E13-8E84-CC6C46350711}">
      <dsp:nvSpPr>
        <dsp:cNvPr id="0" name=""/>
        <dsp:cNvSpPr/>
      </dsp:nvSpPr>
      <dsp:spPr>
        <a:xfrm>
          <a:off x="292248" y="406842"/>
          <a:ext cx="531360" cy="531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9D911B-5168-4949-A955-F4CDE2B6AAD3}">
      <dsp:nvSpPr>
        <dsp:cNvPr id="0" name=""/>
        <dsp:cNvSpPr/>
      </dsp:nvSpPr>
      <dsp:spPr>
        <a:xfrm>
          <a:off x="1115856" y="189467"/>
          <a:ext cx="9347750" cy="931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29" tIns="98629" rIns="98629" bIns="98629" numCol="1" spcCol="1270" anchor="ctr" anchorCtr="0">
          <a:noAutofit/>
        </a:bodyPr>
        <a:lstStyle/>
        <a:p>
          <a:pPr marL="0" lvl="0" indent="0" algn="l" defTabSz="844550">
            <a:lnSpc>
              <a:spcPct val="100000"/>
            </a:lnSpc>
            <a:spcBef>
              <a:spcPct val="0"/>
            </a:spcBef>
            <a:spcAft>
              <a:spcPct val="35000"/>
            </a:spcAft>
            <a:buNone/>
          </a:pPr>
          <a:r>
            <a:rPr lang="en-US" sz="1900" kern="1200"/>
            <a:t>The Graphical Password Authentication System offers a dynamic approach to web security, drawing inspiration from real-world cyber challenges. </a:t>
          </a:r>
        </a:p>
      </dsp:txBody>
      <dsp:txXfrm>
        <a:off x="1115856" y="189467"/>
        <a:ext cx="9347750" cy="931928"/>
      </dsp:txXfrm>
    </dsp:sp>
    <dsp:sp modelId="{68FC15E5-04C9-442A-B319-64AA19746AFE}">
      <dsp:nvSpPr>
        <dsp:cNvPr id="0" name=""/>
        <dsp:cNvSpPr/>
      </dsp:nvSpPr>
      <dsp:spPr>
        <a:xfrm>
          <a:off x="0" y="1420219"/>
          <a:ext cx="10515600" cy="9661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EF7CD-8F9E-40A8-B60B-663771624C70}">
      <dsp:nvSpPr>
        <dsp:cNvPr id="0" name=""/>
        <dsp:cNvSpPr/>
      </dsp:nvSpPr>
      <dsp:spPr>
        <a:xfrm>
          <a:off x="292248" y="1637593"/>
          <a:ext cx="531360" cy="531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0978CE-109D-44F9-8053-4BE14A0BB6A6}">
      <dsp:nvSpPr>
        <dsp:cNvPr id="0" name=""/>
        <dsp:cNvSpPr/>
      </dsp:nvSpPr>
      <dsp:spPr>
        <a:xfrm>
          <a:off x="1115856" y="1449192"/>
          <a:ext cx="9347750" cy="873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29" tIns="98629" rIns="98629" bIns="98629" numCol="1" spcCol="1270" anchor="ctr" anchorCtr="0">
          <a:noAutofit/>
        </a:bodyPr>
        <a:lstStyle/>
        <a:p>
          <a:pPr marL="0" lvl="0" indent="0" algn="l" defTabSz="844550">
            <a:lnSpc>
              <a:spcPct val="100000"/>
            </a:lnSpc>
            <a:spcBef>
              <a:spcPct val="0"/>
            </a:spcBef>
            <a:spcAft>
              <a:spcPct val="35000"/>
            </a:spcAft>
            <a:buNone/>
          </a:pPr>
          <a:r>
            <a:rPr lang="en-US" sz="1900" kern="1200" dirty="0"/>
            <a:t>The system comprises layers involving the organization of segmented images, the selection of dynamic category-based images, decoding obscured speech-to-text, and deciphering intentionally garbled text. </a:t>
          </a:r>
        </a:p>
      </dsp:txBody>
      <dsp:txXfrm>
        <a:off x="1115856" y="1449192"/>
        <a:ext cx="9347750" cy="873980"/>
      </dsp:txXfrm>
    </dsp:sp>
    <dsp:sp modelId="{2C5E5580-6374-405A-9B01-19D8BEA779F6}">
      <dsp:nvSpPr>
        <dsp:cNvPr id="0" name=""/>
        <dsp:cNvSpPr/>
      </dsp:nvSpPr>
      <dsp:spPr>
        <a:xfrm>
          <a:off x="0" y="2650970"/>
          <a:ext cx="10515600" cy="9661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9C806-8150-4791-84D5-3D69245E1720}">
      <dsp:nvSpPr>
        <dsp:cNvPr id="0" name=""/>
        <dsp:cNvSpPr/>
      </dsp:nvSpPr>
      <dsp:spPr>
        <a:xfrm>
          <a:off x="292248" y="2868345"/>
          <a:ext cx="531360" cy="531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6C60BC-20E0-4A8F-985B-1062610952D5}">
      <dsp:nvSpPr>
        <dsp:cNvPr id="0" name=""/>
        <dsp:cNvSpPr/>
      </dsp:nvSpPr>
      <dsp:spPr>
        <a:xfrm>
          <a:off x="1115856" y="2650970"/>
          <a:ext cx="9347750" cy="931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29" tIns="98629" rIns="98629" bIns="98629" numCol="1" spcCol="1270" anchor="ctr" anchorCtr="0">
          <a:noAutofit/>
        </a:bodyPr>
        <a:lstStyle/>
        <a:p>
          <a:pPr marL="0" lvl="0" indent="0" algn="l" defTabSz="844550">
            <a:lnSpc>
              <a:spcPct val="100000"/>
            </a:lnSpc>
            <a:spcBef>
              <a:spcPct val="0"/>
            </a:spcBef>
            <a:spcAft>
              <a:spcPct val="35000"/>
            </a:spcAft>
            <a:buNone/>
          </a:pPr>
          <a:r>
            <a:rPr lang="en-US" sz="1900" kern="1200" dirty="0"/>
            <a:t>Each layer serves as an engaging puzzle, making security an interactive experience. </a:t>
          </a:r>
        </a:p>
      </dsp:txBody>
      <dsp:txXfrm>
        <a:off x="1115856" y="2650970"/>
        <a:ext cx="9347750" cy="931928"/>
      </dsp:txXfrm>
    </dsp:sp>
    <dsp:sp modelId="{049A3E1F-666A-492D-AFC5-F7842B54E681}">
      <dsp:nvSpPr>
        <dsp:cNvPr id="0" name=""/>
        <dsp:cNvSpPr/>
      </dsp:nvSpPr>
      <dsp:spPr>
        <a:xfrm>
          <a:off x="0" y="3881722"/>
          <a:ext cx="10515600" cy="9661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77C108-E783-4DBF-98E6-176BA82260CF}">
      <dsp:nvSpPr>
        <dsp:cNvPr id="0" name=""/>
        <dsp:cNvSpPr/>
      </dsp:nvSpPr>
      <dsp:spPr>
        <a:xfrm>
          <a:off x="292248" y="4099096"/>
          <a:ext cx="531360" cy="531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50A746-A0F4-4EE5-8A51-9B185F9CAF05}">
      <dsp:nvSpPr>
        <dsp:cNvPr id="0" name=""/>
        <dsp:cNvSpPr/>
      </dsp:nvSpPr>
      <dsp:spPr>
        <a:xfrm>
          <a:off x="1115856" y="3881722"/>
          <a:ext cx="9347750" cy="9319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629" tIns="98629" rIns="98629" bIns="98629" numCol="1" spcCol="1270" anchor="ctr" anchorCtr="0">
          <a:noAutofit/>
        </a:bodyPr>
        <a:lstStyle/>
        <a:p>
          <a:pPr marL="0" lvl="0" indent="0" algn="l" defTabSz="844550">
            <a:lnSpc>
              <a:spcPct val="100000"/>
            </a:lnSpc>
            <a:spcBef>
              <a:spcPct val="0"/>
            </a:spcBef>
            <a:spcAft>
              <a:spcPct val="35000"/>
            </a:spcAft>
            <a:buNone/>
          </a:pPr>
          <a:r>
            <a:rPr lang="en-US" sz="1900" kern="1200"/>
            <a:t>Beyond threat defense, this project aims to redefine the rules of web security, welcoming users to an innovative realm where every layer combines innovation with robust protection.</a:t>
          </a:r>
        </a:p>
      </dsp:txBody>
      <dsp:txXfrm>
        <a:off x="1115856" y="3881722"/>
        <a:ext cx="9347750" cy="9319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18A13-2C86-4433-ACCC-9463F3193D89}">
      <dsp:nvSpPr>
        <dsp:cNvPr id="0" name=""/>
        <dsp:cNvSpPr/>
      </dsp:nvSpPr>
      <dsp:spPr>
        <a:xfrm>
          <a:off x="0" y="503123"/>
          <a:ext cx="10515600" cy="15093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B9CAE3-ED9C-443E-84DD-006B9D23759F}">
      <dsp:nvSpPr>
        <dsp:cNvPr id="0" name=""/>
        <dsp:cNvSpPr/>
      </dsp:nvSpPr>
      <dsp:spPr>
        <a:xfrm>
          <a:off x="456584" y="842731"/>
          <a:ext cx="830153" cy="830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762715-E96D-41DA-AA71-E37C0D87F4A7}">
      <dsp:nvSpPr>
        <dsp:cNvPr id="0" name=""/>
        <dsp:cNvSpPr/>
      </dsp:nvSpPr>
      <dsp:spPr>
        <a:xfrm>
          <a:off x="1743322" y="503123"/>
          <a:ext cx="8772277" cy="15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742" tIns="159742" rIns="159742" bIns="159742" numCol="1" spcCol="1270" anchor="ctr" anchorCtr="0">
          <a:noAutofit/>
        </a:bodyPr>
        <a:lstStyle/>
        <a:p>
          <a:pPr marL="0" lvl="0" indent="0" algn="l" defTabSz="933450">
            <a:lnSpc>
              <a:spcPct val="90000"/>
            </a:lnSpc>
            <a:spcBef>
              <a:spcPct val="0"/>
            </a:spcBef>
            <a:spcAft>
              <a:spcPct val="35000"/>
            </a:spcAft>
            <a:buNone/>
          </a:pPr>
          <a:r>
            <a:rPr lang="en-IN" sz="2100" kern="1200" dirty="0" err="1"/>
            <a:t>S.Banne</a:t>
          </a:r>
          <a:r>
            <a:rPr lang="en-IN" sz="2100" kern="1200" dirty="0"/>
            <a:t> et al [1], proposes a novel method combining CAPTCHA and graphical passwords for enhanced security. The methodology involves user registration, login, file storage, and secure file access through a click-based graphical password.</a:t>
          </a:r>
          <a:endParaRPr lang="en-US" sz="2100" kern="1200" dirty="0"/>
        </a:p>
      </dsp:txBody>
      <dsp:txXfrm>
        <a:off x="1743322" y="503123"/>
        <a:ext cx="8772277" cy="1509370"/>
      </dsp:txXfrm>
    </dsp:sp>
    <dsp:sp modelId="{F5923AA6-8E66-4CCC-AA68-A5C2EE46D45A}">
      <dsp:nvSpPr>
        <dsp:cNvPr id="0" name=""/>
        <dsp:cNvSpPr/>
      </dsp:nvSpPr>
      <dsp:spPr>
        <a:xfrm>
          <a:off x="0" y="2338844"/>
          <a:ext cx="10515600" cy="1509370"/>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98C7AC5A-2ACB-4431-A658-A5C93908F3C4}">
      <dsp:nvSpPr>
        <dsp:cNvPr id="0" name=""/>
        <dsp:cNvSpPr/>
      </dsp:nvSpPr>
      <dsp:spPr>
        <a:xfrm>
          <a:off x="456584" y="2678452"/>
          <a:ext cx="830153" cy="830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5C41EB-4A25-4A68-A357-9E15FAFBDAD1}">
      <dsp:nvSpPr>
        <dsp:cNvPr id="0" name=""/>
        <dsp:cNvSpPr/>
      </dsp:nvSpPr>
      <dsp:spPr>
        <a:xfrm>
          <a:off x="1743322" y="2338844"/>
          <a:ext cx="8772277" cy="15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742" tIns="159742" rIns="159742" bIns="159742" numCol="1" spcCol="1270" anchor="ctr" anchorCtr="0">
          <a:noAutofit/>
        </a:bodyPr>
        <a:lstStyle/>
        <a:p>
          <a:pPr marL="0" lvl="0" indent="0" algn="l" defTabSz="933450">
            <a:lnSpc>
              <a:spcPct val="90000"/>
            </a:lnSpc>
            <a:spcBef>
              <a:spcPct val="0"/>
            </a:spcBef>
            <a:spcAft>
              <a:spcPct val="35000"/>
            </a:spcAft>
            <a:buNone/>
          </a:pPr>
          <a:r>
            <a:rPr lang="en-US" sz="2100" kern="1200" dirty="0"/>
            <a:t>Ahsan et al [2], presents a novel user authentication method where users upload personal images in sequence, enhancing security and memorability compared to traditional alphanumeric passwords.</a:t>
          </a:r>
        </a:p>
      </dsp:txBody>
      <dsp:txXfrm>
        <a:off x="1743322" y="2338844"/>
        <a:ext cx="8772277" cy="15093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0B59-7463-1067-12F4-1C7B74EAA2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05B33D-51F0-A5CF-0DDB-19A6365C6A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A3FDED-C4B0-4FC9-38E4-201FFD779CBF}"/>
              </a:ext>
            </a:extLst>
          </p:cNvPr>
          <p:cNvSpPr>
            <a:spLocks noGrp="1"/>
          </p:cNvSpPr>
          <p:nvPr>
            <p:ph type="dt" sz="half" idx="10"/>
          </p:nvPr>
        </p:nvSpPr>
        <p:spPr/>
        <p:txBody>
          <a:bodyPr/>
          <a:lstStyle/>
          <a:p>
            <a:fld id="{61C13AD4-28A5-4B8D-986D-B32F1DA3BC60}" type="datetimeFigureOut">
              <a:rPr lang="en-IN" smtClean="0"/>
              <a:t>04-01-2024</a:t>
            </a:fld>
            <a:endParaRPr lang="en-IN"/>
          </a:p>
        </p:txBody>
      </p:sp>
      <p:sp>
        <p:nvSpPr>
          <p:cNvPr id="5" name="Footer Placeholder 4">
            <a:extLst>
              <a:ext uri="{FF2B5EF4-FFF2-40B4-BE49-F238E27FC236}">
                <a16:creationId xmlns:a16="http://schemas.microsoft.com/office/drawing/2014/main" id="{B4B8CC65-6FD0-5B73-D596-4996EBFFA5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3F044-6A3A-4A39-7A45-42BE4859CD79}"/>
              </a:ext>
            </a:extLst>
          </p:cNvPr>
          <p:cNvSpPr>
            <a:spLocks noGrp="1"/>
          </p:cNvSpPr>
          <p:nvPr>
            <p:ph type="sldNum" sz="quarter" idx="12"/>
          </p:nvPr>
        </p:nvSpPr>
        <p:spPr/>
        <p:txBody>
          <a:bodyPr/>
          <a:lstStyle/>
          <a:p>
            <a:fld id="{495A9937-DBEA-4953-A220-7D68C1060EEC}" type="slidenum">
              <a:rPr lang="en-IN" smtClean="0"/>
              <a:t>‹#›</a:t>
            </a:fld>
            <a:endParaRPr lang="en-IN"/>
          </a:p>
        </p:txBody>
      </p:sp>
    </p:spTree>
    <p:extLst>
      <p:ext uri="{BB962C8B-B14F-4D97-AF65-F5344CB8AC3E}">
        <p14:creationId xmlns:p14="http://schemas.microsoft.com/office/powerpoint/2010/main" val="2771478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749F-DA7C-DBAC-194B-18F86F6F1F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DF8467-D58A-C0EA-1AAC-E731B5F618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E5E48-F475-9625-FA0D-A830867722F3}"/>
              </a:ext>
            </a:extLst>
          </p:cNvPr>
          <p:cNvSpPr>
            <a:spLocks noGrp="1"/>
          </p:cNvSpPr>
          <p:nvPr>
            <p:ph type="dt" sz="half" idx="10"/>
          </p:nvPr>
        </p:nvSpPr>
        <p:spPr/>
        <p:txBody>
          <a:bodyPr/>
          <a:lstStyle/>
          <a:p>
            <a:fld id="{61C13AD4-28A5-4B8D-986D-B32F1DA3BC60}" type="datetimeFigureOut">
              <a:rPr lang="en-IN" smtClean="0"/>
              <a:t>04-01-2024</a:t>
            </a:fld>
            <a:endParaRPr lang="en-IN"/>
          </a:p>
        </p:txBody>
      </p:sp>
      <p:sp>
        <p:nvSpPr>
          <p:cNvPr id="5" name="Footer Placeholder 4">
            <a:extLst>
              <a:ext uri="{FF2B5EF4-FFF2-40B4-BE49-F238E27FC236}">
                <a16:creationId xmlns:a16="http://schemas.microsoft.com/office/drawing/2014/main" id="{D5DCF2DC-6C69-0397-6645-719D34AF4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8A8556-C44E-8B97-7D6F-2CA9AFC1AD7F}"/>
              </a:ext>
            </a:extLst>
          </p:cNvPr>
          <p:cNvSpPr>
            <a:spLocks noGrp="1"/>
          </p:cNvSpPr>
          <p:nvPr>
            <p:ph type="sldNum" sz="quarter" idx="12"/>
          </p:nvPr>
        </p:nvSpPr>
        <p:spPr/>
        <p:txBody>
          <a:bodyPr/>
          <a:lstStyle/>
          <a:p>
            <a:fld id="{495A9937-DBEA-4953-A220-7D68C1060EEC}" type="slidenum">
              <a:rPr lang="en-IN" smtClean="0"/>
              <a:t>‹#›</a:t>
            </a:fld>
            <a:endParaRPr lang="en-IN"/>
          </a:p>
        </p:txBody>
      </p:sp>
    </p:spTree>
    <p:extLst>
      <p:ext uri="{BB962C8B-B14F-4D97-AF65-F5344CB8AC3E}">
        <p14:creationId xmlns:p14="http://schemas.microsoft.com/office/powerpoint/2010/main" val="3012287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C2D9E-7658-F1B4-D890-7DE29CC77D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537089-F6EC-0CB9-3DBD-997BC395A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E26FD-A149-C045-9A6B-30A8A028128B}"/>
              </a:ext>
            </a:extLst>
          </p:cNvPr>
          <p:cNvSpPr>
            <a:spLocks noGrp="1"/>
          </p:cNvSpPr>
          <p:nvPr>
            <p:ph type="dt" sz="half" idx="10"/>
          </p:nvPr>
        </p:nvSpPr>
        <p:spPr/>
        <p:txBody>
          <a:bodyPr/>
          <a:lstStyle/>
          <a:p>
            <a:fld id="{61C13AD4-28A5-4B8D-986D-B32F1DA3BC60}" type="datetimeFigureOut">
              <a:rPr lang="en-IN" smtClean="0"/>
              <a:t>04-01-2024</a:t>
            </a:fld>
            <a:endParaRPr lang="en-IN"/>
          </a:p>
        </p:txBody>
      </p:sp>
      <p:sp>
        <p:nvSpPr>
          <p:cNvPr id="5" name="Footer Placeholder 4">
            <a:extLst>
              <a:ext uri="{FF2B5EF4-FFF2-40B4-BE49-F238E27FC236}">
                <a16:creationId xmlns:a16="http://schemas.microsoft.com/office/drawing/2014/main" id="{12A1B011-5F36-D5E9-2084-7021371E5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03C6C-B067-A1DF-19B8-8FCF3EA08341}"/>
              </a:ext>
            </a:extLst>
          </p:cNvPr>
          <p:cNvSpPr>
            <a:spLocks noGrp="1"/>
          </p:cNvSpPr>
          <p:nvPr>
            <p:ph type="sldNum" sz="quarter" idx="12"/>
          </p:nvPr>
        </p:nvSpPr>
        <p:spPr/>
        <p:txBody>
          <a:bodyPr/>
          <a:lstStyle/>
          <a:p>
            <a:fld id="{495A9937-DBEA-4953-A220-7D68C1060EEC}" type="slidenum">
              <a:rPr lang="en-IN" smtClean="0"/>
              <a:t>‹#›</a:t>
            </a:fld>
            <a:endParaRPr lang="en-IN"/>
          </a:p>
        </p:txBody>
      </p:sp>
    </p:spTree>
    <p:extLst>
      <p:ext uri="{BB962C8B-B14F-4D97-AF65-F5344CB8AC3E}">
        <p14:creationId xmlns:p14="http://schemas.microsoft.com/office/powerpoint/2010/main" val="162682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E506-0A88-55E1-CAC8-0BCD9A3226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98F0BC-1C8F-9C11-1E19-5D6B6CC7F2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40F0E7-49C4-8E2B-FDE1-B08ABC56A11A}"/>
              </a:ext>
            </a:extLst>
          </p:cNvPr>
          <p:cNvSpPr>
            <a:spLocks noGrp="1"/>
          </p:cNvSpPr>
          <p:nvPr>
            <p:ph type="dt" sz="half" idx="10"/>
          </p:nvPr>
        </p:nvSpPr>
        <p:spPr/>
        <p:txBody>
          <a:bodyPr/>
          <a:lstStyle/>
          <a:p>
            <a:fld id="{61C13AD4-28A5-4B8D-986D-B32F1DA3BC60}" type="datetimeFigureOut">
              <a:rPr lang="en-IN" smtClean="0"/>
              <a:t>04-01-2024</a:t>
            </a:fld>
            <a:endParaRPr lang="en-IN"/>
          </a:p>
        </p:txBody>
      </p:sp>
      <p:sp>
        <p:nvSpPr>
          <p:cNvPr id="5" name="Footer Placeholder 4">
            <a:extLst>
              <a:ext uri="{FF2B5EF4-FFF2-40B4-BE49-F238E27FC236}">
                <a16:creationId xmlns:a16="http://schemas.microsoft.com/office/drawing/2014/main" id="{D3CE5CC0-AB63-A195-BFB2-F0DB366593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BEC4F6-C575-BA6F-8C55-F8D5F520AD8C}"/>
              </a:ext>
            </a:extLst>
          </p:cNvPr>
          <p:cNvSpPr>
            <a:spLocks noGrp="1"/>
          </p:cNvSpPr>
          <p:nvPr>
            <p:ph type="sldNum" sz="quarter" idx="12"/>
          </p:nvPr>
        </p:nvSpPr>
        <p:spPr/>
        <p:txBody>
          <a:bodyPr/>
          <a:lstStyle/>
          <a:p>
            <a:fld id="{495A9937-DBEA-4953-A220-7D68C1060EEC}" type="slidenum">
              <a:rPr lang="en-IN" smtClean="0"/>
              <a:t>‹#›</a:t>
            </a:fld>
            <a:endParaRPr lang="en-IN"/>
          </a:p>
        </p:txBody>
      </p:sp>
    </p:spTree>
    <p:extLst>
      <p:ext uri="{BB962C8B-B14F-4D97-AF65-F5344CB8AC3E}">
        <p14:creationId xmlns:p14="http://schemas.microsoft.com/office/powerpoint/2010/main" val="405740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DF65-4CCA-5020-4D02-1ADA1520B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7FDB2B-6C3C-42E0-B4AC-F09F8FE7E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430656-08C6-4AC6-FB76-522C93D9F20D}"/>
              </a:ext>
            </a:extLst>
          </p:cNvPr>
          <p:cNvSpPr>
            <a:spLocks noGrp="1"/>
          </p:cNvSpPr>
          <p:nvPr>
            <p:ph type="dt" sz="half" idx="10"/>
          </p:nvPr>
        </p:nvSpPr>
        <p:spPr/>
        <p:txBody>
          <a:bodyPr/>
          <a:lstStyle/>
          <a:p>
            <a:fld id="{61C13AD4-28A5-4B8D-986D-B32F1DA3BC60}" type="datetimeFigureOut">
              <a:rPr lang="en-IN" smtClean="0"/>
              <a:t>04-01-2024</a:t>
            </a:fld>
            <a:endParaRPr lang="en-IN"/>
          </a:p>
        </p:txBody>
      </p:sp>
      <p:sp>
        <p:nvSpPr>
          <p:cNvPr id="5" name="Footer Placeholder 4">
            <a:extLst>
              <a:ext uri="{FF2B5EF4-FFF2-40B4-BE49-F238E27FC236}">
                <a16:creationId xmlns:a16="http://schemas.microsoft.com/office/drawing/2014/main" id="{70457AA7-000A-0B7B-1AAB-1EC35EF7E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0567D-0122-8D3F-8169-D92A9BEDF5CD}"/>
              </a:ext>
            </a:extLst>
          </p:cNvPr>
          <p:cNvSpPr>
            <a:spLocks noGrp="1"/>
          </p:cNvSpPr>
          <p:nvPr>
            <p:ph type="sldNum" sz="quarter" idx="12"/>
          </p:nvPr>
        </p:nvSpPr>
        <p:spPr/>
        <p:txBody>
          <a:bodyPr/>
          <a:lstStyle/>
          <a:p>
            <a:fld id="{495A9937-DBEA-4953-A220-7D68C1060EEC}" type="slidenum">
              <a:rPr lang="en-IN" smtClean="0"/>
              <a:t>‹#›</a:t>
            </a:fld>
            <a:endParaRPr lang="en-IN"/>
          </a:p>
        </p:txBody>
      </p:sp>
    </p:spTree>
    <p:extLst>
      <p:ext uri="{BB962C8B-B14F-4D97-AF65-F5344CB8AC3E}">
        <p14:creationId xmlns:p14="http://schemas.microsoft.com/office/powerpoint/2010/main" val="323763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0077-960A-9229-E8F8-ED3A3DB528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CC735C-008B-0C4D-743B-FCD37F659E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CD7CA2-FF33-4538-5412-9E0A482B8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E82C21-E019-F0F6-0C0D-DEB04A3E5706}"/>
              </a:ext>
            </a:extLst>
          </p:cNvPr>
          <p:cNvSpPr>
            <a:spLocks noGrp="1"/>
          </p:cNvSpPr>
          <p:nvPr>
            <p:ph type="dt" sz="half" idx="10"/>
          </p:nvPr>
        </p:nvSpPr>
        <p:spPr/>
        <p:txBody>
          <a:bodyPr/>
          <a:lstStyle/>
          <a:p>
            <a:fld id="{61C13AD4-28A5-4B8D-986D-B32F1DA3BC60}" type="datetimeFigureOut">
              <a:rPr lang="en-IN" smtClean="0"/>
              <a:t>04-01-2024</a:t>
            </a:fld>
            <a:endParaRPr lang="en-IN"/>
          </a:p>
        </p:txBody>
      </p:sp>
      <p:sp>
        <p:nvSpPr>
          <p:cNvPr id="6" name="Footer Placeholder 5">
            <a:extLst>
              <a:ext uri="{FF2B5EF4-FFF2-40B4-BE49-F238E27FC236}">
                <a16:creationId xmlns:a16="http://schemas.microsoft.com/office/drawing/2014/main" id="{3A41E852-EEBB-54A7-171D-E9D4656E8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28F0CC-C474-B875-4D1D-9439515DA039}"/>
              </a:ext>
            </a:extLst>
          </p:cNvPr>
          <p:cNvSpPr>
            <a:spLocks noGrp="1"/>
          </p:cNvSpPr>
          <p:nvPr>
            <p:ph type="sldNum" sz="quarter" idx="12"/>
          </p:nvPr>
        </p:nvSpPr>
        <p:spPr/>
        <p:txBody>
          <a:bodyPr/>
          <a:lstStyle/>
          <a:p>
            <a:fld id="{495A9937-DBEA-4953-A220-7D68C1060EEC}" type="slidenum">
              <a:rPr lang="en-IN" smtClean="0"/>
              <a:t>‹#›</a:t>
            </a:fld>
            <a:endParaRPr lang="en-IN"/>
          </a:p>
        </p:txBody>
      </p:sp>
    </p:spTree>
    <p:extLst>
      <p:ext uri="{BB962C8B-B14F-4D97-AF65-F5344CB8AC3E}">
        <p14:creationId xmlns:p14="http://schemas.microsoft.com/office/powerpoint/2010/main" val="193319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89DA-A55C-3DDC-D170-51AB869F5B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EC9796-E670-EB02-C5F6-3814B62BD5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73D68-A54B-E77D-5377-9B4A394CD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9D4615-5E5D-1402-8EC8-BB6B08DE09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BC923F-9570-EC98-579A-72978599FC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1B5F47-FEA9-66E5-0A4C-A2EA5AB88B84}"/>
              </a:ext>
            </a:extLst>
          </p:cNvPr>
          <p:cNvSpPr>
            <a:spLocks noGrp="1"/>
          </p:cNvSpPr>
          <p:nvPr>
            <p:ph type="dt" sz="half" idx="10"/>
          </p:nvPr>
        </p:nvSpPr>
        <p:spPr/>
        <p:txBody>
          <a:bodyPr/>
          <a:lstStyle/>
          <a:p>
            <a:fld id="{61C13AD4-28A5-4B8D-986D-B32F1DA3BC60}" type="datetimeFigureOut">
              <a:rPr lang="en-IN" smtClean="0"/>
              <a:t>04-01-2024</a:t>
            </a:fld>
            <a:endParaRPr lang="en-IN"/>
          </a:p>
        </p:txBody>
      </p:sp>
      <p:sp>
        <p:nvSpPr>
          <p:cNvPr id="8" name="Footer Placeholder 7">
            <a:extLst>
              <a:ext uri="{FF2B5EF4-FFF2-40B4-BE49-F238E27FC236}">
                <a16:creationId xmlns:a16="http://schemas.microsoft.com/office/drawing/2014/main" id="{BD380C70-5077-A7AC-C034-258FA7D408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E19C85-D7F2-7F38-8840-9A8540FCC28F}"/>
              </a:ext>
            </a:extLst>
          </p:cNvPr>
          <p:cNvSpPr>
            <a:spLocks noGrp="1"/>
          </p:cNvSpPr>
          <p:nvPr>
            <p:ph type="sldNum" sz="quarter" idx="12"/>
          </p:nvPr>
        </p:nvSpPr>
        <p:spPr/>
        <p:txBody>
          <a:bodyPr/>
          <a:lstStyle/>
          <a:p>
            <a:fld id="{495A9937-DBEA-4953-A220-7D68C1060EEC}" type="slidenum">
              <a:rPr lang="en-IN" smtClean="0"/>
              <a:t>‹#›</a:t>
            </a:fld>
            <a:endParaRPr lang="en-IN"/>
          </a:p>
        </p:txBody>
      </p:sp>
    </p:spTree>
    <p:extLst>
      <p:ext uri="{BB962C8B-B14F-4D97-AF65-F5344CB8AC3E}">
        <p14:creationId xmlns:p14="http://schemas.microsoft.com/office/powerpoint/2010/main" val="183740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8A60-780D-1A69-729E-1431153AB8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416E79-13D4-4D8C-C49C-6C748C4AFB70}"/>
              </a:ext>
            </a:extLst>
          </p:cNvPr>
          <p:cNvSpPr>
            <a:spLocks noGrp="1"/>
          </p:cNvSpPr>
          <p:nvPr>
            <p:ph type="dt" sz="half" idx="10"/>
          </p:nvPr>
        </p:nvSpPr>
        <p:spPr/>
        <p:txBody>
          <a:bodyPr/>
          <a:lstStyle/>
          <a:p>
            <a:fld id="{61C13AD4-28A5-4B8D-986D-B32F1DA3BC60}" type="datetimeFigureOut">
              <a:rPr lang="en-IN" smtClean="0"/>
              <a:t>04-01-2024</a:t>
            </a:fld>
            <a:endParaRPr lang="en-IN"/>
          </a:p>
        </p:txBody>
      </p:sp>
      <p:sp>
        <p:nvSpPr>
          <p:cNvPr id="4" name="Footer Placeholder 3">
            <a:extLst>
              <a:ext uri="{FF2B5EF4-FFF2-40B4-BE49-F238E27FC236}">
                <a16:creationId xmlns:a16="http://schemas.microsoft.com/office/drawing/2014/main" id="{4F3A329D-415A-62A6-D520-EDEA33B287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3E320C-47DC-17A7-F71E-5F2209FA2664}"/>
              </a:ext>
            </a:extLst>
          </p:cNvPr>
          <p:cNvSpPr>
            <a:spLocks noGrp="1"/>
          </p:cNvSpPr>
          <p:nvPr>
            <p:ph type="sldNum" sz="quarter" idx="12"/>
          </p:nvPr>
        </p:nvSpPr>
        <p:spPr/>
        <p:txBody>
          <a:bodyPr/>
          <a:lstStyle/>
          <a:p>
            <a:fld id="{495A9937-DBEA-4953-A220-7D68C1060EEC}" type="slidenum">
              <a:rPr lang="en-IN" smtClean="0"/>
              <a:t>‹#›</a:t>
            </a:fld>
            <a:endParaRPr lang="en-IN"/>
          </a:p>
        </p:txBody>
      </p:sp>
    </p:spTree>
    <p:extLst>
      <p:ext uri="{BB962C8B-B14F-4D97-AF65-F5344CB8AC3E}">
        <p14:creationId xmlns:p14="http://schemas.microsoft.com/office/powerpoint/2010/main" val="358585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0354AB-A633-F9D5-1AA5-17B66AD319C4}"/>
              </a:ext>
            </a:extLst>
          </p:cNvPr>
          <p:cNvSpPr>
            <a:spLocks noGrp="1"/>
          </p:cNvSpPr>
          <p:nvPr>
            <p:ph type="dt" sz="half" idx="10"/>
          </p:nvPr>
        </p:nvSpPr>
        <p:spPr/>
        <p:txBody>
          <a:bodyPr/>
          <a:lstStyle/>
          <a:p>
            <a:fld id="{61C13AD4-28A5-4B8D-986D-B32F1DA3BC60}" type="datetimeFigureOut">
              <a:rPr lang="en-IN" smtClean="0"/>
              <a:t>04-01-2024</a:t>
            </a:fld>
            <a:endParaRPr lang="en-IN"/>
          </a:p>
        </p:txBody>
      </p:sp>
      <p:sp>
        <p:nvSpPr>
          <p:cNvPr id="3" name="Footer Placeholder 2">
            <a:extLst>
              <a:ext uri="{FF2B5EF4-FFF2-40B4-BE49-F238E27FC236}">
                <a16:creationId xmlns:a16="http://schemas.microsoft.com/office/drawing/2014/main" id="{5FCC0507-95F1-2584-E9EC-8375F721A6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048803-A5FD-31E7-A031-AAC6C710BFD8}"/>
              </a:ext>
            </a:extLst>
          </p:cNvPr>
          <p:cNvSpPr>
            <a:spLocks noGrp="1"/>
          </p:cNvSpPr>
          <p:nvPr>
            <p:ph type="sldNum" sz="quarter" idx="12"/>
          </p:nvPr>
        </p:nvSpPr>
        <p:spPr/>
        <p:txBody>
          <a:bodyPr/>
          <a:lstStyle/>
          <a:p>
            <a:fld id="{495A9937-DBEA-4953-A220-7D68C1060EEC}" type="slidenum">
              <a:rPr lang="en-IN" smtClean="0"/>
              <a:t>‹#›</a:t>
            </a:fld>
            <a:endParaRPr lang="en-IN"/>
          </a:p>
        </p:txBody>
      </p:sp>
    </p:spTree>
    <p:extLst>
      <p:ext uri="{BB962C8B-B14F-4D97-AF65-F5344CB8AC3E}">
        <p14:creationId xmlns:p14="http://schemas.microsoft.com/office/powerpoint/2010/main" val="46101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C040-E623-8F3B-50E3-D15F79CCF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15D8B1-D789-D7B8-D1A7-853B67B7E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9667F9-4C32-CFAC-5458-15E7D1A6E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83C499-26DB-FA67-E0CA-72EF91E805D7}"/>
              </a:ext>
            </a:extLst>
          </p:cNvPr>
          <p:cNvSpPr>
            <a:spLocks noGrp="1"/>
          </p:cNvSpPr>
          <p:nvPr>
            <p:ph type="dt" sz="half" idx="10"/>
          </p:nvPr>
        </p:nvSpPr>
        <p:spPr/>
        <p:txBody>
          <a:bodyPr/>
          <a:lstStyle/>
          <a:p>
            <a:fld id="{61C13AD4-28A5-4B8D-986D-B32F1DA3BC60}" type="datetimeFigureOut">
              <a:rPr lang="en-IN" smtClean="0"/>
              <a:t>04-01-2024</a:t>
            </a:fld>
            <a:endParaRPr lang="en-IN"/>
          </a:p>
        </p:txBody>
      </p:sp>
      <p:sp>
        <p:nvSpPr>
          <p:cNvPr id="6" name="Footer Placeholder 5">
            <a:extLst>
              <a:ext uri="{FF2B5EF4-FFF2-40B4-BE49-F238E27FC236}">
                <a16:creationId xmlns:a16="http://schemas.microsoft.com/office/drawing/2014/main" id="{58756200-1D11-6439-BD6E-1F210A7129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4AE9EF-0DD8-2817-401D-E3648114FAB0}"/>
              </a:ext>
            </a:extLst>
          </p:cNvPr>
          <p:cNvSpPr>
            <a:spLocks noGrp="1"/>
          </p:cNvSpPr>
          <p:nvPr>
            <p:ph type="sldNum" sz="quarter" idx="12"/>
          </p:nvPr>
        </p:nvSpPr>
        <p:spPr/>
        <p:txBody>
          <a:bodyPr/>
          <a:lstStyle/>
          <a:p>
            <a:fld id="{495A9937-DBEA-4953-A220-7D68C1060EEC}" type="slidenum">
              <a:rPr lang="en-IN" smtClean="0"/>
              <a:t>‹#›</a:t>
            </a:fld>
            <a:endParaRPr lang="en-IN"/>
          </a:p>
        </p:txBody>
      </p:sp>
    </p:spTree>
    <p:extLst>
      <p:ext uri="{BB962C8B-B14F-4D97-AF65-F5344CB8AC3E}">
        <p14:creationId xmlns:p14="http://schemas.microsoft.com/office/powerpoint/2010/main" val="3976955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E9664-AFF9-EDF2-B6EF-8487D1503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401FF0-6817-1263-FBAB-A5A0E8E0C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C3B1AE-4E84-5660-146C-E44DA7418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660BB-FAB2-5448-9129-8E30E7E60851}"/>
              </a:ext>
            </a:extLst>
          </p:cNvPr>
          <p:cNvSpPr>
            <a:spLocks noGrp="1"/>
          </p:cNvSpPr>
          <p:nvPr>
            <p:ph type="dt" sz="half" idx="10"/>
          </p:nvPr>
        </p:nvSpPr>
        <p:spPr/>
        <p:txBody>
          <a:bodyPr/>
          <a:lstStyle/>
          <a:p>
            <a:fld id="{61C13AD4-28A5-4B8D-986D-B32F1DA3BC60}" type="datetimeFigureOut">
              <a:rPr lang="en-IN" smtClean="0"/>
              <a:t>04-01-2024</a:t>
            </a:fld>
            <a:endParaRPr lang="en-IN"/>
          </a:p>
        </p:txBody>
      </p:sp>
      <p:sp>
        <p:nvSpPr>
          <p:cNvPr id="6" name="Footer Placeholder 5">
            <a:extLst>
              <a:ext uri="{FF2B5EF4-FFF2-40B4-BE49-F238E27FC236}">
                <a16:creationId xmlns:a16="http://schemas.microsoft.com/office/drawing/2014/main" id="{521A7B0E-5E40-0C70-1D21-7AC4227401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0C22D0-3D16-6E46-FA53-10E3FC403896}"/>
              </a:ext>
            </a:extLst>
          </p:cNvPr>
          <p:cNvSpPr>
            <a:spLocks noGrp="1"/>
          </p:cNvSpPr>
          <p:nvPr>
            <p:ph type="sldNum" sz="quarter" idx="12"/>
          </p:nvPr>
        </p:nvSpPr>
        <p:spPr/>
        <p:txBody>
          <a:bodyPr/>
          <a:lstStyle/>
          <a:p>
            <a:fld id="{495A9937-DBEA-4953-A220-7D68C1060EEC}" type="slidenum">
              <a:rPr lang="en-IN" smtClean="0"/>
              <a:t>‹#›</a:t>
            </a:fld>
            <a:endParaRPr lang="en-IN"/>
          </a:p>
        </p:txBody>
      </p:sp>
    </p:spTree>
    <p:extLst>
      <p:ext uri="{BB962C8B-B14F-4D97-AF65-F5344CB8AC3E}">
        <p14:creationId xmlns:p14="http://schemas.microsoft.com/office/powerpoint/2010/main" val="170409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1AF97F-CE60-4E48-5B6E-3E70E038B5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0F1A94-D6E6-DE6F-686B-27B4B969C9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06EAC-363B-BA74-4A67-AB6684399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C13AD4-28A5-4B8D-986D-B32F1DA3BC60}" type="datetimeFigureOut">
              <a:rPr lang="en-IN" smtClean="0"/>
              <a:t>04-01-2024</a:t>
            </a:fld>
            <a:endParaRPr lang="en-IN"/>
          </a:p>
        </p:txBody>
      </p:sp>
      <p:sp>
        <p:nvSpPr>
          <p:cNvPr id="5" name="Footer Placeholder 4">
            <a:extLst>
              <a:ext uri="{FF2B5EF4-FFF2-40B4-BE49-F238E27FC236}">
                <a16:creationId xmlns:a16="http://schemas.microsoft.com/office/drawing/2014/main" id="{F525E77B-DB85-AE02-FAA2-20816E64F8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3A1DE9-E374-FDFC-7C29-F4CA6395C0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A9937-DBEA-4953-A220-7D68C1060EEC}" type="slidenum">
              <a:rPr lang="en-IN" smtClean="0"/>
              <a:t>‹#›</a:t>
            </a:fld>
            <a:endParaRPr lang="en-IN"/>
          </a:p>
        </p:txBody>
      </p:sp>
    </p:spTree>
    <p:extLst>
      <p:ext uri="{BB962C8B-B14F-4D97-AF65-F5344CB8AC3E}">
        <p14:creationId xmlns:p14="http://schemas.microsoft.com/office/powerpoint/2010/main" val="3433761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rjet.net/archives/V4/i11/IRJET-V4I11330.pdf" TargetMode="External"/><Relationship Id="rId2" Type="http://schemas.openxmlformats.org/officeDocument/2006/relationships/hyperlink" Target="https://engg.matoshri.edu.in/assets/pdf/it/achievements/8KNShedge/publications/26-min.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in Background Images - Free Download on Freepik">
            <a:extLst>
              <a:ext uri="{FF2B5EF4-FFF2-40B4-BE49-F238E27FC236}">
                <a16:creationId xmlns:a16="http://schemas.microsoft.com/office/drawing/2014/main" id="{0C4ED02C-2059-B0B7-A760-B0F836CA6644}"/>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b="15536"/>
          <a:stretch/>
        </p:blipFill>
        <p:spPr bwMode="auto">
          <a:xfrm>
            <a:off x="-2" y="1"/>
            <a:ext cx="1218895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DDCA29-1198-E8ED-79D6-A221BB79D64D}"/>
              </a:ext>
            </a:extLst>
          </p:cNvPr>
          <p:cNvSpPr/>
          <p:nvPr/>
        </p:nvSpPr>
        <p:spPr>
          <a:xfrm>
            <a:off x="929979" y="3434722"/>
            <a:ext cx="4047152" cy="1855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2500" lnSpcReduction="10000"/>
          </a:bodyPr>
          <a:lstStyle/>
          <a:p>
            <a:pPr>
              <a:spcAft>
                <a:spcPts val="600"/>
              </a:spcAft>
            </a:pPr>
            <a:r>
              <a:rPr lang="en-US" sz="2800" b="1" dirty="0">
                <a:solidFill>
                  <a:schemeClr val="bg1"/>
                </a:solidFill>
              </a:rPr>
              <a:t>Project Supervisor:</a:t>
            </a:r>
          </a:p>
          <a:p>
            <a:pPr>
              <a:spcAft>
                <a:spcPts val="600"/>
              </a:spcAft>
            </a:pPr>
            <a:r>
              <a:rPr lang="en-US" sz="2800" dirty="0">
                <a:solidFill>
                  <a:schemeClr val="bg1"/>
                </a:solidFill>
              </a:rPr>
              <a:t>Dr. M. Sunitha</a:t>
            </a:r>
          </a:p>
          <a:p>
            <a:pPr>
              <a:spcAft>
                <a:spcPts val="600"/>
              </a:spcAft>
            </a:pPr>
            <a:r>
              <a:rPr lang="en-US" sz="2800" dirty="0">
                <a:solidFill>
                  <a:schemeClr val="bg1"/>
                </a:solidFill>
              </a:rPr>
              <a:t>Professor &amp; Coordinator</a:t>
            </a:r>
          </a:p>
          <a:p>
            <a:pPr>
              <a:spcAft>
                <a:spcPts val="600"/>
              </a:spcAft>
            </a:pPr>
            <a:r>
              <a:rPr lang="en-US" sz="2800" dirty="0">
                <a:solidFill>
                  <a:schemeClr val="bg1"/>
                </a:solidFill>
              </a:rPr>
              <a:t>Dept. of CSE(Cyber Security)</a:t>
            </a:r>
          </a:p>
        </p:txBody>
      </p:sp>
      <p:sp>
        <p:nvSpPr>
          <p:cNvPr id="2" name="Title 1">
            <a:extLst>
              <a:ext uri="{FF2B5EF4-FFF2-40B4-BE49-F238E27FC236}">
                <a16:creationId xmlns:a16="http://schemas.microsoft.com/office/drawing/2014/main" id="{37B90E59-62A7-DF5D-0CF8-1902B2C8A6EA}"/>
              </a:ext>
            </a:extLst>
          </p:cNvPr>
          <p:cNvSpPr>
            <a:spLocks noGrp="1"/>
          </p:cNvSpPr>
          <p:nvPr>
            <p:ph type="ctrTitle"/>
          </p:nvPr>
        </p:nvSpPr>
        <p:spPr>
          <a:xfrm>
            <a:off x="836673" y="1162717"/>
            <a:ext cx="10515599" cy="1408922"/>
          </a:xfrm>
        </p:spPr>
        <p:txBody>
          <a:bodyPr vert="horz" lIns="91440" tIns="45720" rIns="91440" bIns="45720" rtlCol="0" anchor="b">
            <a:normAutofit/>
          </a:bodyPr>
          <a:lstStyle/>
          <a:p>
            <a:r>
              <a:rPr lang="en-US" sz="4000" b="1" kern="1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Graphical Password Authentication System for  Non-Human Intruder </a:t>
            </a:r>
            <a:r>
              <a:rPr lang="en-IN" sz="4000" b="1" kern="1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Defence</a:t>
            </a:r>
            <a:endParaRPr lang="en-IN" sz="4000" kern="1200"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FC319B19-3B68-0805-7768-43B5610D29BD}"/>
              </a:ext>
            </a:extLst>
          </p:cNvPr>
          <p:cNvSpPr>
            <a:spLocks noGrp="1"/>
          </p:cNvSpPr>
          <p:nvPr>
            <p:ph type="subTitle" idx="1"/>
          </p:nvPr>
        </p:nvSpPr>
        <p:spPr>
          <a:xfrm>
            <a:off x="5553080" y="3402065"/>
            <a:ext cx="5799192" cy="1888391"/>
          </a:xfrm>
        </p:spPr>
        <p:txBody>
          <a:bodyPr vert="horz" lIns="91440" tIns="45720" rIns="91440" bIns="45720" rtlCol="0">
            <a:noAutofit/>
          </a:bodyPr>
          <a:lstStyle/>
          <a:p>
            <a:pPr algn="just"/>
            <a:r>
              <a:rPr lang="en-US" sz="2600" b="1" kern="1200" dirty="0">
                <a:solidFill>
                  <a:schemeClr val="bg1"/>
                </a:solidFill>
                <a:latin typeface="+mn-lt"/>
                <a:ea typeface="+mn-ea"/>
                <a:cs typeface="+mn-cs"/>
              </a:rPr>
              <a:t>Team Members: </a:t>
            </a:r>
            <a:r>
              <a:rPr lang="en-US" sz="2600" b="1" kern="1200">
                <a:solidFill>
                  <a:schemeClr val="bg1"/>
                </a:solidFill>
                <a:latin typeface="+mn-lt"/>
                <a:ea typeface="+mn-ea"/>
                <a:cs typeface="+mn-cs"/>
              </a:rPr>
              <a:t>(Batch 4)</a:t>
            </a:r>
            <a:endParaRPr lang="en-US" sz="2600" b="1" kern="1200" dirty="0">
              <a:solidFill>
                <a:schemeClr val="bg1"/>
              </a:solidFill>
              <a:latin typeface="+mn-lt"/>
              <a:ea typeface="+mn-ea"/>
              <a:cs typeface="+mn-cs"/>
            </a:endParaRPr>
          </a:p>
          <a:p>
            <a:pPr algn="just"/>
            <a:r>
              <a:rPr lang="en-US" sz="2600" kern="1200" dirty="0" err="1">
                <a:solidFill>
                  <a:schemeClr val="bg1"/>
                </a:solidFill>
                <a:latin typeface="+mn-lt"/>
                <a:ea typeface="+mn-ea"/>
                <a:cs typeface="+mn-cs"/>
              </a:rPr>
              <a:t>Basamgari</a:t>
            </a:r>
            <a:r>
              <a:rPr lang="en-US" sz="2600" kern="1200" dirty="0">
                <a:solidFill>
                  <a:schemeClr val="bg1"/>
                </a:solidFill>
                <a:latin typeface="+mn-lt"/>
                <a:ea typeface="+mn-ea"/>
                <a:cs typeface="+mn-cs"/>
              </a:rPr>
              <a:t> </a:t>
            </a:r>
            <a:r>
              <a:rPr lang="en-US" sz="2600" kern="1200" dirty="0" err="1">
                <a:solidFill>
                  <a:schemeClr val="bg1"/>
                </a:solidFill>
                <a:latin typeface="+mn-lt"/>
                <a:ea typeface="+mn-ea"/>
                <a:cs typeface="+mn-cs"/>
              </a:rPr>
              <a:t>Mokshita</a:t>
            </a:r>
            <a:r>
              <a:rPr lang="en-US" sz="2600" kern="1200" dirty="0">
                <a:solidFill>
                  <a:schemeClr val="bg1"/>
                </a:solidFill>
                <a:latin typeface="+mn-lt"/>
                <a:ea typeface="+mn-ea"/>
                <a:cs typeface="+mn-cs"/>
              </a:rPr>
              <a:t> 	20B81A6223</a:t>
            </a:r>
          </a:p>
          <a:p>
            <a:pPr algn="just"/>
            <a:r>
              <a:rPr lang="en-US" sz="2600" kern="1200" dirty="0">
                <a:solidFill>
                  <a:schemeClr val="bg1"/>
                </a:solidFill>
                <a:latin typeface="+mn-lt"/>
                <a:ea typeface="+mn-ea"/>
                <a:cs typeface="+mn-cs"/>
              </a:rPr>
              <a:t>Bejagam Rohan 		20B81A6233</a:t>
            </a:r>
          </a:p>
          <a:p>
            <a:pPr algn="just"/>
            <a:r>
              <a:rPr lang="en-US" sz="2600" dirty="0" err="1">
                <a:solidFill>
                  <a:schemeClr val="bg1"/>
                </a:solidFill>
              </a:rPr>
              <a:t>Adulla</a:t>
            </a:r>
            <a:r>
              <a:rPr lang="en-US" sz="2600" dirty="0">
                <a:solidFill>
                  <a:schemeClr val="bg1"/>
                </a:solidFill>
              </a:rPr>
              <a:t> Shreya Reddy	 	20B81A6247</a:t>
            </a:r>
            <a:endParaRPr lang="en-US" sz="2600" kern="1200" dirty="0">
              <a:solidFill>
                <a:schemeClr val="bg1"/>
              </a:solidFill>
              <a:latin typeface="+mn-lt"/>
              <a:ea typeface="+mn-ea"/>
              <a:cs typeface="+mn-cs"/>
            </a:endParaRPr>
          </a:p>
        </p:txBody>
      </p:sp>
      <p:sp>
        <p:nvSpPr>
          <p:cNvPr id="5" name="TextBox 4">
            <a:extLst>
              <a:ext uri="{FF2B5EF4-FFF2-40B4-BE49-F238E27FC236}">
                <a16:creationId xmlns:a16="http://schemas.microsoft.com/office/drawing/2014/main" id="{EC653D18-700C-24F1-B267-020D7EBD93A5}"/>
              </a:ext>
            </a:extLst>
          </p:cNvPr>
          <p:cNvSpPr txBox="1"/>
          <p:nvPr/>
        </p:nvSpPr>
        <p:spPr>
          <a:xfrm>
            <a:off x="3561210" y="5767185"/>
            <a:ext cx="5066523" cy="424732"/>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Date of Presentation</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04-January-2024</a:t>
            </a:r>
          </a:p>
        </p:txBody>
      </p:sp>
    </p:spTree>
    <p:extLst>
      <p:ext uri="{BB962C8B-B14F-4D97-AF65-F5344CB8AC3E}">
        <p14:creationId xmlns:p14="http://schemas.microsoft.com/office/powerpoint/2010/main" val="879381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A51CAFA6-AA85-156F-ADDA-CAFD8D2ADA2B}"/>
              </a:ext>
            </a:extLst>
          </p:cNvPr>
          <p:cNvGrpSpPr/>
          <p:nvPr/>
        </p:nvGrpSpPr>
        <p:grpSpPr>
          <a:xfrm>
            <a:off x="159793" y="535680"/>
            <a:ext cx="11587448" cy="5715830"/>
            <a:chOff x="332409" y="1286119"/>
            <a:chExt cx="11461868" cy="4461043"/>
          </a:xfrm>
        </p:grpSpPr>
        <p:cxnSp>
          <p:nvCxnSpPr>
            <p:cNvPr id="23" name="Straight Arrow Connector 22">
              <a:extLst>
                <a:ext uri="{FF2B5EF4-FFF2-40B4-BE49-F238E27FC236}">
                  <a16:creationId xmlns:a16="http://schemas.microsoft.com/office/drawing/2014/main" id="{3A16716C-CFCD-7704-9DA8-C18B0D127F61}"/>
                </a:ext>
              </a:extLst>
            </p:cNvPr>
            <p:cNvCxnSpPr>
              <a:cxnSpLocks/>
              <a:stCxn id="5" idx="6"/>
              <a:endCxn id="12" idx="1"/>
            </p:cNvCxnSpPr>
            <p:nvPr/>
          </p:nvCxnSpPr>
          <p:spPr>
            <a:xfrm flipV="1">
              <a:off x="1697395" y="3617516"/>
              <a:ext cx="477502" cy="10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244BDA3E-802F-2993-8833-6CC53F02ADC3}"/>
                </a:ext>
              </a:extLst>
            </p:cNvPr>
            <p:cNvSpPr/>
            <p:nvPr/>
          </p:nvSpPr>
          <p:spPr>
            <a:xfrm>
              <a:off x="332409" y="3270428"/>
              <a:ext cx="1364986" cy="71451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a:t>
              </a:r>
              <a:endParaRPr lang="en-IN" dirty="0">
                <a:solidFill>
                  <a:schemeClr val="tx1"/>
                </a:solidFill>
              </a:endParaRPr>
            </a:p>
          </p:txBody>
        </p:sp>
        <p:grpSp>
          <p:nvGrpSpPr>
            <p:cNvPr id="21" name="Group 20">
              <a:extLst>
                <a:ext uri="{FF2B5EF4-FFF2-40B4-BE49-F238E27FC236}">
                  <a16:creationId xmlns:a16="http://schemas.microsoft.com/office/drawing/2014/main" id="{CCFC55DA-024E-2B45-C6C1-9F3DB52F2962}"/>
                </a:ext>
              </a:extLst>
            </p:cNvPr>
            <p:cNvGrpSpPr/>
            <p:nvPr/>
          </p:nvGrpSpPr>
          <p:grpSpPr>
            <a:xfrm>
              <a:off x="2174897" y="2075959"/>
              <a:ext cx="2966949" cy="3083113"/>
              <a:chOff x="4030822" y="1446245"/>
              <a:chExt cx="2565919" cy="2397967"/>
            </a:xfrm>
            <a:noFill/>
          </p:grpSpPr>
          <p:sp>
            <p:nvSpPr>
              <p:cNvPr id="12" name="Rectangle 11">
                <a:extLst>
                  <a:ext uri="{FF2B5EF4-FFF2-40B4-BE49-F238E27FC236}">
                    <a16:creationId xmlns:a16="http://schemas.microsoft.com/office/drawing/2014/main" id="{A396B90A-230C-9883-2016-403B1A8A76AC}"/>
                  </a:ext>
                </a:extLst>
              </p:cNvPr>
              <p:cNvSpPr/>
              <p:nvPr/>
            </p:nvSpPr>
            <p:spPr>
              <a:xfrm>
                <a:off x="4030822" y="1446245"/>
                <a:ext cx="2565919" cy="2397967"/>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9" name="Group 18">
                <a:extLst>
                  <a:ext uri="{FF2B5EF4-FFF2-40B4-BE49-F238E27FC236}">
                    <a16:creationId xmlns:a16="http://schemas.microsoft.com/office/drawing/2014/main" id="{CE4D8E80-0F38-6208-5348-9A1FB9387ECB}"/>
                  </a:ext>
                </a:extLst>
              </p:cNvPr>
              <p:cNvGrpSpPr/>
              <p:nvPr/>
            </p:nvGrpSpPr>
            <p:grpSpPr>
              <a:xfrm>
                <a:off x="4208105" y="1623236"/>
                <a:ext cx="2197360" cy="2067020"/>
                <a:chOff x="4208105" y="1623236"/>
                <a:chExt cx="2197360" cy="2067020"/>
              </a:xfrm>
              <a:grpFill/>
            </p:grpSpPr>
            <p:sp>
              <p:nvSpPr>
                <p:cNvPr id="14" name="Rectangle 13">
                  <a:extLst>
                    <a:ext uri="{FF2B5EF4-FFF2-40B4-BE49-F238E27FC236}">
                      <a16:creationId xmlns:a16="http://schemas.microsoft.com/office/drawing/2014/main" id="{B7F6FC36-D4EF-687B-ABB4-4BB33F9B83D9}"/>
                    </a:ext>
                  </a:extLst>
                </p:cNvPr>
                <p:cNvSpPr/>
                <p:nvPr/>
              </p:nvSpPr>
              <p:spPr>
                <a:xfrm>
                  <a:off x="4208105" y="1623236"/>
                  <a:ext cx="2192694" cy="44787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Segmented Image Authentication</a:t>
                  </a:r>
                  <a:endParaRPr lang="en-IN" dirty="0">
                    <a:solidFill>
                      <a:schemeClr val="tx1"/>
                    </a:solidFill>
                  </a:endParaRPr>
                </a:p>
              </p:txBody>
            </p:sp>
            <p:sp>
              <p:nvSpPr>
                <p:cNvPr id="16" name="Rectangle 15">
                  <a:extLst>
                    <a:ext uri="{FF2B5EF4-FFF2-40B4-BE49-F238E27FC236}">
                      <a16:creationId xmlns:a16="http://schemas.microsoft.com/office/drawing/2014/main" id="{3712D962-1F49-5082-427F-F2E3BF1A0E65}"/>
                    </a:ext>
                  </a:extLst>
                </p:cNvPr>
                <p:cNvSpPr/>
                <p:nvPr/>
              </p:nvSpPr>
              <p:spPr>
                <a:xfrm>
                  <a:off x="4208105" y="2151338"/>
                  <a:ext cx="2192694" cy="44787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Password Image Authentication</a:t>
                  </a:r>
                  <a:endParaRPr lang="en-IN" dirty="0">
                    <a:solidFill>
                      <a:schemeClr val="tx1"/>
                    </a:solidFill>
                  </a:endParaRPr>
                </a:p>
              </p:txBody>
            </p:sp>
            <p:sp>
              <p:nvSpPr>
                <p:cNvPr id="17" name="Rectangle 16">
                  <a:extLst>
                    <a:ext uri="{FF2B5EF4-FFF2-40B4-BE49-F238E27FC236}">
                      <a16:creationId xmlns:a16="http://schemas.microsoft.com/office/drawing/2014/main" id="{F5DC6E54-A38F-6DAA-F918-44C85E75F275}"/>
                    </a:ext>
                  </a:extLst>
                </p:cNvPr>
                <p:cNvSpPr/>
                <p:nvPr/>
              </p:nvSpPr>
              <p:spPr>
                <a:xfrm>
                  <a:off x="4212771" y="2695967"/>
                  <a:ext cx="2192694" cy="44787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Obscured Image Authentication</a:t>
                  </a:r>
                  <a:endParaRPr lang="en-IN" dirty="0">
                    <a:solidFill>
                      <a:schemeClr val="tx1"/>
                    </a:solidFill>
                  </a:endParaRPr>
                </a:p>
              </p:txBody>
            </p:sp>
            <p:sp>
              <p:nvSpPr>
                <p:cNvPr id="18" name="Rectangle 17">
                  <a:extLst>
                    <a:ext uri="{FF2B5EF4-FFF2-40B4-BE49-F238E27FC236}">
                      <a16:creationId xmlns:a16="http://schemas.microsoft.com/office/drawing/2014/main" id="{7972C529-C3C7-F5BB-CA66-9B2A7397E6E2}"/>
                    </a:ext>
                  </a:extLst>
                </p:cNvPr>
                <p:cNvSpPr/>
                <p:nvPr/>
              </p:nvSpPr>
              <p:spPr>
                <a:xfrm>
                  <a:off x="4208105" y="3242386"/>
                  <a:ext cx="2192694" cy="44787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Garbled Image Authentication</a:t>
                  </a:r>
                  <a:endParaRPr lang="en-IN" dirty="0">
                    <a:solidFill>
                      <a:schemeClr val="tx1"/>
                    </a:solidFill>
                  </a:endParaRPr>
                </a:p>
              </p:txBody>
            </p:sp>
          </p:grpSp>
        </p:grpSp>
        <p:sp>
          <p:nvSpPr>
            <p:cNvPr id="28" name="Rectangle 27">
              <a:extLst>
                <a:ext uri="{FF2B5EF4-FFF2-40B4-BE49-F238E27FC236}">
                  <a16:creationId xmlns:a16="http://schemas.microsoft.com/office/drawing/2014/main" id="{D07A8954-2F75-AA6F-677F-227F7D94828B}"/>
                </a:ext>
              </a:extLst>
            </p:cNvPr>
            <p:cNvSpPr/>
            <p:nvPr/>
          </p:nvSpPr>
          <p:spPr>
            <a:xfrm>
              <a:off x="6187698" y="1286119"/>
              <a:ext cx="2432961" cy="79489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Ordering of segmented Images</a:t>
              </a:r>
              <a:endParaRPr lang="en-IN" dirty="0">
                <a:solidFill>
                  <a:schemeClr val="tx1"/>
                </a:solidFill>
              </a:endParaRPr>
            </a:p>
          </p:txBody>
        </p:sp>
        <p:sp>
          <p:nvSpPr>
            <p:cNvPr id="30" name="Rectangle 29">
              <a:extLst>
                <a:ext uri="{FF2B5EF4-FFF2-40B4-BE49-F238E27FC236}">
                  <a16:creationId xmlns:a16="http://schemas.microsoft.com/office/drawing/2014/main" id="{A0282DE6-AB65-0E91-CABF-F51EFC8DFFA1}"/>
                </a:ext>
              </a:extLst>
            </p:cNvPr>
            <p:cNvSpPr/>
            <p:nvPr/>
          </p:nvSpPr>
          <p:spPr>
            <a:xfrm>
              <a:off x="6187700" y="2292381"/>
              <a:ext cx="2432961" cy="111463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Traditional Password Authentication System with Image Category selection</a:t>
              </a:r>
              <a:endParaRPr lang="en-IN" dirty="0">
                <a:solidFill>
                  <a:schemeClr val="tx1"/>
                </a:solidFill>
              </a:endParaRPr>
            </a:p>
          </p:txBody>
        </p:sp>
        <p:sp>
          <p:nvSpPr>
            <p:cNvPr id="31" name="Rectangle 30">
              <a:extLst>
                <a:ext uri="{FF2B5EF4-FFF2-40B4-BE49-F238E27FC236}">
                  <a16:creationId xmlns:a16="http://schemas.microsoft.com/office/drawing/2014/main" id="{1EA2EDF0-27AD-A2EE-44EF-1DB5C0A348A4}"/>
                </a:ext>
              </a:extLst>
            </p:cNvPr>
            <p:cNvSpPr/>
            <p:nvPr/>
          </p:nvSpPr>
          <p:spPr>
            <a:xfrm>
              <a:off x="6187700" y="3624408"/>
              <a:ext cx="2432961" cy="87646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Speech Recognition and Processing</a:t>
              </a:r>
              <a:endParaRPr lang="en-IN" dirty="0">
                <a:solidFill>
                  <a:schemeClr val="tx1"/>
                </a:solidFill>
              </a:endParaRPr>
            </a:p>
          </p:txBody>
        </p:sp>
        <p:sp>
          <p:nvSpPr>
            <p:cNvPr id="32" name="Rectangle 31">
              <a:extLst>
                <a:ext uri="{FF2B5EF4-FFF2-40B4-BE49-F238E27FC236}">
                  <a16:creationId xmlns:a16="http://schemas.microsoft.com/office/drawing/2014/main" id="{3E859FEE-F9AE-D919-D37B-6345A8FCAD17}"/>
                </a:ext>
              </a:extLst>
            </p:cNvPr>
            <p:cNvSpPr/>
            <p:nvPr/>
          </p:nvSpPr>
          <p:spPr>
            <a:xfrm>
              <a:off x="6187701" y="4718267"/>
              <a:ext cx="2432961" cy="102889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CAPTCHA Based Authentication</a:t>
              </a:r>
              <a:endParaRPr lang="en-IN" dirty="0">
                <a:solidFill>
                  <a:schemeClr val="tx1"/>
                </a:solidFill>
              </a:endParaRPr>
            </a:p>
          </p:txBody>
        </p:sp>
        <p:cxnSp>
          <p:nvCxnSpPr>
            <p:cNvPr id="39" name="Straight Arrow Connector 38">
              <a:extLst>
                <a:ext uri="{FF2B5EF4-FFF2-40B4-BE49-F238E27FC236}">
                  <a16:creationId xmlns:a16="http://schemas.microsoft.com/office/drawing/2014/main" id="{01A46126-2114-5D91-48B2-16955A5C9570}"/>
                </a:ext>
              </a:extLst>
            </p:cNvPr>
            <p:cNvCxnSpPr>
              <a:cxnSpLocks/>
              <a:stCxn id="14" idx="3"/>
              <a:endCxn id="28" idx="1"/>
            </p:cNvCxnSpPr>
            <p:nvPr/>
          </p:nvCxnSpPr>
          <p:spPr>
            <a:xfrm flipV="1">
              <a:off x="4915281" y="1683566"/>
              <a:ext cx="1272417" cy="907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FE04B69-BE02-5138-6CE2-ED5D7DE7A6E4}"/>
                </a:ext>
              </a:extLst>
            </p:cNvPr>
            <p:cNvCxnSpPr>
              <a:cxnSpLocks/>
              <a:stCxn id="16" idx="3"/>
              <a:endCxn id="30" idx="1"/>
            </p:cNvCxnSpPr>
            <p:nvPr/>
          </p:nvCxnSpPr>
          <p:spPr>
            <a:xfrm flipV="1">
              <a:off x="4915281" y="2849699"/>
              <a:ext cx="1272419" cy="420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3A00A6D-6B06-0B06-0439-CE028218B8C4}"/>
                </a:ext>
              </a:extLst>
            </p:cNvPr>
            <p:cNvCxnSpPr>
              <a:cxnSpLocks/>
              <a:stCxn id="17" idx="3"/>
              <a:endCxn id="31" idx="1"/>
            </p:cNvCxnSpPr>
            <p:nvPr/>
          </p:nvCxnSpPr>
          <p:spPr>
            <a:xfrm>
              <a:off x="4920676" y="3970669"/>
              <a:ext cx="1267024" cy="919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5ED7482-A1E6-1CD5-9A1C-EF27CA5D96CD}"/>
                </a:ext>
              </a:extLst>
            </p:cNvPr>
            <p:cNvCxnSpPr>
              <a:cxnSpLocks/>
              <a:stCxn id="18" idx="3"/>
              <a:endCxn id="32" idx="1"/>
            </p:cNvCxnSpPr>
            <p:nvPr/>
          </p:nvCxnSpPr>
          <p:spPr>
            <a:xfrm>
              <a:off x="4915281" y="4673211"/>
              <a:ext cx="1272420" cy="559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6B949CFD-1070-A2EB-569C-261A9C857457}"/>
                </a:ext>
              </a:extLst>
            </p:cNvPr>
            <p:cNvSpPr/>
            <p:nvPr/>
          </p:nvSpPr>
          <p:spPr>
            <a:xfrm>
              <a:off x="10088045" y="3156647"/>
              <a:ext cx="1706232" cy="8033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Verification</a:t>
              </a:r>
              <a:endParaRPr lang="en-IN" dirty="0">
                <a:solidFill>
                  <a:schemeClr val="tx1"/>
                </a:solidFill>
              </a:endParaRPr>
            </a:p>
          </p:txBody>
        </p:sp>
        <p:cxnSp>
          <p:nvCxnSpPr>
            <p:cNvPr id="76" name="Connector: Elbow 75">
              <a:extLst>
                <a:ext uri="{FF2B5EF4-FFF2-40B4-BE49-F238E27FC236}">
                  <a16:creationId xmlns:a16="http://schemas.microsoft.com/office/drawing/2014/main" id="{6D8EFF54-AECF-326E-1394-6D225930DB0B}"/>
                </a:ext>
              </a:extLst>
            </p:cNvPr>
            <p:cNvCxnSpPr>
              <a:cxnSpLocks/>
              <a:stCxn id="74" idx="3"/>
              <a:endCxn id="12" idx="2"/>
            </p:cNvCxnSpPr>
            <p:nvPr/>
          </p:nvCxnSpPr>
          <p:spPr>
            <a:xfrm flipH="1">
              <a:off x="3658372" y="3558346"/>
              <a:ext cx="8135905" cy="1600726"/>
            </a:xfrm>
            <a:prstGeom prst="bentConnector4">
              <a:avLst>
                <a:gd name="adj1" fmla="val -2810"/>
                <a:gd name="adj2" fmla="val 1457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A482464-38CE-2063-E5EA-B80CA8547FBD}"/>
                </a:ext>
              </a:extLst>
            </p:cNvPr>
            <p:cNvCxnSpPr>
              <a:stCxn id="28" idx="3"/>
              <a:endCxn id="74" idx="0"/>
            </p:cNvCxnSpPr>
            <p:nvPr/>
          </p:nvCxnSpPr>
          <p:spPr>
            <a:xfrm>
              <a:off x="8620659" y="1683566"/>
              <a:ext cx="2320502" cy="14730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5B820B-CCCC-866E-1B49-DEEE0C9D1F4A}"/>
                </a:ext>
              </a:extLst>
            </p:cNvPr>
            <p:cNvCxnSpPr>
              <a:cxnSpLocks/>
              <a:stCxn id="30" idx="3"/>
              <a:endCxn id="74" idx="1"/>
            </p:cNvCxnSpPr>
            <p:nvPr/>
          </p:nvCxnSpPr>
          <p:spPr>
            <a:xfrm>
              <a:off x="8620661" y="2849699"/>
              <a:ext cx="1467384" cy="708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04E7DC8-1957-D6F7-6667-AB578DE43C77}"/>
                </a:ext>
              </a:extLst>
            </p:cNvPr>
            <p:cNvCxnSpPr>
              <a:cxnSpLocks/>
              <a:stCxn id="31" idx="3"/>
              <a:endCxn id="74" idx="1"/>
            </p:cNvCxnSpPr>
            <p:nvPr/>
          </p:nvCxnSpPr>
          <p:spPr>
            <a:xfrm flipV="1">
              <a:off x="8620661" y="3558346"/>
              <a:ext cx="1467384" cy="504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FA3FFB6-8AC1-F736-7C0D-8808C999E902}"/>
                </a:ext>
              </a:extLst>
            </p:cNvPr>
            <p:cNvCxnSpPr>
              <a:cxnSpLocks/>
              <a:stCxn id="32" idx="3"/>
              <a:endCxn id="74" idx="2"/>
            </p:cNvCxnSpPr>
            <p:nvPr/>
          </p:nvCxnSpPr>
          <p:spPr>
            <a:xfrm flipV="1">
              <a:off x="8620662" y="3960044"/>
              <a:ext cx="2320499" cy="12726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Title 1">
            <a:extLst>
              <a:ext uri="{FF2B5EF4-FFF2-40B4-BE49-F238E27FC236}">
                <a16:creationId xmlns:a16="http://schemas.microsoft.com/office/drawing/2014/main" id="{80EC6CC2-2952-77EE-EF2B-FB016F8E2E44}"/>
              </a:ext>
            </a:extLst>
          </p:cNvPr>
          <p:cNvSpPr>
            <a:spLocks noGrp="1"/>
          </p:cNvSpPr>
          <p:nvPr>
            <p:ph type="title"/>
          </p:nvPr>
        </p:nvSpPr>
        <p:spPr>
          <a:xfrm>
            <a:off x="332409" y="535680"/>
            <a:ext cx="3960451" cy="765691"/>
          </a:xfrm>
          <a:solidFill>
            <a:schemeClr val="accent2">
              <a:lumMod val="20000"/>
              <a:lumOff val="80000"/>
            </a:schemeClr>
          </a:solidFill>
          <a:ln>
            <a:solidFill>
              <a:schemeClr val="accent2">
                <a:lumMod val="75000"/>
              </a:schemeClr>
            </a:solidFill>
          </a:ln>
        </p:spPr>
        <p:txBody>
          <a:bodyPr>
            <a:normAutofit fontScale="90000"/>
          </a:bodyPr>
          <a:lstStyle/>
          <a:p>
            <a:r>
              <a:rPr lang="en-IN" sz="3600" b="1" dirty="0">
                <a:latin typeface="Goudy Old Style" panose="02020502050305020303" pitchFamily="18" charset="0"/>
              </a:rPr>
              <a:t>Architectural Diagram</a:t>
            </a:r>
            <a:endParaRPr lang="en-US" sz="3600" b="1" dirty="0">
              <a:latin typeface="Goudy Old Style" panose="02020502050305020303" pitchFamily="18" charset="0"/>
            </a:endParaRPr>
          </a:p>
        </p:txBody>
      </p:sp>
    </p:spTree>
    <p:extLst>
      <p:ext uri="{BB962C8B-B14F-4D97-AF65-F5344CB8AC3E}">
        <p14:creationId xmlns:p14="http://schemas.microsoft.com/office/powerpoint/2010/main" val="119281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AC49-6F84-2135-E5C7-D2555FFE5005}"/>
              </a:ext>
            </a:extLst>
          </p:cNvPr>
          <p:cNvSpPr>
            <a:spLocks noGrp="1"/>
          </p:cNvSpPr>
          <p:nvPr>
            <p:ph type="title"/>
          </p:nvPr>
        </p:nvSpPr>
        <p:spPr>
          <a:xfrm>
            <a:off x="509002" y="789447"/>
            <a:ext cx="1984377" cy="1143043"/>
          </a:xfrm>
          <a:solidFill>
            <a:schemeClr val="accent2">
              <a:lumMod val="20000"/>
              <a:lumOff val="80000"/>
            </a:schemeClr>
          </a:solidFill>
          <a:ln>
            <a:solidFill>
              <a:schemeClr val="accent2"/>
            </a:solidFill>
          </a:ln>
        </p:spPr>
        <p:txBody>
          <a:bodyPr>
            <a:normAutofit fontScale="90000"/>
          </a:bodyPr>
          <a:lstStyle/>
          <a:p>
            <a:r>
              <a:rPr lang="en-US" b="1" dirty="0">
                <a:latin typeface="Goudy Old Style" panose="02020502050305020303" pitchFamily="18" charset="0"/>
              </a:rPr>
              <a:t>Activity Diagram</a:t>
            </a:r>
            <a:endParaRPr lang="en-IN" b="1" dirty="0">
              <a:latin typeface="Goudy Old Style" panose="02020502050305020303" pitchFamily="18" charset="0"/>
            </a:endParaRPr>
          </a:p>
        </p:txBody>
      </p:sp>
      <p:pic>
        <p:nvPicPr>
          <p:cNvPr id="5" name="Picture 4" descr="A diagram of a system">
            <a:extLst>
              <a:ext uri="{FF2B5EF4-FFF2-40B4-BE49-F238E27FC236}">
                <a16:creationId xmlns:a16="http://schemas.microsoft.com/office/drawing/2014/main" id="{3FBCD3EA-C43C-E2C3-A07B-F89A06E76374}"/>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1374" t="1349" r="1418" b="1604"/>
          <a:stretch/>
        </p:blipFill>
        <p:spPr>
          <a:xfrm>
            <a:off x="2766350" y="0"/>
            <a:ext cx="8503918" cy="6858000"/>
          </a:xfrm>
          <a:prstGeom prst="rect">
            <a:avLst/>
          </a:prstGeom>
        </p:spPr>
      </p:pic>
    </p:spTree>
    <p:extLst>
      <p:ext uri="{BB962C8B-B14F-4D97-AF65-F5344CB8AC3E}">
        <p14:creationId xmlns:p14="http://schemas.microsoft.com/office/powerpoint/2010/main" val="237613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system">
            <a:extLst>
              <a:ext uri="{FF2B5EF4-FFF2-40B4-BE49-F238E27FC236}">
                <a16:creationId xmlns:a16="http://schemas.microsoft.com/office/drawing/2014/main" id="{868ACE9E-EF89-B479-C751-187B12E46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838200" y="69056"/>
            <a:ext cx="10345003" cy="6719888"/>
          </a:xfrm>
          <a:prstGeom prst="rect">
            <a:avLst/>
          </a:prstGeom>
        </p:spPr>
      </p:pic>
      <p:sp>
        <p:nvSpPr>
          <p:cNvPr id="2" name="Title 1">
            <a:extLst>
              <a:ext uri="{FF2B5EF4-FFF2-40B4-BE49-F238E27FC236}">
                <a16:creationId xmlns:a16="http://schemas.microsoft.com/office/drawing/2014/main" id="{4F6399BE-71FA-8730-9609-0BC77D07CAC0}"/>
              </a:ext>
            </a:extLst>
          </p:cNvPr>
          <p:cNvSpPr>
            <a:spLocks noGrp="1"/>
          </p:cNvSpPr>
          <p:nvPr>
            <p:ph type="title"/>
          </p:nvPr>
        </p:nvSpPr>
        <p:spPr>
          <a:xfrm>
            <a:off x="214606" y="662473"/>
            <a:ext cx="3610946" cy="559837"/>
          </a:xfrm>
          <a:solidFill>
            <a:schemeClr val="accent2">
              <a:lumMod val="20000"/>
              <a:lumOff val="80000"/>
            </a:schemeClr>
          </a:solidFill>
          <a:ln>
            <a:solidFill>
              <a:schemeClr val="accent2">
                <a:lumMod val="75000"/>
              </a:schemeClr>
            </a:solidFill>
          </a:ln>
        </p:spPr>
        <p:txBody>
          <a:bodyPr>
            <a:noAutofit/>
          </a:bodyPr>
          <a:lstStyle/>
          <a:p>
            <a:r>
              <a:rPr lang="en-US" sz="3600" b="1" dirty="0">
                <a:latin typeface="Goudy Old Style" panose="02020502050305020303" pitchFamily="18" charset="0"/>
              </a:rPr>
              <a:t>Use Case Diagram</a:t>
            </a:r>
            <a:endParaRPr lang="en-IN" sz="3600" b="1" dirty="0">
              <a:latin typeface="Goudy Old Style" panose="02020502050305020303" pitchFamily="18" charset="0"/>
            </a:endParaRPr>
          </a:p>
        </p:txBody>
      </p:sp>
    </p:spTree>
    <p:extLst>
      <p:ext uri="{BB962C8B-B14F-4D97-AF65-F5344CB8AC3E}">
        <p14:creationId xmlns:p14="http://schemas.microsoft.com/office/powerpoint/2010/main" val="19688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1F574-D444-4F1E-4834-3827D704E956}"/>
              </a:ext>
            </a:extLst>
          </p:cNvPr>
          <p:cNvSpPr>
            <a:spLocks noGrp="1"/>
          </p:cNvSpPr>
          <p:nvPr>
            <p:ph type="title"/>
          </p:nvPr>
        </p:nvSpPr>
        <p:spPr>
          <a:xfrm>
            <a:off x="466722" y="2873829"/>
            <a:ext cx="3201366" cy="1100523"/>
          </a:xfrm>
        </p:spPr>
        <p:txBody>
          <a:bodyPr anchor="b">
            <a:normAutofit/>
          </a:bodyPr>
          <a:lstStyle/>
          <a:p>
            <a:pPr algn="r"/>
            <a:r>
              <a:rPr lang="en-US" sz="4000" b="1" dirty="0">
                <a:solidFill>
                  <a:srgbClr val="FFFFFF"/>
                </a:solidFill>
                <a:latin typeface="+mn-lt"/>
              </a:rPr>
              <a:t>References:</a:t>
            </a:r>
            <a:endParaRPr lang="en-IN" sz="4000" b="1" dirty="0">
              <a:solidFill>
                <a:srgbClr val="FFFFFF"/>
              </a:solidFill>
              <a:latin typeface="+mn-lt"/>
            </a:endParaRPr>
          </a:p>
        </p:txBody>
      </p:sp>
      <p:sp>
        <p:nvSpPr>
          <p:cNvPr id="3" name="Content Placeholder 2">
            <a:extLst>
              <a:ext uri="{FF2B5EF4-FFF2-40B4-BE49-F238E27FC236}">
                <a16:creationId xmlns:a16="http://schemas.microsoft.com/office/drawing/2014/main" id="{06FE30B4-4B03-6A20-BEFA-B628CF00858C}"/>
              </a:ext>
            </a:extLst>
          </p:cNvPr>
          <p:cNvSpPr>
            <a:spLocks noGrp="1"/>
          </p:cNvSpPr>
          <p:nvPr>
            <p:ph idx="1"/>
          </p:nvPr>
        </p:nvSpPr>
        <p:spPr>
          <a:xfrm>
            <a:off x="4134810" y="645836"/>
            <a:ext cx="7761721" cy="5546047"/>
          </a:xfrm>
        </p:spPr>
        <p:txBody>
          <a:bodyPr anchor="ctr">
            <a:normAutofit/>
          </a:bodyPr>
          <a:lstStyle/>
          <a:p>
            <a:pPr marL="0" indent="0">
              <a:buNone/>
            </a:pPr>
            <a:r>
              <a:rPr lang="en-US" sz="2000" dirty="0"/>
              <a:t>Papers:</a:t>
            </a:r>
          </a:p>
          <a:p>
            <a:pPr marL="0" indent="0">
              <a:buNone/>
            </a:pPr>
            <a:r>
              <a:rPr lang="en-US" sz="2000" dirty="0"/>
              <a:t>[1] </a:t>
            </a:r>
            <a:r>
              <a:rPr lang="en-US" sz="1600" dirty="0">
                <a:hlinkClick r:id="rId2"/>
              </a:rPr>
              <a:t>https://engg.matoshri.edu.in/assets/pdf/it/achievements/8KNShedge/publications/26-min.pdf</a:t>
            </a:r>
            <a:r>
              <a:rPr lang="en-US" sz="1600" dirty="0"/>
              <a:t>  </a:t>
            </a:r>
          </a:p>
          <a:p>
            <a:pPr marL="0" indent="0">
              <a:buNone/>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https://www.irjet.net/archives/V4/i11/IRJET-V4I11330.pdf</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lang="en-US" sz="1600" dirty="0"/>
          </a:p>
          <a:p>
            <a:pPr marL="0" indent="0">
              <a:buNone/>
            </a:pPr>
            <a:endParaRPr lang="en-US" sz="2000" dirty="0"/>
          </a:p>
        </p:txBody>
      </p:sp>
    </p:spTree>
    <p:extLst>
      <p:ext uri="{BB962C8B-B14F-4D97-AF65-F5344CB8AC3E}">
        <p14:creationId xmlns:p14="http://schemas.microsoft.com/office/powerpoint/2010/main" val="280775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060F029A-B229-ABC7-8CA5-04495C951DB9}"/>
              </a:ext>
            </a:extLst>
          </p:cNvPr>
          <p:cNvPicPr>
            <a:picLocks noChangeAspect="1"/>
          </p:cNvPicPr>
          <p:nvPr/>
        </p:nvPicPr>
        <p:blipFill rotWithShape="1">
          <a:blip r:embed="rId2"/>
          <a:srcRect t="10000"/>
          <a:stretch/>
        </p:blipFill>
        <p:spPr>
          <a:xfrm>
            <a:off x="20" y="1"/>
            <a:ext cx="12191980" cy="6857999"/>
          </a:xfrm>
          <a:prstGeom prst="rect">
            <a:avLst/>
          </a:prstGeom>
        </p:spPr>
      </p:pic>
      <p:sp>
        <p:nvSpPr>
          <p:cNvPr id="40" name="Rectangle 39">
            <a:extLst>
              <a:ext uri="{FF2B5EF4-FFF2-40B4-BE49-F238E27FC236}">
                <a16:creationId xmlns:a16="http://schemas.microsoft.com/office/drawing/2014/main" id="{B4916930-E76E-4100-9DCF-4981566A3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57375" y="1885950"/>
            <a:ext cx="8505825" cy="3152775"/>
          </a:xfrm>
          <a:prstGeom prst="rect">
            <a:avLst/>
          </a:prstGeom>
          <a:solidFill>
            <a:schemeClr val="bg1">
              <a:alpha val="75000"/>
            </a:schemeClr>
          </a:solidFill>
          <a:ln w="635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D5FCDE4-D87E-35A6-B685-E36B51FD729F}"/>
              </a:ext>
            </a:extLst>
          </p:cNvPr>
          <p:cNvSpPr>
            <a:spLocks noGrp="1"/>
          </p:cNvSpPr>
          <p:nvPr>
            <p:ph type="title"/>
          </p:nvPr>
        </p:nvSpPr>
        <p:spPr>
          <a:xfrm>
            <a:off x="2276475" y="2247900"/>
            <a:ext cx="7581900" cy="2514600"/>
          </a:xfrm>
        </p:spPr>
        <p:txBody>
          <a:bodyPr vert="horz" lIns="91440" tIns="45720" rIns="91440" bIns="45720" rtlCol="0">
            <a:normAutofit/>
          </a:bodyPr>
          <a:lstStyle/>
          <a:p>
            <a:pPr algn="ctr"/>
            <a:r>
              <a:rPr lang="en-US" sz="6600" b="1">
                <a:solidFill>
                  <a:schemeClr val="tx1">
                    <a:lumMod val="75000"/>
                    <a:lumOff val="25000"/>
                  </a:schemeClr>
                </a:solidFill>
              </a:rPr>
              <a:t>Thank you</a:t>
            </a:r>
          </a:p>
        </p:txBody>
      </p:sp>
    </p:spTree>
    <p:extLst>
      <p:ext uri="{BB962C8B-B14F-4D97-AF65-F5344CB8AC3E}">
        <p14:creationId xmlns:p14="http://schemas.microsoft.com/office/powerpoint/2010/main" val="418117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C82B2-249A-26FD-C44B-482F733C03E9}"/>
              </a:ext>
            </a:extLst>
          </p:cNvPr>
          <p:cNvSpPr>
            <a:spLocks noGrp="1"/>
          </p:cNvSpPr>
          <p:nvPr>
            <p:ph type="title"/>
          </p:nvPr>
        </p:nvSpPr>
        <p:spPr>
          <a:xfrm>
            <a:off x="853440" y="468460"/>
            <a:ext cx="9895951" cy="1033669"/>
          </a:xfrm>
        </p:spPr>
        <p:txBody>
          <a:bodyPr>
            <a:normAutofit/>
          </a:bodyPr>
          <a:lstStyle/>
          <a:p>
            <a:r>
              <a:rPr lang="en-US" sz="6000" b="1" dirty="0">
                <a:solidFill>
                  <a:srgbClr val="FFFFFF"/>
                </a:solidFill>
                <a:latin typeface="Goudy Old Style" panose="02020502050305020303" pitchFamily="18" charset="0"/>
                <a:ea typeface="ADLaM Display" panose="02010000000000000000" pitchFamily="2" charset="0"/>
                <a:cs typeface="ADLaM Display" panose="02010000000000000000" pitchFamily="2" charset="0"/>
              </a:rPr>
              <a:t>Abstract</a:t>
            </a:r>
            <a:endParaRPr lang="en-IN" sz="4000" b="1" dirty="0">
              <a:solidFill>
                <a:srgbClr val="FFFFFF"/>
              </a:solidFill>
              <a:latin typeface="Goudy Old Style" panose="02020502050305020303" pitchFamily="18"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DC07C42D-DF97-6540-AA60-F20C4CD72672}"/>
              </a:ext>
            </a:extLst>
          </p:cNvPr>
          <p:cNvSpPr>
            <a:spLocks noGrp="1"/>
          </p:cNvSpPr>
          <p:nvPr>
            <p:ph idx="1"/>
          </p:nvPr>
        </p:nvSpPr>
        <p:spPr>
          <a:xfrm>
            <a:off x="853440" y="1885279"/>
            <a:ext cx="10414109" cy="4116276"/>
          </a:xfrm>
        </p:spPr>
        <p:txBody>
          <a:bodyPr anchor="ctr">
            <a:normAutofit/>
          </a:bodyPr>
          <a:lstStyle/>
          <a:p>
            <a:pPr marL="0" indent="0" algn="just">
              <a:lnSpc>
                <a:spcPct val="150000"/>
              </a:lnSpc>
              <a:spcBef>
                <a:spcPts val="0"/>
              </a:spcBef>
              <a:buNone/>
            </a:pPr>
            <a:r>
              <a:rPr lang="en-US" sz="2400" dirty="0">
                <a:effectLst/>
                <a:latin typeface="Times New Roman" panose="02020603050405020304" pitchFamily="18" charset="0"/>
                <a:ea typeface="Calibri" panose="020F0502020204030204" pitchFamily="34" charset="0"/>
              </a:rPr>
              <a:t>Our Project, Graphical Password Authentication System is set to redefine website security. Inspired by recent cyber threats, including the Pegasus attack, the system integrates Segmented Images Authentication, Password Image Authentication, Obscured Images Authentication, and Garbled Images Authentication. These layers collectively provide a robust defense, ensuring heightened security while maintaining a user-friendly authentication experience.</a:t>
            </a:r>
            <a:endParaRPr lang="en-IN" sz="2400" dirty="0"/>
          </a:p>
        </p:txBody>
      </p:sp>
    </p:spTree>
    <p:extLst>
      <p:ext uri="{BB962C8B-B14F-4D97-AF65-F5344CB8AC3E}">
        <p14:creationId xmlns:p14="http://schemas.microsoft.com/office/powerpoint/2010/main" val="407275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1310-F10A-B5F6-6868-36C394C465D8}"/>
              </a:ext>
            </a:extLst>
          </p:cNvPr>
          <p:cNvSpPr>
            <a:spLocks noGrp="1"/>
          </p:cNvSpPr>
          <p:nvPr>
            <p:ph type="title"/>
          </p:nvPr>
        </p:nvSpPr>
        <p:spPr>
          <a:xfrm>
            <a:off x="838200" y="514415"/>
            <a:ext cx="10515600" cy="791871"/>
          </a:xfrm>
        </p:spPr>
        <p:txBody>
          <a:bodyPr>
            <a:normAutofit fontScale="90000"/>
          </a:bodyPr>
          <a:lstStyle/>
          <a:p>
            <a:r>
              <a:rPr lang="en-US" sz="5400" b="1" dirty="0">
                <a:latin typeface="Goudy Old Style" panose="02020502050305020303" pitchFamily="18" charset="0"/>
              </a:rPr>
              <a:t>Introduction</a:t>
            </a:r>
            <a:endParaRPr lang="en-IN" dirty="0">
              <a:latin typeface="Goudy Old Style" panose="02020502050305020303" pitchFamily="18" charset="0"/>
            </a:endParaRPr>
          </a:p>
        </p:txBody>
      </p:sp>
      <p:graphicFrame>
        <p:nvGraphicFramePr>
          <p:cNvPr id="6" name="Content Placeholder 3">
            <a:extLst>
              <a:ext uri="{FF2B5EF4-FFF2-40B4-BE49-F238E27FC236}">
                <a16:creationId xmlns:a16="http://schemas.microsoft.com/office/drawing/2014/main" id="{AE9CE041-E282-9EC2-CA65-7D3A5B300A22}"/>
              </a:ext>
            </a:extLst>
          </p:cNvPr>
          <p:cNvGraphicFramePr>
            <a:graphicFrameLocks noGrp="1"/>
          </p:cNvGraphicFramePr>
          <p:nvPr>
            <p:ph idx="1"/>
            <p:extLst>
              <p:ext uri="{D42A27DB-BD31-4B8C-83A1-F6EECF244321}">
                <p14:modId xmlns:p14="http://schemas.microsoft.com/office/powerpoint/2010/main" val="2083120417"/>
              </p:ext>
            </p:extLst>
          </p:nvPr>
        </p:nvGraphicFramePr>
        <p:xfrm>
          <a:off x="838200" y="1306286"/>
          <a:ext cx="10515600" cy="5037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683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F4192-48A0-2B87-2485-98EC93A528C2}"/>
              </a:ext>
            </a:extLst>
          </p:cNvPr>
          <p:cNvSpPr>
            <a:spLocks noGrp="1"/>
          </p:cNvSpPr>
          <p:nvPr>
            <p:ph type="title"/>
          </p:nvPr>
        </p:nvSpPr>
        <p:spPr>
          <a:xfrm>
            <a:off x="838200" y="556995"/>
            <a:ext cx="10515600" cy="1133693"/>
          </a:xfrm>
        </p:spPr>
        <p:txBody>
          <a:bodyPr>
            <a:normAutofit/>
          </a:bodyPr>
          <a:lstStyle/>
          <a:p>
            <a:r>
              <a:rPr lang="en-US" sz="5200" b="1">
                <a:latin typeface="Goudy Old Style" panose="02020502050305020303" pitchFamily="18" charset="0"/>
              </a:rPr>
              <a:t>Literature Survey</a:t>
            </a:r>
            <a:endParaRPr lang="en-IN" sz="5200" b="1">
              <a:latin typeface="Goudy Old Style" panose="02020502050305020303" pitchFamily="18" charset="0"/>
            </a:endParaRPr>
          </a:p>
        </p:txBody>
      </p:sp>
      <p:graphicFrame>
        <p:nvGraphicFramePr>
          <p:cNvPr id="6" name="Content Placeholder 3">
            <a:extLst>
              <a:ext uri="{FF2B5EF4-FFF2-40B4-BE49-F238E27FC236}">
                <a16:creationId xmlns:a16="http://schemas.microsoft.com/office/drawing/2014/main" id="{5DEB71ED-835F-BEF3-A046-862900FDB965}"/>
              </a:ext>
            </a:extLst>
          </p:cNvPr>
          <p:cNvGraphicFramePr>
            <a:graphicFrameLocks noGrp="1"/>
          </p:cNvGraphicFramePr>
          <p:nvPr>
            <p:ph idx="1"/>
            <p:extLst>
              <p:ext uri="{D42A27DB-BD31-4B8C-83A1-F6EECF244321}">
                <p14:modId xmlns:p14="http://schemas.microsoft.com/office/powerpoint/2010/main" val="21450836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870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CCB0C-CC70-51A0-5A04-A98131D9A3D7}"/>
              </a:ext>
            </a:extLst>
          </p:cNvPr>
          <p:cNvSpPr>
            <a:spLocks noGrp="1"/>
          </p:cNvSpPr>
          <p:nvPr>
            <p:ph type="title"/>
          </p:nvPr>
        </p:nvSpPr>
        <p:spPr>
          <a:xfrm>
            <a:off x="1156851" y="637762"/>
            <a:ext cx="9888496" cy="900131"/>
          </a:xfrm>
        </p:spPr>
        <p:txBody>
          <a:bodyPr anchor="t">
            <a:normAutofit/>
          </a:bodyPr>
          <a:lstStyle/>
          <a:p>
            <a:r>
              <a:rPr lang="en-US" sz="4800" b="1" dirty="0">
                <a:solidFill>
                  <a:schemeClr val="bg1"/>
                </a:solidFill>
                <a:latin typeface="Goudy Old Style" panose="02020502050305020303" pitchFamily="18" charset="0"/>
              </a:rPr>
              <a:t>Functional Requirements</a:t>
            </a:r>
            <a:endParaRPr lang="en-IN" sz="4800" b="1" dirty="0">
              <a:solidFill>
                <a:schemeClr val="bg1"/>
              </a:solidFill>
              <a:latin typeface="Goudy Old Style" panose="02020502050305020303" pitchFamily="18" charset="0"/>
            </a:endParaRPr>
          </a:p>
        </p:txBody>
      </p:sp>
      <p:sp>
        <p:nvSpPr>
          <p:cNvPr id="20" name="Rectangle 1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237BE5BF-C340-80A1-08CF-572C3F0CE926}"/>
              </a:ext>
            </a:extLst>
          </p:cNvPr>
          <p:cNvSpPr>
            <a:spLocks noGrp="1"/>
          </p:cNvSpPr>
          <p:nvPr>
            <p:ph idx="1"/>
          </p:nvPr>
        </p:nvSpPr>
        <p:spPr>
          <a:xfrm>
            <a:off x="1155548" y="2217343"/>
            <a:ext cx="9880893" cy="3959619"/>
          </a:xfrm>
        </p:spPr>
        <p:txBody>
          <a:bodyPr>
            <a:normAutofit/>
          </a:bodyPr>
          <a:lstStyle/>
          <a:p>
            <a:pPr marL="514350" indent="-514350" algn="just">
              <a:buFont typeface="+mj-lt"/>
              <a:buAutoNum type="arabicPeriod"/>
            </a:pPr>
            <a:r>
              <a:rPr lang="en-US" sz="2200" b="1" i="0" dirty="0">
                <a:effectLst/>
                <a:latin typeface="Söhne"/>
              </a:rPr>
              <a:t>Segmented Images Authentication:</a:t>
            </a:r>
            <a:r>
              <a:rPr lang="en-US" sz="2200" b="0" i="0" dirty="0">
                <a:effectLst/>
                <a:latin typeface="Söhne"/>
              </a:rPr>
              <a:t> Display four randomly segmented images, capture user selection order, and validate authentication.</a:t>
            </a:r>
          </a:p>
          <a:p>
            <a:pPr marL="514350" indent="-514350" algn="just">
              <a:buFont typeface="+mj-lt"/>
              <a:buAutoNum type="arabicPeriod"/>
            </a:pPr>
            <a:r>
              <a:rPr lang="en-US" sz="2200" b="1" i="0" dirty="0">
                <a:effectLst/>
                <a:latin typeface="Söhne"/>
              </a:rPr>
              <a:t>Password Image Authentication:</a:t>
            </a:r>
            <a:r>
              <a:rPr lang="en-US" sz="2200" b="0" i="0" dirty="0">
                <a:effectLst/>
                <a:latin typeface="Söhne"/>
              </a:rPr>
              <a:t> Enable category selection during registration, display a randomly chosen image during login, and introduce dynamic variations.</a:t>
            </a:r>
          </a:p>
          <a:p>
            <a:pPr marL="514350" indent="-514350" algn="just">
              <a:buFont typeface="+mj-lt"/>
              <a:buAutoNum type="arabicPeriod"/>
            </a:pPr>
            <a:r>
              <a:rPr lang="en-US" sz="2200" b="1" i="0" dirty="0">
                <a:effectLst/>
                <a:latin typeface="Söhne"/>
              </a:rPr>
              <a:t>Obscure Image Authentication:</a:t>
            </a:r>
            <a:r>
              <a:rPr lang="en-US" sz="2200" b="0" i="0" dirty="0">
                <a:effectLst/>
                <a:latin typeface="Söhne"/>
              </a:rPr>
              <a:t> Display an obscured image with random words, use Speech Recognition for spoken words, and validate authentication by comparing to the expected output.</a:t>
            </a:r>
          </a:p>
          <a:p>
            <a:pPr marL="514350" indent="-514350" algn="just">
              <a:buFont typeface="+mj-lt"/>
              <a:buAutoNum type="arabicPeriod"/>
            </a:pPr>
            <a:r>
              <a:rPr lang="en-US" sz="2200" b="1" i="0" dirty="0">
                <a:effectLst/>
                <a:latin typeface="Söhne"/>
              </a:rPr>
              <a:t>Garbled Image Authentication:</a:t>
            </a:r>
            <a:r>
              <a:rPr lang="en-US" sz="2200" b="0" i="0" dirty="0">
                <a:effectLst/>
                <a:latin typeface="Söhne"/>
              </a:rPr>
              <a:t> Display garbled text images, prompt users to input the correct text, and validate authentication based on the accurate input.</a:t>
            </a:r>
          </a:p>
        </p:txBody>
      </p:sp>
    </p:spTree>
    <p:extLst>
      <p:ext uri="{BB962C8B-B14F-4D97-AF65-F5344CB8AC3E}">
        <p14:creationId xmlns:p14="http://schemas.microsoft.com/office/powerpoint/2010/main" val="3013387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AD89ACD-1AF8-F323-6582-F884DC9A42EB}"/>
              </a:ext>
            </a:extLst>
          </p:cNvPr>
          <p:cNvSpPr>
            <a:spLocks noGrp="1"/>
          </p:cNvSpPr>
          <p:nvPr>
            <p:ph type="title"/>
          </p:nvPr>
        </p:nvSpPr>
        <p:spPr>
          <a:xfrm>
            <a:off x="613893" y="554151"/>
            <a:ext cx="4582760" cy="4997563"/>
          </a:xfrm>
        </p:spPr>
        <p:txBody>
          <a:bodyPr anchor="ctr">
            <a:normAutofit/>
          </a:bodyPr>
          <a:lstStyle/>
          <a:p>
            <a:r>
              <a:rPr lang="en-US" sz="5000" b="1" dirty="0">
                <a:solidFill>
                  <a:srgbClr val="FFFFFF"/>
                </a:solidFill>
                <a:latin typeface="Goudy Old Style" panose="02020502050305020303" pitchFamily="18" charset="0"/>
              </a:rPr>
              <a:t>Non-Functional Requirements</a:t>
            </a:r>
            <a:endParaRPr lang="en-IN" sz="5000" b="1" dirty="0">
              <a:solidFill>
                <a:srgbClr val="FFFFFF"/>
              </a:solidFill>
              <a:latin typeface="Goudy Old Style" panose="02020502050305020303" pitchFamily="18" charset="0"/>
            </a:endParaRPr>
          </a:p>
        </p:txBody>
      </p:sp>
      <p:grpSp>
        <p:nvGrpSpPr>
          <p:cNvPr id="31" name="Group 3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50" name="Content Placeholder 3">
            <a:extLst>
              <a:ext uri="{FF2B5EF4-FFF2-40B4-BE49-F238E27FC236}">
                <a16:creationId xmlns:a16="http://schemas.microsoft.com/office/drawing/2014/main" id="{7D8692D5-3746-466F-E6AD-483EBCA48103}"/>
              </a:ext>
            </a:extLst>
          </p:cNvPr>
          <p:cNvSpPr>
            <a:spLocks noGrp="1"/>
          </p:cNvSpPr>
          <p:nvPr>
            <p:ph idx="1"/>
          </p:nvPr>
        </p:nvSpPr>
        <p:spPr>
          <a:xfrm>
            <a:off x="6297233" y="518400"/>
            <a:ext cx="4771607" cy="5837949"/>
          </a:xfrm>
        </p:spPr>
        <p:txBody>
          <a:bodyPr anchor="ctr">
            <a:normAutofit/>
          </a:bodyPr>
          <a:lstStyle/>
          <a:p>
            <a:pPr>
              <a:buFont typeface="+mj-lt"/>
              <a:buAutoNum type="arabicPeriod"/>
            </a:pPr>
            <a:r>
              <a:rPr lang="en-US" b="1" i="0" dirty="0">
                <a:solidFill>
                  <a:schemeClr val="tx1">
                    <a:alpha val="80000"/>
                  </a:schemeClr>
                </a:solidFill>
                <a:effectLst/>
                <a:latin typeface="Söhne"/>
              </a:rPr>
              <a:t>Performance</a:t>
            </a:r>
            <a:endParaRPr lang="en-US" b="1" dirty="0">
              <a:solidFill>
                <a:schemeClr val="tx1">
                  <a:alpha val="80000"/>
                </a:schemeClr>
              </a:solidFill>
              <a:latin typeface="Söhne"/>
            </a:endParaRPr>
          </a:p>
          <a:p>
            <a:pPr>
              <a:buFont typeface="+mj-lt"/>
              <a:buAutoNum type="arabicPeriod"/>
            </a:pPr>
            <a:r>
              <a:rPr lang="en-US" b="1" i="0" dirty="0">
                <a:solidFill>
                  <a:schemeClr val="tx1">
                    <a:alpha val="80000"/>
                  </a:schemeClr>
                </a:solidFill>
                <a:effectLst/>
                <a:latin typeface="Söhne"/>
              </a:rPr>
              <a:t>Usability</a:t>
            </a:r>
          </a:p>
          <a:p>
            <a:pPr>
              <a:buFont typeface="+mj-lt"/>
              <a:buAutoNum type="arabicPeriod"/>
            </a:pPr>
            <a:r>
              <a:rPr lang="en-US" b="1" i="0" dirty="0">
                <a:solidFill>
                  <a:schemeClr val="tx1">
                    <a:alpha val="80000"/>
                  </a:schemeClr>
                </a:solidFill>
                <a:effectLst/>
                <a:latin typeface="Söhne"/>
              </a:rPr>
              <a:t>Reliability</a:t>
            </a:r>
          </a:p>
          <a:p>
            <a:pPr>
              <a:buFont typeface="+mj-lt"/>
              <a:buAutoNum type="arabicPeriod"/>
            </a:pPr>
            <a:r>
              <a:rPr lang="en-US" b="1" i="0" dirty="0">
                <a:solidFill>
                  <a:schemeClr val="tx1">
                    <a:alpha val="80000"/>
                  </a:schemeClr>
                </a:solidFill>
                <a:effectLst/>
                <a:latin typeface="Söhne"/>
              </a:rPr>
              <a:t>Compatibility</a:t>
            </a:r>
          </a:p>
          <a:p>
            <a:pPr>
              <a:buFont typeface="+mj-lt"/>
              <a:buAutoNum type="arabicPeriod"/>
            </a:pPr>
            <a:r>
              <a:rPr lang="en-US" b="1" i="0" dirty="0">
                <a:solidFill>
                  <a:schemeClr val="tx1">
                    <a:alpha val="80000"/>
                  </a:schemeClr>
                </a:solidFill>
                <a:effectLst/>
                <a:latin typeface="Söhne"/>
              </a:rPr>
              <a:t>Security Compliance</a:t>
            </a:r>
            <a:endParaRPr lang="en-US" b="0" i="0" dirty="0">
              <a:solidFill>
                <a:schemeClr val="tx1">
                  <a:alpha val="80000"/>
                </a:schemeClr>
              </a:solidFill>
              <a:effectLst/>
              <a:latin typeface="Söhne"/>
            </a:endParaRPr>
          </a:p>
        </p:txBody>
      </p:sp>
      <p:cxnSp>
        <p:nvCxnSpPr>
          <p:cNvPr id="36" name="Straight Connector 3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419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PU with binary numbers and blueprint">
            <a:extLst>
              <a:ext uri="{FF2B5EF4-FFF2-40B4-BE49-F238E27FC236}">
                <a16:creationId xmlns:a16="http://schemas.microsoft.com/office/drawing/2014/main" id="{1C1927E7-C480-A4C5-B9B1-ACBB464B482A}"/>
              </a:ext>
            </a:extLst>
          </p:cNvPr>
          <p:cNvPicPr>
            <a:picLocks noChangeAspect="1"/>
          </p:cNvPicPr>
          <p:nvPr/>
        </p:nvPicPr>
        <p:blipFill rotWithShape="1">
          <a:blip r:embed="rId2"/>
          <a:srcRect l="30763" r="24862"/>
          <a:stretch/>
        </p:blipFill>
        <p:spPr>
          <a:xfrm>
            <a:off x="-1" y="-2"/>
            <a:ext cx="5410198" cy="6858002"/>
          </a:xfrm>
          <a:prstGeom prst="rect">
            <a:avLst/>
          </a:prstGeom>
        </p:spPr>
      </p:pic>
      <p:sp useBgFill="1">
        <p:nvSpPr>
          <p:cNvPr id="18" name="Rectangle 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04D34-FE31-9E4D-F2A0-B418CEFE3777}"/>
              </a:ext>
            </a:extLst>
          </p:cNvPr>
          <p:cNvSpPr>
            <a:spLocks noGrp="1"/>
          </p:cNvSpPr>
          <p:nvPr>
            <p:ph type="title"/>
          </p:nvPr>
        </p:nvSpPr>
        <p:spPr>
          <a:xfrm>
            <a:off x="5838825" y="405685"/>
            <a:ext cx="5741460" cy="1559301"/>
          </a:xfrm>
        </p:spPr>
        <p:txBody>
          <a:bodyPr>
            <a:normAutofit/>
          </a:bodyPr>
          <a:lstStyle/>
          <a:p>
            <a:r>
              <a:rPr lang="en-US" sz="4000" b="1" dirty="0">
                <a:latin typeface="Goudy Old Style" panose="02020502050305020303" pitchFamily="18" charset="0"/>
              </a:rPr>
              <a:t>Software Requirements</a:t>
            </a:r>
            <a:endParaRPr lang="en-IN" sz="4000" b="1" dirty="0">
              <a:latin typeface="Goudy Old Style" panose="02020502050305020303" pitchFamily="18" charset="0"/>
            </a:endParaRPr>
          </a:p>
        </p:txBody>
      </p:sp>
      <p:sp>
        <p:nvSpPr>
          <p:cNvPr id="4" name="Content Placeholder 3">
            <a:extLst>
              <a:ext uri="{FF2B5EF4-FFF2-40B4-BE49-F238E27FC236}">
                <a16:creationId xmlns:a16="http://schemas.microsoft.com/office/drawing/2014/main" id="{30EA8886-CFDF-A379-5071-35C3A5817FEC}"/>
              </a:ext>
            </a:extLst>
          </p:cNvPr>
          <p:cNvSpPr>
            <a:spLocks noGrp="1"/>
          </p:cNvSpPr>
          <p:nvPr>
            <p:ph idx="1"/>
          </p:nvPr>
        </p:nvSpPr>
        <p:spPr>
          <a:xfrm>
            <a:off x="5838825" y="1964987"/>
            <a:ext cx="5686690" cy="4275092"/>
          </a:xfrm>
        </p:spPr>
        <p:txBody>
          <a:bodyPr anchor="ctr">
            <a:normAutofit/>
          </a:bodyPr>
          <a:lstStyle/>
          <a:p>
            <a:pPr>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IDE</a:t>
            </a:r>
            <a:r>
              <a:rPr lang="en-US" sz="2000" dirty="0">
                <a:latin typeface="Times New Roman" panose="02020603050405020304" pitchFamily="18" charset="0"/>
                <a:cs typeface="Times New Roman" panose="02020603050405020304" pitchFamily="18" charset="0"/>
              </a:rPr>
              <a:t>: Visual Studio Code</a:t>
            </a:r>
          </a:p>
          <a:p>
            <a:pPr>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Programming Language</a:t>
            </a:r>
            <a:r>
              <a:rPr lang="en-US" sz="2000" dirty="0">
                <a:latin typeface="Times New Roman" panose="02020603050405020304" pitchFamily="18" charset="0"/>
                <a:cs typeface="Times New Roman" panose="02020603050405020304" pitchFamily="18" charset="0"/>
              </a:rPr>
              <a:t>: Python</a:t>
            </a:r>
          </a:p>
          <a:p>
            <a:pPr>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Operating System</a:t>
            </a:r>
            <a:r>
              <a:rPr lang="en-US" sz="2000" dirty="0">
                <a:latin typeface="Times New Roman" panose="02020603050405020304" pitchFamily="18" charset="0"/>
                <a:cs typeface="Times New Roman" panose="02020603050405020304" pitchFamily="18" charset="0"/>
              </a:rPr>
              <a:t>: Windows or MacOS</a:t>
            </a:r>
          </a:p>
          <a:p>
            <a:pPr>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Image Processing Library</a:t>
            </a:r>
            <a:r>
              <a:rPr lang="en-US" sz="2000" dirty="0">
                <a:latin typeface="Times New Roman" panose="02020603050405020304" pitchFamily="18" charset="0"/>
                <a:cs typeface="Times New Roman" panose="02020603050405020304" pitchFamily="18" charset="0"/>
              </a:rPr>
              <a:t>: Pillow</a:t>
            </a:r>
          </a:p>
          <a:p>
            <a:pPr>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User Interface Development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Tkinter</a:t>
            </a:r>
            <a:endParaRPr lang="en-US"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2000" b="1" dirty="0">
                <a:latin typeface="Times New Roman" panose="02020603050405020304" pitchFamily="18" charset="0"/>
                <a:cs typeface="Times New Roman" panose="02020603050405020304" pitchFamily="18" charset="0"/>
              </a:rPr>
              <a:t>Voice Capturing and Processing Modules</a:t>
            </a:r>
            <a:r>
              <a:rPr lang="en-IN" sz="20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IN" sz="2000" dirty="0" err="1">
                <a:latin typeface="Times New Roman" panose="02020603050405020304" pitchFamily="18" charset="0"/>
                <a:cs typeface="Times New Roman" panose="02020603050405020304" pitchFamily="18" charset="0"/>
              </a:rPr>
              <a:t>Pyaudio</a:t>
            </a:r>
            <a:endParaRPr lang="en-I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2000" dirty="0" err="1">
                <a:latin typeface="Times New Roman" panose="02020603050405020304" pitchFamily="18" charset="0"/>
                <a:cs typeface="Times New Roman" panose="02020603050405020304" pitchFamily="18" charset="0"/>
              </a:rPr>
              <a:t>SpeechRecognition</a:t>
            </a:r>
            <a:endParaRPr lang="en-IN" sz="2000" dirty="0">
              <a:latin typeface="Times New Roman" panose="02020603050405020304" pitchFamily="18" charset="0"/>
              <a:cs typeface="Times New Roman" panose="02020603050405020304" pitchFamily="18" charset="0"/>
            </a:endParaRPr>
          </a:p>
          <a:p>
            <a:pPr marL="0" indent="0">
              <a:buNone/>
            </a:pPr>
            <a:r>
              <a:rPr lang="en-US" sz="2000" b="1" i="0" dirty="0">
                <a:effectLst/>
                <a:latin typeface="Times New Roman" panose="02020603050405020304" pitchFamily="18" charset="0"/>
                <a:cs typeface="Times New Roman" panose="02020603050405020304" pitchFamily="18" charset="0"/>
              </a:rPr>
              <a:t>Note: Folder Access Required for Image Display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11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4611B-9323-03F9-DDEA-67C0C131191A}"/>
              </a:ext>
            </a:extLst>
          </p:cNvPr>
          <p:cNvSpPr>
            <a:spLocks noGrp="1"/>
          </p:cNvSpPr>
          <p:nvPr>
            <p:ph type="title"/>
          </p:nvPr>
        </p:nvSpPr>
        <p:spPr>
          <a:xfrm>
            <a:off x="4572001" y="601744"/>
            <a:ext cx="6781800" cy="1338696"/>
          </a:xfrm>
        </p:spPr>
        <p:txBody>
          <a:bodyPr>
            <a:normAutofit/>
          </a:bodyPr>
          <a:lstStyle/>
          <a:p>
            <a:r>
              <a:rPr lang="en-US" b="1" dirty="0">
                <a:latin typeface="Goudy Old Style" panose="02020502050305020303" pitchFamily="18" charset="0"/>
              </a:rPr>
              <a:t>Hardware Requirements</a:t>
            </a:r>
            <a:endParaRPr lang="en-IN" b="1" dirty="0">
              <a:latin typeface="Goudy Old Style" panose="02020502050305020303" pitchFamily="18" charset="0"/>
            </a:endParaRPr>
          </a:p>
        </p:txBody>
      </p:sp>
      <p:pic>
        <p:nvPicPr>
          <p:cNvPr id="19" name="Picture 18" descr="Glowing circuit board">
            <a:extLst>
              <a:ext uri="{FF2B5EF4-FFF2-40B4-BE49-F238E27FC236}">
                <a16:creationId xmlns:a16="http://schemas.microsoft.com/office/drawing/2014/main" id="{1AB1A9CB-7C75-81E5-03F1-F3DD8DAC29F4}"/>
              </a:ext>
            </a:extLst>
          </p:cNvPr>
          <p:cNvPicPr>
            <a:picLocks noChangeAspect="1"/>
          </p:cNvPicPr>
          <p:nvPr/>
        </p:nvPicPr>
        <p:blipFill rotWithShape="1">
          <a:blip r:embed="rId2"/>
          <a:srcRect l="43184" r="20270"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03B7C16E-D8BD-A4E7-DAEB-C2A2563A5380}"/>
              </a:ext>
            </a:extLst>
          </p:cNvPr>
          <p:cNvSpPr>
            <a:spLocks noGrp="1"/>
          </p:cNvSpPr>
          <p:nvPr>
            <p:ph idx="1"/>
          </p:nvPr>
        </p:nvSpPr>
        <p:spPr>
          <a:xfrm>
            <a:off x="4572001" y="2201958"/>
            <a:ext cx="6781800" cy="3900730"/>
          </a:xfrm>
        </p:spPr>
        <p:txBody>
          <a:bodyPr anchor="t">
            <a:normAutofit/>
          </a:bodyPr>
          <a:lstStyle/>
          <a:p>
            <a:pPr marL="0" indent="0">
              <a:buNone/>
            </a:pPr>
            <a:r>
              <a:rPr lang="en-US" sz="2400" dirty="0"/>
              <a:t>To run the application locally on PC for development purposes, the following hardware requirements are recommended:</a:t>
            </a:r>
          </a:p>
          <a:p>
            <a:r>
              <a:rPr lang="en-US" sz="2400" dirty="0"/>
              <a:t>Processor: Intel Core i5 or higher</a:t>
            </a:r>
          </a:p>
          <a:p>
            <a:r>
              <a:rPr lang="en-US" sz="2400" dirty="0"/>
              <a:t>RAM: 8 GB or higher</a:t>
            </a:r>
          </a:p>
          <a:p>
            <a:r>
              <a:rPr lang="en-US" sz="2400" dirty="0"/>
              <a:t>Storage: 256 GB SSD or higher</a:t>
            </a:r>
          </a:p>
          <a:p>
            <a:r>
              <a:rPr lang="en-US" sz="2400" dirty="0"/>
              <a:t>Display: 1280 x 720 resolution or higher</a:t>
            </a:r>
          </a:p>
          <a:p>
            <a:r>
              <a:rPr lang="en-US" sz="2400" dirty="0"/>
              <a:t>Proper Internet Connection</a:t>
            </a:r>
          </a:p>
          <a:p>
            <a:pPr marL="0" indent="0">
              <a:buNone/>
            </a:pPr>
            <a:r>
              <a:rPr lang="en-US" sz="2400" b="1" dirty="0"/>
              <a:t>Note: Requires Microphone support</a:t>
            </a:r>
          </a:p>
        </p:txBody>
      </p:sp>
    </p:spTree>
    <p:extLst>
      <p:ext uri="{BB962C8B-B14F-4D97-AF65-F5344CB8AC3E}">
        <p14:creationId xmlns:p14="http://schemas.microsoft.com/office/powerpoint/2010/main" val="353857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E88AEC80-C71E-1891-F1B3-585E22E021C3}"/>
              </a:ext>
            </a:extLst>
          </p:cNvPr>
          <p:cNvSpPr>
            <a:spLocks noGrp="1"/>
          </p:cNvSpPr>
          <p:nvPr>
            <p:ph type="title"/>
          </p:nvPr>
        </p:nvSpPr>
        <p:spPr>
          <a:xfrm>
            <a:off x="195943" y="1073019"/>
            <a:ext cx="3247548" cy="4406841"/>
          </a:xfrm>
        </p:spPr>
        <p:txBody>
          <a:bodyPr anchor="ctr">
            <a:normAutofit/>
          </a:bodyPr>
          <a:lstStyle/>
          <a:p>
            <a:r>
              <a:rPr lang="en-US" sz="4800" b="1" dirty="0">
                <a:solidFill>
                  <a:schemeClr val="bg1"/>
                </a:solidFill>
                <a:latin typeface="Goudy Old Style" panose="02020502050305020303" pitchFamily="18" charset="0"/>
              </a:rPr>
              <a:t>Modular Structure of Project</a:t>
            </a:r>
            <a:endParaRPr lang="en-IN" sz="4800" b="1" dirty="0">
              <a:solidFill>
                <a:schemeClr val="bg1"/>
              </a:solidFill>
              <a:latin typeface="Goudy Old Style" panose="02020502050305020303" pitchFamily="18" charset="0"/>
            </a:endParaRPr>
          </a:p>
        </p:txBody>
      </p:sp>
      <p:sp>
        <p:nvSpPr>
          <p:cNvPr id="4" name="Content Placeholder 3">
            <a:extLst>
              <a:ext uri="{FF2B5EF4-FFF2-40B4-BE49-F238E27FC236}">
                <a16:creationId xmlns:a16="http://schemas.microsoft.com/office/drawing/2014/main" id="{55B3A8D1-139C-87F5-4FAD-FE531E52F988}"/>
              </a:ext>
            </a:extLst>
          </p:cNvPr>
          <p:cNvSpPr>
            <a:spLocks noGrp="1"/>
          </p:cNvSpPr>
          <p:nvPr>
            <p:ph idx="1"/>
          </p:nvPr>
        </p:nvSpPr>
        <p:spPr>
          <a:xfrm>
            <a:off x="3443491" y="318136"/>
            <a:ext cx="8415717" cy="6221723"/>
          </a:xfrm>
        </p:spPr>
        <p:txBody>
          <a:bodyPr>
            <a:noAutofit/>
          </a:bodyPr>
          <a:lstStyle/>
          <a:p>
            <a:pPr algn="just">
              <a:buFont typeface="Courier New" panose="02070309020205020404" pitchFamily="49" charset="0"/>
              <a:buChar char="o"/>
            </a:pPr>
            <a:r>
              <a:rPr lang="en-US" sz="1990" b="1" dirty="0" err="1">
                <a:latin typeface="Söhne"/>
              </a:rPr>
              <a:t>S</a:t>
            </a:r>
            <a:r>
              <a:rPr lang="en-US" sz="1990" b="1" i="0" dirty="0" err="1">
                <a:effectLst/>
                <a:latin typeface="Söhne"/>
              </a:rPr>
              <a:t>egmented_Images</a:t>
            </a:r>
            <a:r>
              <a:rPr lang="en-US" sz="1990" b="1" i="0" dirty="0">
                <a:effectLst/>
                <a:latin typeface="Söhne"/>
              </a:rPr>
              <a:t>:</a:t>
            </a:r>
            <a:r>
              <a:rPr lang="en-US" sz="1990" b="0" i="0" dirty="0">
                <a:effectLst/>
                <a:latin typeface="Söhne"/>
              </a:rPr>
              <a:t> Save images used for segmented images authentication in this folder.</a:t>
            </a:r>
          </a:p>
          <a:p>
            <a:pPr algn="just">
              <a:buFont typeface="Courier New" panose="02070309020205020404" pitchFamily="49" charset="0"/>
              <a:buChar char="o"/>
            </a:pPr>
            <a:r>
              <a:rPr lang="en-US" sz="1990" b="1" dirty="0" err="1">
                <a:latin typeface="Söhne"/>
              </a:rPr>
              <a:t>C</a:t>
            </a:r>
            <a:r>
              <a:rPr lang="en-US" sz="1990" b="1" i="0" dirty="0" err="1">
                <a:effectLst/>
                <a:latin typeface="Söhne"/>
              </a:rPr>
              <a:t>redential_Images</a:t>
            </a:r>
            <a:r>
              <a:rPr lang="en-US" sz="1990" b="1" i="0" dirty="0">
                <a:effectLst/>
                <a:latin typeface="Söhne"/>
              </a:rPr>
              <a:t>:</a:t>
            </a:r>
            <a:r>
              <a:rPr lang="en-US" sz="1990" b="0" i="0" dirty="0">
                <a:effectLst/>
                <a:latin typeface="Söhne"/>
              </a:rPr>
              <a:t> Store images related to user credentials in this folder.</a:t>
            </a:r>
            <a:endParaRPr lang="en-US" sz="1990" b="1" dirty="0">
              <a:latin typeface="Söhne"/>
            </a:endParaRPr>
          </a:p>
          <a:p>
            <a:pPr algn="just">
              <a:buFont typeface="Courier New" panose="02070309020205020404" pitchFamily="49" charset="0"/>
              <a:buChar char="o"/>
            </a:pPr>
            <a:r>
              <a:rPr lang="en-US" sz="1990" b="1" dirty="0" err="1">
                <a:latin typeface="Söhne"/>
              </a:rPr>
              <a:t>O</a:t>
            </a:r>
            <a:r>
              <a:rPr lang="en-US" sz="1990" b="1" i="0" dirty="0" err="1">
                <a:effectLst/>
                <a:latin typeface="Söhne"/>
              </a:rPr>
              <a:t>bscured_Images</a:t>
            </a:r>
            <a:r>
              <a:rPr lang="en-US" sz="1990" b="1" i="0" dirty="0">
                <a:effectLst/>
                <a:latin typeface="Söhne"/>
              </a:rPr>
              <a:t>:</a:t>
            </a:r>
            <a:r>
              <a:rPr lang="en-US" sz="1990" b="0" i="0" dirty="0">
                <a:effectLst/>
                <a:latin typeface="Söhne"/>
              </a:rPr>
              <a:t> Store images used for the Image-to-Speech-to-Text concept in this folder.</a:t>
            </a:r>
          </a:p>
          <a:p>
            <a:pPr algn="just">
              <a:buFont typeface="Courier New" panose="02070309020205020404" pitchFamily="49" charset="0"/>
              <a:buChar char="o"/>
            </a:pPr>
            <a:r>
              <a:rPr lang="en-US" sz="1990" b="1" dirty="0" err="1">
                <a:latin typeface="Söhne"/>
              </a:rPr>
              <a:t>G</a:t>
            </a:r>
            <a:r>
              <a:rPr lang="en-US" sz="1990" b="1" i="0" dirty="0" err="1">
                <a:effectLst/>
                <a:latin typeface="Söhne"/>
              </a:rPr>
              <a:t>arbled_Images</a:t>
            </a:r>
            <a:r>
              <a:rPr lang="en-US" sz="1990" b="1" i="0" dirty="0">
                <a:effectLst/>
                <a:latin typeface="Söhne"/>
              </a:rPr>
              <a:t>:</a:t>
            </a:r>
            <a:r>
              <a:rPr lang="en-US" sz="1990" b="0" i="0" dirty="0">
                <a:effectLst/>
                <a:latin typeface="Söhne"/>
              </a:rPr>
              <a:t> Save garbled text images in this folder.</a:t>
            </a:r>
          </a:p>
          <a:p>
            <a:pPr algn="just">
              <a:buFont typeface="Courier New" panose="02070309020205020404" pitchFamily="49" charset="0"/>
              <a:buChar char="o"/>
            </a:pPr>
            <a:r>
              <a:rPr lang="en-US" sz="1990" b="1" i="0" dirty="0" err="1">
                <a:effectLst/>
                <a:latin typeface="Söhne"/>
              </a:rPr>
              <a:t>User_Interface</a:t>
            </a:r>
            <a:r>
              <a:rPr lang="en-US" sz="1990" b="1" i="0" dirty="0">
                <a:effectLst/>
                <a:latin typeface="Söhne"/>
              </a:rPr>
              <a:t>:</a:t>
            </a:r>
            <a:r>
              <a:rPr lang="en-US" sz="1990" b="0" i="0" dirty="0">
                <a:effectLst/>
                <a:latin typeface="Söhne"/>
              </a:rPr>
              <a:t> </a:t>
            </a:r>
            <a:r>
              <a:rPr lang="en-US" sz="1990" dirty="0">
                <a:latin typeface="Söhne"/>
              </a:rPr>
              <a:t>Folder </a:t>
            </a:r>
            <a:r>
              <a:rPr lang="en-US" sz="1990" b="0" i="0" dirty="0">
                <a:effectLst/>
                <a:latin typeface="Söhne"/>
              </a:rPr>
              <a:t>containing code related to any custom buttons used in the UI.</a:t>
            </a:r>
          </a:p>
          <a:p>
            <a:pPr algn="just">
              <a:buFont typeface="Courier New" panose="02070309020205020404" pitchFamily="49" charset="0"/>
              <a:buChar char="o"/>
            </a:pPr>
            <a:r>
              <a:rPr lang="en-US" sz="1990" b="1" i="0" dirty="0">
                <a:effectLst/>
                <a:latin typeface="Söhne"/>
              </a:rPr>
              <a:t>utils.py:</a:t>
            </a:r>
            <a:r>
              <a:rPr lang="en-US" sz="1990" b="0" i="0" dirty="0">
                <a:effectLst/>
                <a:latin typeface="Söhne"/>
              </a:rPr>
              <a:t> File containing utility functions that can be shared across different modules.</a:t>
            </a:r>
          </a:p>
          <a:p>
            <a:pPr algn="just">
              <a:buFont typeface="Courier New" panose="02070309020205020404" pitchFamily="49" charset="0"/>
              <a:buChar char="o"/>
            </a:pPr>
            <a:r>
              <a:rPr lang="en-US" sz="1990" b="1" i="0" dirty="0">
                <a:effectLst/>
                <a:latin typeface="Söhne"/>
              </a:rPr>
              <a:t>main_menu.py:</a:t>
            </a:r>
            <a:r>
              <a:rPr lang="en-US" sz="1990" b="0" i="0" dirty="0">
                <a:effectLst/>
                <a:latin typeface="Söhne"/>
              </a:rPr>
              <a:t> File containing code for the main menu or entry point of the application.</a:t>
            </a:r>
          </a:p>
          <a:p>
            <a:pPr algn="just">
              <a:buFont typeface="Courier New" panose="02070309020205020404" pitchFamily="49" charset="0"/>
              <a:buChar char="o"/>
            </a:pPr>
            <a:r>
              <a:rPr lang="en-US" sz="1990" b="1" i="0" dirty="0">
                <a:effectLst/>
                <a:latin typeface="Söhne"/>
              </a:rPr>
              <a:t>segments.py:</a:t>
            </a:r>
            <a:r>
              <a:rPr lang="en-US" sz="1990" b="0" i="0" dirty="0">
                <a:effectLst/>
                <a:latin typeface="Söhne"/>
              </a:rPr>
              <a:t> File containing code for the segmented images authentication layer.</a:t>
            </a:r>
          </a:p>
          <a:p>
            <a:pPr algn="just">
              <a:buFont typeface="Courier New" panose="02070309020205020404" pitchFamily="49" charset="0"/>
              <a:buChar char="o"/>
            </a:pPr>
            <a:r>
              <a:rPr lang="en-US" sz="1990" b="1" i="0" dirty="0">
                <a:effectLst/>
                <a:latin typeface="Söhne"/>
              </a:rPr>
              <a:t>garbled.py:</a:t>
            </a:r>
            <a:r>
              <a:rPr lang="en-US" sz="1990" b="0" i="0" dirty="0">
                <a:effectLst/>
                <a:latin typeface="Söhne"/>
              </a:rPr>
              <a:t> File containing code for the garbled text authentication layer.</a:t>
            </a:r>
          </a:p>
          <a:p>
            <a:pPr algn="just">
              <a:buFont typeface="Courier New" panose="02070309020205020404" pitchFamily="49" charset="0"/>
              <a:buChar char="o"/>
            </a:pPr>
            <a:r>
              <a:rPr lang="en-US" sz="1990" b="1" i="0" dirty="0">
                <a:effectLst/>
                <a:latin typeface="Söhne"/>
              </a:rPr>
              <a:t>obscure.py:</a:t>
            </a:r>
            <a:r>
              <a:rPr lang="en-US" sz="1990" b="0" i="0" dirty="0">
                <a:effectLst/>
                <a:latin typeface="Söhne"/>
              </a:rPr>
              <a:t> File containing code for the obscure image authentication layer.</a:t>
            </a:r>
          </a:p>
          <a:p>
            <a:pPr algn="just">
              <a:buFont typeface="Courier New" panose="02070309020205020404" pitchFamily="49" charset="0"/>
              <a:buChar char="o"/>
            </a:pPr>
            <a:r>
              <a:rPr lang="en-US" sz="1990" b="1" i="0" dirty="0">
                <a:effectLst/>
                <a:latin typeface="Söhne"/>
              </a:rPr>
              <a:t>password.py:</a:t>
            </a:r>
            <a:r>
              <a:rPr lang="en-US" sz="1990" b="0" i="0" dirty="0">
                <a:effectLst/>
                <a:latin typeface="Söhne"/>
              </a:rPr>
              <a:t> File containing code for the password image authentication layer.</a:t>
            </a:r>
          </a:p>
        </p:txBody>
      </p:sp>
    </p:spTree>
    <p:extLst>
      <p:ext uri="{BB962C8B-B14F-4D97-AF65-F5344CB8AC3E}">
        <p14:creationId xmlns:p14="http://schemas.microsoft.com/office/powerpoint/2010/main" val="3542820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972</TotalTime>
  <Words>755</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ADLaM Display</vt:lpstr>
      <vt:lpstr>Arial</vt:lpstr>
      <vt:lpstr>Calibri</vt:lpstr>
      <vt:lpstr>Calibri Light</vt:lpstr>
      <vt:lpstr>Courier New</vt:lpstr>
      <vt:lpstr>Goudy Old Style</vt:lpstr>
      <vt:lpstr>Söhne</vt:lpstr>
      <vt:lpstr>Times New Roman</vt:lpstr>
      <vt:lpstr>Wingdings</vt:lpstr>
      <vt:lpstr>Office Theme</vt:lpstr>
      <vt:lpstr>Graphical Password Authentication System for  Non-Human Intruder Defence</vt:lpstr>
      <vt:lpstr>Abstract</vt:lpstr>
      <vt:lpstr>Introduction</vt:lpstr>
      <vt:lpstr>Literature Survey</vt:lpstr>
      <vt:lpstr>Functional Requirements</vt:lpstr>
      <vt:lpstr>Non-Functional Requirements</vt:lpstr>
      <vt:lpstr>Software Requirements</vt:lpstr>
      <vt:lpstr>Hardware Requirements</vt:lpstr>
      <vt:lpstr>Modular Structure of Project</vt:lpstr>
      <vt:lpstr>Architectural Diagram</vt:lpstr>
      <vt:lpstr>Activity Diagram</vt:lpstr>
      <vt:lpstr>Use Case Diagram</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Bookshelf Chat - Streamlining Library management and Doubt Resolution</dc:title>
  <dc:creator>ROHAN BEJAGAM</dc:creator>
  <cp:lastModifiedBy>ROHAN BEJAGAM</cp:lastModifiedBy>
  <cp:revision>33</cp:revision>
  <dcterms:created xsi:type="dcterms:W3CDTF">2023-05-02T14:02:27Z</dcterms:created>
  <dcterms:modified xsi:type="dcterms:W3CDTF">2024-01-04T05:02:18Z</dcterms:modified>
</cp:coreProperties>
</file>