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87C5A8-31A4-492F-B353-9F5DF399B446}">
  <a:tblStyle styleId="{3F87C5A8-31A4-492F-B353-9F5DF399B4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5.xml"/><Relationship Id="rId33" Type="http://schemas.openxmlformats.org/officeDocument/2006/relationships/font" Target="fonts/Lato-regular.fntdata"/><Relationship Id="rId10" Type="http://schemas.openxmlformats.org/officeDocument/2006/relationships/slide" Target="slides/slide4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7.xml"/><Relationship Id="rId35" Type="http://schemas.openxmlformats.org/officeDocument/2006/relationships/font" Target="fonts/Lato-italic.fntdata"/><Relationship Id="rId12" Type="http://schemas.openxmlformats.org/officeDocument/2006/relationships/slide" Target="slides/slide6.xml"/><Relationship Id="rId34" Type="http://schemas.openxmlformats.org/officeDocument/2006/relationships/font" Target="fonts/La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La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b3e35d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b3e35d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c4e36bbb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c4e36bbb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c4e36bbb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c4e36bbb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c4e36bbb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c4e36bbb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c4e36bbb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c4e36bbb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c4e36bbb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c4e36bbb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c4e36bbb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c4e36bbb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c4e36bbb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c4e36bbb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c4e36bbb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c4e36bbb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cc835c1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cc835c1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c4e36bbb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dc4e36bbb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b3e35d87a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b3e35d87a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c4e36bbb8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c4e36bbb8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c4e36bbb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c4e36bbb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cd3a1bb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cd3a1bb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top points are the introduction as well as motivation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b3e35d87a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b3e35d87a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b3e35d87a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b3e35d87a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b3e35d87a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b3e35d87a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b3e35d87a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b3e35d87a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c4e36bb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c4e36bb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c4e36bbb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c4e36bbb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rgbClr val="FCE5C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4.png"/><Relationship Id="rId4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4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4.png"/><Relationship Id="rId4" Type="http://schemas.openxmlformats.org/officeDocument/2006/relationships/image" Target="../media/image28.png"/><Relationship Id="rId5" Type="http://schemas.openxmlformats.org/officeDocument/2006/relationships/image" Target="../media/image32.png"/><Relationship Id="rId6" Type="http://schemas.openxmlformats.org/officeDocument/2006/relationships/image" Target="../media/image31.png"/><Relationship Id="rId7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4.png"/><Relationship Id="rId4" Type="http://schemas.openxmlformats.org/officeDocument/2006/relationships/image" Target="../media/image3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4.png"/><Relationship Id="rId4" Type="http://schemas.openxmlformats.org/officeDocument/2006/relationships/image" Target="../media/image33.png"/><Relationship Id="rId5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Relationship Id="rId9" Type="http://schemas.openxmlformats.org/officeDocument/2006/relationships/image" Target="../media/image46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3.png"/><Relationship Id="rId8" Type="http://schemas.openxmlformats.org/officeDocument/2006/relationships/image" Target="../media/image4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7.png"/><Relationship Id="rId4" Type="http://schemas.openxmlformats.org/officeDocument/2006/relationships/image" Target="../media/image41.png"/><Relationship Id="rId11" Type="http://schemas.openxmlformats.org/officeDocument/2006/relationships/image" Target="../media/image55.png"/><Relationship Id="rId10" Type="http://schemas.openxmlformats.org/officeDocument/2006/relationships/image" Target="../media/image51.png"/><Relationship Id="rId9" Type="http://schemas.openxmlformats.org/officeDocument/2006/relationships/image" Target="../media/image50.png"/><Relationship Id="rId5" Type="http://schemas.openxmlformats.org/officeDocument/2006/relationships/image" Target="../media/image42.png"/><Relationship Id="rId6" Type="http://schemas.openxmlformats.org/officeDocument/2006/relationships/image" Target="../media/image44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7.png"/><Relationship Id="rId4" Type="http://schemas.openxmlformats.org/officeDocument/2006/relationships/image" Target="../media/image56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15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0.png"/><Relationship Id="rId11" Type="http://schemas.openxmlformats.org/officeDocument/2006/relationships/image" Target="../media/image17.png"/><Relationship Id="rId10" Type="http://schemas.openxmlformats.org/officeDocument/2006/relationships/image" Target="../media/image10.png"/><Relationship Id="rId9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Relationship Id="rId7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6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4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4295100" y="1562975"/>
            <a:ext cx="45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375" y="751125"/>
            <a:ext cx="4381250" cy="245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8" name="Google Shape;88;p13"/>
          <p:cNvSpPr txBox="1"/>
          <p:nvPr/>
        </p:nvSpPr>
        <p:spPr>
          <a:xfrm>
            <a:off x="662400" y="3470375"/>
            <a:ext cx="78192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Quantum Mechanical Machines are required to simulate nature as nature isn’t entirely classical</a:t>
            </a:r>
            <a:r>
              <a:rPr lang="en" sz="3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3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600" y="321825"/>
            <a:ext cx="8132675" cy="320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600" y="321825"/>
            <a:ext cx="8132675" cy="320557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/>
          <p:nvPr/>
        </p:nvSpPr>
        <p:spPr>
          <a:xfrm>
            <a:off x="2696900" y="235425"/>
            <a:ext cx="30600" cy="334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&#10;{|\psi_1&gt; = |0&gt;|0&gt;^{\otimes n_l}|b&gt;^{\otimes n_b}}&#10;" id="181" name="Google Shape;181;p2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7050" y="3974325"/>
            <a:ext cx="5890126" cy="5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729450" y="3325575"/>
            <a:ext cx="8414700" cy="16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 has been chosen to be →                                                                                                               , where                  is an eigenvector of A.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final state comes out to be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</a:t>
            </a:r>
            <a:endParaRPr/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75" y="281800"/>
            <a:ext cx="8132675" cy="29684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3"/>
          <p:cNvSpPr/>
          <p:nvPr/>
        </p:nvSpPr>
        <p:spPr>
          <a:xfrm>
            <a:off x="3687500" y="235425"/>
            <a:ext cx="30600" cy="296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|u_j&gt;" id="190" name="Google Shape;190;p2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3950" y="3410447"/>
            <a:ext cx="422850" cy="221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|\psi_2&gt; = \sum _{j=0}^{N-1}b_j |0&gt;|\lambda _ j&gt;^{\otimes n_l}|u_j&gt;" id="191" name="Google Shape;191;p2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2825" y="4127575"/>
            <a:ext cx="5285922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 = e^{iAt} = \sum_{j=0}^{N-1}e^{i \lambda_j t}|u_j&gt;&lt;u_j|" id="192" name="Google Shape;192;p23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700" y="3351663"/>
            <a:ext cx="3086800" cy="3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729450" y="3148050"/>
            <a:ext cx="7688700" cy="16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 rotation gate of the form                        is </a:t>
            </a:r>
            <a:r>
              <a:rPr lang="en">
                <a:solidFill>
                  <a:schemeClr val="dk2"/>
                </a:solidFill>
              </a:rPr>
              <a:t>applied on ancilla qubit,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An Ry gate is given by the  unitary matrix </a:t>
            </a:r>
            <a:r>
              <a:rPr lang="en">
                <a:solidFill>
                  <a:schemeClr val="dk2"/>
                </a:solidFill>
              </a:rPr>
              <a:t> →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We take                                         , where C is a scaling factor 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75" y="129400"/>
            <a:ext cx="8132675" cy="296842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/>
          <p:nvPr/>
        </p:nvSpPr>
        <p:spPr>
          <a:xfrm>
            <a:off x="5059100" y="83025"/>
            <a:ext cx="30600" cy="296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R_y(\lambda^{-j})" id="201" name="Google Shape;201;p2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9400" y="3249800"/>
            <a:ext cx="653976" cy="236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^{-i\frac{\theta}{2}\sigma_y} = \begin{bmatrix}cos(\theta/2) &amp;&amp; -sin(\theta/2) \\ sin(\theta/2) &amp;&amp; cos(\theta/2)\end{bmatrix}" id="202" name="Google Shape;202;p2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6025" y="3486050"/>
            <a:ext cx="370803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heta = cos^{-1}\frac{C}{\tilde{\lambda_j}}" id="203" name="Google Shape;203;p24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2950" y="3924100"/>
            <a:ext cx="1123950" cy="413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|\psi_3&gt; = \Sigma b_j |u_j\rangle ^{n_b}|\lambda_j\rangle^{n_l} \left( \sqrt{1 - \frac{C^2}{{\lambda_j^2}}}|0\rangle + \frac{C}{{\lambda_j}}|1\rangle\right)" id="204" name="Google Shape;204;p24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08350" y="4413625"/>
            <a:ext cx="4703704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255525" y="3351550"/>
            <a:ext cx="8080800" cy="16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reverse the effect on </a:t>
            </a:r>
            <a:r>
              <a:rPr lang="en"/>
              <a:t>eigenvalue</a:t>
            </a:r>
            <a:r>
              <a:rPr lang="en"/>
              <a:t> </a:t>
            </a:r>
            <a:r>
              <a:rPr lang="en"/>
              <a:t>register</a:t>
            </a:r>
            <a:r>
              <a:rPr lang="en"/>
              <a:t> we apply the reverse of QPE. And get the </a:t>
            </a:r>
            <a:r>
              <a:rPr lang="en"/>
              <a:t>quantum</a:t>
            </a:r>
            <a:r>
              <a:rPr lang="en"/>
              <a:t> state,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75" y="281800"/>
            <a:ext cx="8027326" cy="29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/>
          <p:nvPr/>
        </p:nvSpPr>
        <p:spPr>
          <a:xfrm flipH="1">
            <a:off x="5968800" y="281763"/>
            <a:ext cx="39600" cy="296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|\psi_4&gt; = \Sigma b_j |u_j\rangle ^{n_b}| 0 \rangle^{n_l} \left( \sqrt{1 - \frac{C^2}{{\lambda_j^2}}}|0\rangle + \frac{C}{{\lambda_j}}|1\rangle\right)" id="213" name="Google Shape;213;p2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6625" y="3943675"/>
            <a:ext cx="4576576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729450" y="3382200"/>
            <a:ext cx="7688700" cy="14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solidFill>
                  <a:schemeClr val="dk2"/>
                </a:solidFill>
              </a:rPr>
              <a:t>                                                                       Outcome = 0 we discard it and </a:t>
            </a:r>
            <a:r>
              <a:rPr lang="en">
                <a:solidFill>
                  <a:schemeClr val="dk2"/>
                </a:solidFill>
              </a:rPr>
              <a:t>retry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 measure the </a:t>
            </a:r>
            <a:r>
              <a:rPr lang="en">
                <a:solidFill>
                  <a:schemeClr val="dk2"/>
                </a:solidFill>
              </a:rPr>
              <a:t>ancilla</a:t>
            </a:r>
            <a:r>
              <a:rPr lang="en">
                <a:solidFill>
                  <a:schemeClr val="dk2"/>
                </a:solidFill>
              </a:rPr>
              <a:t> bit             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                                                            Outcome is 1 we proceed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75" y="281800"/>
            <a:ext cx="8132675" cy="296842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/>
          <p:nvPr/>
        </p:nvSpPr>
        <p:spPr>
          <a:xfrm flipH="1">
            <a:off x="7035600" y="281763"/>
            <a:ext cx="39600" cy="296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\{" id="222" name="Google Shape;222;p2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0900" y="3230175"/>
            <a:ext cx="173800" cy="9914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equation}&#10;{|\psi_4&gt; = C \Sigma \frac{b_j}{\lambda_j} |u_j\rangle ^{n_b}| 0 \rangle^{n_l}}&#10;\end{equation}" id="223" name="Google Shape;223;p2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9050" y="4123725"/>
            <a:ext cx="3706700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6"/>
          <p:cNvSpPr/>
          <p:nvPr/>
        </p:nvSpPr>
        <p:spPr>
          <a:xfrm>
            <a:off x="6651225" y="3423050"/>
            <a:ext cx="2370300" cy="133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F(x) is there to decide which sort of </a:t>
            </a:r>
            <a:r>
              <a:rPr lang="en"/>
              <a:t>measurement</a:t>
            </a:r>
            <a:r>
              <a:rPr lang="en"/>
              <a:t> we are doing.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talk more about it later 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135350" y="572825"/>
            <a:ext cx="8360100" cy="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Implementation using IBMQ</a:t>
            </a:r>
            <a:endParaRPr sz="3000"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277811" y="1468047"/>
            <a:ext cx="8733000" cy="31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 have calculated the solution for a particular system of linear equations given below,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No. of  qubits </a:t>
            </a:r>
            <a:r>
              <a:rPr b="1" lang="en" sz="1800">
                <a:solidFill>
                  <a:schemeClr val="dk2"/>
                </a:solidFill>
              </a:rPr>
              <a:t>→ 7</a:t>
            </a:r>
            <a:r>
              <a:rPr lang="en" sz="1800">
                <a:solidFill>
                  <a:schemeClr val="dk2"/>
                </a:solidFill>
              </a:rPr>
              <a:t>.         is the ancillia qubit,                         are used as             and                          is used as             .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descr="b = \begin{bmatrix} 0.5 \\&#10;0.5\\&#10;0.5\\&#10;0.5&#10;\end{bmatrix}" id="231" name="Google Shape;231;p2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670" y="1944307"/>
            <a:ext cx="1187224" cy="15244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= \frac{1}{4}\begin{bmatrix} 15 &amp; 9 &amp; 5 &amp; -3 \\  9 &amp; 15 &amp; 3 &amp; -5 \\ 5 &amp; 3 &amp; 15 &amp; -9 \\ -3 &amp; -5 &amp; -9 &amp; 15 \end{bmatrix}" id="232" name="Google Shape;232;p2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24" y="1944308"/>
            <a:ext cx="3176280" cy="15244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_0" id="233" name="Google Shape;233;p2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8850" y="4269052"/>
            <a:ext cx="268992" cy="281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_1- q_4 " id="234" name="Google Shape;234;p27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3737" y="4192854"/>
            <a:ext cx="791162" cy="2817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_l" id="235" name="Google Shape;235;p27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33871" y="4269042"/>
            <a:ext cx="293548" cy="2817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_b" id="236" name="Google Shape;236;p27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01873" y="4582654"/>
            <a:ext cx="323026" cy="281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_5-q_6" id="237" name="Google Shape;237;p27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54525" y="4269050"/>
            <a:ext cx="880546" cy="2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367150" y="41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Gates Used</a:t>
            </a:r>
            <a:endParaRPr/>
          </a:p>
        </p:txBody>
      </p:sp>
      <p:pic>
        <p:nvPicPr>
          <p:cNvPr descr="CNOT = \begin{pmatrix} 1 &amp; 0 &amp; 0 &amp; 0 \\ 0 &amp; 0 &amp; 0 &amp; 1 \\ 0 &amp; 0 &amp; 1 &amp; 0 \\ 0 &amp; 1 &amp; 0 &amp; 0 \end{pmatrix}" id="243" name="Google Shape;243;p2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7625" y="1328625"/>
            <a:ext cx="1490050" cy="749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4" name="Google Shape;244;p28"/>
          <p:cNvGraphicFramePr/>
          <p:nvPr/>
        </p:nvGraphicFramePr>
        <p:xfrm>
          <a:off x="399500" y="126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{3F87C5A8-31A4-492F-B353-9F5DF399B446}</a:tableStyleId>
              </a:tblPr>
              <a:tblGrid>
                <a:gridCol w="2622400"/>
                <a:gridCol w="2622400"/>
                <a:gridCol w="2622400"/>
              </a:tblGrid>
              <a:tr h="87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0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Hadamard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6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42700">
                <a:tc>
                  <a:txBody>
                    <a:bodyPr/>
                    <a:lstStyle/>
                    <a:p>
                      <a:pPr indent="0" lvl="0" marL="0" marR="3683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ccx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--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7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\begin{split}H = \frac{1}{\sqrt{2}} \begin{pmatrix} 1 &amp; 1 \\ 1 &amp; -1 \end{pmatrix}\end{split}\" id="245" name="Google Shape;245;p2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7625" y="2186375"/>
            <a:ext cx="1678982" cy="491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\begin{aligned}\newcommand{\th}{\frac{\theta}{2}}\\\begin{split}U3(\theta, \phi, \lambda) = \begin{pmatrix} \cos(\theta) &amp; -e^{i\lambda}\sin(\theta) \\ e^{i\phi}\sin(\theta) &amp; e^{i(\phi+\lambda)}\cos(\theta) \end{pmatrix}\end{split}\end{aligned}\end{align} " id="246" name="Google Shape;246;p28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1375" y="2571750"/>
            <a:ext cx="2489300" cy="640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3 = \begin{pmatrix} 1 &amp; 0 &amp; 0 &amp; 0 \\ 0 &amp; \cos(\theta) &amp; 0 &amp; -e^{i\lambda}\sin(\theta) \\ 0 &amp; 0 &amp; 1 &amp; 0 \\ 0 &amp; e^{i\phi}\sin(\theta) &amp; 0 &amp; e^{i(\phi+\lambda)}\cos(\theta) \end{pmatrix}" id="247" name="Google Shape;247;p28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4425" y="4228900"/>
            <a:ext cx="2048388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50750" y="1252775"/>
            <a:ext cx="1364614" cy="82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30503" y="2232775"/>
            <a:ext cx="941498" cy="3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27387" y="3286488"/>
            <a:ext cx="568238" cy="74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88450" y="2823943"/>
            <a:ext cx="2489300" cy="26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8"/>
          <p:cNvPicPr preferRelativeResize="0"/>
          <p:nvPr/>
        </p:nvPicPr>
        <p:blipFill rotWithShape="1">
          <a:blip r:embed="rId11">
            <a:alphaModFix/>
          </a:blip>
          <a:srcRect b="8939" l="0" r="52251" t="30898"/>
          <a:stretch/>
        </p:blipFill>
        <p:spPr>
          <a:xfrm>
            <a:off x="3490813" y="4228699"/>
            <a:ext cx="1441373" cy="7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514900" y="562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Results and Discussions</a:t>
            </a:r>
            <a:endParaRPr sz="3040"/>
          </a:p>
        </p:txBody>
      </p:sp>
      <p:sp>
        <p:nvSpPr>
          <p:cNvPr id="258" name="Google Shape;258;p29"/>
          <p:cNvSpPr txBox="1"/>
          <p:nvPr/>
        </p:nvSpPr>
        <p:spPr>
          <a:xfrm>
            <a:off x="514900" y="1288225"/>
            <a:ext cx="8012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Mathematically the solution of the equation is</a:t>
            </a:r>
            <a:endParaRPr sz="1900"/>
          </a:p>
        </p:txBody>
      </p:sp>
      <p:pic>
        <p:nvPicPr>
          <p:cNvPr descr="x = \frac{1}{32}\begin{bmatrix} -1 \\ 7\\ 11\\ 13 \end{bmatrix}" id="259" name="Google Shape;259;p2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700" y="678700"/>
            <a:ext cx="1848550" cy="169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 txBox="1"/>
          <p:nvPr/>
        </p:nvSpPr>
        <p:spPr>
          <a:xfrm>
            <a:off x="353100" y="2668450"/>
            <a:ext cx="84378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Measuring the |1&gt; state of Input register, i.e. qubit q6 gives a normalized and </a:t>
            </a:r>
            <a:r>
              <a:rPr lang="en" sz="1900"/>
              <a:t>probabilistic</a:t>
            </a:r>
            <a:r>
              <a:rPr lang="en" sz="1900"/>
              <a:t> solution of the state that is exactly proportional to the required solution, and can be written as -</a:t>
            </a:r>
            <a:endParaRPr sz="1900"/>
          </a:p>
        </p:txBody>
      </p:sp>
      <p:pic>
        <p:nvPicPr>
          <p:cNvPr descr="x =\frac{8\pi}{2^r}\sum_{j=1}^4 \frac{1/2}{2^{j-1}}|u_j\rangle" id="261" name="Google Shape;261;p2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2551" y="3830750"/>
            <a:ext cx="3058880" cy="6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350" y="0"/>
            <a:ext cx="57793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/>
        </p:nvSpPr>
        <p:spPr>
          <a:xfrm>
            <a:off x="328725" y="517675"/>
            <a:ext cx="7579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histogram gives the probability of each state </a:t>
            </a:r>
            <a:endParaRPr sz="1900"/>
          </a:p>
        </p:txBody>
      </p:sp>
      <p:pic>
        <p:nvPicPr>
          <p:cNvPr descr="Pr(|00\rangle) = 0.03" id="272" name="Google Shape;272;p3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109" y="1272088"/>
            <a:ext cx="2321154" cy="390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(|01\rangle) = 0.21&#10;" id="273" name="Google Shape;273;p3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0738" y="1272091"/>
            <a:ext cx="2321154" cy="390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(|10\rangle) = 0.34&#10;" id="274" name="Google Shape;274;p3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2113" y="1662248"/>
            <a:ext cx="2321154" cy="390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(|11\rangle) = 0.40" id="275" name="Google Shape;275;p31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0734" y="1662250"/>
            <a:ext cx="2321154" cy="390163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1"/>
          <p:cNvSpPr txBox="1"/>
          <p:nvPr/>
        </p:nvSpPr>
        <p:spPr>
          <a:xfrm>
            <a:off x="453300" y="2329850"/>
            <a:ext cx="8237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square roots of these Probabilities give the Amplitude, which are values proportional to the vector elements of the required solution.</a:t>
            </a:r>
            <a:endParaRPr sz="1900"/>
          </a:p>
        </p:txBody>
      </p:sp>
      <p:pic>
        <p:nvPicPr>
          <p:cNvPr descr=" 0.0312\times \begin{bmatrix} 1 \\ 7\\ 11\\ 13 \end{bmatrix}" id="277" name="Google Shape;277;p31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84100" y="3257725"/>
            <a:ext cx="1975800" cy="160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534175" y="1833175"/>
            <a:ext cx="8262900" cy="18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27">
                <a:solidFill>
                  <a:schemeClr val="accent5"/>
                </a:solidFill>
              </a:rPr>
              <a:t>Solving system of linear equations using quantum computers</a:t>
            </a:r>
            <a:endParaRPr sz="2283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5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5">
                <a:solidFill>
                  <a:srgbClr val="666666"/>
                </a:solidFill>
              </a:rPr>
              <a:t>Submitted By-</a:t>
            </a:r>
            <a:endParaRPr sz="2505">
              <a:solidFill>
                <a:srgbClr val="666666"/>
              </a:solidFill>
            </a:endParaRPr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1292700" y="4001425"/>
            <a:ext cx="6558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434343"/>
                </a:solidFill>
              </a:rPr>
              <a:t>Parmeet Singh Chani(2K19/EP/066)</a:t>
            </a:r>
            <a:endParaRPr b="1" sz="21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434343"/>
                </a:solidFill>
              </a:rPr>
              <a:t>Rohan Bhatia(2K19/EP/079)</a:t>
            </a:r>
            <a:endParaRPr b="1" sz="3800">
              <a:solidFill>
                <a:srgbClr val="434343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27950" y="478450"/>
            <a:ext cx="55053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5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Computational methods </a:t>
            </a:r>
            <a:endParaRPr b="1" sz="1905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5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Mid-term evaluation project</a:t>
            </a:r>
            <a:endParaRPr sz="800"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/>
          <p:nvPr>
            <p:ph type="title"/>
          </p:nvPr>
        </p:nvSpPr>
        <p:spPr>
          <a:xfrm>
            <a:off x="574750" y="54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Limitations</a:t>
            </a:r>
            <a:endParaRPr sz="3040"/>
          </a:p>
        </p:txBody>
      </p:sp>
      <p:sp>
        <p:nvSpPr>
          <p:cNvPr id="283" name="Google Shape;283;p32"/>
          <p:cNvSpPr txBox="1"/>
          <p:nvPr>
            <p:ph idx="1" type="body"/>
          </p:nvPr>
        </p:nvSpPr>
        <p:spPr>
          <a:xfrm>
            <a:off x="284725" y="1353550"/>
            <a:ext cx="8358600" cy="28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Pre-preparation is required on the input state</a:t>
            </a:r>
            <a:r>
              <a:rPr b="1" i="1" lang="en" sz="1900"/>
              <a:t> |b&gt; </a:t>
            </a:r>
            <a:r>
              <a:rPr b="1" lang="en" sz="1900"/>
              <a:t>and </a:t>
            </a:r>
            <a:r>
              <a:rPr b="1" i="1" lang="en" sz="1900"/>
              <a:t>|A&gt; </a:t>
            </a:r>
            <a:endParaRPr b="1" i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HHL algorithm does not compute x exactly, it only gives us an approximation of how a unitary matrix would act upon x. To read-out the output, we need to calculate the expectation value, i.e.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For larger systems, a larger number of qubits are required, i.e. access to more and more advanced quantum computers is required.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 </a:t>
            </a:r>
            <a:endParaRPr sz="1900"/>
          </a:p>
        </p:txBody>
      </p:sp>
      <p:pic>
        <p:nvPicPr>
          <p:cNvPr descr="\langle x|M|x \rangle" id="284" name="Google Shape;284;p3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1925" y="2925875"/>
            <a:ext cx="1066676" cy="3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/>
          <p:nvPr>
            <p:ph type="title"/>
          </p:nvPr>
        </p:nvSpPr>
        <p:spPr>
          <a:xfrm>
            <a:off x="729450" y="552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Conclusion </a:t>
            </a:r>
            <a:endParaRPr sz="3040"/>
          </a:p>
        </p:txBody>
      </p:sp>
      <p:sp>
        <p:nvSpPr>
          <p:cNvPr id="290" name="Google Shape;290;p33"/>
          <p:cNvSpPr txBox="1"/>
          <p:nvPr>
            <p:ph idx="1" type="body"/>
          </p:nvPr>
        </p:nvSpPr>
        <p:spPr>
          <a:xfrm>
            <a:off x="260850" y="1264400"/>
            <a:ext cx="8622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Quantum computers can be leveraged to solve systems of linear equations. Which can be found in a lot real life </a:t>
            </a: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scenarios</a:t>
            </a: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method can also be used to solve differential equations which has been </a:t>
            </a: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reduced</a:t>
            </a: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to the matrix form using finite </a:t>
            </a: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difference</a:t>
            </a: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method.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 is the base of Quantum Machine learning and has shown promising </a:t>
            </a: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Linear </a:t>
            </a: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Regression</a:t>
            </a: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Comparing with Gauss elimination method, its complexity is,              and the Complexity of HHL is                      , where N is the no. of variables and k is the condition number. This shows that HHL is much faster than any classical algorithm.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mathcal{O}(\log{}N \kappa^2)" id="291" name="Google Shape;291;p3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574" y="3525500"/>
            <a:ext cx="1256850" cy="322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cal{O}(N^3)" id="292" name="Google Shape;292;p3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5525" y="3203418"/>
            <a:ext cx="746846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ctrTitle"/>
          </p:nvPr>
        </p:nvSpPr>
        <p:spPr>
          <a:xfrm>
            <a:off x="617075" y="5809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</a:t>
            </a:r>
            <a:endParaRPr sz="3000"/>
          </a:p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729625" y="1267900"/>
            <a:ext cx="7688100" cy="3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>
                <a:solidFill>
                  <a:schemeClr val="dk2"/>
                </a:solidFill>
              </a:rPr>
              <a:t>Linear equations can be found in engineering, physics , chemistry , computer science and economics.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>
                <a:solidFill>
                  <a:schemeClr val="dk2"/>
                </a:solidFill>
              </a:rPr>
              <a:t>With the size of data increasing, classical computers are getting overwhelmed and quantum computers provide a much better and faster solution.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>
                <a:solidFill>
                  <a:schemeClr val="dk2"/>
                </a:solidFill>
              </a:rPr>
              <a:t>The problem can be expressed with the help of matrix notation </a:t>
            </a:r>
            <a:endParaRPr>
              <a:solidFill>
                <a:schemeClr val="dk2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	</a:t>
            </a:r>
            <a:r>
              <a:rPr lang="en">
                <a:solidFill>
                  <a:schemeClr val="dk2"/>
                </a:solidFill>
              </a:rPr>
              <a:t>t</a:t>
            </a:r>
            <a:r>
              <a:rPr lang="en">
                <a:solidFill>
                  <a:schemeClr val="dk2"/>
                </a:solidFill>
              </a:rPr>
              <a:t>his can be solved by using linear </a:t>
            </a:r>
            <a:r>
              <a:rPr lang="en">
                <a:solidFill>
                  <a:schemeClr val="dk2"/>
                </a:solidFill>
              </a:rPr>
              <a:t>algebra. 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descr="\begin{equation}&#10;\begin{bmatrix}&#10;A_{11} &amp; A_{12} &amp; ...&amp; ...\\&#10;A_{21} &amp; ...&amp; \\&#10;... &amp; &amp;\\&#10;A_{N1} &amp; A_{N2} &amp;... &amp;A_{NN}&#10;\end{bmatrix}&#10;\begin{bmatrix}&#10;x_{1} \\&#10;.. &amp;\\&#10;\\&#10;x_{N}&#10;\end{bmatrix}&#10;=&#10;\begin{bmatrix}&#10;b_{1} \\&#10;..\\&#10;\\&#10;b_{N}&#10;\end{bmatrix}&#10;\end{equation}" id="102" name="Google Shape;102;p1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425" y="2707425"/>
            <a:ext cx="4107250" cy="11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/>
          <p:nvPr/>
        </p:nvSpPr>
        <p:spPr>
          <a:xfrm>
            <a:off x="3802375" y="4378725"/>
            <a:ext cx="1542600" cy="61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\vec{x} = A^{-1}\vec{b}&#10;\end{equation}" id="104" name="Google Shape;104;p1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7398" y="4461337"/>
            <a:ext cx="1292576" cy="3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ctrTitle"/>
          </p:nvPr>
        </p:nvSpPr>
        <p:spPr>
          <a:xfrm>
            <a:off x="176475" y="480425"/>
            <a:ext cx="7688100" cy="9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Prerequisites</a:t>
            </a:r>
            <a:r>
              <a:rPr lang="en" sz="2500"/>
              <a:t> </a:t>
            </a:r>
            <a:endParaRPr sz="2500"/>
          </a:p>
        </p:txBody>
      </p:sp>
      <p:sp>
        <p:nvSpPr>
          <p:cNvPr id="110" name="Google Shape;110;p16"/>
          <p:cNvSpPr txBox="1"/>
          <p:nvPr>
            <p:ph idx="1" type="subTitle"/>
          </p:nvPr>
        </p:nvSpPr>
        <p:spPr>
          <a:xfrm>
            <a:off x="187975" y="1186175"/>
            <a:ext cx="56049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2"/>
                </a:solidFill>
              </a:rPr>
              <a:t>Quantum Fourier Transform:</a:t>
            </a:r>
            <a:endParaRPr b="1" sz="2100" u="sng"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>
                <a:solidFill>
                  <a:srgbClr val="000000"/>
                </a:solidFill>
              </a:rPr>
              <a:t>A </a:t>
            </a:r>
            <a:r>
              <a:rPr b="1" lang="en">
                <a:solidFill>
                  <a:srgbClr val="000000"/>
                </a:solidFill>
              </a:rPr>
              <a:t>Basis</a:t>
            </a:r>
            <a:r>
              <a:rPr lang="en">
                <a:solidFill>
                  <a:srgbClr val="000000"/>
                </a:solidFill>
              </a:rPr>
              <a:t>, in general sense, is a set of N linearly independent vectors in an N dimensional space and the vectors forming the basis are called </a:t>
            </a:r>
            <a:r>
              <a:rPr b="1" lang="en">
                <a:solidFill>
                  <a:srgbClr val="000000"/>
                </a:solidFill>
              </a:rPr>
              <a:t>Basis States. </a:t>
            </a:r>
            <a:endParaRPr b="1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>
                <a:solidFill>
                  <a:srgbClr val="000000"/>
                </a:solidFill>
              </a:rPr>
              <a:t>Z basis(aka Computational basis) - </a:t>
            </a:r>
            <a:r>
              <a:rPr b="1" lang="en">
                <a:solidFill>
                  <a:srgbClr val="000000"/>
                </a:solidFill>
              </a:rPr>
              <a:t>|0&gt; and |1&gt;</a:t>
            </a:r>
            <a:endParaRPr b="1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>
                <a:solidFill>
                  <a:srgbClr val="000000"/>
                </a:solidFill>
              </a:rPr>
              <a:t>X basis(aka Fourier Basis) - </a:t>
            </a:r>
            <a:r>
              <a:rPr b="1" lang="en">
                <a:solidFill>
                  <a:srgbClr val="000000"/>
                </a:solidFill>
              </a:rPr>
              <a:t>|+&gt; and |-&gt; 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>
                <a:solidFill>
                  <a:srgbClr val="000000"/>
                </a:solidFill>
              </a:rPr>
              <a:t>Aim →  </a:t>
            </a:r>
            <a:r>
              <a:rPr i="1" lang="en">
                <a:solidFill>
                  <a:srgbClr val="000000"/>
                </a:solidFill>
              </a:rPr>
              <a:t>QFT is to transform encoded quantum states from computational basis to Fourier basis</a:t>
            </a:r>
            <a:endParaRPr i="1">
              <a:solidFill>
                <a:srgbClr val="000000"/>
              </a:solidFill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0050" y="1404950"/>
            <a:ext cx="3236800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/>
          <p:nvPr/>
        </p:nvSpPr>
        <p:spPr>
          <a:xfrm>
            <a:off x="1159975" y="3734100"/>
            <a:ext cx="4270500" cy="46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 |\tilde{x} \rangle = QFT|x\rangle = QFT |x_1 x_2 ... x_n\rangle&#10;\end{equation}&#10;" id="113" name="Google Shape;113;p1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1975" y="3787725"/>
            <a:ext cx="4054050" cy="3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/>
          <p:nvPr/>
        </p:nvSpPr>
        <p:spPr>
          <a:xfrm>
            <a:off x="679100" y="4488575"/>
            <a:ext cx="7591200" cy="56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 |\tilde{x} \rangle = \frac{1}{\sqrt{N}} (|0\rangle + e^{\frac{2\pi i x}{2}}|1\rangle)\otimes (|0\rangle + e^{\frac{2\pi i x}{2^2}} |1\rangle) \otimes(|0\rangle + e^{\frac{2\pi i x}{2^3}} |1\rangle) \otimes ... (|0\rangle + e^{\frac{2\pi i x}{2^n}}|1\rangle) &#10;\end{equation}" id="115" name="Google Shape;115;p1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0978" y="4601125"/>
            <a:ext cx="7253224" cy="4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/>
          <p:nvPr/>
        </p:nvSpPr>
        <p:spPr>
          <a:xfrm>
            <a:off x="3877050" y="4211988"/>
            <a:ext cx="173700" cy="26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347475" y="272425"/>
            <a:ext cx="8408400" cy="44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latin typeface="Lato"/>
                <a:ea typeface="Lato"/>
                <a:cs typeface="Lato"/>
                <a:sym typeface="Lato"/>
              </a:rPr>
              <a:t>Quantum Circuit for QFT: </a:t>
            </a:r>
            <a:endParaRPr b="1" sz="2100" u="sng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We apply the Hadamard Gate →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UROT gate matrix →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It is a  controlled rotation.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.e it is activated if the control qubit is 1.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You get the same equation as in the last slide after application of the circuit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00" y="2758925"/>
            <a:ext cx="8567398" cy="2212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equation}&#10;H|x_j&gt; = \frac{1}{\sqrt{2}} (|0&gt; + e^{\frac{2\pi i }{2}x_j}|1&gt;) &#10;\end{equation}" id="123" name="Google Shape;123;p1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675" y="601950"/>
            <a:ext cx="2770350" cy="41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equation}&#10;UROT_k = &#10;\begin{bmatrix}&#10;1 &amp; 0 \\&#10;0 &amp; e^{\frac{2 \pi i}{2^k}}&#10;\end{bmatrix}&#10;\end{equation}" id="124" name="Google Shape;124;p1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1950" y="1059600"/>
            <a:ext cx="1847272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/>
        </p:nvSpPr>
        <p:spPr>
          <a:xfrm>
            <a:off x="296400" y="276250"/>
            <a:ext cx="86433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Lato"/>
                <a:ea typeface="Lato"/>
                <a:cs typeface="Lato"/>
                <a:sym typeface="Lato"/>
              </a:rPr>
              <a:t>Quantum Phase Estimation(QPE):</a:t>
            </a:r>
            <a:endParaRPr b="1"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Aim → 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It is used to find the eigen value of unitary transformation when it is of the form 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\begin{equation}&#10;U|\psi &gt; = e^{2 \pi i \theta} |\psi&gt;&#10;\end{equation}" id="130" name="Google Shape;130;p1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8876" y="970575"/>
            <a:ext cx="2052750" cy="3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459275"/>
            <a:ext cx="5052726" cy="30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5159575" y="1686175"/>
            <a:ext cx="3831300" cy="27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Let’s look at it in steps: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At step 0 the quantum state is 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At step 1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At step 2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\begin{equation}&#10;|\psi_0&gt; = |0&gt;^{\otimes n } |\psi&gt;  &#10;\end{equation}" id="133" name="Google Shape;133;p18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4650" y="2292375"/>
            <a:ext cx="2166050" cy="30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equation}&#10;|\psi_1&gt; = \frac{1}{\sqrt{2^n}}(|0&gt;+|1&gt;)^{\otimes n } |\psi&gt;  &#10;\end{equation}" id="134" name="Google Shape;134;p18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3550" y="3013950"/>
            <a:ext cx="3128240" cy="398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equation}&#10; |\psi_2 \rangle = \frac{1}{\sqrt{2^t}} (|0\rangle + e^{2 \pi i \theta 2^{t-1 }}+|1\rangle)\otimes (|0\rangle + e^{2 \pi i \theta 2^{t-2}} |1\rangle)\otimes ... (|0\rangle + e^{2 \pi i \theta 2^{0 }}|1\rangle) \otimes |\psi&gt;&#10;\end{equation}" id="135" name="Google Shape;135;p18" title="MathEquation,#000000"/>
          <p:cNvPicPr preferRelativeResize="0"/>
          <p:nvPr/>
        </p:nvPicPr>
        <p:blipFill rotWithShape="1">
          <a:blip r:embed="rId7">
            <a:alphaModFix/>
          </a:blip>
          <a:srcRect b="0" l="0" r="35488" t="0"/>
          <a:stretch/>
        </p:blipFill>
        <p:spPr>
          <a:xfrm>
            <a:off x="5224900" y="3764475"/>
            <a:ext cx="3831300" cy="354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equation}&#10; |\psi_2 \rangle = \frac{1}{\sqrt{2^t}} (|0\rangle + e^{2 \pi i \theta 2^{t-1 }}+|1\rangle)\otimes (|0\rangle + e^{2 \pi i \theta 2^{t-2}} |1\rangle)\otimes ... (|0\rangle + e^{2 \pi i \theta 2^{0 }}|1\rangle) \otimes |\psi&gt;&#10;\end{equation}" id="136" name="Google Shape;136;p18" title="MathEquation,#000000"/>
          <p:cNvPicPr preferRelativeResize="0"/>
          <p:nvPr/>
        </p:nvPicPr>
        <p:blipFill rotWithShape="1">
          <a:blip r:embed="rId7">
            <a:alphaModFix/>
          </a:blip>
          <a:srcRect b="0" l="64827" r="0" t="0"/>
          <a:stretch/>
        </p:blipFill>
        <p:spPr>
          <a:xfrm>
            <a:off x="6885601" y="4040325"/>
            <a:ext cx="2166050" cy="3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102275" y="4536650"/>
            <a:ext cx="883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The value of                    is symmetrical to QFT of                   so now we apply                      to the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ancilla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 qubits and get 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|2^t \theta&gt;" id="138" name="Google Shape;138;p18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41800" y="4833800"/>
            <a:ext cx="544976" cy="25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|\psi_2&gt;" id="139" name="Google Shape;139;p18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45300" y="4620625"/>
            <a:ext cx="544976" cy="2697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|\psi&gt;" id="140" name="Google Shape;140;p18" title="MathEquation,#0000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89700" y="4596750"/>
            <a:ext cx="544974" cy="3317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FT^{\dagger} " id="141" name="Google Shape;141;p18" title="MathEquation,#00000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92625" y="4605200"/>
            <a:ext cx="639474" cy="3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2722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HHL Algorithm</a:t>
            </a:r>
            <a:endParaRPr sz="3040"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348450" y="1261525"/>
            <a:ext cx="76887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 write our problem in terms of Dirac Notation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 all the Quantum Gates are hermitian operators, A is also a Hermitian operator and by using the </a:t>
            </a:r>
            <a:r>
              <a:rPr b="1" lang="en">
                <a:solidFill>
                  <a:schemeClr val="dk2"/>
                </a:solidFill>
              </a:rPr>
              <a:t>spectral decomposition </a:t>
            </a:r>
            <a:r>
              <a:rPr lang="en">
                <a:solidFill>
                  <a:schemeClr val="dk2"/>
                </a:solidFill>
              </a:rPr>
              <a:t>we can represent A as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 can invert this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|b&gt; can be represented as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So the final state comes out to be  →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A|x&gt;=|b&gt;&#10;\end{equation}" id="148" name="Google Shape;148;p1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200" y="1593800"/>
            <a:ext cx="1471326" cy="323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equation}&#10;A = \sum_{j=0}^{N-1} \lambda_j |u_j&gt;&lt;u_j|&#10;\end{equation}" id="149" name="Google Shape;149;p1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1250" y="2559725"/>
            <a:ext cx="2601508" cy="386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equation}&#10;A^{-1} = \sum_{j=0}^{N-1} \frac{1}{\lambda_j }|u_j&gt;&lt;u_j|&#10;\end{equation}" id="150" name="Google Shape;150;p19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2738" y="3158675"/>
            <a:ext cx="2558514" cy="386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equation}&#10;|b&gt; = \sum_{j=0}^{N-1} b_j |u_j&gt;&#10;\end{equation}" id="151" name="Google Shape;151;p19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9563" y="3869150"/>
            <a:ext cx="2164880" cy="38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/>
          <p:nvPr/>
        </p:nvSpPr>
        <p:spPr>
          <a:xfrm>
            <a:off x="3106000" y="4414575"/>
            <a:ext cx="2766900" cy="6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|x&gt; = \sum_{j=0}^{N-1}\frac{b_j}{\lambda_j}|u_j&gt;&#10;\end{equation}" id="153" name="Google Shape;153;p19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08050" y="4468425"/>
            <a:ext cx="2533524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235200" y="581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HHL circuit </a:t>
            </a:r>
            <a:endParaRPr sz="3040"/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290125" y="11806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qubits have been divided into three parts where -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">
                <a:solidFill>
                  <a:schemeClr val="dk2"/>
                </a:solidFill>
              </a:rPr>
              <a:t>Ancilla</a:t>
            </a:r>
            <a:r>
              <a:rPr lang="en">
                <a:solidFill>
                  <a:schemeClr val="dk2"/>
                </a:solidFill>
              </a:rPr>
              <a:t> qubits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">
                <a:solidFill>
                  <a:schemeClr val="dk2"/>
                </a:solidFill>
              </a:rPr>
              <a:t>Store </a:t>
            </a:r>
            <a:r>
              <a:rPr lang="en">
                <a:solidFill>
                  <a:schemeClr val="dk2"/>
                </a:solidFill>
              </a:rPr>
              <a:t>eigenvalues → 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">
                <a:solidFill>
                  <a:schemeClr val="dk2"/>
                </a:solidFill>
              </a:rPr>
              <a:t>Load vector b          →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descr="n_l \\n_b" id="160" name="Google Shape;160;p2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150" y="1925050"/>
            <a:ext cx="195950" cy="38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625" y="2417125"/>
            <a:ext cx="6712523" cy="264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/>
          <p:nvPr/>
        </p:nvSpPr>
        <p:spPr>
          <a:xfrm>
            <a:off x="4423975" y="828725"/>
            <a:ext cx="4168500" cy="95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4955250" y="999138"/>
            <a:ext cx="378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Now let’s look at how the state of our quantum system varies after each gate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729450" y="623675"/>
            <a:ext cx="7688700" cy="3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600" y="321825"/>
            <a:ext cx="8132675" cy="32055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#10;{|\psi_0&gt; = |0&gt;|0&gt;^{\otimes n_l}|0&gt;^{\otimes n_b}}&#10;" id="170" name="Google Shape;170;p2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8726" y="3965500"/>
            <a:ext cx="5071426" cy="5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/>
          <p:nvPr/>
        </p:nvSpPr>
        <p:spPr>
          <a:xfrm>
            <a:off x="1706300" y="235425"/>
            <a:ext cx="30600" cy="334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