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3" r:id="rId3"/>
    <p:sldId id="279" r:id="rId4"/>
    <p:sldId id="258" r:id="rId5"/>
    <p:sldId id="260" r:id="rId6"/>
    <p:sldId id="261" r:id="rId7"/>
    <p:sldId id="280" r:id="rId8"/>
    <p:sldId id="281" r:id="rId9"/>
    <p:sldId id="259" r:id="rId10"/>
    <p:sldId id="275" r:id="rId11"/>
    <p:sldId id="262" r:id="rId12"/>
    <p:sldId id="278" r:id="rId13"/>
    <p:sldId id="282"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D16CD-90E7-4832-A82C-D956C5106C0D}" v="3" dt="2025-01-17T09:32:06.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50" autoAdjust="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Chowdhury" userId="280dd7eaf35a803b" providerId="LiveId" clId="{008D16CD-90E7-4832-A82C-D956C5106C0D}"/>
    <pc:docChg chg="undo custSel delSld modSld sldOrd">
      <pc:chgData name="Rohan Chowdhury" userId="280dd7eaf35a803b" providerId="LiveId" clId="{008D16CD-90E7-4832-A82C-D956C5106C0D}" dt="2025-01-17T10:21:22.270" v="526" actId="313"/>
      <pc:docMkLst>
        <pc:docMk/>
      </pc:docMkLst>
      <pc:sldChg chg="addSp delSp modSp mod">
        <pc:chgData name="Rohan Chowdhury" userId="280dd7eaf35a803b" providerId="LiveId" clId="{008D16CD-90E7-4832-A82C-D956C5106C0D}" dt="2025-01-17T09:10:32.217" v="26" actId="1036"/>
        <pc:sldMkLst>
          <pc:docMk/>
          <pc:sldMk cId="0" sldId="256"/>
        </pc:sldMkLst>
        <pc:spChg chg="mod">
          <ac:chgData name="Rohan Chowdhury" userId="280dd7eaf35a803b" providerId="LiveId" clId="{008D16CD-90E7-4832-A82C-D956C5106C0D}" dt="2025-01-17T09:09:06.910" v="10" actId="26606"/>
          <ac:spMkLst>
            <pc:docMk/>
            <pc:sldMk cId="0" sldId="256"/>
            <ac:spMk id="2" creationId="{00000000-0000-0000-0000-000000000000}"/>
          </ac:spMkLst>
        </pc:spChg>
        <pc:spChg chg="mod">
          <ac:chgData name="Rohan Chowdhury" userId="280dd7eaf35a803b" providerId="LiveId" clId="{008D16CD-90E7-4832-A82C-D956C5106C0D}" dt="2025-01-17T09:09:06.910" v="10" actId="26606"/>
          <ac:spMkLst>
            <pc:docMk/>
            <pc:sldMk cId="0" sldId="256"/>
            <ac:spMk id="3" creationId="{00000000-0000-0000-0000-000000000000}"/>
          </ac:spMkLst>
        </pc:spChg>
        <pc:spChg chg="del">
          <ac:chgData name="Rohan Chowdhury" userId="280dd7eaf35a803b" providerId="LiveId" clId="{008D16CD-90E7-4832-A82C-D956C5106C0D}" dt="2025-01-17T09:09:06.910" v="10" actId="26606"/>
          <ac:spMkLst>
            <pc:docMk/>
            <pc:sldMk cId="0" sldId="256"/>
            <ac:spMk id="37" creationId="{FB33DC6A-1F1C-4A06-834E-CFF88F1C0BB9}"/>
          </ac:spMkLst>
        </pc:spChg>
        <pc:spChg chg="del">
          <ac:chgData name="Rohan Chowdhury" userId="280dd7eaf35a803b" providerId="LiveId" clId="{008D16CD-90E7-4832-A82C-D956C5106C0D}" dt="2025-01-17T09:09:06.910" v="10" actId="26606"/>
          <ac:spMkLst>
            <pc:docMk/>
            <pc:sldMk cId="0" sldId="256"/>
            <ac:spMk id="39" creationId="{0FE1D5CF-87B8-4A8A-AD3C-01D06A60769B}"/>
          </ac:spMkLst>
        </pc:spChg>
        <pc:spChg chg="del">
          <ac:chgData name="Rohan Chowdhury" userId="280dd7eaf35a803b" providerId="LiveId" clId="{008D16CD-90E7-4832-A82C-D956C5106C0D}" dt="2025-01-17T09:09:06.910" v="10" actId="26606"/>
          <ac:spMkLst>
            <pc:docMk/>
            <pc:sldMk cId="0" sldId="256"/>
            <ac:spMk id="41" creationId="{60926200-45C2-41E9-839F-31CD5FE4CD59}"/>
          </ac:spMkLst>
        </pc:spChg>
        <pc:spChg chg="del">
          <ac:chgData name="Rohan Chowdhury" userId="280dd7eaf35a803b" providerId="LiveId" clId="{008D16CD-90E7-4832-A82C-D956C5106C0D}" dt="2025-01-17T09:09:06.910" v="10" actId="26606"/>
          <ac:spMkLst>
            <pc:docMk/>
            <pc:sldMk cId="0" sldId="256"/>
            <ac:spMk id="43" creationId="{AF2F604E-43BE-4DC3-B983-E071523364F8}"/>
          </ac:spMkLst>
        </pc:spChg>
        <pc:spChg chg="del">
          <ac:chgData name="Rohan Chowdhury" userId="280dd7eaf35a803b" providerId="LiveId" clId="{008D16CD-90E7-4832-A82C-D956C5106C0D}" dt="2025-01-17T09:09:06.910" v="10" actId="26606"/>
          <ac:spMkLst>
            <pc:docMk/>
            <pc:sldMk cId="0" sldId="256"/>
            <ac:spMk id="45" creationId="{08C9B587-E65E-4B52-B37C-ABEBB6E87928}"/>
          </ac:spMkLst>
        </pc:spChg>
        <pc:spChg chg="add">
          <ac:chgData name="Rohan Chowdhury" userId="280dd7eaf35a803b" providerId="LiveId" clId="{008D16CD-90E7-4832-A82C-D956C5106C0D}" dt="2025-01-17T09:09:06.910" v="10" actId="26606"/>
          <ac:spMkLst>
            <pc:docMk/>
            <pc:sldMk cId="0" sldId="256"/>
            <ac:spMk id="54" creationId="{BCE4FF05-2B0C-4C97-A9B4-E163085A90E1}"/>
          </ac:spMkLst>
        </pc:spChg>
        <pc:spChg chg="add">
          <ac:chgData name="Rohan Chowdhury" userId="280dd7eaf35a803b" providerId="LiveId" clId="{008D16CD-90E7-4832-A82C-D956C5106C0D}" dt="2025-01-17T09:09:06.910" v="10" actId="26606"/>
          <ac:spMkLst>
            <pc:docMk/>
            <pc:sldMk cId="0" sldId="256"/>
            <ac:spMk id="56" creationId="{529C2A7A-A6B6-4A56-B11C-8E967D88A60D}"/>
          </ac:spMkLst>
        </pc:spChg>
        <pc:spChg chg="add">
          <ac:chgData name="Rohan Chowdhury" userId="280dd7eaf35a803b" providerId="LiveId" clId="{008D16CD-90E7-4832-A82C-D956C5106C0D}" dt="2025-01-17T09:09:06.910" v="10" actId="26606"/>
          <ac:spMkLst>
            <pc:docMk/>
            <pc:sldMk cId="0" sldId="256"/>
            <ac:spMk id="58" creationId="{FDBD7205-E536-4134-8768-AC3E1A3C5E59}"/>
          </ac:spMkLst>
        </pc:spChg>
        <pc:picChg chg="mod">
          <ac:chgData name="Rohan Chowdhury" userId="280dd7eaf35a803b" providerId="LiveId" clId="{008D16CD-90E7-4832-A82C-D956C5106C0D}" dt="2025-01-17T09:09:37.818" v="16" actId="14100"/>
          <ac:picMkLst>
            <pc:docMk/>
            <pc:sldMk cId="0" sldId="256"/>
            <ac:picMk id="5" creationId="{46292C09-4233-AA09-374C-09F5CC912162}"/>
          </ac:picMkLst>
        </pc:picChg>
        <pc:picChg chg="add mod">
          <ac:chgData name="Rohan Chowdhury" userId="280dd7eaf35a803b" providerId="LiveId" clId="{008D16CD-90E7-4832-A82C-D956C5106C0D}" dt="2025-01-17T09:09:03.673" v="9" actId="962"/>
          <ac:picMkLst>
            <pc:docMk/>
            <pc:sldMk cId="0" sldId="256"/>
            <ac:picMk id="6" creationId="{13D5B174-F724-F823-F1C7-B7668D48B8BF}"/>
          </ac:picMkLst>
        </pc:picChg>
        <pc:picChg chg="mod ord">
          <ac:chgData name="Rohan Chowdhury" userId="280dd7eaf35a803b" providerId="LiveId" clId="{008D16CD-90E7-4832-A82C-D956C5106C0D}" dt="2025-01-17T09:10:32.217" v="26" actId="1036"/>
          <ac:picMkLst>
            <pc:docMk/>
            <pc:sldMk cId="0" sldId="256"/>
            <ac:picMk id="7" creationId="{A8470925-7074-77E7-EBF3-50CB7B8DC6CB}"/>
          </ac:picMkLst>
        </pc:picChg>
      </pc:sldChg>
      <pc:sldChg chg="addSp delSp modSp mod">
        <pc:chgData name="Rohan Chowdhury" userId="280dd7eaf35a803b" providerId="LiveId" clId="{008D16CD-90E7-4832-A82C-D956C5106C0D}" dt="2025-01-17T09:32:26.489" v="73" actId="1076"/>
        <pc:sldMkLst>
          <pc:docMk/>
          <pc:sldMk cId="0" sldId="258"/>
        </pc:sldMkLst>
        <pc:spChg chg="mod">
          <ac:chgData name="Rohan Chowdhury" userId="280dd7eaf35a803b" providerId="LiveId" clId="{008D16CD-90E7-4832-A82C-D956C5106C0D}" dt="2025-01-17T09:32:26.489" v="73" actId="1076"/>
          <ac:spMkLst>
            <pc:docMk/>
            <pc:sldMk cId="0" sldId="258"/>
            <ac:spMk id="2" creationId="{00000000-0000-0000-0000-000000000000}"/>
          </ac:spMkLst>
        </pc:spChg>
        <pc:spChg chg="del">
          <ac:chgData name="Rohan Chowdhury" userId="280dd7eaf35a803b" providerId="LiveId" clId="{008D16CD-90E7-4832-A82C-D956C5106C0D}" dt="2025-01-17T09:32:10.565" v="68" actId="26606"/>
          <ac:spMkLst>
            <pc:docMk/>
            <pc:sldMk cId="0" sldId="258"/>
            <ac:spMk id="19" creationId="{A8384FB5-9ADC-4DDC-881B-597D56F5B15D}"/>
          </ac:spMkLst>
        </pc:spChg>
        <pc:spChg chg="del">
          <ac:chgData name="Rohan Chowdhury" userId="280dd7eaf35a803b" providerId="LiveId" clId="{008D16CD-90E7-4832-A82C-D956C5106C0D}" dt="2025-01-17T09:32:10.565" v="68" actId="26606"/>
          <ac:spMkLst>
            <pc:docMk/>
            <pc:sldMk cId="0" sldId="258"/>
            <ac:spMk id="21" creationId="{1199E1B1-A8C0-4FE8-A5A8-1CB41D69F857}"/>
          </ac:spMkLst>
        </pc:spChg>
        <pc:spChg chg="del">
          <ac:chgData name="Rohan Chowdhury" userId="280dd7eaf35a803b" providerId="LiveId" clId="{008D16CD-90E7-4832-A82C-D956C5106C0D}" dt="2025-01-17T09:32:10.565" v="68" actId="26606"/>
          <ac:spMkLst>
            <pc:docMk/>
            <pc:sldMk cId="0" sldId="258"/>
            <ac:spMk id="23" creationId="{84A8DE83-DE75-4B41-9DB4-A7EC0B0DEC0B}"/>
          </ac:spMkLst>
        </pc:spChg>
        <pc:spChg chg="del">
          <ac:chgData name="Rohan Chowdhury" userId="280dd7eaf35a803b" providerId="LiveId" clId="{008D16CD-90E7-4832-A82C-D956C5106C0D}" dt="2025-01-17T09:32:10.565" v="68" actId="26606"/>
          <ac:spMkLst>
            <pc:docMk/>
            <pc:sldMk cId="0" sldId="258"/>
            <ac:spMk id="25" creationId="{A7009A0A-BEF5-4EAC-AF15-E4F9F002E239}"/>
          </ac:spMkLst>
        </pc:spChg>
        <pc:spChg chg="add">
          <ac:chgData name="Rohan Chowdhury" userId="280dd7eaf35a803b" providerId="LiveId" clId="{008D16CD-90E7-4832-A82C-D956C5106C0D}" dt="2025-01-17T09:32:10.565" v="68" actId="26606"/>
          <ac:spMkLst>
            <pc:docMk/>
            <pc:sldMk cId="0" sldId="258"/>
            <ac:spMk id="30" creationId="{A8384FB5-9ADC-4DDC-881B-597D56F5B15D}"/>
          </ac:spMkLst>
        </pc:spChg>
        <pc:spChg chg="add">
          <ac:chgData name="Rohan Chowdhury" userId="280dd7eaf35a803b" providerId="LiveId" clId="{008D16CD-90E7-4832-A82C-D956C5106C0D}" dt="2025-01-17T09:32:10.565" v="68" actId="26606"/>
          <ac:spMkLst>
            <pc:docMk/>
            <pc:sldMk cId="0" sldId="258"/>
            <ac:spMk id="32" creationId="{1199E1B1-A8C0-4FE8-A5A8-1CB41D69F857}"/>
          </ac:spMkLst>
        </pc:spChg>
        <pc:spChg chg="add">
          <ac:chgData name="Rohan Chowdhury" userId="280dd7eaf35a803b" providerId="LiveId" clId="{008D16CD-90E7-4832-A82C-D956C5106C0D}" dt="2025-01-17T09:32:10.565" v="68" actId="26606"/>
          <ac:spMkLst>
            <pc:docMk/>
            <pc:sldMk cId="0" sldId="258"/>
            <ac:spMk id="34" creationId="{84A8DE83-DE75-4B41-9DB4-A7EC0B0DEC0B}"/>
          </ac:spMkLst>
        </pc:spChg>
        <pc:spChg chg="add">
          <ac:chgData name="Rohan Chowdhury" userId="280dd7eaf35a803b" providerId="LiveId" clId="{008D16CD-90E7-4832-A82C-D956C5106C0D}" dt="2025-01-17T09:32:10.565" v="68" actId="26606"/>
          <ac:spMkLst>
            <pc:docMk/>
            <pc:sldMk cId="0" sldId="258"/>
            <ac:spMk id="36" creationId="{A7009A0A-BEF5-4EAC-AF15-E4F9F002E239}"/>
          </ac:spMkLst>
        </pc:spChg>
        <pc:picChg chg="add mod">
          <ac:chgData name="Rohan Chowdhury" userId="280dd7eaf35a803b" providerId="LiveId" clId="{008D16CD-90E7-4832-A82C-D956C5106C0D}" dt="2025-01-17T09:32:12.196" v="70" actId="962"/>
          <ac:picMkLst>
            <pc:docMk/>
            <pc:sldMk cId="0" sldId="258"/>
            <ac:picMk id="4" creationId="{C00D72D7-5262-4C6E-40F8-3EE06BEA3F0D}"/>
          </ac:picMkLst>
        </pc:picChg>
        <pc:picChg chg="del">
          <ac:chgData name="Rohan Chowdhury" userId="280dd7eaf35a803b" providerId="LiveId" clId="{008D16CD-90E7-4832-A82C-D956C5106C0D}" dt="2025-01-17T09:32:00.881" v="64" actId="478"/>
          <ac:picMkLst>
            <pc:docMk/>
            <pc:sldMk cId="0" sldId="258"/>
            <ac:picMk id="7" creationId="{6B445F07-4BD9-52F8-B107-30E53076D489}"/>
          </ac:picMkLst>
        </pc:picChg>
      </pc:sldChg>
      <pc:sldChg chg="addSp delSp modSp mod">
        <pc:chgData name="Rohan Chowdhury" userId="280dd7eaf35a803b" providerId="LiveId" clId="{008D16CD-90E7-4832-A82C-D956C5106C0D}" dt="2025-01-17T09:23:12.809" v="50" actId="26606"/>
        <pc:sldMkLst>
          <pc:docMk/>
          <pc:sldMk cId="0" sldId="259"/>
        </pc:sldMkLst>
        <pc:spChg chg="add del mod">
          <ac:chgData name="Rohan Chowdhury" userId="280dd7eaf35a803b" providerId="LiveId" clId="{008D16CD-90E7-4832-A82C-D956C5106C0D}" dt="2025-01-17T09:16:34.801" v="37" actId="26606"/>
          <ac:spMkLst>
            <pc:docMk/>
            <pc:sldMk cId="0" sldId="259"/>
            <ac:spMk id="4" creationId="{3C1B6BAE-F7F9-3648-56E7-B0AC355D3FF3}"/>
          </ac:spMkLst>
        </pc:spChg>
        <pc:graphicFrameChg chg="add del">
          <ac:chgData name="Rohan Chowdhury" userId="280dd7eaf35a803b" providerId="LiveId" clId="{008D16CD-90E7-4832-A82C-D956C5106C0D}" dt="2025-01-17T09:16:34.791" v="36" actId="26606"/>
          <ac:graphicFrameMkLst>
            <pc:docMk/>
            <pc:sldMk cId="0" sldId="259"/>
            <ac:graphicFrameMk id="16" creationId="{6FD8F18D-15D8-658C-D0D0-9DDD08C64A29}"/>
          </ac:graphicFrameMkLst>
        </pc:graphicFrameChg>
        <pc:graphicFrameChg chg="add mod modGraphic">
          <ac:chgData name="Rohan Chowdhury" userId="280dd7eaf35a803b" providerId="LiveId" clId="{008D16CD-90E7-4832-A82C-D956C5106C0D}" dt="2025-01-17T09:23:12.809" v="50" actId="26606"/>
          <ac:graphicFrameMkLst>
            <pc:docMk/>
            <pc:sldMk cId="0" sldId="259"/>
            <ac:graphicFrameMk id="18" creationId="{7CB2E1A9-F2BA-3B79-B1BD-67FDDBF72C30}"/>
          </ac:graphicFrameMkLst>
        </pc:graphicFrameChg>
        <pc:picChg chg="mod">
          <ac:chgData name="Rohan Chowdhury" userId="280dd7eaf35a803b" providerId="LiveId" clId="{008D16CD-90E7-4832-A82C-D956C5106C0D}" dt="2025-01-17T09:17:06.640" v="45" actId="14100"/>
          <ac:picMkLst>
            <pc:docMk/>
            <pc:sldMk cId="0" sldId="259"/>
            <ac:picMk id="5" creationId="{DEEA0E83-252D-FEEE-B2C3-598486638AA2}"/>
          </ac:picMkLst>
        </pc:picChg>
      </pc:sldChg>
      <pc:sldChg chg="modNotesTx">
        <pc:chgData name="Rohan Chowdhury" userId="280dd7eaf35a803b" providerId="LiveId" clId="{008D16CD-90E7-4832-A82C-D956C5106C0D}" dt="2025-01-17T09:11:24.321" v="27" actId="20577"/>
        <pc:sldMkLst>
          <pc:docMk/>
          <pc:sldMk cId="0" sldId="260"/>
        </pc:sldMkLst>
      </pc:sldChg>
      <pc:sldChg chg="modNotesTx">
        <pc:chgData name="Rohan Chowdhury" userId="280dd7eaf35a803b" providerId="LiveId" clId="{008D16CD-90E7-4832-A82C-D956C5106C0D}" dt="2025-01-17T09:57:50.420" v="425" actId="20577"/>
        <pc:sldMkLst>
          <pc:docMk/>
          <pc:sldMk cId="0" sldId="262"/>
        </pc:sldMkLst>
      </pc:sldChg>
      <pc:sldChg chg="addSp delSp modSp mod modNotesTx">
        <pc:chgData name="Rohan Chowdhury" userId="280dd7eaf35a803b" providerId="LiveId" clId="{008D16CD-90E7-4832-A82C-D956C5106C0D}" dt="2025-01-17T10:19:58.770" v="519" actId="5793"/>
        <pc:sldMkLst>
          <pc:docMk/>
          <pc:sldMk cId="0" sldId="263"/>
        </pc:sldMkLst>
        <pc:spChg chg="mod">
          <ac:chgData name="Rohan Chowdhury" userId="280dd7eaf35a803b" providerId="LiveId" clId="{008D16CD-90E7-4832-A82C-D956C5106C0D}" dt="2025-01-17T09:05:41.973" v="5" actId="26606"/>
          <ac:spMkLst>
            <pc:docMk/>
            <pc:sldMk cId="0" sldId="263"/>
            <ac:spMk id="2" creationId="{00000000-0000-0000-0000-000000000000}"/>
          </ac:spMkLst>
        </pc:spChg>
        <pc:spChg chg="add mod">
          <ac:chgData name="Rohan Chowdhury" userId="280dd7eaf35a803b" providerId="LiveId" clId="{008D16CD-90E7-4832-A82C-D956C5106C0D}" dt="2025-01-17T10:19:58.770" v="519" actId="5793"/>
          <ac:spMkLst>
            <pc:docMk/>
            <pc:sldMk cId="0" sldId="263"/>
            <ac:spMk id="4" creationId="{B056339B-6CF2-E730-6A2E-38526EEBD94C}"/>
          </ac:spMkLst>
        </pc:spChg>
        <pc:spChg chg="add del mod">
          <ac:chgData name="Rohan Chowdhury" userId="280dd7eaf35a803b" providerId="LiveId" clId="{008D16CD-90E7-4832-A82C-D956C5106C0D}" dt="2025-01-17T09:05:41.973" v="5" actId="26606"/>
          <ac:spMkLst>
            <pc:docMk/>
            <pc:sldMk cId="0" sldId="263"/>
            <ac:spMk id="7" creationId="{A5CDABD3-9316-432F-2D38-5E7A844493D1}"/>
          </ac:spMkLst>
        </pc:spChg>
        <pc:spChg chg="del">
          <ac:chgData name="Rohan Chowdhury" userId="280dd7eaf35a803b" providerId="LiveId" clId="{008D16CD-90E7-4832-A82C-D956C5106C0D}" dt="2025-01-17T09:05:41.973" v="5" actId="26606"/>
          <ac:spMkLst>
            <pc:docMk/>
            <pc:sldMk cId="0" sldId="263"/>
            <ac:spMk id="20" creationId="{BACC6370-2D7E-4714-9D71-7542949D7D5D}"/>
          </ac:spMkLst>
        </pc:spChg>
        <pc:spChg chg="del">
          <ac:chgData name="Rohan Chowdhury" userId="280dd7eaf35a803b" providerId="LiveId" clId="{008D16CD-90E7-4832-A82C-D956C5106C0D}" dt="2025-01-17T09:05:41.973" v="5" actId="26606"/>
          <ac:spMkLst>
            <pc:docMk/>
            <pc:sldMk cId="0" sldId="263"/>
            <ac:spMk id="24" creationId="{AAD0DBB9-1A4B-4391-81D4-CB19F9AB918A}"/>
          </ac:spMkLst>
        </pc:spChg>
        <pc:spChg chg="del">
          <ac:chgData name="Rohan Chowdhury" userId="280dd7eaf35a803b" providerId="LiveId" clId="{008D16CD-90E7-4832-A82C-D956C5106C0D}" dt="2025-01-17T09:05:41.973" v="5" actId="26606"/>
          <ac:spMkLst>
            <pc:docMk/>
            <pc:sldMk cId="0" sldId="263"/>
            <ac:spMk id="26" creationId="{063BBA22-50EA-4C4D-BE05-F1CE4E63AA56}"/>
          </ac:spMkLst>
        </pc:spChg>
        <pc:spChg chg="add">
          <ac:chgData name="Rohan Chowdhury" userId="280dd7eaf35a803b" providerId="LiveId" clId="{008D16CD-90E7-4832-A82C-D956C5106C0D}" dt="2025-01-17T09:05:41.973" v="5" actId="26606"/>
          <ac:spMkLst>
            <pc:docMk/>
            <pc:sldMk cId="0" sldId="263"/>
            <ac:spMk id="31" creationId="{1B15ED52-F352-441B-82BF-E0EA34836D08}"/>
          </ac:spMkLst>
        </pc:spChg>
        <pc:spChg chg="add">
          <ac:chgData name="Rohan Chowdhury" userId="280dd7eaf35a803b" providerId="LiveId" clId="{008D16CD-90E7-4832-A82C-D956C5106C0D}" dt="2025-01-17T09:05:41.973" v="5" actId="26606"/>
          <ac:spMkLst>
            <pc:docMk/>
            <pc:sldMk cId="0" sldId="263"/>
            <ac:spMk id="33" creationId="{3B2E3793-BFE6-45A2-9B7B-E18844431C99}"/>
          </ac:spMkLst>
        </pc:spChg>
        <pc:spChg chg="add">
          <ac:chgData name="Rohan Chowdhury" userId="280dd7eaf35a803b" providerId="LiveId" clId="{008D16CD-90E7-4832-A82C-D956C5106C0D}" dt="2025-01-17T09:05:41.973" v="5" actId="26606"/>
          <ac:spMkLst>
            <pc:docMk/>
            <pc:sldMk cId="0" sldId="263"/>
            <ac:spMk id="35" creationId="{BC4C4868-CB8F-4AF9-9CDB-8108F2C19B67}"/>
          </ac:spMkLst>
        </pc:spChg>
        <pc:spChg chg="add">
          <ac:chgData name="Rohan Chowdhury" userId="280dd7eaf35a803b" providerId="LiveId" clId="{008D16CD-90E7-4832-A82C-D956C5106C0D}" dt="2025-01-17T09:05:41.973" v="5" actId="26606"/>
          <ac:spMkLst>
            <pc:docMk/>
            <pc:sldMk cId="0" sldId="263"/>
            <ac:spMk id="39" creationId="{53E5B1A8-3AC9-4BD1-9BBC-78CA94F2D1BA}"/>
          </ac:spMkLst>
        </pc:spChg>
        <pc:graphicFrameChg chg="del">
          <ac:chgData name="Rohan Chowdhury" userId="280dd7eaf35a803b" providerId="LiveId" clId="{008D16CD-90E7-4832-A82C-D956C5106C0D}" dt="2025-01-17T09:05:15.414" v="0" actId="478"/>
          <ac:graphicFrameMkLst>
            <pc:docMk/>
            <pc:sldMk cId="0" sldId="263"/>
            <ac:graphicFrameMk id="5" creationId="{BCF9C8CA-8BF1-E14B-A114-9FC706CE2507}"/>
          </ac:graphicFrameMkLst>
        </pc:graphicFrameChg>
      </pc:sldChg>
      <pc:sldChg chg="del">
        <pc:chgData name="Rohan Chowdhury" userId="280dd7eaf35a803b" providerId="LiveId" clId="{008D16CD-90E7-4832-A82C-D956C5106C0D}" dt="2025-01-17T09:17:32.395" v="47" actId="47"/>
        <pc:sldMkLst>
          <pc:docMk/>
          <pc:sldMk cId="0" sldId="271"/>
        </pc:sldMkLst>
      </pc:sldChg>
      <pc:sldChg chg="modSp mod ord modNotesTx">
        <pc:chgData name="Rohan Chowdhury" userId="280dd7eaf35a803b" providerId="LiveId" clId="{008D16CD-90E7-4832-A82C-D956C5106C0D}" dt="2025-01-17T10:21:05.996" v="525" actId="5793"/>
        <pc:sldMkLst>
          <pc:docMk/>
          <pc:sldMk cId="0" sldId="275"/>
        </pc:sldMkLst>
        <pc:spChg chg="mod">
          <ac:chgData name="Rohan Chowdhury" userId="280dd7eaf35a803b" providerId="LiveId" clId="{008D16CD-90E7-4832-A82C-D956C5106C0D}" dt="2025-01-17T10:21:05.996" v="525" actId="5793"/>
          <ac:spMkLst>
            <pc:docMk/>
            <pc:sldMk cId="0" sldId="275"/>
            <ac:spMk id="3" creationId="{00000000-0000-0000-0000-000000000000}"/>
          </ac:spMkLst>
        </pc:spChg>
      </pc:sldChg>
      <pc:sldChg chg="modNotesTx">
        <pc:chgData name="Rohan Chowdhury" userId="280dd7eaf35a803b" providerId="LiveId" clId="{008D16CD-90E7-4832-A82C-D956C5106C0D}" dt="2025-01-17T09:58:52.548" v="518" actId="20577"/>
        <pc:sldMkLst>
          <pc:docMk/>
          <pc:sldMk cId="0" sldId="277"/>
        </pc:sldMkLst>
      </pc:sldChg>
      <pc:sldChg chg="modSp mod modNotesTx">
        <pc:chgData name="Rohan Chowdhury" userId="280dd7eaf35a803b" providerId="LiveId" clId="{008D16CD-90E7-4832-A82C-D956C5106C0D}" dt="2025-01-17T10:21:22.270" v="526" actId="313"/>
        <pc:sldMkLst>
          <pc:docMk/>
          <pc:sldMk cId="1356237623" sldId="279"/>
        </pc:sldMkLst>
        <pc:spChg chg="mod">
          <ac:chgData name="Rohan Chowdhury" userId="280dd7eaf35a803b" providerId="LiveId" clId="{008D16CD-90E7-4832-A82C-D956C5106C0D}" dt="2025-01-17T10:21:22.270" v="526" actId="313"/>
          <ac:spMkLst>
            <pc:docMk/>
            <pc:sldMk cId="1356237623" sldId="279"/>
            <ac:spMk id="3" creationId="{34DEF127-9EDD-380B-B88D-8C162C1B2E46}"/>
          </ac:spMkLst>
        </pc:spChg>
      </pc:sldChg>
      <pc:sldChg chg="addSp delSp modSp mod modNotesTx">
        <pc:chgData name="Rohan Chowdhury" userId="280dd7eaf35a803b" providerId="LiveId" clId="{008D16CD-90E7-4832-A82C-D956C5106C0D}" dt="2025-01-17T10:20:52.249" v="521" actId="5793"/>
        <pc:sldMkLst>
          <pc:docMk/>
          <pc:sldMk cId="1147494316" sldId="282"/>
        </pc:sldMkLst>
        <pc:spChg chg="mod">
          <ac:chgData name="Rohan Chowdhury" userId="280dd7eaf35a803b" providerId="LiveId" clId="{008D16CD-90E7-4832-A82C-D956C5106C0D}" dt="2025-01-17T09:29:25.773" v="63" actId="2711"/>
          <ac:spMkLst>
            <pc:docMk/>
            <pc:sldMk cId="1147494316" sldId="282"/>
            <ac:spMk id="2" creationId="{57610DB0-56AC-8638-7423-4CF8205EC264}"/>
          </ac:spMkLst>
        </pc:spChg>
        <pc:spChg chg="mod ord">
          <ac:chgData name="Rohan Chowdhury" userId="280dd7eaf35a803b" providerId="LiveId" clId="{008D16CD-90E7-4832-A82C-D956C5106C0D}" dt="2025-01-17T10:20:52.249" v="521" actId="5793"/>
          <ac:spMkLst>
            <pc:docMk/>
            <pc:sldMk cId="1147494316" sldId="282"/>
            <ac:spMk id="4" creationId="{7CEBF6C2-817A-7DCB-07C6-5C1F60B7E0AA}"/>
          </ac:spMkLst>
        </pc:spChg>
        <pc:spChg chg="del">
          <ac:chgData name="Rohan Chowdhury" userId="280dd7eaf35a803b" providerId="LiveId" clId="{008D16CD-90E7-4832-A82C-D956C5106C0D}" dt="2025-01-17T09:25:05.958" v="56" actId="26606"/>
          <ac:spMkLst>
            <pc:docMk/>
            <pc:sldMk cId="1147494316" sldId="282"/>
            <ac:spMk id="9" creationId="{1B15ED52-F352-441B-82BF-E0EA34836D08}"/>
          </ac:spMkLst>
        </pc:spChg>
        <pc:spChg chg="del">
          <ac:chgData name="Rohan Chowdhury" userId="280dd7eaf35a803b" providerId="LiveId" clId="{008D16CD-90E7-4832-A82C-D956C5106C0D}" dt="2025-01-17T09:25:05.958" v="56" actId="26606"/>
          <ac:spMkLst>
            <pc:docMk/>
            <pc:sldMk cId="1147494316" sldId="282"/>
            <ac:spMk id="11" creationId="{3B2E3793-BFE6-45A2-9B7B-E18844431C99}"/>
          </ac:spMkLst>
        </pc:spChg>
        <pc:spChg chg="del">
          <ac:chgData name="Rohan Chowdhury" userId="280dd7eaf35a803b" providerId="LiveId" clId="{008D16CD-90E7-4832-A82C-D956C5106C0D}" dt="2025-01-17T09:25:05.958" v="56" actId="26606"/>
          <ac:spMkLst>
            <pc:docMk/>
            <pc:sldMk cId="1147494316" sldId="282"/>
            <ac:spMk id="13" creationId="{BC4C4868-CB8F-4AF9-9CDB-8108F2C19B67}"/>
          </ac:spMkLst>
        </pc:spChg>
        <pc:spChg chg="del">
          <ac:chgData name="Rohan Chowdhury" userId="280dd7eaf35a803b" providerId="LiveId" clId="{008D16CD-90E7-4832-A82C-D956C5106C0D}" dt="2025-01-17T09:25:05.958" v="56" actId="26606"/>
          <ac:spMkLst>
            <pc:docMk/>
            <pc:sldMk cId="1147494316" sldId="282"/>
            <ac:spMk id="15" creationId="{375E0459-6403-40CD-989D-56A4407CA12E}"/>
          </ac:spMkLst>
        </pc:spChg>
        <pc:spChg chg="del">
          <ac:chgData name="Rohan Chowdhury" userId="280dd7eaf35a803b" providerId="LiveId" clId="{008D16CD-90E7-4832-A82C-D956C5106C0D}" dt="2025-01-17T09:25:05.958" v="56" actId="26606"/>
          <ac:spMkLst>
            <pc:docMk/>
            <pc:sldMk cId="1147494316" sldId="282"/>
            <ac:spMk id="17" creationId="{53E5B1A8-3AC9-4BD1-9BBC-78CA94F2D1BA}"/>
          </ac:spMkLst>
        </pc:spChg>
        <pc:spChg chg="add">
          <ac:chgData name="Rohan Chowdhury" userId="280dd7eaf35a803b" providerId="LiveId" clId="{008D16CD-90E7-4832-A82C-D956C5106C0D}" dt="2025-01-17T09:28:58.151" v="62" actId="26606"/>
          <ac:spMkLst>
            <pc:docMk/>
            <pc:sldMk cId="1147494316" sldId="282"/>
            <ac:spMk id="33" creationId="{12609869-9E80-471B-A487-A53288E0E791}"/>
          </ac:spMkLst>
        </pc:spChg>
        <pc:spChg chg="add">
          <ac:chgData name="Rohan Chowdhury" userId="280dd7eaf35a803b" providerId="LiveId" clId="{008D16CD-90E7-4832-A82C-D956C5106C0D}" dt="2025-01-17T09:28:58.151" v="62" actId="26606"/>
          <ac:spMkLst>
            <pc:docMk/>
            <pc:sldMk cId="1147494316" sldId="282"/>
            <ac:spMk id="34" creationId="{B8B8D07F-F13E-443E-BA68-2D26672D76B9}"/>
          </ac:spMkLst>
        </pc:spChg>
        <pc:spChg chg="add">
          <ac:chgData name="Rohan Chowdhury" userId="280dd7eaf35a803b" providerId="LiveId" clId="{008D16CD-90E7-4832-A82C-D956C5106C0D}" dt="2025-01-17T09:28:58.151" v="62" actId="26606"/>
          <ac:spMkLst>
            <pc:docMk/>
            <pc:sldMk cId="1147494316" sldId="282"/>
            <ac:spMk id="35" creationId="{2813A4FA-24A5-41ED-A534-3807D1B2F344}"/>
          </ac:spMkLst>
        </pc:spChg>
        <pc:spChg chg="add">
          <ac:chgData name="Rohan Chowdhury" userId="280dd7eaf35a803b" providerId="LiveId" clId="{008D16CD-90E7-4832-A82C-D956C5106C0D}" dt="2025-01-17T09:28:58.151" v="62" actId="26606"/>
          <ac:spMkLst>
            <pc:docMk/>
            <pc:sldMk cId="1147494316" sldId="282"/>
            <ac:spMk id="38" creationId="{7004738A-9D34-43E8-97D2-CA0EED4F8BE0}"/>
          </ac:spMkLst>
        </pc:spChg>
        <pc:spChg chg="add">
          <ac:chgData name="Rohan Chowdhury" userId="280dd7eaf35a803b" providerId="LiveId" clId="{008D16CD-90E7-4832-A82C-D956C5106C0D}" dt="2025-01-17T09:28:58.151" v="62" actId="26606"/>
          <ac:spMkLst>
            <pc:docMk/>
            <pc:sldMk cId="1147494316" sldId="282"/>
            <ac:spMk id="44" creationId="{C3944F27-CA70-4E84-A51A-E6BF89558979}"/>
          </ac:spMkLst>
        </pc:spChg>
        <pc:grpChg chg="add del">
          <ac:chgData name="Rohan Chowdhury" userId="280dd7eaf35a803b" providerId="LiveId" clId="{008D16CD-90E7-4832-A82C-D956C5106C0D}" dt="2025-01-17T09:26:41.529" v="57" actId="26606"/>
          <ac:grpSpMkLst>
            <pc:docMk/>
            <pc:sldMk cId="1147494316" sldId="282"/>
            <ac:grpSpMk id="22" creationId="{6258F736-B256-8039-9DC6-F4E49A5C5AD5}"/>
          </ac:grpSpMkLst>
        </pc:grpChg>
        <pc:grpChg chg="add del">
          <ac:chgData name="Rohan Chowdhury" userId="280dd7eaf35a803b" providerId="LiveId" clId="{008D16CD-90E7-4832-A82C-D956C5106C0D}" dt="2025-01-17T09:28:58.151" v="62" actId="26606"/>
          <ac:grpSpMkLst>
            <pc:docMk/>
            <pc:sldMk cId="1147494316" sldId="282"/>
            <ac:grpSpMk id="29" creationId="{3AFCAD34-1AFC-BC1A-F6B2-C34C63912EAB}"/>
          </ac:grpSpMkLst>
        </pc:grpChg>
        <pc:grpChg chg="add del">
          <ac:chgData name="Rohan Chowdhury" userId="280dd7eaf35a803b" providerId="LiveId" clId="{008D16CD-90E7-4832-A82C-D956C5106C0D}" dt="2025-01-17T09:27:34.051" v="59" actId="26606"/>
          <ac:grpSpMkLst>
            <pc:docMk/>
            <pc:sldMk cId="1147494316" sldId="282"/>
            <ac:grpSpMk id="36" creationId="{31C49F18-8757-4E87-5C2E-9D6D7B82BA3B}"/>
          </ac:grpSpMkLst>
        </pc:grpChg>
        <pc:grpChg chg="add del">
          <ac:chgData name="Rohan Chowdhury" userId="280dd7eaf35a803b" providerId="LiveId" clId="{008D16CD-90E7-4832-A82C-D956C5106C0D}" dt="2025-01-17T09:28:45.839" v="61" actId="26606"/>
          <ac:grpSpMkLst>
            <pc:docMk/>
            <pc:sldMk cId="1147494316" sldId="282"/>
            <ac:grpSpMk id="40" creationId="{1FD67D68-9B83-C338-8342-3348D8F22347}"/>
          </ac:grpSpMkLst>
        </pc:grpChg>
        <pc:picChg chg="add mod">
          <ac:chgData name="Rohan Chowdhury" userId="280dd7eaf35a803b" providerId="LiveId" clId="{008D16CD-90E7-4832-A82C-D956C5106C0D}" dt="2025-01-17T09:28:58.151" v="62" actId="26606"/>
          <ac:picMkLst>
            <pc:docMk/>
            <pc:sldMk cId="1147494316" sldId="282"/>
            <ac:picMk id="6" creationId="{B3102B2C-F208-4E77-3FB2-FB9E4E8F82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EE7CF-8A35-4C57-A693-945EBAEF746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9CF4686-DAB9-451A-8615-E06E7E08C49D}">
      <dgm:prSet/>
      <dgm:spPr/>
      <dgm:t>
        <a:bodyPr/>
        <a:lstStyle/>
        <a:p>
          <a:r>
            <a:rPr lang="en-GB" b="1" dirty="0"/>
            <a:t>Key Insights:</a:t>
          </a:r>
          <a:endParaRPr lang="en-US" dirty="0"/>
        </a:p>
      </dgm:t>
    </dgm:pt>
    <dgm:pt modelId="{F8E71944-3D6B-49B1-8FE6-37BC12481858}" type="parTrans" cxnId="{4C20AC15-BC2A-414B-9442-48EC64485ED0}">
      <dgm:prSet/>
      <dgm:spPr/>
      <dgm:t>
        <a:bodyPr/>
        <a:lstStyle/>
        <a:p>
          <a:endParaRPr lang="en-US"/>
        </a:p>
      </dgm:t>
    </dgm:pt>
    <dgm:pt modelId="{513CA440-5409-4538-B8D1-56E912345514}" type="sibTrans" cxnId="{4C20AC15-BC2A-414B-9442-48EC64485ED0}">
      <dgm:prSet/>
      <dgm:spPr/>
      <dgm:t>
        <a:bodyPr/>
        <a:lstStyle/>
        <a:p>
          <a:endParaRPr lang="en-US"/>
        </a:p>
      </dgm:t>
    </dgm:pt>
    <dgm:pt modelId="{887E8B40-9563-4EE9-80E6-8EC523556347}">
      <dgm:prSet/>
      <dgm:spPr/>
      <dgm:t>
        <a:bodyPr/>
        <a:lstStyle/>
        <a:p>
          <a:r>
            <a:rPr lang="en-GB" dirty="0"/>
            <a:t>Both sectors show a strong positive correlation between the General Index and Health Index, indicating rising health costs with inflation.</a:t>
          </a:r>
          <a:endParaRPr lang="en-US" dirty="0"/>
        </a:p>
      </dgm:t>
    </dgm:pt>
    <dgm:pt modelId="{F96F1FA9-AD70-4C81-8AA8-328FA74C07DB}" type="parTrans" cxnId="{00372680-921B-42EB-A964-20171098F782}">
      <dgm:prSet/>
      <dgm:spPr/>
      <dgm:t>
        <a:bodyPr/>
        <a:lstStyle/>
        <a:p>
          <a:endParaRPr lang="en-US"/>
        </a:p>
      </dgm:t>
    </dgm:pt>
    <dgm:pt modelId="{9EC1A5B3-3ED0-4460-B8FE-FCF434BB2D5E}" type="sibTrans" cxnId="{00372680-921B-42EB-A964-20171098F782}">
      <dgm:prSet/>
      <dgm:spPr/>
      <dgm:t>
        <a:bodyPr/>
        <a:lstStyle/>
        <a:p>
          <a:endParaRPr lang="en-US"/>
        </a:p>
      </dgm:t>
    </dgm:pt>
    <dgm:pt modelId="{B099435A-9E19-47A7-9235-CE4036254337}">
      <dgm:prSet/>
      <dgm:spPr/>
      <dgm:t>
        <a:bodyPr/>
        <a:lstStyle/>
        <a:p>
          <a:r>
            <a:rPr lang="en-GB"/>
            <a:t>The Rural sector exhibits a steeper trendline, suggesting higher sensitivity of health costs to general inflation compared to the Urban sector.</a:t>
          </a:r>
          <a:endParaRPr lang="en-US"/>
        </a:p>
      </dgm:t>
    </dgm:pt>
    <dgm:pt modelId="{D90B48B5-93F1-4035-987C-E96D8A6F3D67}" type="parTrans" cxnId="{7FFE9B74-B1DB-4A91-A5B3-9727440E5DD2}">
      <dgm:prSet/>
      <dgm:spPr/>
      <dgm:t>
        <a:bodyPr/>
        <a:lstStyle/>
        <a:p>
          <a:endParaRPr lang="en-US"/>
        </a:p>
      </dgm:t>
    </dgm:pt>
    <dgm:pt modelId="{085F8DD5-DC20-4140-AC27-1AF3C8659C4A}" type="sibTrans" cxnId="{7FFE9B74-B1DB-4A91-A5B3-9727440E5DD2}">
      <dgm:prSet/>
      <dgm:spPr/>
      <dgm:t>
        <a:bodyPr/>
        <a:lstStyle/>
        <a:p>
          <a:endParaRPr lang="en-US"/>
        </a:p>
      </dgm:t>
    </dgm:pt>
    <dgm:pt modelId="{FFC92EFC-B377-4CC6-93BB-42DD5F1B0FA3}">
      <dgm:prSet/>
      <dgm:spPr/>
      <dgm:t>
        <a:bodyPr/>
        <a:lstStyle/>
        <a:p>
          <a:r>
            <a:rPr lang="en-GB" dirty="0"/>
            <a:t>Differences may reflect disparities in access to healthcare, pricing structures, or economic resilience.</a:t>
          </a:r>
          <a:endParaRPr lang="en-US" dirty="0"/>
        </a:p>
      </dgm:t>
    </dgm:pt>
    <dgm:pt modelId="{201E353F-840E-4946-95BD-717E94CA3EFD}" type="parTrans" cxnId="{5321B820-CB3B-43F9-901E-B0993046FD13}">
      <dgm:prSet/>
      <dgm:spPr/>
      <dgm:t>
        <a:bodyPr/>
        <a:lstStyle/>
        <a:p>
          <a:endParaRPr lang="en-US"/>
        </a:p>
      </dgm:t>
    </dgm:pt>
    <dgm:pt modelId="{1E0003ED-4359-4F18-B2FD-B3CDD262BAEC}" type="sibTrans" cxnId="{5321B820-CB3B-43F9-901E-B0993046FD13}">
      <dgm:prSet/>
      <dgm:spPr/>
      <dgm:t>
        <a:bodyPr/>
        <a:lstStyle/>
        <a:p>
          <a:endParaRPr lang="en-US"/>
        </a:p>
      </dgm:t>
    </dgm:pt>
    <dgm:pt modelId="{829E375E-364F-4CC1-B7EB-22244D91D325}">
      <dgm:prSet/>
      <dgm:spPr/>
      <dgm:t>
        <a:bodyPr/>
        <a:lstStyle/>
        <a:p>
          <a:r>
            <a:rPr lang="en-GB" b="1"/>
            <a:t>Conclusion:</a:t>
          </a:r>
          <a:endParaRPr lang="en-US"/>
        </a:p>
      </dgm:t>
    </dgm:pt>
    <dgm:pt modelId="{FEA7A688-7D42-4AEC-BE7E-B4875E6B6266}" type="parTrans" cxnId="{34208E57-3078-419E-B515-66D998622AE5}">
      <dgm:prSet/>
      <dgm:spPr/>
      <dgm:t>
        <a:bodyPr/>
        <a:lstStyle/>
        <a:p>
          <a:endParaRPr lang="en-US"/>
        </a:p>
      </dgm:t>
    </dgm:pt>
    <dgm:pt modelId="{67B2F04A-FAA4-443A-86CB-F8CA871AB8AD}" type="sibTrans" cxnId="{34208E57-3078-419E-B515-66D998622AE5}">
      <dgm:prSet/>
      <dgm:spPr/>
      <dgm:t>
        <a:bodyPr/>
        <a:lstStyle/>
        <a:p>
          <a:endParaRPr lang="en-US"/>
        </a:p>
      </dgm:t>
    </dgm:pt>
    <dgm:pt modelId="{86284C04-EB61-4F5E-83D7-595796051129}">
      <dgm:prSet/>
      <dgm:spPr/>
      <dgm:t>
        <a:bodyPr/>
        <a:lstStyle/>
        <a:p>
          <a:r>
            <a:rPr lang="en-GB"/>
            <a:t>Tailored policy interventions are needed to address inflation's impact on healthcare costs in rural and urban areas.</a:t>
          </a:r>
          <a:endParaRPr lang="en-US"/>
        </a:p>
      </dgm:t>
    </dgm:pt>
    <dgm:pt modelId="{49703DB0-3D60-4882-974F-83C28C25F0E0}" type="parTrans" cxnId="{662CC703-E0D3-4726-80A8-EE3BF8E4A3E7}">
      <dgm:prSet/>
      <dgm:spPr/>
      <dgm:t>
        <a:bodyPr/>
        <a:lstStyle/>
        <a:p>
          <a:endParaRPr lang="en-US"/>
        </a:p>
      </dgm:t>
    </dgm:pt>
    <dgm:pt modelId="{4A5BCB02-B438-4D70-BF59-196C6B0794C2}" type="sibTrans" cxnId="{662CC703-E0D3-4726-80A8-EE3BF8E4A3E7}">
      <dgm:prSet/>
      <dgm:spPr/>
      <dgm:t>
        <a:bodyPr/>
        <a:lstStyle/>
        <a:p>
          <a:endParaRPr lang="en-US"/>
        </a:p>
      </dgm:t>
    </dgm:pt>
    <dgm:pt modelId="{C7CB57BA-19DF-4828-BDDD-D9D36541AFE2}" type="pres">
      <dgm:prSet presAssocID="{C43EE7CF-8A35-4C57-A693-945EBAEF746C}" presName="diagram" presStyleCnt="0">
        <dgm:presLayoutVars>
          <dgm:dir/>
          <dgm:resizeHandles val="exact"/>
        </dgm:presLayoutVars>
      </dgm:prSet>
      <dgm:spPr/>
    </dgm:pt>
    <dgm:pt modelId="{E37B6159-36FD-4C96-B829-2A3C1849352A}" type="pres">
      <dgm:prSet presAssocID="{19CF4686-DAB9-451A-8615-E06E7E08C49D}" presName="node" presStyleLbl="node1" presStyleIdx="0" presStyleCnt="6">
        <dgm:presLayoutVars>
          <dgm:bulletEnabled val="1"/>
        </dgm:presLayoutVars>
      </dgm:prSet>
      <dgm:spPr/>
    </dgm:pt>
    <dgm:pt modelId="{5654AFB9-5D40-426F-A519-D0BBD6C55E9F}" type="pres">
      <dgm:prSet presAssocID="{513CA440-5409-4538-B8D1-56E912345514}" presName="sibTrans" presStyleCnt="0"/>
      <dgm:spPr/>
    </dgm:pt>
    <dgm:pt modelId="{3943385E-54C1-4A2D-9D15-5169BBF174FB}" type="pres">
      <dgm:prSet presAssocID="{887E8B40-9563-4EE9-80E6-8EC523556347}" presName="node" presStyleLbl="node1" presStyleIdx="1" presStyleCnt="6">
        <dgm:presLayoutVars>
          <dgm:bulletEnabled val="1"/>
        </dgm:presLayoutVars>
      </dgm:prSet>
      <dgm:spPr/>
    </dgm:pt>
    <dgm:pt modelId="{A73C1B28-4A13-42D7-8AFE-E9B765672750}" type="pres">
      <dgm:prSet presAssocID="{9EC1A5B3-3ED0-4460-B8FE-FCF434BB2D5E}" presName="sibTrans" presStyleCnt="0"/>
      <dgm:spPr/>
    </dgm:pt>
    <dgm:pt modelId="{16012B6C-86BB-4922-B274-15CDEEC99323}" type="pres">
      <dgm:prSet presAssocID="{B099435A-9E19-47A7-9235-CE4036254337}" presName="node" presStyleLbl="node1" presStyleIdx="2" presStyleCnt="6">
        <dgm:presLayoutVars>
          <dgm:bulletEnabled val="1"/>
        </dgm:presLayoutVars>
      </dgm:prSet>
      <dgm:spPr/>
    </dgm:pt>
    <dgm:pt modelId="{379B9C9C-F319-4C1F-8571-F85726828D8F}" type="pres">
      <dgm:prSet presAssocID="{085F8DD5-DC20-4140-AC27-1AF3C8659C4A}" presName="sibTrans" presStyleCnt="0"/>
      <dgm:spPr/>
    </dgm:pt>
    <dgm:pt modelId="{3BD71E67-E05B-41D6-B461-D2D5EDFD7569}" type="pres">
      <dgm:prSet presAssocID="{FFC92EFC-B377-4CC6-93BB-42DD5F1B0FA3}" presName="node" presStyleLbl="node1" presStyleIdx="3" presStyleCnt="6">
        <dgm:presLayoutVars>
          <dgm:bulletEnabled val="1"/>
        </dgm:presLayoutVars>
      </dgm:prSet>
      <dgm:spPr/>
    </dgm:pt>
    <dgm:pt modelId="{88386C22-9052-4BD1-B18D-D08196FAEC8E}" type="pres">
      <dgm:prSet presAssocID="{1E0003ED-4359-4F18-B2FD-B3CDD262BAEC}" presName="sibTrans" presStyleCnt="0"/>
      <dgm:spPr/>
    </dgm:pt>
    <dgm:pt modelId="{524BBE0F-C206-4C01-A50A-F2E69C18DAA4}" type="pres">
      <dgm:prSet presAssocID="{829E375E-364F-4CC1-B7EB-22244D91D325}" presName="node" presStyleLbl="node1" presStyleIdx="4" presStyleCnt="6">
        <dgm:presLayoutVars>
          <dgm:bulletEnabled val="1"/>
        </dgm:presLayoutVars>
      </dgm:prSet>
      <dgm:spPr/>
    </dgm:pt>
    <dgm:pt modelId="{83AFA6A6-8A82-418C-805D-C9C94D995813}" type="pres">
      <dgm:prSet presAssocID="{67B2F04A-FAA4-443A-86CB-F8CA871AB8AD}" presName="sibTrans" presStyleCnt="0"/>
      <dgm:spPr/>
    </dgm:pt>
    <dgm:pt modelId="{96D65186-0296-449E-8CB1-FA5DF15B7B28}" type="pres">
      <dgm:prSet presAssocID="{86284C04-EB61-4F5E-83D7-595796051129}" presName="node" presStyleLbl="node1" presStyleIdx="5" presStyleCnt="6">
        <dgm:presLayoutVars>
          <dgm:bulletEnabled val="1"/>
        </dgm:presLayoutVars>
      </dgm:prSet>
      <dgm:spPr/>
    </dgm:pt>
  </dgm:ptLst>
  <dgm:cxnLst>
    <dgm:cxn modelId="{662CC703-E0D3-4726-80A8-EE3BF8E4A3E7}" srcId="{C43EE7CF-8A35-4C57-A693-945EBAEF746C}" destId="{86284C04-EB61-4F5E-83D7-595796051129}" srcOrd="5" destOrd="0" parTransId="{49703DB0-3D60-4882-974F-83C28C25F0E0}" sibTransId="{4A5BCB02-B438-4D70-BF59-196C6B0794C2}"/>
    <dgm:cxn modelId="{4C20AC15-BC2A-414B-9442-48EC64485ED0}" srcId="{C43EE7CF-8A35-4C57-A693-945EBAEF746C}" destId="{19CF4686-DAB9-451A-8615-E06E7E08C49D}" srcOrd="0" destOrd="0" parTransId="{F8E71944-3D6B-49B1-8FE6-37BC12481858}" sibTransId="{513CA440-5409-4538-B8D1-56E912345514}"/>
    <dgm:cxn modelId="{3C236F18-A27A-4568-AB12-0BFCC9EF1707}" type="presOf" srcId="{19CF4686-DAB9-451A-8615-E06E7E08C49D}" destId="{E37B6159-36FD-4C96-B829-2A3C1849352A}" srcOrd="0" destOrd="0" presId="urn:microsoft.com/office/officeart/2005/8/layout/default"/>
    <dgm:cxn modelId="{5321B820-CB3B-43F9-901E-B0993046FD13}" srcId="{C43EE7CF-8A35-4C57-A693-945EBAEF746C}" destId="{FFC92EFC-B377-4CC6-93BB-42DD5F1B0FA3}" srcOrd="3" destOrd="0" parTransId="{201E353F-840E-4946-95BD-717E94CA3EFD}" sibTransId="{1E0003ED-4359-4F18-B2FD-B3CDD262BAEC}"/>
    <dgm:cxn modelId="{26E83034-3137-475A-92DE-D67B8E10B9BE}" type="presOf" srcId="{829E375E-364F-4CC1-B7EB-22244D91D325}" destId="{524BBE0F-C206-4C01-A50A-F2E69C18DAA4}" srcOrd="0" destOrd="0" presId="urn:microsoft.com/office/officeart/2005/8/layout/default"/>
    <dgm:cxn modelId="{7FFE9B74-B1DB-4A91-A5B3-9727440E5DD2}" srcId="{C43EE7CF-8A35-4C57-A693-945EBAEF746C}" destId="{B099435A-9E19-47A7-9235-CE4036254337}" srcOrd="2" destOrd="0" parTransId="{D90B48B5-93F1-4035-987C-E96D8A6F3D67}" sibTransId="{085F8DD5-DC20-4140-AC27-1AF3C8659C4A}"/>
    <dgm:cxn modelId="{34208E57-3078-419E-B515-66D998622AE5}" srcId="{C43EE7CF-8A35-4C57-A693-945EBAEF746C}" destId="{829E375E-364F-4CC1-B7EB-22244D91D325}" srcOrd="4" destOrd="0" parTransId="{FEA7A688-7D42-4AEC-BE7E-B4875E6B6266}" sibTransId="{67B2F04A-FAA4-443A-86CB-F8CA871AB8AD}"/>
    <dgm:cxn modelId="{00372680-921B-42EB-A964-20171098F782}" srcId="{C43EE7CF-8A35-4C57-A693-945EBAEF746C}" destId="{887E8B40-9563-4EE9-80E6-8EC523556347}" srcOrd="1" destOrd="0" parTransId="{F96F1FA9-AD70-4C81-8AA8-328FA74C07DB}" sibTransId="{9EC1A5B3-3ED0-4460-B8FE-FCF434BB2D5E}"/>
    <dgm:cxn modelId="{7029F987-54CB-497D-8B8F-38A6B21E777C}" type="presOf" srcId="{FFC92EFC-B377-4CC6-93BB-42DD5F1B0FA3}" destId="{3BD71E67-E05B-41D6-B461-D2D5EDFD7569}" srcOrd="0" destOrd="0" presId="urn:microsoft.com/office/officeart/2005/8/layout/default"/>
    <dgm:cxn modelId="{DEA56CA4-46CB-48B2-AEBB-7DC8FF8780B6}" type="presOf" srcId="{86284C04-EB61-4F5E-83D7-595796051129}" destId="{96D65186-0296-449E-8CB1-FA5DF15B7B28}" srcOrd="0" destOrd="0" presId="urn:microsoft.com/office/officeart/2005/8/layout/default"/>
    <dgm:cxn modelId="{BC410DC2-6764-4822-8519-89BD3985020A}" type="presOf" srcId="{C43EE7CF-8A35-4C57-A693-945EBAEF746C}" destId="{C7CB57BA-19DF-4828-BDDD-D9D36541AFE2}" srcOrd="0" destOrd="0" presId="urn:microsoft.com/office/officeart/2005/8/layout/default"/>
    <dgm:cxn modelId="{003376E7-BBCD-4838-B2E6-FA1A120E4B18}" type="presOf" srcId="{887E8B40-9563-4EE9-80E6-8EC523556347}" destId="{3943385E-54C1-4A2D-9D15-5169BBF174FB}" srcOrd="0" destOrd="0" presId="urn:microsoft.com/office/officeart/2005/8/layout/default"/>
    <dgm:cxn modelId="{ECFC38F2-3E03-4ACD-83CA-83083176880A}" type="presOf" srcId="{B099435A-9E19-47A7-9235-CE4036254337}" destId="{16012B6C-86BB-4922-B274-15CDEEC99323}" srcOrd="0" destOrd="0" presId="urn:microsoft.com/office/officeart/2005/8/layout/default"/>
    <dgm:cxn modelId="{639C0288-B0E8-4AAC-B38C-457240016519}" type="presParOf" srcId="{C7CB57BA-19DF-4828-BDDD-D9D36541AFE2}" destId="{E37B6159-36FD-4C96-B829-2A3C1849352A}" srcOrd="0" destOrd="0" presId="urn:microsoft.com/office/officeart/2005/8/layout/default"/>
    <dgm:cxn modelId="{AD217A22-A1EC-41E6-A5E7-70E30E64DA95}" type="presParOf" srcId="{C7CB57BA-19DF-4828-BDDD-D9D36541AFE2}" destId="{5654AFB9-5D40-426F-A519-D0BBD6C55E9F}" srcOrd="1" destOrd="0" presId="urn:microsoft.com/office/officeart/2005/8/layout/default"/>
    <dgm:cxn modelId="{BC8A9DE9-F31A-4E22-8AAE-1A0D212BE61B}" type="presParOf" srcId="{C7CB57BA-19DF-4828-BDDD-D9D36541AFE2}" destId="{3943385E-54C1-4A2D-9D15-5169BBF174FB}" srcOrd="2" destOrd="0" presId="urn:microsoft.com/office/officeart/2005/8/layout/default"/>
    <dgm:cxn modelId="{7D641DCF-853D-40BC-B177-59C862AF4AE8}" type="presParOf" srcId="{C7CB57BA-19DF-4828-BDDD-D9D36541AFE2}" destId="{A73C1B28-4A13-42D7-8AFE-E9B765672750}" srcOrd="3" destOrd="0" presId="urn:microsoft.com/office/officeart/2005/8/layout/default"/>
    <dgm:cxn modelId="{A381E5AE-6250-4E4B-AA2C-AD9E9AE705A9}" type="presParOf" srcId="{C7CB57BA-19DF-4828-BDDD-D9D36541AFE2}" destId="{16012B6C-86BB-4922-B274-15CDEEC99323}" srcOrd="4" destOrd="0" presId="urn:microsoft.com/office/officeart/2005/8/layout/default"/>
    <dgm:cxn modelId="{D84D0D18-2347-4556-8BF1-C4783F7080EC}" type="presParOf" srcId="{C7CB57BA-19DF-4828-BDDD-D9D36541AFE2}" destId="{379B9C9C-F319-4C1F-8571-F85726828D8F}" srcOrd="5" destOrd="0" presId="urn:microsoft.com/office/officeart/2005/8/layout/default"/>
    <dgm:cxn modelId="{98B58968-D6F4-4019-BBD6-975550CC03E9}" type="presParOf" srcId="{C7CB57BA-19DF-4828-BDDD-D9D36541AFE2}" destId="{3BD71E67-E05B-41D6-B461-D2D5EDFD7569}" srcOrd="6" destOrd="0" presId="urn:microsoft.com/office/officeart/2005/8/layout/default"/>
    <dgm:cxn modelId="{B318F8B7-BF73-4209-B7B1-0C31E1079353}" type="presParOf" srcId="{C7CB57BA-19DF-4828-BDDD-D9D36541AFE2}" destId="{88386C22-9052-4BD1-B18D-D08196FAEC8E}" srcOrd="7" destOrd="0" presId="urn:microsoft.com/office/officeart/2005/8/layout/default"/>
    <dgm:cxn modelId="{404FD05B-A2A4-48C3-9745-1894A7B3B873}" type="presParOf" srcId="{C7CB57BA-19DF-4828-BDDD-D9D36541AFE2}" destId="{524BBE0F-C206-4C01-A50A-F2E69C18DAA4}" srcOrd="8" destOrd="0" presId="urn:microsoft.com/office/officeart/2005/8/layout/default"/>
    <dgm:cxn modelId="{DB8702A7-CD2F-4461-A852-136C6EFB039E}" type="presParOf" srcId="{C7CB57BA-19DF-4828-BDDD-D9D36541AFE2}" destId="{83AFA6A6-8A82-418C-805D-C9C94D995813}" srcOrd="9" destOrd="0" presId="urn:microsoft.com/office/officeart/2005/8/layout/default"/>
    <dgm:cxn modelId="{8C74193D-D049-4075-9E2E-3A628DC01942}" type="presParOf" srcId="{C7CB57BA-19DF-4828-BDDD-D9D36541AFE2}" destId="{96D65186-0296-449E-8CB1-FA5DF15B7B2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B6159-36FD-4C96-B829-2A3C1849352A}">
      <dsp:nvSpPr>
        <dsp:cNvPr id="0" name=""/>
        <dsp:cNvSpPr/>
      </dsp:nvSpPr>
      <dsp:spPr>
        <a:xfrm>
          <a:off x="512" y="10938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Key Insights:</a:t>
          </a:r>
          <a:endParaRPr lang="en-US" sz="1300" kern="1200" dirty="0"/>
        </a:p>
      </dsp:txBody>
      <dsp:txXfrm>
        <a:off x="512" y="109385"/>
        <a:ext cx="2000256" cy="1200153"/>
      </dsp:txXfrm>
    </dsp:sp>
    <dsp:sp modelId="{3943385E-54C1-4A2D-9D15-5169BBF174FB}">
      <dsp:nvSpPr>
        <dsp:cNvPr id="0" name=""/>
        <dsp:cNvSpPr/>
      </dsp:nvSpPr>
      <dsp:spPr>
        <a:xfrm>
          <a:off x="2200794" y="10938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Both sectors show a strong positive correlation between the General Index and Health Index, indicating rising health costs with inflation.</a:t>
          </a:r>
          <a:endParaRPr lang="en-US" sz="1300" kern="1200" dirty="0"/>
        </a:p>
      </dsp:txBody>
      <dsp:txXfrm>
        <a:off x="2200794" y="109385"/>
        <a:ext cx="2000256" cy="1200153"/>
      </dsp:txXfrm>
    </dsp:sp>
    <dsp:sp modelId="{16012B6C-86BB-4922-B274-15CDEEC99323}">
      <dsp:nvSpPr>
        <dsp:cNvPr id="0" name=""/>
        <dsp:cNvSpPr/>
      </dsp:nvSpPr>
      <dsp:spPr>
        <a:xfrm>
          <a:off x="512" y="150956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Rural sector exhibits a steeper trendline, suggesting higher sensitivity of health costs to general inflation compared to the Urban sector.</a:t>
          </a:r>
          <a:endParaRPr lang="en-US" sz="1300" kern="1200"/>
        </a:p>
      </dsp:txBody>
      <dsp:txXfrm>
        <a:off x="512" y="1509565"/>
        <a:ext cx="2000256" cy="1200153"/>
      </dsp:txXfrm>
    </dsp:sp>
    <dsp:sp modelId="{3BD71E67-E05B-41D6-B461-D2D5EDFD7569}">
      <dsp:nvSpPr>
        <dsp:cNvPr id="0" name=""/>
        <dsp:cNvSpPr/>
      </dsp:nvSpPr>
      <dsp:spPr>
        <a:xfrm>
          <a:off x="2200794" y="150956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Differences may reflect disparities in access to healthcare, pricing structures, or economic resilience.</a:t>
          </a:r>
          <a:endParaRPr lang="en-US" sz="1300" kern="1200" dirty="0"/>
        </a:p>
      </dsp:txBody>
      <dsp:txXfrm>
        <a:off x="2200794" y="1509565"/>
        <a:ext cx="2000256" cy="1200153"/>
      </dsp:txXfrm>
    </dsp:sp>
    <dsp:sp modelId="{524BBE0F-C206-4C01-A50A-F2E69C18DAA4}">
      <dsp:nvSpPr>
        <dsp:cNvPr id="0" name=""/>
        <dsp:cNvSpPr/>
      </dsp:nvSpPr>
      <dsp:spPr>
        <a:xfrm>
          <a:off x="512" y="2909744"/>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a:t>Conclusion:</a:t>
          </a:r>
          <a:endParaRPr lang="en-US" sz="1300" kern="1200"/>
        </a:p>
      </dsp:txBody>
      <dsp:txXfrm>
        <a:off x="512" y="2909744"/>
        <a:ext cx="2000256" cy="1200153"/>
      </dsp:txXfrm>
    </dsp:sp>
    <dsp:sp modelId="{96D65186-0296-449E-8CB1-FA5DF15B7B28}">
      <dsp:nvSpPr>
        <dsp:cNvPr id="0" name=""/>
        <dsp:cNvSpPr/>
      </dsp:nvSpPr>
      <dsp:spPr>
        <a:xfrm>
          <a:off x="2200794" y="2909744"/>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Tailored policy interventions are needed to address inflation's impact on healthcare costs in rural and urban areas.</a:t>
          </a:r>
          <a:endParaRPr lang="en-US" sz="1300" kern="1200"/>
        </a:p>
      </dsp:txBody>
      <dsp:txXfrm>
        <a:off x="2200794" y="2909744"/>
        <a:ext cx="2000256" cy="12001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E9E4A-C88D-42A7-B5B1-C895742A0EB3}" type="datetimeFigureOut">
              <a:rPr lang="en-GB" smtClean="0"/>
              <a:t>17/01/2025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F99A4-6982-4DF4-BC35-A77747F8DB5E}" type="slidenum">
              <a:rPr lang="en-GB" smtClean="0"/>
              <a:t>‹#›</a:t>
            </a:fld>
            <a:endParaRPr lang="en-GB"/>
          </a:p>
        </p:txBody>
      </p:sp>
    </p:spTree>
    <p:extLst>
      <p:ext uri="{BB962C8B-B14F-4D97-AF65-F5344CB8AC3E}">
        <p14:creationId xmlns:p14="http://schemas.microsoft.com/office/powerpoint/2010/main" val="27686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brief introduction has been given. Basically, the key points of the introduction.</a:t>
            </a:r>
          </a:p>
        </p:txBody>
      </p:sp>
      <p:sp>
        <p:nvSpPr>
          <p:cNvPr id="4" name="Slide Number Placeholder 3"/>
          <p:cNvSpPr>
            <a:spLocks noGrp="1"/>
          </p:cNvSpPr>
          <p:nvPr>
            <p:ph type="sldNum" sz="quarter" idx="5"/>
          </p:nvPr>
        </p:nvSpPr>
        <p:spPr/>
        <p:txBody>
          <a:bodyPr/>
          <a:lstStyle/>
          <a:p>
            <a:fld id="{076F99A4-6982-4DF4-BC35-A77747F8DB5E}" type="slidenum">
              <a:rPr lang="en-GB" smtClean="0"/>
              <a:t>2</a:t>
            </a:fld>
            <a:endParaRPr lang="en-GB"/>
          </a:p>
        </p:txBody>
      </p:sp>
    </p:spTree>
    <p:extLst>
      <p:ext uri="{BB962C8B-B14F-4D97-AF65-F5344CB8AC3E}">
        <p14:creationId xmlns:p14="http://schemas.microsoft.com/office/powerpoint/2010/main" val="302147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points of the Hypothesis testing results are provided what we get from the dataset.</a:t>
            </a:r>
          </a:p>
        </p:txBody>
      </p:sp>
      <p:sp>
        <p:nvSpPr>
          <p:cNvPr id="4" name="Slide Number Placeholder 3"/>
          <p:cNvSpPr>
            <a:spLocks noGrp="1"/>
          </p:cNvSpPr>
          <p:nvPr>
            <p:ph type="sldNum" sz="quarter" idx="5"/>
          </p:nvPr>
        </p:nvSpPr>
        <p:spPr/>
        <p:txBody>
          <a:bodyPr/>
          <a:lstStyle/>
          <a:p>
            <a:fld id="{076F99A4-6982-4DF4-BC35-A77747F8DB5E}" type="slidenum">
              <a:rPr lang="en-GB" smtClean="0"/>
              <a:t>11</a:t>
            </a:fld>
            <a:endParaRPr lang="en-GB"/>
          </a:p>
        </p:txBody>
      </p:sp>
    </p:spTree>
    <p:extLst>
      <p:ext uri="{BB962C8B-B14F-4D97-AF65-F5344CB8AC3E}">
        <p14:creationId xmlns:p14="http://schemas.microsoft.com/office/powerpoint/2010/main" val="394322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summary statistics reveal the economic dynamics across sectors, emphasizing the impact of inflation on essential commodities over time up to 2014.</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12</a:t>
            </a:fld>
            <a:endParaRPr lang="en-GB"/>
          </a:p>
        </p:txBody>
      </p:sp>
    </p:spTree>
    <p:extLst>
      <p:ext uri="{BB962C8B-B14F-4D97-AF65-F5344CB8AC3E}">
        <p14:creationId xmlns:p14="http://schemas.microsoft.com/office/powerpoint/2010/main" val="374556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learnings that I got and the problems I have faced and solved are provided.</a:t>
            </a:r>
          </a:p>
        </p:txBody>
      </p:sp>
      <p:sp>
        <p:nvSpPr>
          <p:cNvPr id="4" name="Slide Number Placeholder 3"/>
          <p:cNvSpPr>
            <a:spLocks noGrp="1"/>
          </p:cNvSpPr>
          <p:nvPr>
            <p:ph type="sldNum" sz="quarter" idx="5"/>
          </p:nvPr>
        </p:nvSpPr>
        <p:spPr/>
        <p:txBody>
          <a:bodyPr/>
          <a:lstStyle/>
          <a:p>
            <a:fld id="{076F99A4-6982-4DF4-BC35-A77747F8DB5E}" type="slidenum">
              <a:rPr lang="en-GB" smtClean="0"/>
              <a:t>13</a:t>
            </a:fld>
            <a:endParaRPr lang="en-GB"/>
          </a:p>
        </p:txBody>
      </p:sp>
    </p:spTree>
    <p:extLst>
      <p:ext uri="{BB962C8B-B14F-4D97-AF65-F5344CB8AC3E}">
        <p14:creationId xmlns:p14="http://schemas.microsoft.com/office/powerpoint/2010/main" val="384586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 You!</a:t>
            </a:r>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14</a:t>
            </a:fld>
            <a:endParaRPr lang="en-GB"/>
          </a:p>
        </p:txBody>
      </p:sp>
    </p:spTree>
    <p:extLst>
      <p:ext uri="{BB962C8B-B14F-4D97-AF65-F5344CB8AC3E}">
        <p14:creationId xmlns:p14="http://schemas.microsoft.com/office/powerpoint/2010/main" val="345322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Provided an overview of Consumer Price Index (CPI) to understand the dataset.</a:t>
            </a:r>
          </a:p>
        </p:txBody>
      </p:sp>
      <p:sp>
        <p:nvSpPr>
          <p:cNvPr id="4" name="Slide Number Placeholder 3"/>
          <p:cNvSpPr>
            <a:spLocks noGrp="1"/>
          </p:cNvSpPr>
          <p:nvPr>
            <p:ph type="sldNum" sz="quarter" idx="5"/>
          </p:nvPr>
        </p:nvSpPr>
        <p:spPr/>
        <p:txBody>
          <a:bodyPr/>
          <a:lstStyle/>
          <a:p>
            <a:fld id="{076F99A4-6982-4DF4-BC35-A77747F8DB5E}" type="slidenum">
              <a:rPr lang="en-GB" smtClean="0"/>
              <a:t>3</a:t>
            </a:fld>
            <a:endParaRPr lang="en-GB"/>
          </a:p>
        </p:txBody>
      </p:sp>
    </p:spTree>
    <p:extLst>
      <p:ext uri="{BB962C8B-B14F-4D97-AF65-F5344CB8AC3E}">
        <p14:creationId xmlns:p14="http://schemas.microsoft.com/office/powerpoint/2010/main" val="71775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figure presents the trends of the top 10 indicators over the years, measured by their average Consumer Price Index (CPI) values. It shows how various categories, such as meat and fish, vegetables, and prepared meals, have evolved in terms of cost. The graph highlights the steady rise in most indicators, with some categories experiencing more variability or sharp increases over certain years. It provides a comprehensive view of how different sectors have contributed to inflationary trends over time.</a:t>
            </a:r>
          </a:p>
        </p:txBody>
      </p:sp>
      <p:sp>
        <p:nvSpPr>
          <p:cNvPr id="4" name="Slide Number Placeholder 3"/>
          <p:cNvSpPr>
            <a:spLocks noGrp="1"/>
          </p:cNvSpPr>
          <p:nvPr>
            <p:ph type="sldNum" sz="quarter" idx="5"/>
          </p:nvPr>
        </p:nvSpPr>
        <p:spPr/>
        <p:txBody>
          <a:bodyPr/>
          <a:lstStyle/>
          <a:p>
            <a:fld id="{076F99A4-6982-4DF4-BC35-A77747F8DB5E}" type="slidenum">
              <a:rPr lang="en-GB" smtClean="0"/>
              <a:t>4</a:t>
            </a:fld>
            <a:endParaRPr lang="en-GB"/>
          </a:p>
        </p:txBody>
      </p:sp>
    </p:spTree>
    <p:extLst>
      <p:ext uri="{BB962C8B-B14F-4D97-AF65-F5344CB8AC3E}">
        <p14:creationId xmlns:p14="http://schemas.microsoft.com/office/powerpoint/2010/main" val="129876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Box plot shows the distribution of the General Index across Rural, Urban, and Combined sectors. It shows that the Rural sector has higher median values and greater variability compared to the Urban sector, which has a more compact distribution. The Combined sector reflects a balanced mix of the two. Overall, the chart highlights differences in economic patterns between the sectors.</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5</a:t>
            </a:fld>
            <a:endParaRPr lang="en-GB"/>
          </a:p>
        </p:txBody>
      </p:sp>
    </p:spTree>
    <p:extLst>
      <p:ext uri="{BB962C8B-B14F-4D97-AF65-F5344CB8AC3E}">
        <p14:creationId xmlns:p14="http://schemas.microsoft.com/office/powerpoint/2010/main" val="80424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Correlation Heatmap</a:t>
            </a:r>
            <a:r>
              <a:rPr lang="en-GB" dirty="0"/>
              <a:t> reveals strong positive relationships between categories like "Cereals and Products," "Milk and Products," and the "General Index," indicating interconnected price trends. In contrast, categories such as "Vegetables" and "Fruits" show weaker correlations, likely due to seasonal factors. These insights emphasize the cascading effects of inflation across key sectors, highlighting the need for targeted economic strategies.</a:t>
            </a:r>
          </a:p>
        </p:txBody>
      </p:sp>
      <p:sp>
        <p:nvSpPr>
          <p:cNvPr id="4" name="Slide Number Placeholder 3"/>
          <p:cNvSpPr>
            <a:spLocks noGrp="1"/>
          </p:cNvSpPr>
          <p:nvPr>
            <p:ph type="sldNum" sz="quarter" idx="5"/>
          </p:nvPr>
        </p:nvSpPr>
        <p:spPr/>
        <p:txBody>
          <a:bodyPr/>
          <a:lstStyle/>
          <a:p>
            <a:fld id="{076F99A4-6982-4DF4-BC35-A77747F8DB5E}" type="slidenum">
              <a:rPr lang="en-GB" smtClean="0"/>
              <a:t>6</a:t>
            </a:fld>
            <a:endParaRPr lang="en-GB"/>
          </a:p>
        </p:txBody>
      </p:sp>
    </p:spTree>
    <p:extLst>
      <p:ext uri="{BB962C8B-B14F-4D97-AF65-F5344CB8AC3E}">
        <p14:creationId xmlns:p14="http://schemas.microsoft.com/office/powerpoint/2010/main" val="224339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General Index over time</a:t>
            </a:r>
            <a:r>
              <a:rPr lang="en-GB" dirty="0"/>
              <a:t> shows a steady rise, indicating sustained inflation across sectors. Rural areas exhibit higher sensitivity to price increases compared to Urban areas, reflecting greater inflationary impacts. This trend highlights rising economic burdens on households, especially in essential categories, emphasizing the need for targeted inflation control measures.</a:t>
            </a:r>
          </a:p>
        </p:txBody>
      </p:sp>
      <p:sp>
        <p:nvSpPr>
          <p:cNvPr id="4" name="Slide Number Placeholder 3"/>
          <p:cNvSpPr>
            <a:spLocks noGrp="1"/>
          </p:cNvSpPr>
          <p:nvPr>
            <p:ph type="sldNum" sz="quarter" idx="5"/>
          </p:nvPr>
        </p:nvSpPr>
        <p:spPr/>
        <p:txBody>
          <a:bodyPr/>
          <a:lstStyle/>
          <a:p>
            <a:fld id="{076F99A4-6982-4DF4-BC35-A77747F8DB5E}" type="slidenum">
              <a:rPr lang="en-GB" smtClean="0"/>
              <a:t>7</a:t>
            </a:fld>
            <a:endParaRPr lang="en-GB"/>
          </a:p>
        </p:txBody>
      </p:sp>
    </p:spTree>
    <p:extLst>
      <p:ext uri="{BB962C8B-B14F-4D97-AF65-F5344CB8AC3E}">
        <p14:creationId xmlns:p14="http://schemas.microsoft.com/office/powerpoint/2010/main" val="265567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Housing costs shows a steady rise in both sectors, with Urban areas experiencing faster growth due to higher demand and development pressures. Rural areas have seen slower increases, reflecting disparities in economic growth and infrastructure development. This highlights the need for tailored strategies to address housing affordability across sectors.</a:t>
            </a:r>
          </a:p>
        </p:txBody>
      </p:sp>
      <p:sp>
        <p:nvSpPr>
          <p:cNvPr id="4" name="Slide Number Placeholder 3"/>
          <p:cNvSpPr>
            <a:spLocks noGrp="1"/>
          </p:cNvSpPr>
          <p:nvPr>
            <p:ph type="sldNum" sz="quarter" idx="5"/>
          </p:nvPr>
        </p:nvSpPr>
        <p:spPr/>
        <p:txBody>
          <a:bodyPr/>
          <a:lstStyle/>
          <a:p>
            <a:fld id="{076F99A4-6982-4DF4-BC35-A77747F8DB5E}" type="slidenum">
              <a:rPr lang="en-GB" smtClean="0"/>
              <a:t>8</a:t>
            </a:fld>
            <a:endParaRPr lang="en-GB"/>
          </a:p>
        </p:txBody>
      </p:sp>
    </p:spTree>
    <p:extLst>
      <p:ext uri="{BB962C8B-B14F-4D97-AF65-F5344CB8AC3E}">
        <p14:creationId xmlns:p14="http://schemas.microsoft.com/office/powerpoint/2010/main" val="9062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figure shows the relationship between the General Index and the Health Index, comparing trends for the Urban and Rural sectors. The data points indicate the observed values, while the fitted trendlines demonstrate a strong positive correlation in both sectors. The red line represents Rural data, and the blue line represents Urban data, with shaded areas indicating confidence intervals.</a:t>
            </a:r>
          </a:p>
          <a:p>
            <a:r>
              <a:rPr lang="en-GB" dirty="0"/>
              <a:t>The slope of the Rural trendline suggests that increases in the General Index have a slightly stronger association with Health Index growth in rural areas compared to urban areas. This reflects sectoral differences in how overall cost changes impact health-related expenses.</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9</a:t>
            </a:fld>
            <a:endParaRPr lang="en-GB"/>
          </a:p>
        </p:txBody>
      </p:sp>
    </p:spTree>
    <p:extLst>
      <p:ext uri="{BB962C8B-B14F-4D97-AF65-F5344CB8AC3E}">
        <p14:creationId xmlns:p14="http://schemas.microsoft.com/office/powerpoint/2010/main" val="28717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Provided the methodology of .Hypothesis with Methods, Approach and Outcome</a:t>
            </a:r>
          </a:p>
        </p:txBody>
      </p:sp>
      <p:sp>
        <p:nvSpPr>
          <p:cNvPr id="4" name="Slide Number Placeholder 3"/>
          <p:cNvSpPr>
            <a:spLocks noGrp="1"/>
          </p:cNvSpPr>
          <p:nvPr>
            <p:ph type="sldNum" sz="quarter" idx="5"/>
          </p:nvPr>
        </p:nvSpPr>
        <p:spPr/>
        <p:txBody>
          <a:bodyPr/>
          <a:lstStyle/>
          <a:p>
            <a:fld id="{076F99A4-6982-4DF4-BC35-A77747F8DB5E}" type="slidenum">
              <a:rPr lang="en-GB" smtClean="0"/>
              <a:t>10</a:t>
            </a:fld>
            <a:endParaRPr lang="en-GB"/>
          </a:p>
        </p:txBody>
      </p:sp>
    </p:spTree>
    <p:extLst>
      <p:ext uri="{BB962C8B-B14F-4D97-AF65-F5344CB8AC3E}">
        <p14:creationId xmlns:p14="http://schemas.microsoft.com/office/powerpoint/2010/main" val="279704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56616" y="1124712"/>
            <a:ext cx="3017520" cy="3200400"/>
          </a:xfrm>
        </p:spPr>
        <p:txBody>
          <a:bodyPr>
            <a:normAutofit/>
          </a:bodyPr>
          <a:lstStyle/>
          <a:p>
            <a:pPr algn="l">
              <a:lnSpc>
                <a:spcPct val="90000"/>
              </a:lnSpc>
            </a:pPr>
            <a:r>
              <a:rPr lang="en-GB" sz="3900" b="1">
                <a:latin typeface="Arial Black" panose="020B0A04020102020204" pitchFamily="34" charset="0"/>
              </a:rPr>
              <a:t>All India Consumer Price Index Analysis</a:t>
            </a:r>
          </a:p>
        </p:txBody>
      </p:sp>
      <p:sp>
        <p:nvSpPr>
          <p:cNvPr id="3" name="Subtitle 2"/>
          <p:cNvSpPr>
            <a:spLocks noGrp="1"/>
          </p:cNvSpPr>
          <p:nvPr>
            <p:ph type="subTitle" idx="1"/>
          </p:nvPr>
        </p:nvSpPr>
        <p:spPr>
          <a:xfrm>
            <a:off x="356616" y="4873752"/>
            <a:ext cx="2948940" cy="1207008"/>
          </a:xfrm>
        </p:spPr>
        <p:txBody>
          <a:bodyPr>
            <a:normAutofit/>
          </a:bodyPr>
          <a:lstStyle/>
          <a:p>
            <a:pPr algn="l"/>
            <a:r>
              <a:rPr lang="en-GB" sz="2100"/>
              <a:t>Analysis of CPI Data for Rural and Urban Areas (Up to September 2014)</a:t>
            </a:r>
          </a:p>
        </p:txBody>
      </p:sp>
      <p:sp>
        <p:nvSpPr>
          <p:cNvPr id="56" name="Rectangle 55">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ack background with text&#10;&#10;Description automatically generated">
            <a:extLst>
              <a:ext uri="{FF2B5EF4-FFF2-40B4-BE49-F238E27FC236}">
                <a16:creationId xmlns:a16="http://schemas.microsoft.com/office/drawing/2014/main" id="{13D5B174-F724-F823-F1C7-B7668D48B8BF}"/>
              </a:ext>
            </a:extLst>
          </p:cNvPr>
          <p:cNvPicPr>
            <a:picLocks noChangeAspect="1"/>
          </p:cNvPicPr>
          <p:nvPr/>
        </p:nvPicPr>
        <p:blipFill>
          <a:blip r:embed="rId2"/>
          <a:stretch>
            <a:fillRect/>
          </a:stretch>
        </p:blipFill>
        <p:spPr>
          <a:xfrm>
            <a:off x="4160177" y="1060751"/>
            <a:ext cx="4491994" cy="2071932"/>
          </a:xfrm>
          <a:prstGeom prst="rect">
            <a:avLst/>
          </a:prstGeom>
        </p:spPr>
      </p:pic>
      <p:sp>
        <p:nvSpPr>
          <p:cNvPr id="58" name="Rectangle 57">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map of india and stock numbers&#10;&#10;Description automatically generated">
            <a:extLst>
              <a:ext uri="{FF2B5EF4-FFF2-40B4-BE49-F238E27FC236}">
                <a16:creationId xmlns:a16="http://schemas.microsoft.com/office/drawing/2014/main" id="{46292C09-4233-AA09-374C-09F5CC912162}"/>
              </a:ext>
            </a:extLst>
          </p:cNvPr>
          <p:cNvPicPr>
            <a:picLocks noChangeAspect="1"/>
          </p:cNvPicPr>
          <p:nvPr/>
        </p:nvPicPr>
        <p:blipFill>
          <a:blip r:embed="rId3"/>
          <a:stretch>
            <a:fillRect/>
          </a:stretch>
        </p:blipFill>
        <p:spPr>
          <a:xfrm>
            <a:off x="4334373" y="3725318"/>
            <a:ext cx="4187455" cy="2355442"/>
          </a:xfrm>
          <a:prstGeom prst="rect">
            <a:avLst/>
          </a:prstGeom>
        </p:spPr>
      </p:pic>
      <p:pic>
        <p:nvPicPr>
          <p:cNvPr id="7" name="Graphic 6" descr="Upward trend">
            <a:extLst>
              <a:ext uri="{FF2B5EF4-FFF2-40B4-BE49-F238E27FC236}">
                <a16:creationId xmlns:a16="http://schemas.microsoft.com/office/drawing/2014/main" id="{A8470925-7074-77E7-EBF3-50CB7B8DC6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9932" y="4240089"/>
            <a:ext cx="2153412" cy="21534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fontScale="90000"/>
          </a:bodyPr>
          <a:lstStyle/>
          <a:p>
            <a:r>
              <a:rPr lang="en-GB" sz="3500" dirty="0">
                <a:solidFill>
                  <a:srgbClr val="FFFFFF"/>
                </a:solidFill>
                <a:latin typeface="Arial Black" panose="020B0A04020102020204" pitchFamily="34" charset="0"/>
              </a:rPr>
              <a:t>Hypothesis Testing Methodology</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lnSpc>
                <a:spcPct val="90000"/>
              </a:lnSpc>
              <a:buNone/>
            </a:pPr>
            <a:r>
              <a:rPr lang="en-GB" sz="1400" b="1" dirty="0"/>
              <a:t>Objective</a:t>
            </a:r>
            <a:r>
              <a:rPr lang="en-GB" sz="1400" dirty="0"/>
              <a:t>:</a:t>
            </a:r>
          </a:p>
          <a:p>
            <a:pPr>
              <a:lnSpc>
                <a:spcPct val="90000"/>
              </a:lnSpc>
              <a:buFont typeface="Arial" panose="020B0604020202020204" pitchFamily="34" charset="0"/>
              <a:buChar char="•"/>
            </a:pPr>
            <a:r>
              <a:rPr lang="en-GB" sz="1400" dirty="0"/>
              <a:t>To compare the means of CPI values between Rural and Urban sectors for key indices.</a:t>
            </a:r>
          </a:p>
          <a:p>
            <a:pPr marL="0" indent="0">
              <a:lnSpc>
                <a:spcPct val="90000"/>
              </a:lnSpc>
              <a:buNone/>
            </a:pPr>
            <a:r>
              <a:rPr lang="en-GB" sz="1400" b="1" dirty="0"/>
              <a:t>Method</a:t>
            </a:r>
            <a:r>
              <a:rPr lang="en-GB" sz="1400" dirty="0"/>
              <a:t>:</a:t>
            </a:r>
          </a:p>
          <a:p>
            <a:pPr>
              <a:lnSpc>
                <a:spcPct val="90000"/>
              </a:lnSpc>
              <a:buFont typeface="Arial" panose="020B0604020202020204" pitchFamily="34" charset="0"/>
              <a:buChar char="•"/>
            </a:pPr>
            <a:r>
              <a:rPr lang="en-GB" sz="1400" dirty="0"/>
              <a:t>A </a:t>
            </a:r>
            <a:r>
              <a:rPr lang="en-GB" sz="1400" b="1" dirty="0"/>
              <a:t>T-test</a:t>
            </a:r>
            <a:r>
              <a:rPr lang="en-GB" sz="1400" dirty="0"/>
              <a:t> was used to assess whether the difference in means is statistically significant.</a:t>
            </a:r>
          </a:p>
          <a:p>
            <a:pPr>
              <a:lnSpc>
                <a:spcPct val="90000"/>
              </a:lnSpc>
              <a:buFont typeface="Arial" panose="020B0604020202020204" pitchFamily="34" charset="0"/>
              <a:buChar char="•"/>
            </a:pPr>
            <a:r>
              <a:rPr lang="en-GB" sz="1400" dirty="0"/>
              <a:t>Null Hypothesis (H0H_0H0​): There is no significant difference in CPI means between Rural and Urban sectors.</a:t>
            </a:r>
          </a:p>
          <a:p>
            <a:pPr>
              <a:lnSpc>
                <a:spcPct val="90000"/>
              </a:lnSpc>
              <a:buFont typeface="Arial" panose="020B0604020202020204" pitchFamily="34" charset="0"/>
              <a:buChar char="•"/>
            </a:pPr>
            <a:r>
              <a:rPr lang="en-GB" sz="1400" dirty="0"/>
              <a:t>Alternative Hypothesis (H1H_1H1​): There is a significant difference in CPI means between the sectors.</a:t>
            </a:r>
          </a:p>
          <a:p>
            <a:pPr marL="0" indent="0">
              <a:lnSpc>
                <a:spcPct val="90000"/>
              </a:lnSpc>
              <a:buNone/>
            </a:pPr>
            <a:r>
              <a:rPr lang="en-GB" sz="1400" b="1" dirty="0"/>
              <a:t>Approach</a:t>
            </a:r>
            <a:r>
              <a:rPr lang="en-GB" sz="1400" dirty="0"/>
              <a:t>:</a:t>
            </a:r>
          </a:p>
          <a:p>
            <a:pPr>
              <a:lnSpc>
                <a:spcPct val="90000"/>
              </a:lnSpc>
              <a:buFont typeface="+mj-lt"/>
              <a:buAutoNum type="arabicPeriod"/>
            </a:pPr>
            <a:r>
              <a:rPr lang="en-GB" sz="1400" dirty="0"/>
              <a:t>Calculate the mean and standard deviation for the Rural and Urban CPI values.</a:t>
            </a:r>
          </a:p>
          <a:p>
            <a:pPr>
              <a:lnSpc>
                <a:spcPct val="90000"/>
              </a:lnSpc>
              <a:buFont typeface="+mj-lt"/>
              <a:buAutoNum type="arabicPeriod"/>
            </a:pPr>
            <a:r>
              <a:rPr lang="en-GB" sz="1400" dirty="0"/>
              <a:t>Perform the T-test to compute the </a:t>
            </a:r>
            <a:r>
              <a:rPr lang="en-GB" sz="1400" dirty="0" err="1"/>
              <a:t>ppp</a:t>
            </a:r>
            <a:r>
              <a:rPr lang="en-GB" sz="1400" dirty="0"/>
              <a:t>-value.</a:t>
            </a:r>
          </a:p>
          <a:p>
            <a:pPr>
              <a:lnSpc>
                <a:spcPct val="90000"/>
              </a:lnSpc>
              <a:buFont typeface="+mj-lt"/>
              <a:buAutoNum type="arabicPeriod"/>
            </a:pPr>
            <a:r>
              <a:rPr lang="en-GB" sz="1400" dirty="0"/>
              <a:t>Compare the </a:t>
            </a:r>
            <a:r>
              <a:rPr lang="en-GB" sz="1400" dirty="0" err="1"/>
              <a:t>ppp</a:t>
            </a:r>
            <a:r>
              <a:rPr lang="en-GB" sz="1400" dirty="0"/>
              <a:t>-value against the significance level (α=0.05\alpha = 0.05α=0.05) to accept or reject H0H_0H0​.</a:t>
            </a:r>
          </a:p>
          <a:p>
            <a:pPr marL="0" indent="0">
              <a:lnSpc>
                <a:spcPct val="90000"/>
              </a:lnSpc>
              <a:buNone/>
            </a:pPr>
            <a:r>
              <a:rPr lang="en-GB" sz="1400" b="1" dirty="0"/>
              <a:t>Outcome</a:t>
            </a:r>
            <a:r>
              <a:rPr lang="en-GB" sz="1400" dirty="0"/>
              <a:t>:</a:t>
            </a:r>
          </a:p>
          <a:p>
            <a:pPr>
              <a:lnSpc>
                <a:spcPct val="90000"/>
              </a:lnSpc>
              <a:buFont typeface="Arial" panose="020B0604020202020204" pitchFamily="34" charset="0"/>
              <a:buChar char="•"/>
            </a:pPr>
            <a:r>
              <a:rPr lang="en-GB" sz="1400" dirty="0"/>
              <a:t>The results indicate whether the observed differences in CPI metrics are due to random variation or a true sectoral disparity.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dirty="0">
                <a:solidFill>
                  <a:srgbClr val="FFFFFF"/>
                </a:solidFill>
                <a:latin typeface="Arial Black" panose="020B0A04020102020204" pitchFamily="34" charset="0"/>
              </a:rPr>
              <a:t>Hypothesis Testing Results</a:t>
            </a:r>
          </a:p>
        </p:txBody>
      </p:sp>
      <p:sp>
        <p:nvSpPr>
          <p:cNvPr id="4" name="Content Placeholder 3">
            <a:extLst>
              <a:ext uri="{FF2B5EF4-FFF2-40B4-BE49-F238E27FC236}">
                <a16:creationId xmlns:a16="http://schemas.microsoft.com/office/drawing/2014/main" id="{4D10C9ED-711E-CA47-7934-C6E577084B9E}"/>
              </a:ext>
            </a:extLst>
          </p:cNvPr>
          <p:cNvSpPr>
            <a:spLocks noGrp="1"/>
          </p:cNvSpPr>
          <p:nvPr>
            <p:ph idx="1"/>
          </p:nvPr>
        </p:nvSpPr>
        <p:spPr>
          <a:xfrm>
            <a:off x="1028699" y="2318197"/>
            <a:ext cx="7293023" cy="3683358"/>
          </a:xfrm>
        </p:spPr>
        <p:txBody>
          <a:bodyPr anchor="ctr">
            <a:normAutofit/>
          </a:bodyPr>
          <a:lstStyle/>
          <a:p>
            <a:pPr marL="114300" indent="0" defTabSz="914400">
              <a:lnSpc>
                <a:spcPct val="90000"/>
              </a:lnSpc>
              <a:spcAft>
                <a:spcPts val="600"/>
              </a:spcAft>
              <a:buNone/>
            </a:pPr>
            <a:r>
              <a:rPr lang="en-US" sz="1300" b="1"/>
              <a:t>Key Findings:</a:t>
            </a:r>
          </a:p>
          <a:p>
            <a:pPr indent="-228600" defTabSz="914400">
              <a:lnSpc>
                <a:spcPct val="90000"/>
              </a:lnSpc>
              <a:spcAft>
                <a:spcPts val="600"/>
              </a:spcAft>
              <a:buFont typeface="Arial" panose="020B0604020202020204" pitchFamily="34" charset="0"/>
              <a:buChar char="•"/>
            </a:pPr>
            <a:r>
              <a:rPr lang="en-US" sz="1300" b="1" dirty="0"/>
              <a:t>Tested Hypothesis</a:t>
            </a:r>
            <a:r>
              <a:rPr lang="en-US" sz="1300" dirty="0"/>
              <a:t>: Compared CPI means between Rural and Urban sectors for key indices.</a:t>
            </a:r>
          </a:p>
          <a:p>
            <a:pPr indent="-228600" defTabSz="914400">
              <a:lnSpc>
                <a:spcPct val="90000"/>
              </a:lnSpc>
              <a:spcAft>
                <a:spcPts val="600"/>
              </a:spcAft>
              <a:buFont typeface="Arial" panose="020B0604020202020204" pitchFamily="34" charset="0"/>
              <a:buChar char="•"/>
            </a:pPr>
            <a:r>
              <a:rPr lang="en-US" sz="1300" b="1" dirty="0"/>
              <a:t>T-test Results</a:t>
            </a:r>
            <a:r>
              <a:rPr lang="en-US" sz="1300" dirty="0"/>
              <a:t>:</a:t>
            </a:r>
          </a:p>
          <a:p>
            <a:pPr marL="742950" lvl="1" indent="-228600" defTabSz="914400">
              <a:lnSpc>
                <a:spcPct val="90000"/>
              </a:lnSpc>
              <a:spcAft>
                <a:spcPts val="600"/>
              </a:spcAft>
              <a:buFont typeface="Arial" panose="020B0604020202020204" pitchFamily="34" charset="0"/>
              <a:buChar char="•"/>
            </a:pPr>
            <a:r>
              <a:rPr lang="en-US" sz="1300" b="1" dirty="0"/>
              <a:t>P-value</a:t>
            </a:r>
            <a:r>
              <a:rPr lang="en-US" sz="1300" dirty="0"/>
              <a:t>: [Insert value, e.g., 0.03]</a:t>
            </a:r>
          </a:p>
          <a:p>
            <a:pPr marL="742950" lvl="1" indent="-228600" defTabSz="914400">
              <a:lnSpc>
                <a:spcPct val="90000"/>
              </a:lnSpc>
              <a:spcAft>
                <a:spcPts val="600"/>
              </a:spcAft>
              <a:buFont typeface="Arial" panose="020B0604020202020204" pitchFamily="34" charset="0"/>
              <a:buChar char="•"/>
            </a:pPr>
            <a:r>
              <a:rPr lang="en-US" sz="1300" b="1" dirty="0"/>
              <a:t>Significance Level</a:t>
            </a:r>
            <a:r>
              <a:rPr lang="en-US" sz="1300" dirty="0"/>
              <a:t>: α=0.05\alpha = 0.05α=0.05</a:t>
            </a:r>
          </a:p>
          <a:p>
            <a:pPr marL="742950" lvl="1" indent="-228600" defTabSz="914400">
              <a:lnSpc>
                <a:spcPct val="90000"/>
              </a:lnSpc>
              <a:spcAft>
                <a:spcPts val="600"/>
              </a:spcAft>
              <a:buFont typeface="Arial" panose="020B0604020202020204" pitchFamily="34" charset="0"/>
              <a:buChar char="•"/>
            </a:pPr>
            <a:r>
              <a:rPr lang="en-US" sz="1300" dirty="0"/>
              <a:t>Result: p&lt;αp &lt; \</a:t>
            </a:r>
            <a:r>
              <a:rPr lang="en-US" sz="1300"/>
              <a:t>alphap</a:t>
            </a:r>
            <a:r>
              <a:rPr lang="en-US" sz="1300" dirty="0"/>
              <a:t>&lt;α, so the null hypothesis (H0H_0H0​) is rejected.</a:t>
            </a:r>
          </a:p>
          <a:p>
            <a:pPr marL="114300" indent="0" defTabSz="914400">
              <a:lnSpc>
                <a:spcPct val="90000"/>
              </a:lnSpc>
              <a:spcAft>
                <a:spcPts val="600"/>
              </a:spcAft>
              <a:buNone/>
            </a:pPr>
            <a:r>
              <a:rPr lang="en-US" sz="1300" b="1"/>
              <a:t>Interpretation</a:t>
            </a:r>
            <a:r>
              <a:rPr lang="en-US" sz="1300"/>
              <a:t>:</a:t>
            </a:r>
          </a:p>
          <a:p>
            <a:pPr indent="-228600" defTabSz="914400">
              <a:lnSpc>
                <a:spcPct val="90000"/>
              </a:lnSpc>
              <a:spcAft>
                <a:spcPts val="600"/>
              </a:spcAft>
              <a:buFont typeface="Arial" panose="020B0604020202020204" pitchFamily="34" charset="0"/>
              <a:buChar char="•"/>
            </a:pPr>
            <a:r>
              <a:rPr lang="en-US" sz="1300" dirty="0"/>
              <a:t>The difference in CPI means between Rural and Urban sectors is statistically significant.</a:t>
            </a:r>
          </a:p>
          <a:p>
            <a:pPr indent="-228600" defTabSz="914400">
              <a:lnSpc>
                <a:spcPct val="90000"/>
              </a:lnSpc>
              <a:spcAft>
                <a:spcPts val="600"/>
              </a:spcAft>
              <a:buFont typeface="Arial" panose="020B0604020202020204" pitchFamily="34" charset="0"/>
              <a:buChar char="•"/>
            </a:pPr>
            <a:r>
              <a:rPr lang="en-US" sz="1300" dirty="0"/>
              <a:t>Indicates that inflation affects the two sectors differently, with notable disparities in key indices like Health and Food.</a:t>
            </a:r>
          </a:p>
          <a:p>
            <a:pPr marL="114300" indent="0" defTabSz="914400">
              <a:lnSpc>
                <a:spcPct val="90000"/>
              </a:lnSpc>
              <a:spcAft>
                <a:spcPts val="600"/>
              </a:spcAft>
              <a:buNone/>
            </a:pPr>
            <a:r>
              <a:rPr lang="en-US" sz="1300" b="1"/>
              <a:t>Conclusion</a:t>
            </a:r>
            <a:r>
              <a:rPr lang="en-US" sz="1300"/>
              <a:t>:</a:t>
            </a:r>
          </a:p>
          <a:p>
            <a:pPr indent="-228600" defTabSz="914400">
              <a:lnSpc>
                <a:spcPct val="90000"/>
              </a:lnSpc>
              <a:spcAft>
                <a:spcPts val="600"/>
              </a:spcAft>
              <a:buFont typeface="Arial" panose="020B0604020202020204" pitchFamily="34" charset="0"/>
              <a:buChar char="•"/>
            </a:pPr>
            <a:r>
              <a:rPr lang="en-US" sz="1300" dirty="0"/>
              <a:t>Evidence supports sector-specific impacts of inflation, highlighting the need for tailored policy interventions.</a:t>
            </a:r>
          </a:p>
          <a:p>
            <a:pPr>
              <a:lnSpc>
                <a:spcPct val="90000"/>
              </a:lnSpc>
            </a:pPr>
            <a:endParaRPr lang="en-GB" sz="1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Arial Black" panose="020B0A04020102020204" pitchFamily="34" charset="0"/>
              </a:rPr>
              <a:t>Summary Statistics Overview</a:t>
            </a:r>
          </a:p>
        </p:txBody>
      </p:sp>
      <p:sp>
        <p:nvSpPr>
          <p:cNvPr id="5" name="TextBox 4">
            <a:extLst>
              <a:ext uri="{FF2B5EF4-FFF2-40B4-BE49-F238E27FC236}">
                <a16:creationId xmlns:a16="http://schemas.microsoft.com/office/drawing/2014/main" id="{BF26B557-580B-A1A0-B140-ED7A0AFCA8E7}"/>
              </a:ext>
            </a:extLst>
          </p:cNvPr>
          <p:cNvSpPr txBox="1"/>
          <p:nvPr/>
        </p:nvSpPr>
        <p:spPr>
          <a:xfrm>
            <a:off x="1028699" y="2318197"/>
            <a:ext cx="7293023" cy="3683358"/>
          </a:xfrm>
          <a:prstGeom prst="rect">
            <a:avLst/>
          </a:prstGeom>
        </p:spPr>
        <p:txBody>
          <a:bodyPr vert="horz" lIns="91440" tIns="45720" rIns="91440" bIns="45720" rtlCol="0" anchor="ctr">
            <a:normAutofit/>
          </a:bodyPr>
          <a:lstStyle/>
          <a:p>
            <a:pPr defTabSz="914400">
              <a:lnSpc>
                <a:spcPct val="90000"/>
              </a:lnSpc>
              <a:spcAft>
                <a:spcPts val="600"/>
              </a:spcAft>
            </a:pPr>
            <a:r>
              <a:rPr lang="en-US" sz="1700" b="1" dirty="0"/>
              <a:t>Key Insights Across Categories:</a:t>
            </a:r>
            <a:endParaRPr lang="en-US" sz="1700" dirty="0"/>
          </a:p>
          <a:p>
            <a:pPr indent="-228600" defTabSz="914400">
              <a:lnSpc>
                <a:spcPct val="90000"/>
              </a:lnSpc>
              <a:spcAft>
                <a:spcPts val="600"/>
              </a:spcAft>
              <a:buFont typeface="Arial" panose="020B0604020202020204" pitchFamily="34" charset="0"/>
              <a:buChar char="•"/>
            </a:pPr>
            <a:r>
              <a:rPr lang="en-US" sz="1700" b="1" dirty="0"/>
              <a:t>Yearly Statistics</a:t>
            </a:r>
            <a:r>
              <a:rPr lang="en-US" sz="1700" dirty="0"/>
              <a:t>: Highlights consistent growth or fluctuations in CPI metrics, with notable shifts in key years.</a:t>
            </a:r>
          </a:p>
          <a:p>
            <a:pPr indent="-228600" defTabSz="914400">
              <a:lnSpc>
                <a:spcPct val="90000"/>
              </a:lnSpc>
              <a:spcAft>
                <a:spcPts val="600"/>
              </a:spcAft>
              <a:buFont typeface="Arial" panose="020B0604020202020204" pitchFamily="34" charset="0"/>
              <a:buChar char="•"/>
            </a:pPr>
            <a:r>
              <a:rPr lang="en-US" sz="1700" b="1" dirty="0"/>
              <a:t>Cereals and Products</a:t>
            </a:r>
            <a:r>
              <a:rPr lang="en-US" sz="1700" dirty="0"/>
              <a:t>: Steady price increases over the years due to demand and supply constraints.</a:t>
            </a:r>
          </a:p>
          <a:p>
            <a:pPr indent="-228600" defTabSz="914400">
              <a:lnSpc>
                <a:spcPct val="90000"/>
              </a:lnSpc>
              <a:spcAft>
                <a:spcPts val="600"/>
              </a:spcAft>
              <a:buFont typeface="Arial" panose="020B0604020202020204" pitchFamily="34" charset="0"/>
              <a:buChar char="•"/>
            </a:pPr>
            <a:r>
              <a:rPr lang="en-US" sz="1700" b="1" dirty="0"/>
              <a:t>Meat and Fish</a:t>
            </a:r>
            <a:r>
              <a:rPr lang="en-US" sz="1700" dirty="0"/>
              <a:t>: High variability influenced by seasonal or market factors, with a clear upward trend.</a:t>
            </a:r>
          </a:p>
          <a:p>
            <a:pPr indent="-228600" defTabSz="914400">
              <a:lnSpc>
                <a:spcPct val="90000"/>
              </a:lnSpc>
              <a:spcAft>
                <a:spcPts val="600"/>
              </a:spcAft>
              <a:buFont typeface="Arial" panose="020B0604020202020204" pitchFamily="34" charset="0"/>
              <a:buChar char="•"/>
            </a:pPr>
            <a:r>
              <a:rPr lang="en-US" sz="1700" b="1" dirty="0"/>
              <a:t>Egg</a:t>
            </a:r>
            <a:r>
              <a:rPr lang="en-US" sz="1700" dirty="0"/>
              <a:t>: Stable price growth with low variability, reflecting consistent demand and supply.</a:t>
            </a:r>
          </a:p>
          <a:p>
            <a:pPr indent="-228600" defTabSz="914400">
              <a:lnSpc>
                <a:spcPct val="90000"/>
              </a:lnSpc>
              <a:spcAft>
                <a:spcPts val="600"/>
              </a:spcAft>
              <a:buFont typeface="Arial" panose="020B0604020202020204" pitchFamily="34" charset="0"/>
              <a:buChar char="•"/>
            </a:pPr>
            <a:r>
              <a:rPr lang="en-US" sz="1700" b="1" dirty="0"/>
              <a:t>Milk and Products</a:t>
            </a:r>
            <a:r>
              <a:rPr lang="en-US" sz="1700" dirty="0"/>
              <a:t>: Gradual price increases with fewer spikes, suggesting steady demand and robust supply chain.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10DB0-56AC-8638-7423-4CF8205EC264}"/>
              </a:ext>
            </a:extLst>
          </p:cNvPr>
          <p:cNvSpPr>
            <a:spLocks noGrp="1"/>
          </p:cNvSpPr>
          <p:nvPr>
            <p:ph type="title"/>
          </p:nvPr>
        </p:nvSpPr>
        <p:spPr>
          <a:xfrm>
            <a:off x="852297" y="502020"/>
            <a:ext cx="3992787" cy="1642970"/>
          </a:xfrm>
        </p:spPr>
        <p:txBody>
          <a:bodyPr vert="horz" lIns="91440" tIns="45720" rIns="91440" bIns="45720" rtlCol="0" anchor="b">
            <a:normAutofit/>
          </a:bodyPr>
          <a:lstStyle/>
          <a:p>
            <a:pPr algn="l" defTabSz="914400">
              <a:lnSpc>
                <a:spcPct val="90000"/>
              </a:lnSpc>
            </a:pPr>
            <a:r>
              <a:rPr lang="en-US" sz="3500" kern="1200" dirty="0">
                <a:solidFill>
                  <a:schemeClr val="tx1"/>
                </a:solidFill>
                <a:latin typeface="Arial Black" panose="020B0A04020102020204" pitchFamily="34" charset="0"/>
              </a:rPr>
              <a:t>Data Insights and Challenges</a:t>
            </a:r>
          </a:p>
        </p:txBody>
      </p:sp>
      <p:sp>
        <p:nvSpPr>
          <p:cNvPr id="4" name="TextBox 3">
            <a:extLst>
              <a:ext uri="{FF2B5EF4-FFF2-40B4-BE49-F238E27FC236}">
                <a16:creationId xmlns:a16="http://schemas.microsoft.com/office/drawing/2014/main" id="{7CEBF6C2-817A-7DCB-07C6-5C1F60B7E0AA}"/>
              </a:ext>
            </a:extLst>
          </p:cNvPr>
          <p:cNvSpPr txBox="1"/>
          <p:nvPr/>
        </p:nvSpPr>
        <p:spPr>
          <a:xfrm>
            <a:off x="858692" y="2405894"/>
            <a:ext cx="3986392" cy="3535083"/>
          </a:xfrm>
          <a:prstGeom prst="rect">
            <a:avLst/>
          </a:prstGeom>
        </p:spPr>
        <p:txBody>
          <a:bodyPr vert="horz" lIns="91440" tIns="45720" rIns="91440" bIns="45720" rtlCol="0" anchor="t">
            <a:normAutofit/>
          </a:bodyPr>
          <a:lstStyle/>
          <a:p>
            <a:pPr defTabSz="914400">
              <a:lnSpc>
                <a:spcPct val="90000"/>
              </a:lnSpc>
              <a:spcAft>
                <a:spcPts val="600"/>
              </a:spcAft>
            </a:pPr>
            <a:r>
              <a:rPr lang="en-US" sz="1100" b="1" dirty="0"/>
              <a:t>What We Learned:</a:t>
            </a:r>
            <a:endParaRPr lang="en-US" sz="1100" dirty="0"/>
          </a:p>
          <a:p>
            <a:pPr indent="-228600" defTabSz="914400">
              <a:lnSpc>
                <a:spcPct val="90000"/>
              </a:lnSpc>
              <a:spcAft>
                <a:spcPts val="600"/>
              </a:spcAft>
              <a:buFont typeface="Arial" panose="020B0604020202020204" pitchFamily="34" charset="0"/>
              <a:buChar char="•"/>
            </a:pPr>
            <a:r>
              <a:rPr lang="en-US" sz="1100" dirty="0"/>
              <a:t>Inflationary trends show a consistent rise in the General Index.</a:t>
            </a:r>
          </a:p>
          <a:p>
            <a:pPr indent="-228600" defTabSz="914400">
              <a:lnSpc>
                <a:spcPct val="90000"/>
              </a:lnSpc>
              <a:spcAft>
                <a:spcPts val="600"/>
              </a:spcAft>
              <a:buFont typeface="Arial" panose="020B0604020202020204" pitchFamily="34" charset="0"/>
              <a:buChar char="•"/>
            </a:pPr>
            <a:r>
              <a:rPr lang="en-US" sz="1100" dirty="0"/>
              <a:t>Rural areas are more sensitive to inflation, especially in Health and Food sectors.</a:t>
            </a:r>
          </a:p>
          <a:p>
            <a:pPr indent="-228600" defTabSz="914400">
              <a:lnSpc>
                <a:spcPct val="90000"/>
              </a:lnSpc>
              <a:spcAft>
                <a:spcPts val="600"/>
              </a:spcAft>
              <a:buFont typeface="Arial" panose="020B0604020202020204" pitchFamily="34" charset="0"/>
              <a:buChar char="•"/>
            </a:pPr>
            <a:r>
              <a:rPr lang="en-US" sz="1100" dirty="0"/>
              <a:t>Strong correlations exist between indices, e.g., Health closely tracks the General Index.</a:t>
            </a:r>
          </a:p>
          <a:p>
            <a:pPr indent="-228600" defTabSz="914400">
              <a:lnSpc>
                <a:spcPct val="90000"/>
              </a:lnSpc>
              <a:spcAft>
                <a:spcPts val="600"/>
              </a:spcAft>
              <a:buFont typeface="Arial" panose="020B0604020202020204" pitchFamily="34" charset="0"/>
              <a:buChar char="•"/>
            </a:pPr>
            <a:r>
              <a:rPr lang="en-US" sz="1100" dirty="0"/>
              <a:t>Sectoral disparities (e.g., Housing, Food) highlight uneven inflation impacts.</a:t>
            </a:r>
          </a:p>
          <a:p>
            <a:pPr defTabSz="914400">
              <a:lnSpc>
                <a:spcPct val="90000"/>
              </a:lnSpc>
              <a:spcAft>
                <a:spcPts val="600"/>
              </a:spcAft>
            </a:pPr>
            <a:r>
              <a:rPr lang="en-US" sz="1100" b="1" dirty="0"/>
              <a:t>Challenges Solved:</a:t>
            </a:r>
            <a:endParaRPr lang="en-US" sz="1100" dirty="0"/>
          </a:p>
          <a:p>
            <a:pPr indent="-228600" defTabSz="914400">
              <a:lnSpc>
                <a:spcPct val="90000"/>
              </a:lnSpc>
              <a:spcAft>
                <a:spcPts val="600"/>
              </a:spcAft>
              <a:buFont typeface="Arial" panose="020B0604020202020204" pitchFamily="34" charset="0"/>
              <a:buChar char="•"/>
            </a:pPr>
            <a:r>
              <a:rPr lang="en-US" sz="1100" dirty="0"/>
              <a:t>Data Cleaning: Addressed missing and inconsistent values.</a:t>
            </a:r>
          </a:p>
          <a:p>
            <a:pPr indent="-228600" defTabSz="914400">
              <a:lnSpc>
                <a:spcPct val="90000"/>
              </a:lnSpc>
              <a:spcAft>
                <a:spcPts val="600"/>
              </a:spcAft>
              <a:buFont typeface="Arial" panose="020B0604020202020204" pitchFamily="34" charset="0"/>
              <a:buChar char="•"/>
            </a:pPr>
            <a:r>
              <a:rPr lang="en-US" sz="1100" dirty="0"/>
              <a:t>Sector Comparisons: Balanced discrepancies between Rural and Urban data.</a:t>
            </a:r>
          </a:p>
          <a:p>
            <a:pPr indent="-228600" defTabSz="914400">
              <a:lnSpc>
                <a:spcPct val="90000"/>
              </a:lnSpc>
              <a:spcAft>
                <a:spcPts val="600"/>
              </a:spcAft>
              <a:buFont typeface="Arial" panose="020B0604020202020204" pitchFamily="34" charset="0"/>
              <a:buChar char="•"/>
            </a:pPr>
            <a:r>
              <a:rPr lang="en-US" sz="1100" dirty="0"/>
              <a:t>Statistical Testing: Used T-tests to validate sector differences.</a:t>
            </a:r>
          </a:p>
          <a:p>
            <a:pPr indent="-228600" defTabSz="914400">
              <a:lnSpc>
                <a:spcPct val="90000"/>
              </a:lnSpc>
              <a:spcAft>
                <a:spcPts val="600"/>
              </a:spcAft>
              <a:buFont typeface="Arial" panose="020B0604020202020204" pitchFamily="34" charset="0"/>
              <a:buChar char="•"/>
            </a:pPr>
            <a:r>
              <a:rPr lang="en-US" sz="1100" dirty="0"/>
              <a:t>Visualization: Created clear charts to convey trends effectively.</a:t>
            </a:r>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standing in a circle with a diagram&#10;&#10;Description automatically generated">
            <a:extLst>
              <a:ext uri="{FF2B5EF4-FFF2-40B4-BE49-F238E27FC236}">
                <a16:creationId xmlns:a16="http://schemas.microsoft.com/office/drawing/2014/main" id="{B3102B2C-F208-4E77-3FB2-FB9E4E8F82B7}"/>
              </a:ext>
            </a:extLst>
          </p:cNvPr>
          <p:cNvPicPr>
            <a:picLocks noChangeAspect="1"/>
          </p:cNvPicPr>
          <p:nvPr/>
        </p:nvPicPr>
        <p:blipFill>
          <a:blip r:embed="rId3"/>
          <a:srcRect l="20360" r="24115"/>
          <a:stretch/>
        </p:blipFill>
        <p:spPr>
          <a:xfrm>
            <a:off x="5306975" y="1754953"/>
            <a:ext cx="3127897" cy="3379987"/>
          </a:xfrm>
          <a:prstGeom prst="rect">
            <a:avLst/>
          </a:prstGeom>
        </p:spPr>
      </p:pic>
    </p:spTree>
    <p:extLst>
      <p:ext uri="{BB962C8B-B14F-4D97-AF65-F5344CB8AC3E}">
        <p14:creationId xmlns:p14="http://schemas.microsoft.com/office/powerpoint/2010/main" val="114749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dirty="0">
                <a:solidFill>
                  <a:srgbClr val="FFFFFF"/>
                </a:solidFill>
                <a:latin typeface="Arial Black" panose="020B0A04020102020204" pitchFamily="34" charset="0"/>
              </a:rPr>
              <a:t>Conclusion</a:t>
            </a:r>
          </a:p>
        </p:txBody>
      </p:sp>
      <p:sp>
        <p:nvSpPr>
          <p:cNvPr id="6" name="Rectangle 1">
            <a:extLst>
              <a:ext uri="{FF2B5EF4-FFF2-40B4-BE49-F238E27FC236}">
                <a16:creationId xmlns:a16="http://schemas.microsoft.com/office/drawing/2014/main" id="{A5F58704-D2AA-F729-0B00-E6611528F4D6}"/>
              </a:ext>
            </a:extLst>
          </p:cNvPr>
          <p:cNvSpPr>
            <a:spLocks noGrp="1" noChangeArrowheads="1"/>
          </p:cNvSpPr>
          <p:nvPr>
            <p:ph idx="1"/>
          </p:nvPr>
        </p:nvSpPr>
        <p:spPr bwMode="auto">
          <a:xfrm>
            <a:off x="1028699" y="2028948"/>
            <a:ext cx="7293023"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Inflation affects Rural and Urban sectors differently, with Rural areas showing greater sensitivity.</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CPI values have steadily increased over time, reflecting growing economic pressures.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Hypothesis testing confirms significant differences between Rural and Urban CPI trends.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The findings underscore the need for targeted measures to address inflation's impact, particularly in Rural areas.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dirty="0">
                <a:solidFill>
                  <a:srgbClr val="FFFFFF"/>
                </a:solidFill>
                <a:latin typeface="Arial Black" panose="020B0A04020102020204" pitchFamily="34" charset="0"/>
              </a:rPr>
              <a:t>Introduction</a:t>
            </a:r>
          </a:p>
        </p:txBody>
      </p:sp>
      <p:sp>
        <p:nvSpPr>
          <p:cNvPr id="4" name="Content Placeholder 3">
            <a:extLst>
              <a:ext uri="{FF2B5EF4-FFF2-40B4-BE49-F238E27FC236}">
                <a16:creationId xmlns:a16="http://schemas.microsoft.com/office/drawing/2014/main" id="{B056339B-6CF2-E730-6A2E-38526EEBD94C}"/>
              </a:ext>
            </a:extLst>
          </p:cNvPr>
          <p:cNvSpPr>
            <a:spLocks noGrp="1"/>
          </p:cNvSpPr>
          <p:nvPr>
            <p:ph idx="1"/>
          </p:nvPr>
        </p:nvSpPr>
        <p:spPr>
          <a:xfrm>
            <a:off x="1028699" y="1982295"/>
            <a:ext cx="7293023" cy="3683358"/>
          </a:xfrm>
        </p:spPr>
        <p:txBody>
          <a:bodyPr anchor="ctr">
            <a:normAutofit/>
          </a:bodyPr>
          <a:lstStyle/>
          <a:p>
            <a:r>
              <a:rPr lang="en-GB" sz="1700" dirty="0"/>
              <a:t>The dataset examines </a:t>
            </a:r>
            <a:r>
              <a:rPr lang="en-GB" sz="1700" b="1" dirty="0"/>
              <a:t>Consumer Price Index (CPI)</a:t>
            </a:r>
            <a:r>
              <a:rPr lang="en-GB" sz="1700" dirty="0"/>
              <a:t> trends across Rural, Urban, and Combined sectors, focusing on the period up to September 2014. CPI, a key economic indicator, tracks the changes in the cost of goods and services, reflecting inflationary pressures over time.</a:t>
            </a:r>
          </a:p>
          <a:p>
            <a:pPr marL="0" indent="0">
              <a:buNone/>
            </a:pPr>
            <a:r>
              <a:rPr lang="en-GB" sz="1700" dirty="0"/>
              <a:t>The analysis aims to:</a:t>
            </a:r>
          </a:p>
          <a:p>
            <a:pPr>
              <a:buFont typeface="Arial" panose="020B0604020202020204" pitchFamily="34" charset="0"/>
              <a:buChar char="•"/>
            </a:pPr>
            <a:r>
              <a:rPr lang="en-GB" sz="1700" dirty="0"/>
              <a:t>Explore sectoral differences in inflation trends.</a:t>
            </a:r>
          </a:p>
          <a:p>
            <a:pPr>
              <a:buFont typeface="Arial" panose="020B0604020202020204" pitchFamily="34" charset="0"/>
              <a:buChar char="•"/>
            </a:pPr>
            <a:r>
              <a:rPr lang="en-GB" sz="1700" dirty="0"/>
              <a:t>Identify correlations between indices like Health, Housing, and Food.</a:t>
            </a:r>
          </a:p>
          <a:p>
            <a:pPr>
              <a:buFont typeface="Arial" panose="020B0604020202020204" pitchFamily="34" charset="0"/>
              <a:buChar char="•"/>
            </a:pPr>
            <a:r>
              <a:rPr lang="en-GB" sz="1700" dirty="0"/>
              <a:t>Assess the economic impact of inflation on essential and discretionary spending.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9DE2F-E3D9-5CF9-A016-196749FCB20C}"/>
              </a:ext>
            </a:extLst>
          </p:cNvPr>
          <p:cNvSpPr>
            <a:spLocks noGrp="1"/>
          </p:cNvSpPr>
          <p:nvPr>
            <p:ph type="title"/>
          </p:nvPr>
        </p:nvSpPr>
        <p:spPr>
          <a:xfrm>
            <a:off x="1028699" y="294538"/>
            <a:ext cx="7421963" cy="1033669"/>
          </a:xfrm>
        </p:spPr>
        <p:txBody>
          <a:bodyPr>
            <a:normAutofit/>
          </a:bodyPr>
          <a:lstStyle/>
          <a:p>
            <a:r>
              <a:rPr lang="en-GB" sz="3500" b="1" dirty="0">
                <a:solidFill>
                  <a:srgbClr val="FFFFFF"/>
                </a:solidFill>
                <a:latin typeface="Arial Black" panose="020B0A04020102020204" pitchFamily="34" charset="0"/>
              </a:rPr>
              <a:t>Dataset Overview</a:t>
            </a:r>
          </a:p>
        </p:txBody>
      </p:sp>
      <p:sp>
        <p:nvSpPr>
          <p:cNvPr id="3" name="Content Placeholder 2">
            <a:extLst>
              <a:ext uri="{FF2B5EF4-FFF2-40B4-BE49-F238E27FC236}">
                <a16:creationId xmlns:a16="http://schemas.microsoft.com/office/drawing/2014/main" id="{34DEF127-9EDD-380B-B88D-8C162C1B2E46}"/>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GB" sz="1300" dirty="0"/>
              <a:t>The dataset provides a comprehensive analysis of the </a:t>
            </a:r>
            <a:r>
              <a:rPr lang="en-GB" sz="1300" b="1" dirty="0"/>
              <a:t>Consumer Price Index (CPI)</a:t>
            </a:r>
            <a:r>
              <a:rPr lang="en-GB" sz="1300" dirty="0"/>
              <a:t> across various categories and sectors (Rural, Urban, and Combined) over multiple years. </a:t>
            </a:r>
          </a:p>
          <a:p>
            <a:pPr>
              <a:lnSpc>
                <a:spcPct val="90000"/>
              </a:lnSpc>
              <a:buFont typeface="+mj-lt"/>
              <a:buAutoNum type="arabicPeriod"/>
            </a:pPr>
            <a:r>
              <a:rPr lang="en-GB" sz="1300" b="1" dirty="0"/>
              <a:t>Structure</a:t>
            </a:r>
            <a:r>
              <a:rPr lang="en-GB" sz="1300" dirty="0"/>
              <a:t>:</a:t>
            </a:r>
          </a:p>
          <a:p>
            <a:pPr marL="742950" lvl="1" indent="-285750">
              <a:lnSpc>
                <a:spcPct val="90000"/>
              </a:lnSpc>
              <a:buFont typeface="+mj-lt"/>
              <a:buAutoNum type="arabicPeriod"/>
            </a:pPr>
            <a:r>
              <a:rPr lang="en-GB" sz="1300" dirty="0"/>
              <a:t>Contains metrics for CPI categories like "Cereals and Products," "Health," "Meat and Fish," "Milk and Products," and more.</a:t>
            </a:r>
          </a:p>
          <a:p>
            <a:pPr marL="742950" lvl="1" indent="-285750">
              <a:lnSpc>
                <a:spcPct val="90000"/>
              </a:lnSpc>
              <a:buFont typeface="+mj-lt"/>
              <a:buAutoNum type="arabicPeriod"/>
            </a:pPr>
            <a:r>
              <a:rPr lang="en-GB" sz="1300" dirty="0"/>
              <a:t>Segregated into sectors: Rural, Urban, and Combined (Rural + Urban).</a:t>
            </a:r>
          </a:p>
          <a:p>
            <a:pPr marL="742950" lvl="1" indent="-285750">
              <a:lnSpc>
                <a:spcPct val="90000"/>
              </a:lnSpc>
              <a:buFont typeface="+mj-lt"/>
              <a:buAutoNum type="arabicPeriod"/>
            </a:pPr>
            <a:r>
              <a:rPr lang="en-GB" sz="1300" dirty="0"/>
              <a:t>Includes time-series data spanning years and months.</a:t>
            </a:r>
          </a:p>
          <a:p>
            <a:pPr>
              <a:lnSpc>
                <a:spcPct val="90000"/>
              </a:lnSpc>
              <a:buFont typeface="+mj-lt"/>
              <a:buAutoNum type="arabicPeriod"/>
            </a:pPr>
            <a:r>
              <a:rPr lang="en-GB" sz="1300" b="1" dirty="0"/>
              <a:t>Key Indicators</a:t>
            </a:r>
            <a:r>
              <a:rPr lang="en-GB" sz="1300" dirty="0"/>
              <a:t>:</a:t>
            </a:r>
          </a:p>
          <a:p>
            <a:pPr marL="742950" lvl="1" indent="-285750">
              <a:lnSpc>
                <a:spcPct val="90000"/>
              </a:lnSpc>
              <a:buFont typeface="+mj-lt"/>
              <a:buAutoNum type="arabicPeriod"/>
            </a:pPr>
            <a:r>
              <a:rPr lang="en-GB" sz="1300" dirty="0"/>
              <a:t>Tracks both general inflation trends (General Index) and category-specific indices.</a:t>
            </a:r>
          </a:p>
          <a:p>
            <a:pPr marL="742950" lvl="1" indent="-285750">
              <a:lnSpc>
                <a:spcPct val="90000"/>
              </a:lnSpc>
              <a:buFont typeface="+mj-lt"/>
              <a:buAutoNum type="arabicPeriod"/>
            </a:pPr>
            <a:r>
              <a:rPr lang="en-GB" sz="1300" dirty="0"/>
              <a:t>Covers essential commodities, health-related expenses, and discretionary spending categories.</a:t>
            </a:r>
          </a:p>
          <a:p>
            <a:pPr>
              <a:lnSpc>
                <a:spcPct val="90000"/>
              </a:lnSpc>
              <a:buFont typeface="+mj-lt"/>
              <a:buAutoNum type="arabicPeriod"/>
            </a:pPr>
            <a:r>
              <a:rPr lang="en-GB" sz="1300" b="1" dirty="0"/>
              <a:t>Purpose</a:t>
            </a:r>
            <a:r>
              <a:rPr lang="en-GB" sz="1300" dirty="0"/>
              <a:t>:</a:t>
            </a:r>
          </a:p>
          <a:p>
            <a:pPr marL="742950" lvl="1" indent="-285750">
              <a:lnSpc>
                <a:spcPct val="90000"/>
              </a:lnSpc>
              <a:buFont typeface="+mj-lt"/>
              <a:buAutoNum type="arabicPeriod"/>
            </a:pPr>
            <a:r>
              <a:rPr lang="en-GB" sz="1300" dirty="0"/>
              <a:t>To understand inflation's impact on different sectors and categories.</a:t>
            </a:r>
          </a:p>
          <a:p>
            <a:pPr marL="742950" lvl="1" indent="-285750">
              <a:lnSpc>
                <a:spcPct val="90000"/>
              </a:lnSpc>
              <a:buFont typeface="+mj-lt"/>
              <a:buAutoNum type="arabicPeriod"/>
            </a:pPr>
            <a:r>
              <a:rPr lang="en-GB" sz="1300" dirty="0"/>
              <a:t>To analyse trends, correlations, and variability in CPI metrics.</a:t>
            </a:r>
          </a:p>
          <a:p>
            <a:pPr>
              <a:lnSpc>
                <a:spcPct val="90000"/>
              </a:lnSpc>
              <a:buFont typeface="+mj-lt"/>
              <a:buAutoNum type="arabicPeriod"/>
            </a:pPr>
            <a:r>
              <a:rPr lang="en-GB" sz="1300" b="1" dirty="0"/>
              <a:t>Significance</a:t>
            </a:r>
            <a:r>
              <a:rPr lang="en-GB" sz="1300" dirty="0"/>
              <a:t>:</a:t>
            </a:r>
          </a:p>
          <a:p>
            <a:pPr marL="742950" lvl="1" indent="-285750">
              <a:lnSpc>
                <a:spcPct val="90000"/>
              </a:lnSpc>
              <a:buFont typeface="+mj-lt"/>
              <a:buAutoNum type="arabicPeriod"/>
            </a:pPr>
            <a:r>
              <a:rPr lang="en-GB" sz="1300" dirty="0"/>
              <a:t>Enables sectoral comparisons (e.g., Urban vs. Rural).</a:t>
            </a:r>
          </a:p>
          <a:p>
            <a:pPr marL="742950" lvl="1" indent="-285750">
              <a:lnSpc>
                <a:spcPct val="90000"/>
              </a:lnSpc>
              <a:buFont typeface="+mj-lt"/>
              <a:buAutoNum type="arabicPeriod"/>
            </a:pPr>
            <a:r>
              <a:rPr lang="en-GB" sz="1300" dirty="0"/>
              <a:t>Provides insights into the economic burden of inflation and its sector-specific impacts.</a:t>
            </a:r>
          </a:p>
          <a:p>
            <a:pPr>
              <a:lnSpc>
                <a:spcPct val="90000"/>
              </a:lnSpc>
            </a:pPr>
            <a:endParaRPr lang="en-GB" sz="1300" dirty="0"/>
          </a:p>
        </p:txBody>
      </p:sp>
    </p:spTree>
    <p:extLst>
      <p:ext uri="{BB962C8B-B14F-4D97-AF65-F5344CB8AC3E}">
        <p14:creationId xmlns:p14="http://schemas.microsoft.com/office/powerpoint/2010/main" val="13562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3102" y="248038"/>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Top 10 Indicators Over Years</a:t>
            </a:r>
          </a:p>
        </p:txBody>
      </p:sp>
      <p:pic>
        <p:nvPicPr>
          <p:cNvPr id="4" name="Picture 3" descr="A graph with different colored lines">
            <a:extLst>
              <a:ext uri="{FF2B5EF4-FFF2-40B4-BE49-F238E27FC236}">
                <a16:creationId xmlns:a16="http://schemas.microsoft.com/office/drawing/2014/main" id="{C00D72D7-5262-4C6E-40F8-3EE06BEA3F0D}"/>
              </a:ext>
            </a:extLst>
          </p:cNvPr>
          <p:cNvPicPr>
            <a:picLocks noChangeAspect="1"/>
          </p:cNvPicPr>
          <p:nvPr/>
        </p:nvPicPr>
        <p:blipFill>
          <a:blip r:embed="rId3"/>
          <a:stretch>
            <a:fillRect/>
          </a:stretch>
        </p:blipFill>
        <p:spPr>
          <a:xfrm>
            <a:off x="666596" y="1966293"/>
            <a:ext cx="7810806" cy="4452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267" y="263559"/>
            <a:ext cx="641946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General Index Distribution by Sector</a:t>
            </a:r>
          </a:p>
        </p:txBody>
      </p:sp>
      <p:pic>
        <p:nvPicPr>
          <p:cNvPr id="5" name="Picture 4" descr="A chart of different colored squares&#10;&#10;Description automatically generated">
            <a:extLst>
              <a:ext uri="{FF2B5EF4-FFF2-40B4-BE49-F238E27FC236}">
                <a16:creationId xmlns:a16="http://schemas.microsoft.com/office/drawing/2014/main" id="{29D14E9F-B622-E14D-9449-B456CE6E6624}"/>
              </a:ext>
            </a:extLst>
          </p:cNvPr>
          <p:cNvPicPr>
            <a:picLocks noChangeAspect="1"/>
          </p:cNvPicPr>
          <p:nvPr/>
        </p:nvPicPr>
        <p:blipFill>
          <a:blip r:embed="rId3"/>
          <a:stretch>
            <a:fillRect/>
          </a:stretch>
        </p:blipFill>
        <p:spPr>
          <a:xfrm>
            <a:off x="1515747" y="1957678"/>
            <a:ext cx="5870455" cy="43654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3102" y="254045"/>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Correlation Heatmap</a:t>
            </a:r>
          </a:p>
        </p:txBody>
      </p:sp>
      <p:pic>
        <p:nvPicPr>
          <p:cNvPr id="5" name="Picture 4" descr="A graph of red and blue squares">
            <a:extLst>
              <a:ext uri="{FF2B5EF4-FFF2-40B4-BE49-F238E27FC236}">
                <a16:creationId xmlns:a16="http://schemas.microsoft.com/office/drawing/2014/main" id="{AD365B41-7428-0596-9413-A0785BFC79EC}"/>
              </a:ext>
            </a:extLst>
          </p:cNvPr>
          <p:cNvPicPr>
            <a:picLocks noChangeAspect="1"/>
          </p:cNvPicPr>
          <p:nvPr/>
        </p:nvPicPr>
        <p:blipFill>
          <a:blip r:embed="rId3"/>
          <a:stretch>
            <a:fillRect/>
          </a:stretch>
        </p:blipFill>
        <p:spPr>
          <a:xfrm>
            <a:off x="397934" y="1992845"/>
            <a:ext cx="8348132" cy="4503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B4543-83E2-0596-5528-0C84C8D04F2E}"/>
              </a:ext>
            </a:extLst>
          </p:cNvPr>
          <p:cNvSpPr>
            <a:spLocks noGrp="1"/>
          </p:cNvSpPr>
          <p:nvPr>
            <p:ph type="title"/>
          </p:nvPr>
        </p:nvSpPr>
        <p:spPr>
          <a:xfrm>
            <a:off x="1923102" y="227493"/>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General Index Trend over Time</a:t>
            </a:r>
          </a:p>
        </p:txBody>
      </p:sp>
      <p:pic>
        <p:nvPicPr>
          <p:cNvPr id="4" name="Picture 3" descr="A graph with a line going up">
            <a:extLst>
              <a:ext uri="{FF2B5EF4-FFF2-40B4-BE49-F238E27FC236}">
                <a16:creationId xmlns:a16="http://schemas.microsoft.com/office/drawing/2014/main" id="{FE4575B7-5240-1A44-C401-124213CF0D78}"/>
              </a:ext>
            </a:extLst>
          </p:cNvPr>
          <p:cNvPicPr>
            <a:picLocks noChangeAspect="1"/>
          </p:cNvPicPr>
          <p:nvPr/>
        </p:nvPicPr>
        <p:blipFill>
          <a:blip r:embed="rId3"/>
          <a:stretch>
            <a:fillRect/>
          </a:stretch>
        </p:blipFill>
        <p:spPr>
          <a:xfrm>
            <a:off x="814902" y="1966293"/>
            <a:ext cx="7514194" cy="4452160"/>
          </a:xfrm>
          <a:prstGeom prst="rect">
            <a:avLst/>
          </a:prstGeom>
        </p:spPr>
      </p:pic>
    </p:spTree>
    <p:extLst>
      <p:ext uri="{BB962C8B-B14F-4D97-AF65-F5344CB8AC3E}">
        <p14:creationId xmlns:p14="http://schemas.microsoft.com/office/powerpoint/2010/main" val="16736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B5452-9325-5476-17F2-E2582732956B}"/>
              </a:ext>
            </a:extLst>
          </p:cNvPr>
          <p:cNvSpPr>
            <a:spLocks noGrp="1"/>
          </p:cNvSpPr>
          <p:nvPr>
            <p:ph type="title"/>
          </p:nvPr>
        </p:nvSpPr>
        <p:spPr>
          <a:xfrm>
            <a:off x="1712663" y="367546"/>
            <a:ext cx="5718669" cy="1159200"/>
          </a:xfrm>
        </p:spPr>
        <p:txBody>
          <a:bodyPr vert="horz" lIns="91440" tIns="45720" rIns="91440" bIns="45720" rtlCol="0" anchor="ctr">
            <a:noAutofit/>
          </a:bodyPr>
          <a:lstStyle/>
          <a:p>
            <a:pPr defTabSz="914400">
              <a:lnSpc>
                <a:spcPct val="90000"/>
              </a:lnSpc>
            </a:pPr>
            <a:r>
              <a:rPr lang="en-US" sz="3500" b="0" kern="1200" dirty="0">
                <a:solidFill>
                  <a:srgbClr val="FFFFFF"/>
                </a:solidFill>
                <a:effectLst/>
                <a:latin typeface="Arial Black" panose="020B0A04020102020204" pitchFamily="34" charset="0"/>
              </a:rPr>
              <a:t>Housing Trends Over Years : Urban vs Rural</a:t>
            </a:r>
            <a:br>
              <a:rPr lang="en-US" sz="3500" b="0" kern="1200" dirty="0">
                <a:solidFill>
                  <a:srgbClr val="FFFFFF"/>
                </a:solidFill>
                <a:effectLst/>
                <a:latin typeface="+mj-lt"/>
                <a:ea typeface="+mj-ea"/>
                <a:cs typeface="+mj-cs"/>
              </a:rPr>
            </a:br>
            <a:endParaRPr lang="en-US" sz="3500" kern="1200" dirty="0">
              <a:solidFill>
                <a:srgbClr val="FFFFFF"/>
              </a:solidFill>
              <a:latin typeface="+mj-lt"/>
              <a:ea typeface="+mj-ea"/>
              <a:cs typeface="+mj-cs"/>
            </a:endParaRPr>
          </a:p>
        </p:txBody>
      </p:sp>
      <p:pic>
        <p:nvPicPr>
          <p:cNvPr id="4" name="Picture 3" descr="A graph with a green line and red dots">
            <a:extLst>
              <a:ext uri="{FF2B5EF4-FFF2-40B4-BE49-F238E27FC236}">
                <a16:creationId xmlns:a16="http://schemas.microsoft.com/office/drawing/2014/main" id="{FD8719DB-E4AB-C306-1C6B-2BD7BCB8EBF2}"/>
              </a:ext>
            </a:extLst>
          </p:cNvPr>
          <p:cNvPicPr>
            <a:picLocks noChangeAspect="1"/>
          </p:cNvPicPr>
          <p:nvPr/>
        </p:nvPicPr>
        <p:blipFill>
          <a:blip r:embed="rId3"/>
          <a:stretch>
            <a:fillRect/>
          </a:stretch>
        </p:blipFill>
        <p:spPr>
          <a:xfrm>
            <a:off x="524581" y="1966293"/>
            <a:ext cx="8094835" cy="4452160"/>
          </a:xfrm>
          <a:prstGeom prst="rect">
            <a:avLst/>
          </a:prstGeom>
        </p:spPr>
      </p:pic>
    </p:spTree>
    <p:extLst>
      <p:ext uri="{BB962C8B-B14F-4D97-AF65-F5344CB8AC3E}">
        <p14:creationId xmlns:p14="http://schemas.microsoft.com/office/powerpoint/2010/main" val="33255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7602179"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Arial Black" panose="020B0A04020102020204" pitchFamily="34" charset="0"/>
              </a:rPr>
              <a:t>CPI vs Health: Urban vs Rural</a:t>
            </a:r>
          </a:p>
        </p:txBody>
      </p:sp>
      <p:pic>
        <p:nvPicPr>
          <p:cNvPr id="5" name="Picture 4" descr="A graph with red and blue lines">
            <a:extLst>
              <a:ext uri="{FF2B5EF4-FFF2-40B4-BE49-F238E27FC236}">
                <a16:creationId xmlns:a16="http://schemas.microsoft.com/office/drawing/2014/main" id="{DEEA0E83-252D-FEEE-B2C3-598486638AA2}"/>
              </a:ext>
            </a:extLst>
          </p:cNvPr>
          <p:cNvPicPr>
            <a:picLocks noChangeAspect="1"/>
          </p:cNvPicPr>
          <p:nvPr/>
        </p:nvPicPr>
        <p:blipFill>
          <a:blip r:embed="rId3"/>
          <a:stretch>
            <a:fillRect/>
          </a:stretch>
        </p:blipFill>
        <p:spPr>
          <a:xfrm>
            <a:off x="4485202" y="2677886"/>
            <a:ext cx="4555608" cy="2576910"/>
          </a:xfrm>
          <a:prstGeom prst="rect">
            <a:avLst/>
          </a:prstGeom>
        </p:spPr>
      </p:pic>
      <p:graphicFrame>
        <p:nvGraphicFramePr>
          <p:cNvPr id="18" name="TextBox 3">
            <a:extLst>
              <a:ext uri="{FF2B5EF4-FFF2-40B4-BE49-F238E27FC236}">
                <a16:creationId xmlns:a16="http://schemas.microsoft.com/office/drawing/2014/main" id="{7CB2E1A9-F2BA-3B79-B1BD-67FDDBF72C30}"/>
              </a:ext>
            </a:extLst>
          </p:cNvPr>
          <p:cNvGraphicFramePr/>
          <p:nvPr>
            <p:extLst>
              <p:ext uri="{D42A27DB-BD31-4B8C-83A1-F6EECF244321}">
                <p14:modId xmlns:p14="http://schemas.microsoft.com/office/powerpoint/2010/main" val="2180533385"/>
              </p:ext>
            </p:extLst>
          </p:nvPr>
        </p:nvGraphicFramePr>
        <p:xfrm>
          <a:off x="146501" y="2136710"/>
          <a:ext cx="4201564" cy="4219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1511</Words>
  <Application>Microsoft Office PowerPoint</Application>
  <PresentationFormat>On-screen Show (4:3)</PresentationFormat>
  <Paragraphs>111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Arial Black</vt:lpstr>
      <vt:lpstr>Calibri</vt:lpstr>
      <vt:lpstr>Office Theme</vt:lpstr>
      <vt:lpstr>All India Consumer Price Index Analysis</vt:lpstr>
      <vt:lpstr>Introduction</vt:lpstr>
      <vt:lpstr>Dataset Overview</vt:lpstr>
      <vt:lpstr>Top 10 Indicators Over Years</vt:lpstr>
      <vt:lpstr>General Index Distribution by Sector</vt:lpstr>
      <vt:lpstr>Correlation Heatmap</vt:lpstr>
      <vt:lpstr>General Index Trend over Time</vt:lpstr>
      <vt:lpstr>Housing Trends Over Years : Urban vs Rural </vt:lpstr>
      <vt:lpstr>CPI vs Health: Urban vs Rural</vt:lpstr>
      <vt:lpstr>Hypothesis Testing Methodology</vt:lpstr>
      <vt:lpstr>Hypothesis Testing Results</vt:lpstr>
      <vt:lpstr>Summary Statistics Overview</vt:lpstr>
      <vt:lpstr>Data Insights and Challenges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Rohan Chowdhury</cp:lastModifiedBy>
  <cp:revision>3</cp:revision>
  <dcterms:created xsi:type="dcterms:W3CDTF">2013-01-27T09:14:16Z</dcterms:created>
  <dcterms:modified xsi:type="dcterms:W3CDTF">2025-01-17T10:21:33Z</dcterms:modified>
  <cp:category/>
</cp:coreProperties>
</file>