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2" r:id="rId6"/>
    <p:sldId id="271" r:id="rId7"/>
    <p:sldId id="270" r:id="rId8"/>
    <p:sldId id="264" r:id="rId9"/>
    <p:sldId id="265" r:id="rId10"/>
    <p:sldId id="273" r:id="rId11"/>
    <p:sldId id="266" r:id="rId12"/>
    <p:sldId id="274" r:id="rId13"/>
    <p:sldId id="275" r:id="rId14"/>
    <p:sldId id="277" r:id="rId15"/>
    <p:sldId id="276" r:id="rId16"/>
    <p:sldId id="278" r:id="rId17"/>
    <p:sldId id="26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1ECC5-AD63-4014-A07B-98176997A92E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07241F-AED1-40AB-B50E-31012BA32660}">
      <dgm:prSet/>
      <dgm:spPr/>
      <dgm:t>
        <a:bodyPr/>
        <a:lstStyle/>
        <a:p>
          <a:r>
            <a:rPr lang="en-US"/>
            <a:t>Combined dataframes yelp_business, yelp_reviews and yelp_checkins to collect more features </a:t>
          </a:r>
        </a:p>
      </dgm:t>
    </dgm:pt>
    <dgm:pt modelId="{AD748464-1955-4DA4-9210-647959EFB90F}" type="parTrans" cxnId="{583D7FEB-BBB2-4B82-9CA1-4E9888A36317}">
      <dgm:prSet/>
      <dgm:spPr/>
      <dgm:t>
        <a:bodyPr/>
        <a:lstStyle/>
        <a:p>
          <a:endParaRPr lang="en-US"/>
        </a:p>
      </dgm:t>
    </dgm:pt>
    <dgm:pt modelId="{D589AC95-675F-4E24-8B2C-B8FBB0659A2C}" type="sibTrans" cxnId="{583D7FEB-BBB2-4B82-9CA1-4E9888A36317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E1F2627-E5EA-414D-8162-86FBB958CA14}">
      <dgm:prSet/>
      <dgm:spPr/>
      <dgm:t>
        <a:bodyPr/>
        <a:lstStyle/>
        <a:p>
          <a:r>
            <a:rPr lang="en-US"/>
            <a:t>Trained data on linear regression model from scikitlearn library and predicted the star ratings on the basis of collected features with RMSE and variance score</a:t>
          </a:r>
        </a:p>
      </dgm:t>
    </dgm:pt>
    <dgm:pt modelId="{40FF4464-C5CB-45FE-AD29-1B7139E91736}" type="parTrans" cxnId="{CDD3396D-8299-43E7-A4AB-EFBE17A36E1C}">
      <dgm:prSet/>
      <dgm:spPr/>
      <dgm:t>
        <a:bodyPr/>
        <a:lstStyle/>
        <a:p>
          <a:endParaRPr lang="en-US"/>
        </a:p>
      </dgm:t>
    </dgm:pt>
    <dgm:pt modelId="{C76062B3-3225-4844-826D-7BFAD848554C}" type="sibTrans" cxnId="{CDD3396D-8299-43E7-A4AB-EFBE17A36E1C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2E966A79-CD37-4DAD-85BA-8683D9DA6EEE}">
      <dgm:prSet/>
      <dgm:spPr/>
      <dgm:t>
        <a:bodyPr/>
        <a:lstStyle/>
        <a:p>
          <a:r>
            <a:rPr lang="en-US"/>
            <a:t>Compared linear regression model with SVM by comparing RMSE and variance score</a:t>
          </a:r>
        </a:p>
      </dgm:t>
    </dgm:pt>
    <dgm:pt modelId="{98221B23-64D2-4029-A453-7FA9A482B8E7}" type="parTrans" cxnId="{A6820F69-666C-4BF4-AE8D-492F7C355BEF}">
      <dgm:prSet/>
      <dgm:spPr/>
      <dgm:t>
        <a:bodyPr/>
        <a:lstStyle/>
        <a:p>
          <a:endParaRPr lang="en-US"/>
        </a:p>
      </dgm:t>
    </dgm:pt>
    <dgm:pt modelId="{C48C2681-E8F2-4298-87E0-E64443889B3B}" type="sibTrans" cxnId="{A6820F69-666C-4BF4-AE8D-492F7C355BE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CF2E42E4-75F6-4368-B0AF-357DE1F69821}">
      <dgm:prSet/>
      <dgm:spPr/>
      <dgm:t>
        <a:bodyPr/>
        <a:lstStyle/>
        <a:p>
          <a:r>
            <a:rPr lang="en-US"/>
            <a:t>From the results linear regression model outperformed SVM model with RMSE of 0.99 as compared 1.54</a:t>
          </a:r>
        </a:p>
      </dgm:t>
    </dgm:pt>
    <dgm:pt modelId="{0EAF37B1-6497-42A3-8722-28CCBE2DAD96}" type="parTrans" cxnId="{5E790B37-3459-47A4-90BF-0E2F90E7A6AE}">
      <dgm:prSet/>
      <dgm:spPr/>
      <dgm:t>
        <a:bodyPr/>
        <a:lstStyle/>
        <a:p>
          <a:endParaRPr lang="en-US"/>
        </a:p>
      </dgm:t>
    </dgm:pt>
    <dgm:pt modelId="{7178A922-2F5E-474D-9EDC-BDC9799535C4}" type="sibTrans" cxnId="{5E790B37-3459-47A4-90BF-0E2F90E7A6A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A2DA5504-88A6-4CA1-A815-BAE6E265DBC2}">
      <dgm:prSet/>
      <dgm:spPr/>
      <dgm:t>
        <a:bodyPr/>
        <a:lstStyle/>
        <a:p>
          <a:r>
            <a:rPr lang="en-US"/>
            <a:t>Variance score for linear regression model comes out to be 0 and for SVM -1.40</a:t>
          </a:r>
        </a:p>
      </dgm:t>
    </dgm:pt>
    <dgm:pt modelId="{5DBD573B-30FB-43D2-8B71-2A338F648C35}" type="parTrans" cxnId="{127855F8-5735-455D-B38C-B57C4B8F176E}">
      <dgm:prSet/>
      <dgm:spPr/>
      <dgm:t>
        <a:bodyPr/>
        <a:lstStyle/>
        <a:p>
          <a:endParaRPr lang="en-US"/>
        </a:p>
      </dgm:t>
    </dgm:pt>
    <dgm:pt modelId="{524F1B0F-075C-4801-88A5-5F176B272D73}" type="sibTrans" cxnId="{127855F8-5735-455D-B38C-B57C4B8F176E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A8BDA775-510E-453D-B20D-BC31F1457D17}" type="pres">
      <dgm:prSet presAssocID="{8871ECC5-AD63-4014-A07B-98176997A92E}" presName="linearFlow" presStyleCnt="0">
        <dgm:presLayoutVars>
          <dgm:dir/>
          <dgm:animLvl val="lvl"/>
          <dgm:resizeHandles val="exact"/>
        </dgm:presLayoutVars>
      </dgm:prSet>
      <dgm:spPr/>
    </dgm:pt>
    <dgm:pt modelId="{C6ADE62B-63A8-450E-AD0D-EEAB98B43E0F}" type="pres">
      <dgm:prSet presAssocID="{8707241F-AED1-40AB-B50E-31012BA32660}" presName="compositeNode" presStyleCnt="0"/>
      <dgm:spPr/>
    </dgm:pt>
    <dgm:pt modelId="{C3AE3080-31E2-4242-93F6-51F9CBBEDDA4}" type="pres">
      <dgm:prSet presAssocID="{8707241F-AED1-40AB-B50E-31012BA3266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6C181D0-7A65-4FE3-BE45-023F47F83D58}" type="pres">
      <dgm:prSet presAssocID="{8707241F-AED1-40AB-B50E-31012BA32660}" presName="parSh" presStyleCnt="0"/>
      <dgm:spPr/>
    </dgm:pt>
    <dgm:pt modelId="{08D9C813-797C-4BE3-BC86-3163B3CF53EF}" type="pres">
      <dgm:prSet presAssocID="{8707241F-AED1-40AB-B50E-31012BA32660}" presName="lineNode" presStyleLbl="alignAccFollowNode1" presStyleIdx="0" presStyleCnt="15"/>
      <dgm:spPr/>
    </dgm:pt>
    <dgm:pt modelId="{ED8750C8-32AC-4393-9BB5-179A3F7DFEFB}" type="pres">
      <dgm:prSet presAssocID="{8707241F-AED1-40AB-B50E-31012BA32660}" presName="lineArrowNode" presStyleLbl="alignAccFollowNode1" presStyleIdx="1" presStyleCnt="15"/>
      <dgm:spPr/>
    </dgm:pt>
    <dgm:pt modelId="{D0A74F97-DC20-4ADA-81A5-4B18B8D54372}" type="pres">
      <dgm:prSet presAssocID="{D589AC95-675F-4E24-8B2C-B8FBB0659A2C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B8A12C62-72C2-4868-98CD-8A2B5E3F3ABA}" type="pres">
      <dgm:prSet presAssocID="{D589AC95-675F-4E24-8B2C-B8FBB0659A2C}" presName="spacerBetweenCircleAndCallout" presStyleCnt="0">
        <dgm:presLayoutVars/>
      </dgm:prSet>
      <dgm:spPr/>
    </dgm:pt>
    <dgm:pt modelId="{0248A0C4-5627-4001-A451-15D0E5A05345}" type="pres">
      <dgm:prSet presAssocID="{8707241F-AED1-40AB-B50E-31012BA32660}" presName="nodeText" presStyleLbl="alignAccFollowNode1" presStyleIdx="2" presStyleCnt="15">
        <dgm:presLayoutVars>
          <dgm:bulletEnabled val="1"/>
        </dgm:presLayoutVars>
      </dgm:prSet>
      <dgm:spPr/>
    </dgm:pt>
    <dgm:pt modelId="{D8E80C27-6A29-4222-98FD-AEAC5FBC8A85}" type="pres">
      <dgm:prSet presAssocID="{D589AC95-675F-4E24-8B2C-B8FBB0659A2C}" presName="sibTransComposite" presStyleCnt="0"/>
      <dgm:spPr/>
    </dgm:pt>
    <dgm:pt modelId="{EE03A3C7-654E-4A74-BBB4-BA18E1867785}" type="pres">
      <dgm:prSet presAssocID="{9E1F2627-E5EA-414D-8162-86FBB958CA14}" presName="compositeNode" presStyleCnt="0"/>
      <dgm:spPr/>
    </dgm:pt>
    <dgm:pt modelId="{21C9F0B6-9D60-4071-B6A3-B1D15648AE4B}" type="pres">
      <dgm:prSet presAssocID="{9E1F2627-E5EA-414D-8162-86FBB958CA1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463A7B-6F57-4BF6-AB0C-1F8B14175543}" type="pres">
      <dgm:prSet presAssocID="{9E1F2627-E5EA-414D-8162-86FBB958CA14}" presName="parSh" presStyleCnt="0"/>
      <dgm:spPr/>
    </dgm:pt>
    <dgm:pt modelId="{6F7EA755-B716-476F-A6C4-AF8A69D29E42}" type="pres">
      <dgm:prSet presAssocID="{9E1F2627-E5EA-414D-8162-86FBB958CA14}" presName="lineNode" presStyleLbl="alignAccFollowNode1" presStyleIdx="3" presStyleCnt="15"/>
      <dgm:spPr/>
    </dgm:pt>
    <dgm:pt modelId="{A82722F0-48AF-41D9-8EE4-041115DDD866}" type="pres">
      <dgm:prSet presAssocID="{9E1F2627-E5EA-414D-8162-86FBB958CA14}" presName="lineArrowNode" presStyleLbl="alignAccFollowNode1" presStyleIdx="4" presStyleCnt="15"/>
      <dgm:spPr/>
    </dgm:pt>
    <dgm:pt modelId="{08E323E4-14F8-4D22-8CC4-AF48A3861FCA}" type="pres">
      <dgm:prSet presAssocID="{C76062B3-3225-4844-826D-7BFAD848554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327429F1-1CAA-4317-A5FB-F8AD80308893}" type="pres">
      <dgm:prSet presAssocID="{C76062B3-3225-4844-826D-7BFAD848554C}" presName="spacerBetweenCircleAndCallout" presStyleCnt="0">
        <dgm:presLayoutVars/>
      </dgm:prSet>
      <dgm:spPr/>
    </dgm:pt>
    <dgm:pt modelId="{22750AE0-7AC7-4782-9CE3-8DAA34B25694}" type="pres">
      <dgm:prSet presAssocID="{9E1F2627-E5EA-414D-8162-86FBB958CA14}" presName="nodeText" presStyleLbl="alignAccFollowNode1" presStyleIdx="5" presStyleCnt="15">
        <dgm:presLayoutVars>
          <dgm:bulletEnabled val="1"/>
        </dgm:presLayoutVars>
      </dgm:prSet>
      <dgm:spPr/>
    </dgm:pt>
    <dgm:pt modelId="{CED41467-0E1C-4199-AAF8-94D15191A7F0}" type="pres">
      <dgm:prSet presAssocID="{C76062B3-3225-4844-826D-7BFAD848554C}" presName="sibTransComposite" presStyleCnt="0"/>
      <dgm:spPr/>
    </dgm:pt>
    <dgm:pt modelId="{FD14335F-CA86-48BA-926C-F4AD815D3EF3}" type="pres">
      <dgm:prSet presAssocID="{2E966A79-CD37-4DAD-85BA-8683D9DA6EEE}" presName="compositeNode" presStyleCnt="0"/>
      <dgm:spPr/>
    </dgm:pt>
    <dgm:pt modelId="{9FCACAF6-E178-42FA-9956-47C6DE5C9AEA}" type="pres">
      <dgm:prSet presAssocID="{2E966A79-CD37-4DAD-85BA-8683D9DA6EE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3B9126-A5A1-4FD2-AC85-847EA2F3BF03}" type="pres">
      <dgm:prSet presAssocID="{2E966A79-CD37-4DAD-85BA-8683D9DA6EEE}" presName="parSh" presStyleCnt="0"/>
      <dgm:spPr/>
    </dgm:pt>
    <dgm:pt modelId="{A2A42108-A0ED-45A8-8B32-373A115D01D8}" type="pres">
      <dgm:prSet presAssocID="{2E966A79-CD37-4DAD-85BA-8683D9DA6EEE}" presName="lineNode" presStyleLbl="alignAccFollowNode1" presStyleIdx="6" presStyleCnt="15"/>
      <dgm:spPr/>
    </dgm:pt>
    <dgm:pt modelId="{4E982FD5-376D-44B8-8C3A-33A8723D4D03}" type="pres">
      <dgm:prSet presAssocID="{2E966A79-CD37-4DAD-85BA-8683D9DA6EEE}" presName="lineArrowNode" presStyleLbl="alignAccFollowNode1" presStyleIdx="7" presStyleCnt="15"/>
      <dgm:spPr/>
    </dgm:pt>
    <dgm:pt modelId="{4F0DCF19-9A71-4CBA-B26C-C8C9145EAC01}" type="pres">
      <dgm:prSet presAssocID="{C48C2681-E8F2-4298-87E0-E64443889B3B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901DA349-C345-4FE9-A14F-5D1BBCC0FB5D}" type="pres">
      <dgm:prSet presAssocID="{C48C2681-E8F2-4298-87E0-E64443889B3B}" presName="spacerBetweenCircleAndCallout" presStyleCnt="0">
        <dgm:presLayoutVars/>
      </dgm:prSet>
      <dgm:spPr/>
    </dgm:pt>
    <dgm:pt modelId="{F03747A2-24D7-4B4F-A1EB-6C55539984FD}" type="pres">
      <dgm:prSet presAssocID="{2E966A79-CD37-4DAD-85BA-8683D9DA6EEE}" presName="nodeText" presStyleLbl="alignAccFollowNode1" presStyleIdx="8" presStyleCnt="15">
        <dgm:presLayoutVars>
          <dgm:bulletEnabled val="1"/>
        </dgm:presLayoutVars>
      </dgm:prSet>
      <dgm:spPr/>
    </dgm:pt>
    <dgm:pt modelId="{EEC65241-9049-44F7-A8DF-31FD5400481C}" type="pres">
      <dgm:prSet presAssocID="{C48C2681-E8F2-4298-87E0-E64443889B3B}" presName="sibTransComposite" presStyleCnt="0"/>
      <dgm:spPr/>
    </dgm:pt>
    <dgm:pt modelId="{2A977CC1-5BC7-4119-B043-CD5F3FEF3C59}" type="pres">
      <dgm:prSet presAssocID="{CF2E42E4-75F6-4368-B0AF-357DE1F69821}" presName="compositeNode" presStyleCnt="0"/>
      <dgm:spPr/>
    </dgm:pt>
    <dgm:pt modelId="{60A94F0B-AD1E-4F6E-B04E-C4D178D18977}" type="pres">
      <dgm:prSet presAssocID="{CF2E42E4-75F6-4368-B0AF-357DE1F698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ED6E157-0A44-42B4-AA80-A47B87C16C62}" type="pres">
      <dgm:prSet presAssocID="{CF2E42E4-75F6-4368-B0AF-357DE1F69821}" presName="parSh" presStyleCnt="0"/>
      <dgm:spPr/>
    </dgm:pt>
    <dgm:pt modelId="{5EA508B3-072E-47AA-A8A0-6AB3AAC60C85}" type="pres">
      <dgm:prSet presAssocID="{CF2E42E4-75F6-4368-B0AF-357DE1F69821}" presName="lineNode" presStyleLbl="alignAccFollowNode1" presStyleIdx="9" presStyleCnt="15"/>
      <dgm:spPr/>
    </dgm:pt>
    <dgm:pt modelId="{91305AD6-82E8-4D5E-8352-802AC367B43F}" type="pres">
      <dgm:prSet presAssocID="{CF2E42E4-75F6-4368-B0AF-357DE1F69821}" presName="lineArrowNode" presStyleLbl="alignAccFollowNode1" presStyleIdx="10" presStyleCnt="15"/>
      <dgm:spPr/>
    </dgm:pt>
    <dgm:pt modelId="{5D2F4E15-FBD6-46B1-83DC-89157E110420}" type="pres">
      <dgm:prSet presAssocID="{7178A922-2F5E-474D-9EDC-BDC9799535C4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6130C720-1099-4A60-B969-484FE715B77B}" type="pres">
      <dgm:prSet presAssocID="{7178A922-2F5E-474D-9EDC-BDC9799535C4}" presName="spacerBetweenCircleAndCallout" presStyleCnt="0">
        <dgm:presLayoutVars/>
      </dgm:prSet>
      <dgm:spPr/>
    </dgm:pt>
    <dgm:pt modelId="{7D77583F-AF2E-430A-978F-E01FE76D9097}" type="pres">
      <dgm:prSet presAssocID="{CF2E42E4-75F6-4368-B0AF-357DE1F69821}" presName="nodeText" presStyleLbl="alignAccFollowNode1" presStyleIdx="11" presStyleCnt="15">
        <dgm:presLayoutVars>
          <dgm:bulletEnabled val="1"/>
        </dgm:presLayoutVars>
      </dgm:prSet>
      <dgm:spPr/>
    </dgm:pt>
    <dgm:pt modelId="{5B9E76A6-8496-4C65-85E2-D4674F39B893}" type="pres">
      <dgm:prSet presAssocID="{7178A922-2F5E-474D-9EDC-BDC9799535C4}" presName="sibTransComposite" presStyleCnt="0"/>
      <dgm:spPr/>
    </dgm:pt>
    <dgm:pt modelId="{43A783D8-FC1C-4EE2-85B7-3CAF5D5417D0}" type="pres">
      <dgm:prSet presAssocID="{A2DA5504-88A6-4CA1-A815-BAE6E265DBC2}" presName="compositeNode" presStyleCnt="0"/>
      <dgm:spPr/>
    </dgm:pt>
    <dgm:pt modelId="{3D519E3C-B28A-49CB-8792-178A64097F1D}" type="pres">
      <dgm:prSet presAssocID="{A2DA5504-88A6-4CA1-A815-BAE6E265DBC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16535C1-48AA-4956-AB6C-027BD71DA20C}" type="pres">
      <dgm:prSet presAssocID="{A2DA5504-88A6-4CA1-A815-BAE6E265DBC2}" presName="parSh" presStyleCnt="0"/>
      <dgm:spPr/>
    </dgm:pt>
    <dgm:pt modelId="{4CF7C383-9C55-43F0-9110-03A4E61C23E9}" type="pres">
      <dgm:prSet presAssocID="{A2DA5504-88A6-4CA1-A815-BAE6E265DBC2}" presName="lineNode" presStyleLbl="alignAccFollowNode1" presStyleIdx="12" presStyleCnt="15"/>
      <dgm:spPr/>
    </dgm:pt>
    <dgm:pt modelId="{AFA9219E-6741-4380-9EB0-9D5CFFF6B5EE}" type="pres">
      <dgm:prSet presAssocID="{A2DA5504-88A6-4CA1-A815-BAE6E265DBC2}" presName="lineArrowNode" presStyleLbl="alignAccFollowNode1" presStyleIdx="13" presStyleCnt="15"/>
      <dgm:spPr/>
    </dgm:pt>
    <dgm:pt modelId="{C48297C9-74A6-400B-8F5A-355F2CF0F2BA}" type="pres">
      <dgm:prSet presAssocID="{524F1B0F-075C-4801-88A5-5F176B272D73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70AD3ACF-B181-4293-A690-05DB4A7E1EB6}" type="pres">
      <dgm:prSet presAssocID="{524F1B0F-075C-4801-88A5-5F176B272D73}" presName="spacerBetweenCircleAndCallout" presStyleCnt="0">
        <dgm:presLayoutVars/>
      </dgm:prSet>
      <dgm:spPr/>
    </dgm:pt>
    <dgm:pt modelId="{59DF497E-E128-4145-A7FD-18E694140735}" type="pres">
      <dgm:prSet presAssocID="{A2DA5504-88A6-4CA1-A815-BAE6E265DBC2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E30CF812-2672-4AD4-B709-E1D9FF10C95F}" type="presOf" srcId="{524F1B0F-075C-4801-88A5-5F176B272D73}" destId="{C48297C9-74A6-400B-8F5A-355F2CF0F2BA}" srcOrd="0" destOrd="0" presId="urn:microsoft.com/office/officeart/2016/7/layout/LinearArrowProcessNumbered"/>
    <dgm:cxn modelId="{C580E61B-D222-4609-9356-1B60007CEB62}" type="presOf" srcId="{8707241F-AED1-40AB-B50E-31012BA32660}" destId="{0248A0C4-5627-4001-A451-15D0E5A05345}" srcOrd="0" destOrd="0" presId="urn:microsoft.com/office/officeart/2016/7/layout/LinearArrowProcessNumbered"/>
    <dgm:cxn modelId="{A8720635-C195-4489-8C61-81729134F2E4}" type="presOf" srcId="{9E1F2627-E5EA-414D-8162-86FBB958CA14}" destId="{22750AE0-7AC7-4782-9CE3-8DAA34B25694}" srcOrd="0" destOrd="0" presId="urn:microsoft.com/office/officeart/2016/7/layout/LinearArrowProcessNumbered"/>
    <dgm:cxn modelId="{5E790B37-3459-47A4-90BF-0E2F90E7A6AE}" srcId="{8871ECC5-AD63-4014-A07B-98176997A92E}" destId="{CF2E42E4-75F6-4368-B0AF-357DE1F69821}" srcOrd="3" destOrd="0" parTransId="{0EAF37B1-6497-42A3-8722-28CCBE2DAD96}" sibTransId="{7178A922-2F5E-474D-9EDC-BDC9799535C4}"/>
    <dgm:cxn modelId="{17380944-56AD-44FA-AA1F-C68698F8C83B}" type="presOf" srcId="{7178A922-2F5E-474D-9EDC-BDC9799535C4}" destId="{5D2F4E15-FBD6-46B1-83DC-89157E110420}" srcOrd="0" destOrd="0" presId="urn:microsoft.com/office/officeart/2016/7/layout/LinearArrowProcessNumbered"/>
    <dgm:cxn modelId="{A6820F69-666C-4BF4-AE8D-492F7C355BEF}" srcId="{8871ECC5-AD63-4014-A07B-98176997A92E}" destId="{2E966A79-CD37-4DAD-85BA-8683D9DA6EEE}" srcOrd="2" destOrd="0" parTransId="{98221B23-64D2-4029-A453-7FA9A482B8E7}" sibTransId="{C48C2681-E8F2-4298-87E0-E64443889B3B}"/>
    <dgm:cxn modelId="{CDD3396D-8299-43E7-A4AB-EFBE17A36E1C}" srcId="{8871ECC5-AD63-4014-A07B-98176997A92E}" destId="{9E1F2627-E5EA-414D-8162-86FBB958CA14}" srcOrd="1" destOrd="0" parTransId="{40FF4464-C5CB-45FE-AD29-1B7139E91736}" sibTransId="{C76062B3-3225-4844-826D-7BFAD848554C}"/>
    <dgm:cxn modelId="{45DCBD74-7567-4039-A283-DE6A13BD5C25}" type="presOf" srcId="{A2DA5504-88A6-4CA1-A815-BAE6E265DBC2}" destId="{59DF497E-E128-4145-A7FD-18E694140735}" srcOrd="0" destOrd="0" presId="urn:microsoft.com/office/officeart/2016/7/layout/LinearArrowProcessNumbered"/>
    <dgm:cxn modelId="{E9589958-3B48-472D-84E6-DAE990A6E4B3}" type="presOf" srcId="{2E966A79-CD37-4DAD-85BA-8683D9DA6EEE}" destId="{F03747A2-24D7-4B4F-A1EB-6C55539984FD}" srcOrd="0" destOrd="0" presId="urn:microsoft.com/office/officeart/2016/7/layout/LinearArrowProcessNumbered"/>
    <dgm:cxn modelId="{52339E7C-C448-4FC8-9F4C-72FB874F6FF5}" type="presOf" srcId="{D589AC95-675F-4E24-8B2C-B8FBB0659A2C}" destId="{D0A74F97-DC20-4ADA-81A5-4B18B8D54372}" srcOrd="0" destOrd="0" presId="urn:microsoft.com/office/officeart/2016/7/layout/LinearArrowProcessNumbered"/>
    <dgm:cxn modelId="{851F4296-1EEB-45AD-9E5C-EF74887A288F}" type="presOf" srcId="{C76062B3-3225-4844-826D-7BFAD848554C}" destId="{08E323E4-14F8-4D22-8CC4-AF48A3861FCA}" srcOrd="0" destOrd="0" presId="urn:microsoft.com/office/officeart/2016/7/layout/LinearArrowProcessNumbered"/>
    <dgm:cxn modelId="{85001C9F-DCEA-4183-9756-E6F1AC17456C}" type="presOf" srcId="{8871ECC5-AD63-4014-A07B-98176997A92E}" destId="{A8BDA775-510E-453D-B20D-BC31F1457D17}" srcOrd="0" destOrd="0" presId="urn:microsoft.com/office/officeart/2016/7/layout/LinearArrowProcessNumbered"/>
    <dgm:cxn modelId="{11AF59B7-307F-4372-8CA2-B32AFCAEA9AD}" type="presOf" srcId="{C48C2681-E8F2-4298-87E0-E64443889B3B}" destId="{4F0DCF19-9A71-4CBA-B26C-C8C9145EAC01}" srcOrd="0" destOrd="0" presId="urn:microsoft.com/office/officeart/2016/7/layout/LinearArrowProcessNumbered"/>
    <dgm:cxn modelId="{583D7FEB-BBB2-4B82-9CA1-4E9888A36317}" srcId="{8871ECC5-AD63-4014-A07B-98176997A92E}" destId="{8707241F-AED1-40AB-B50E-31012BA32660}" srcOrd="0" destOrd="0" parTransId="{AD748464-1955-4DA4-9210-647959EFB90F}" sibTransId="{D589AC95-675F-4E24-8B2C-B8FBB0659A2C}"/>
    <dgm:cxn modelId="{200913F0-9E35-46C5-A63A-9337872FAC71}" type="presOf" srcId="{CF2E42E4-75F6-4368-B0AF-357DE1F69821}" destId="{7D77583F-AF2E-430A-978F-E01FE76D9097}" srcOrd="0" destOrd="0" presId="urn:microsoft.com/office/officeart/2016/7/layout/LinearArrowProcessNumbered"/>
    <dgm:cxn modelId="{127855F8-5735-455D-B38C-B57C4B8F176E}" srcId="{8871ECC5-AD63-4014-A07B-98176997A92E}" destId="{A2DA5504-88A6-4CA1-A815-BAE6E265DBC2}" srcOrd="4" destOrd="0" parTransId="{5DBD573B-30FB-43D2-8B71-2A338F648C35}" sibTransId="{524F1B0F-075C-4801-88A5-5F176B272D73}"/>
    <dgm:cxn modelId="{D78A94CB-76ED-4E91-8692-DB4302A57659}" type="presParOf" srcId="{A8BDA775-510E-453D-B20D-BC31F1457D17}" destId="{C6ADE62B-63A8-450E-AD0D-EEAB98B43E0F}" srcOrd="0" destOrd="0" presId="urn:microsoft.com/office/officeart/2016/7/layout/LinearArrowProcessNumbered"/>
    <dgm:cxn modelId="{E6D7D4D4-8C2F-4708-ACE6-CA155E87826B}" type="presParOf" srcId="{C6ADE62B-63A8-450E-AD0D-EEAB98B43E0F}" destId="{C3AE3080-31E2-4242-93F6-51F9CBBEDDA4}" srcOrd="0" destOrd="0" presId="urn:microsoft.com/office/officeart/2016/7/layout/LinearArrowProcessNumbered"/>
    <dgm:cxn modelId="{26DEA02D-4D84-4829-8B31-FAE2DB691296}" type="presParOf" srcId="{C6ADE62B-63A8-450E-AD0D-EEAB98B43E0F}" destId="{D6C181D0-7A65-4FE3-BE45-023F47F83D58}" srcOrd="1" destOrd="0" presId="urn:microsoft.com/office/officeart/2016/7/layout/LinearArrowProcessNumbered"/>
    <dgm:cxn modelId="{4B3473C3-4CDA-435E-83F1-E0CC696DCD4E}" type="presParOf" srcId="{D6C181D0-7A65-4FE3-BE45-023F47F83D58}" destId="{08D9C813-797C-4BE3-BC86-3163B3CF53EF}" srcOrd="0" destOrd="0" presId="urn:microsoft.com/office/officeart/2016/7/layout/LinearArrowProcessNumbered"/>
    <dgm:cxn modelId="{51130D04-25BB-4ED4-A84E-0D9B96EF7F17}" type="presParOf" srcId="{D6C181D0-7A65-4FE3-BE45-023F47F83D58}" destId="{ED8750C8-32AC-4393-9BB5-179A3F7DFEFB}" srcOrd="1" destOrd="0" presId="urn:microsoft.com/office/officeart/2016/7/layout/LinearArrowProcessNumbered"/>
    <dgm:cxn modelId="{D66CF6DB-F945-4798-B671-7832B3CFE081}" type="presParOf" srcId="{D6C181D0-7A65-4FE3-BE45-023F47F83D58}" destId="{D0A74F97-DC20-4ADA-81A5-4B18B8D54372}" srcOrd="2" destOrd="0" presId="urn:microsoft.com/office/officeart/2016/7/layout/LinearArrowProcessNumbered"/>
    <dgm:cxn modelId="{347C2D1E-10BF-4F32-BB5D-54037FFB2E13}" type="presParOf" srcId="{D6C181D0-7A65-4FE3-BE45-023F47F83D58}" destId="{B8A12C62-72C2-4868-98CD-8A2B5E3F3ABA}" srcOrd="3" destOrd="0" presId="urn:microsoft.com/office/officeart/2016/7/layout/LinearArrowProcessNumbered"/>
    <dgm:cxn modelId="{05D082F8-079A-44BC-A028-9D55776D8A22}" type="presParOf" srcId="{C6ADE62B-63A8-450E-AD0D-EEAB98B43E0F}" destId="{0248A0C4-5627-4001-A451-15D0E5A05345}" srcOrd="2" destOrd="0" presId="urn:microsoft.com/office/officeart/2016/7/layout/LinearArrowProcessNumbered"/>
    <dgm:cxn modelId="{17DD8CCA-F5AE-41A4-809D-160A99E036CB}" type="presParOf" srcId="{A8BDA775-510E-453D-B20D-BC31F1457D17}" destId="{D8E80C27-6A29-4222-98FD-AEAC5FBC8A85}" srcOrd="1" destOrd="0" presId="urn:microsoft.com/office/officeart/2016/7/layout/LinearArrowProcessNumbered"/>
    <dgm:cxn modelId="{39316035-9BDA-4C0F-A744-8FF54DD29586}" type="presParOf" srcId="{A8BDA775-510E-453D-B20D-BC31F1457D17}" destId="{EE03A3C7-654E-4A74-BBB4-BA18E1867785}" srcOrd="2" destOrd="0" presId="urn:microsoft.com/office/officeart/2016/7/layout/LinearArrowProcessNumbered"/>
    <dgm:cxn modelId="{E1A85BFC-34C6-49F2-A7A0-C18EBFB7E680}" type="presParOf" srcId="{EE03A3C7-654E-4A74-BBB4-BA18E1867785}" destId="{21C9F0B6-9D60-4071-B6A3-B1D15648AE4B}" srcOrd="0" destOrd="0" presId="urn:microsoft.com/office/officeart/2016/7/layout/LinearArrowProcessNumbered"/>
    <dgm:cxn modelId="{846247F7-090C-44EB-87A2-915DB5CCDC30}" type="presParOf" srcId="{EE03A3C7-654E-4A74-BBB4-BA18E1867785}" destId="{22463A7B-6F57-4BF6-AB0C-1F8B14175543}" srcOrd="1" destOrd="0" presId="urn:microsoft.com/office/officeart/2016/7/layout/LinearArrowProcessNumbered"/>
    <dgm:cxn modelId="{C32EC6A8-173B-463C-ACA8-598C5BD38160}" type="presParOf" srcId="{22463A7B-6F57-4BF6-AB0C-1F8B14175543}" destId="{6F7EA755-B716-476F-A6C4-AF8A69D29E42}" srcOrd="0" destOrd="0" presId="urn:microsoft.com/office/officeart/2016/7/layout/LinearArrowProcessNumbered"/>
    <dgm:cxn modelId="{E4D9D170-E834-4A72-A1FD-76ED2F5EB0B5}" type="presParOf" srcId="{22463A7B-6F57-4BF6-AB0C-1F8B14175543}" destId="{A82722F0-48AF-41D9-8EE4-041115DDD866}" srcOrd="1" destOrd="0" presId="urn:microsoft.com/office/officeart/2016/7/layout/LinearArrowProcessNumbered"/>
    <dgm:cxn modelId="{804E5905-1176-4464-BB3F-75F37F9954BF}" type="presParOf" srcId="{22463A7B-6F57-4BF6-AB0C-1F8B14175543}" destId="{08E323E4-14F8-4D22-8CC4-AF48A3861FCA}" srcOrd="2" destOrd="0" presId="urn:microsoft.com/office/officeart/2016/7/layout/LinearArrowProcessNumbered"/>
    <dgm:cxn modelId="{3368C940-BFED-463E-B0B0-F01D43F0C8A7}" type="presParOf" srcId="{22463A7B-6F57-4BF6-AB0C-1F8B14175543}" destId="{327429F1-1CAA-4317-A5FB-F8AD80308893}" srcOrd="3" destOrd="0" presId="urn:microsoft.com/office/officeart/2016/7/layout/LinearArrowProcessNumbered"/>
    <dgm:cxn modelId="{F0B908E1-20BB-4F35-8F88-5BA065B78CA1}" type="presParOf" srcId="{EE03A3C7-654E-4A74-BBB4-BA18E1867785}" destId="{22750AE0-7AC7-4782-9CE3-8DAA34B25694}" srcOrd="2" destOrd="0" presId="urn:microsoft.com/office/officeart/2016/7/layout/LinearArrowProcessNumbered"/>
    <dgm:cxn modelId="{FCA2D117-E9F8-483A-ADF9-F879F1BD1FEA}" type="presParOf" srcId="{A8BDA775-510E-453D-B20D-BC31F1457D17}" destId="{CED41467-0E1C-4199-AAF8-94D15191A7F0}" srcOrd="3" destOrd="0" presId="urn:microsoft.com/office/officeart/2016/7/layout/LinearArrowProcessNumbered"/>
    <dgm:cxn modelId="{E40B004E-6747-4AC5-A3E2-74F5739418CE}" type="presParOf" srcId="{A8BDA775-510E-453D-B20D-BC31F1457D17}" destId="{FD14335F-CA86-48BA-926C-F4AD815D3EF3}" srcOrd="4" destOrd="0" presId="urn:microsoft.com/office/officeart/2016/7/layout/LinearArrowProcessNumbered"/>
    <dgm:cxn modelId="{301706E0-6B79-4EE7-AED7-346B54ACAEF4}" type="presParOf" srcId="{FD14335F-CA86-48BA-926C-F4AD815D3EF3}" destId="{9FCACAF6-E178-42FA-9956-47C6DE5C9AEA}" srcOrd="0" destOrd="0" presId="urn:microsoft.com/office/officeart/2016/7/layout/LinearArrowProcessNumbered"/>
    <dgm:cxn modelId="{425BC4D7-F766-498D-82C8-031879F30D06}" type="presParOf" srcId="{FD14335F-CA86-48BA-926C-F4AD815D3EF3}" destId="{703B9126-A5A1-4FD2-AC85-847EA2F3BF03}" srcOrd="1" destOrd="0" presId="urn:microsoft.com/office/officeart/2016/7/layout/LinearArrowProcessNumbered"/>
    <dgm:cxn modelId="{A086741B-E083-448F-8A7B-BAB7731D1830}" type="presParOf" srcId="{703B9126-A5A1-4FD2-AC85-847EA2F3BF03}" destId="{A2A42108-A0ED-45A8-8B32-373A115D01D8}" srcOrd="0" destOrd="0" presId="urn:microsoft.com/office/officeart/2016/7/layout/LinearArrowProcessNumbered"/>
    <dgm:cxn modelId="{4D7F0BB5-0F51-4F04-8BD7-23F322B040EE}" type="presParOf" srcId="{703B9126-A5A1-4FD2-AC85-847EA2F3BF03}" destId="{4E982FD5-376D-44B8-8C3A-33A8723D4D03}" srcOrd="1" destOrd="0" presId="urn:microsoft.com/office/officeart/2016/7/layout/LinearArrowProcessNumbered"/>
    <dgm:cxn modelId="{C3D842AE-210A-479B-AB67-4E5D38787E5A}" type="presParOf" srcId="{703B9126-A5A1-4FD2-AC85-847EA2F3BF03}" destId="{4F0DCF19-9A71-4CBA-B26C-C8C9145EAC01}" srcOrd="2" destOrd="0" presId="urn:microsoft.com/office/officeart/2016/7/layout/LinearArrowProcessNumbered"/>
    <dgm:cxn modelId="{9551178B-6DCB-4283-8324-C2F8E3BE3B0E}" type="presParOf" srcId="{703B9126-A5A1-4FD2-AC85-847EA2F3BF03}" destId="{901DA349-C345-4FE9-A14F-5D1BBCC0FB5D}" srcOrd="3" destOrd="0" presId="urn:microsoft.com/office/officeart/2016/7/layout/LinearArrowProcessNumbered"/>
    <dgm:cxn modelId="{78AE006C-B94B-4331-9463-6B65CF06D23C}" type="presParOf" srcId="{FD14335F-CA86-48BA-926C-F4AD815D3EF3}" destId="{F03747A2-24D7-4B4F-A1EB-6C55539984FD}" srcOrd="2" destOrd="0" presId="urn:microsoft.com/office/officeart/2016/7/layout/LinearArrowProcessNumbered"/>
    <dgm:cxn modelId="{179B3304-29AF-4659-B197-2A5B1D97C267}" type="presParOf" srcId="{A8BDA775-510E-453D-B20D-BC31F1457D17}" destId="{EEC65241-9049-44F7-A8DF-31FD5400481C}" srcOrd="5" destOrd="0" presId="urn:microsoft.com/office/officeart/2016/7/layout/LinearArrowProcessNumbered"/>
    <dgm:cxn modelId="{1A369110-1517-40F9-A70E-23EB5879ECD4}" type="presParOf" srcId="{A8BDA775-510E-453D-B20D-BC31F1457D17}" destId="{2A977CC1-5BC7-4119-B043-CD5F3FEF3C59}" srcOrd="6" destOrd="0" presId="urn:microsoft.com/office/officeart/2016/7/layout/LinearArrowProcessNumbered"/>
    <dgm:cxn modelId="{62903EAF-11E3-4CBD-8398-BC3BBE3874EC}" type="presParOf" srcId="{2A977CC1-5BC7-4119-B043-CD5F3FEF3C59}" destId="{60A94F0B-AD1E-4F6E-B04E-C4D178D18977}" srcOrd="0" destOrd="0" presId="urn:microsoft.com/office/officeart/2016/7/layout/LinearArrowProcessNumbered"/>
    <dgm:cxn modelId="{05FE672B-38B0-4F4A-B8A9-3095BC323CD7}" type="presParOf" srcId="{2A977CC1-5BC7-4119-B043-CD5F3FEF3C59}" destId="{3ED6E157-0A44-42B4-AA80-A47B87C16C62}" srcOrd="1" destOrd="0" presId="urn:microsoft.com/office/officeart/2016/7/layout/LinearArrowProcessNumbered"/>
    <dgm:cxn modelId="{AD8A379B-5236-4EF5-8D7F-FDAD209D5B9D}" type="presParOf" srcId="{3ED6E157-0A44-42B4-AA80-A47B87C16C62}" destId="{5EA508B3-072E-47AA-A8A0-6AB3AAC60C85}" srcOrd="0" destOrd="0" presId="urn:microsoft.com/office/officeart/2016/7/layout/LinearArrowProcessNumbered"/>
    <dgm:cxn modelId="{3B0C0921-94CF-483F-A418-BB7F90FD43F3}" type="presParOf" srcId="{3ED6E157-0A44-42B4-AA80-A47B87C16C62}" destId="{91305AD6-82E8-4D5E-8352-802AC367B43F}" srcOrd="1" destOrd="0" presId="urn:microsoft.com/office/officeart/2016/7/layout/LinearArrowProcessNumbered"/>
    <dgm:cxn modelId="{6C159B4A-4C56-487E-88C1-1634A6A41586}" type="presParOf" srcId="{3ED6E157-0A44-42B4-AA80-A47B87C16C62}" destId="{5D2F4E15-FBD6-46B1-83DC-89157E110420}" srcOrd="2" destOrd="0" presId="urn:microsoft.com/office/officeart/2016/7/layout/LinearArrowProcessNumbered"/>
    <dgm:cxn modelId="{D79D326F-9ABA-4531-ACDE-205EE78C6694}" type="presParOf" srcId="{3ED6E157-0A44-42B4-AA80-A47B87C16C62}" destId="{6130C720-1099-4A60-B969-484FE715B77B}" srcOrd="3" destOrd="0" presId="urn:microsoft.com/office/officeart/2016/7/layout/LinearArrowProcessNumbered"/>
    <dgm:cxn modelId="{133FAC86-3AC2-4789-89C2-E87F8902C4A7}" type="presParOf" srcId="{2A977CC1-5BC7-4119-B043-CD5F3FEF3C59}" destId="{7D77583F-AF2E-430A-978F-E01FE76D9097}" srcOrd="2" destOrd="0" presId="urn:microsoft.com/office/officeart/2016/7/layout/LinearArrowProcessNumbered"/>
    <dgm:cxn modelId="{07A1F780-6EDA-494F-9412-18287FB35F5D}" type="presParOf" srcId="{A8BDA775-510E-453D-B20D-BC31F1457D17}" destId="{5B9E76A6-8496-4C65-85E2-D4674F39B893}" srcOrd="7" destOrd="0" presId="urn:microsoft.com/office/officeart/2016/7/layout/LinearArrowProcessNumbered"/>
    <dgm:cxn modelId="{FD30438B-9066-4589-9E4E-D5D68E435B14}" type="presParOf" srcId="{A8BDA775-510E-453D-B20D-BC31F1457D17}" destId="{43A783D8-FC1C-4EE2-85B7-3CAF5D5417D0}" srcOrd="8" destOrd="0" presId="urn:microsoft.com/office/officeart/2016/7/layout/LinearArrowProcessNumbered"/>
    <dgm:cxn modelId="{12775FE6-0C61-4A5F-8C26-0372F1125610}" type="presParOf" srcId="{43A783D8-FC1C-4EE2-85B7-3CAF5D5417D0}" destId="{3D519E3C-B28A-49CB-8792-178A64097F1D}" srcOrd="0" destOrd="0" presId="urn:microsoft.com/office/officeart/2016/7/layout/LinearArrowProcessNumbered"/>
    <dgm:cxn modelId="{A3701BD6-10E8-4F10-99BE-A4A85298CB9C}" type="presParOf" srcId="{43A783D8-FC1C-4EE2-85B7-3CAF5D5417D0}" destId="{F16535C1-48AA-4956-AB6C-027BD71DA20C}" srcOrd="1" destOrd="0" presId="urn:microsoft.com/office/officeart/2016/7/layout/LinearArrowProcessNumbered"/>
    <dgm:cxn modelId="{9F38B837-C7A9-4DF2-8F42-6141EB14D1A0}" type="presParOf" srcId="{F16535C1-48AA-4956-AB6C-027BD71DA20C}" destId="{4CF7C383-9C55-43F0-9110-03A4E61C23E9}" srcOrd="0" destOrd="0" presId="urn:microsoft.com/office/officeart/2016/7/layout/LinearArrowProcessNumbered"/>
    <dgm:cxn modelId="{43279AF4-E888-4673-8A71-9D2B49257F67}" type="presParOf" srcId="{F16535C1-48AA-4956-AB6C-027BD71DA20C}" destId="{AFA9219E-6741-4380-9EB0-9D5CFFF6B5EE}" srcOrd="1" destOrd="0" presId="urn:microsoft.com/office/officeart/2016/7/layout/LinearArrowProcessNumbered"/>
    <dgm:cxn modelId="{30985484-70D7-497E-89BB-CAB84BD84100}" type="presParOf" srcId="{F16535C1-48AA-4956-AB6C-027BD71DA20C}" destId="{C48297C9-74A6-400B-8F5A-355F2CF0F2BA}" srcOrd="2" destOrd="0" presId="urn:microsoft.com/office/officeart/2016/7/layout/LinearArrowProcessNumbered"/>
    <dgm:cxn modelId="{C2C4B5A2-119F-44BE-B70E-8C7A9CEDF7CD}" type="presParOf" srcId="{F16535C1-48AA-4956-AB6C-027BD71DA20C}" destId="{70AD3ACF-B181-4293-A690-05DB4A7E1EB6}" srcOrd="3" destOrd="0" presId="urn:microsoft.com/office/officeart/2016/7/layout/LinearArrowProcessNumbered"/>
    <dgm:cxn modelId="{FFBE2B91-D0C8-4E9D-9049-64AEF9BC9B9B}" type="presParOf" srcId="{43A783D8-FC1C-4EE2-85B7-3CAF5D5417D0}" destId="{59DF497E-E128-4145-A7FD-18E69414073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9C813-797C-4BE3-BC86-3163B3CF53EF}">
      <dsp:nvSpPr>
        <dsp:cNvPr id="0" name=""/>
        <dsp:cNvSpPr/>
      </dsp:nvSpPr>
      <dsp:spPr>
        <a:xfrm>
          <a:off x="1052586" y="974851"/>
          <a:ext cx="841042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750C8-32AC-4393-9BB5-179A3F7DFEFB}">
      <dsp:nvSpPr>
        <dsp:cNvPr id="0" name=""/>
        <dsp:cNvSpPr/>
      </dsp:nvSpPr>
      <dsp:spPr>
        <a:xfrm>
          <a:off x="1944092" y="904239"/>
          <a:ext cx="96719" cy="181664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2"/>
            <a:satOff val="-1631"/>
            <a:lumOff val="-20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81412"/>
              <a:satOff val="-1631"/>
              <a:lumOff val="-2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A74F97-DC20-4ADA-81A5-4B18B8D54372}">
      <dsp:nvSpPr>
        <dsp:cNvPr id="0" name=""/>
        <dsp:cNvSpPr/>
      </dsp:nvSpPr>
      <dsp:spPr>
        <a:xfrm>
          <a:off x="525631" y="553061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49181" y="676611"/>
        <a:ext cx="596551" cy="596551"/>
      </dsp:txXfrm>
    </dsp:sp>
    <dsp:sp modelId="{0248A0C4-5627-4001-A451-15D0E5A05345}">
      <dsp:nvSpPr>
        <dsp:cNvPr id="0" name=""/>
        <dsp:cNvSpPr/>
      </dsp:nvSpPr>
      <dsp:spPr>
        <a:xfrm>
          <a:off x="1283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62823"/>
            <a:satOff val="-3262"/>
            <a:lumOff val="-41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962823"/>
              <a:satOff val="-3262"/>
              <a:lumOff val="-41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Combined dataframes yelp_business, yelp_reviews and yelp_checkins to collect more features </a:t>
          </a:r>
        </a:p>
      </dsp:txBody>
      <dsp:txXfrm>
        <a:off x="1283" y="1940781"/>
        <a:ext cx="1892345" cy="1587131"/>
      </dsp:txXfrm>
    </dsp:sp>
    <dsp:sp modelId="{6F7EA755-B716-476F-A6C4-AF8A69D29E42}">
      <dsp:nvSpPr>
        <dsp:cNvPr id="0" name=""/>
        <dsp:cNvSpPr/>
      </dsp:nvSpPr>
      <dsp:spPr>
        <a:xfrm>
          <a:off x="2103890" y="974851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-1444235"/>
            <a:satOff val="-4893"/>
            <a:lumOff val="-62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444235"/>
              <a:satOff val="-4893"/>
              <a:lumOff val="-6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2722F0-48AF-41D9-8EE4-041115DDD866}">
      <dsp:nvSpPr>
        <dsp:cNvPr id="0" name=""/>
        <dsp:cNvSpPr/>
      </dsp:nvSpPr>
      <dsp:spPr>
        <a:xfrm>
          <a:off x="4046698" y="904239"/>
          <a:ext cx="96719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925647"/>
            <a:satOff val="-6523"/>
            <a:lumOff val="-83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925647"/>
              <a:satOff val="-6523"/>
              <a:lumOff val="-8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8E323E4-14F8-4D22-8CC4-AF48A3861FCA}">
      <dsp:nvSpPr>
        <dsp:cNvPr id="0" name=""/>
        <dsp:cNvSpPr/>
      </dsp:nvSpPr>
      <dsp:spPr>
        <a:xfrm>
          <a:off x="2628237" y="553061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51787" y="676611"/>
        <a:ext cx="596551" cy="596551"/>
      </dsp:txXfrm>
    </dsp:sp>
    <dsp:sp modelId="{22750AE0-7AC7-4782-9CE3-8DAA34B25694}">
      <dsp:nvSpPr>
        <dsp:cNvPr id="0" name=""/>
        <dsp:cNvSpPr/>
      </dsp:nvSpPr>
      <dsp:spPr>
        <a:xfrm>
          <a:off x="2103890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407058"/>
            <a:satOff val="-8154"/>
            <a:lumOff val="-104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407058"/>
              <a:satOff val="-8154"/>
              <a:lumOff val="-10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Trained data on linear regression model from scikitlearn library and predicted the star ratings on the basis of collected features with RMSE and variance score</a:t>
          </a:r>
        </a:p>
      </dsp:txBody>
      <dsp:txXfrm>
        <a:off x="2103890" y="1940781"/>
        <a:ext cx="1892345" cy="1587131"/>
      </dsp:txXfrm>
    </dsp:sp>
    <dsp:sp modelId="{A2A42108-A0ED-45A8-8B32-373A115D01D8}">
      <dsp:nvSpPr>
        <dsp:cNvPr id="0" name=""/>
        <dsp:cNvSpPr/>
      </dsp:nvSpPr>
      <dsp:spPr>
        <a:xfrm>
          <a:off x="4206496" y="974851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-2888470"/>
            <a:satOff val="-9785"/>
            <a:lumOff val="-125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888470"/>
              <a:satOff val="-9785"/>
              <a:lumOff val="-12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982FD5-376D-44B8-8C3A-33A8723D4D03}">
      <dsp:nvSpPr>
        <dsp:cNvPr id="0" name=""/>
        <dsp:cNvSpPr/>
      </dsp:nvSpPr>
      <dsp:spPr>
        <a:xfrm>
          <a:off x="6149305" y="904239"/>
          <a:ext cx="96719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0DCF19-9A71-4CBA-B26C-C8C9145EAC01}">
      <dsp:nvSpPr>
        <dsp:cNvPr id="0" name=""/>
        <dsp:cNvSpPr/>
      </dsp:nvSpPr>
      <dsp:spPr>
        <a:xfrm>
          <a:off x="4730844" y="553061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54394" y="676611"/>
        <a:ext cx="596551" cy="596551"/>
      </dsp:txXfrm>
    </dsp:sp>
    <dsp:sp modelId="{F03747A2-24D7-4B4F-A1EB-6C55539984FD}">
      <dsp:nvSpPr>
        <dsp:cNvPr id="0" name=""/>
        <dsp:cNvSpPr/>
      </dsp:nvSpPr>
      <dsp:spPr>
        <a:xfrm>
          <a:off x="4206496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851293"/>
            <a:satOff val="-13047"/>
            <a:lumOff val="-167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851293"/>
              <a:satOff val="-13047"/>
              <a:lumOff val="-16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Compared linear regression model with SVM by comparing RMSE and variance score</a:t>
          </a:r>
        </a:p>
      </dsp:txBody>
      <dsp:txXfrm>
        <a:off x="4206496" y="1940781"/>
        <a:ext cx="1892345" cy="1587131"/>
      </dsp:txXfrm>
    </dsp:sp>
    <dsp:sp modelId="{5EA508B3-072E-47AA-A8A0-6AB3AAC60C85}">
      <dsp:nvSpPr>
        <dsp:cNvPr id="0" name=""/>
        <dsp:cNvSpPr/>
      </dsp:nvSpPr>
      <dsp:spPr>
        <a:xfrm>
          <a:off x="6309103" y="974851"/>
          <a:ext cx="1892345" cy="72"/>
        </a:xfrm>
        <a:prstGeom prst="rect">
          <a:avLst/>
        </a:prstGeom>
        <a:solidFill>
          <a:schemeClr val="accent5">
            <a:tint val="40000"/>
            <a:alpha val="90000"/>
            <a:hueOff val="-4332704"/>
            <a:satOff val="-14678"/>
            <a:lumOff val="-188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332704"/>
              <a:satOff val="-14678"/>
              <a:lumOff val="-18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1305AD6-82E8-4D5E-8352-802AC367B43F}">
      <dsp:nvSpPr>
        <dsp:cNvPr id="0" name=""/>
        <dsp:cNvSpPr/>
      </dsp:nvSpPr>
      <dsp:spPr>
        <a:xfrm>
          <a:off x="8251911" y="904239"/>
          <a:ext cx="96719" cy="1816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814116"/>
            <a:satOff val="-16309"/>
            <a:lumOff val="-209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814116"/>
              <a:satOff val="-16309"/>
              <a:lumOff val="-20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2F4E15-FBD6-46B1-83DC-89157E110420}">
      <dsp:nvSpPr>
        <dsp:cNvPr id="0" name=""/>
        <dsp:cNvSpPr/>
      </dsp:nvSpPr>
      <dsp:spPr>
        <a:xfrm>
          <a:off x="6833450" y="553061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7000" y="676611"/>
        <a:ext cx="596551" cy="596551"/>
      </dsp:txXfrm>
    </dsp:sp>
    <dsp:sp modelId="{7D77583F-AF2E-430A-978F-E01FE76D9097}">
      <dsp:nvSpPr>
        <dsp:cNvPr id="0" name=""/>
        <dsp:cNvSpPr/>
      </dsp:nvSpPr>
      <dsp:spPr>
        <a:xfrm>
          <a:off x="6309103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295527"/>
            <a:satOff val="-17939"/>
            <a:lumOff val="-230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295527"/>
              <a:satOff val="-17939"/>
              <a:lumOff val="-23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From the results linear regression model outperformed SVM model with RMSE of 0.99 as compared 1.54</a:t>
          </a:r>
        </a:p>
      </dsp:txBody>
      <dsp:txXfrm>
        <a:off x="6309103" y="1940781"/>
        <a:ext cx="1892345" cy="1587131"/>
      </dsp:txXfrm>
    </dsp:sp>
    <dsp:sp modelId="{4CF7C383-9C55-43F0-9110-03A4E61C23E9}">
      <dsp:nvSpPr>
        <dsp:cNvPr id="0" name=""/>
        <dsp:cNvSpPr/>
      </dsp:nvSpPr>
      <dsp:spPr>
        <a:xfrm>
          <a:off x="8411709" y="974850"/>
          <a:ext cx="946172" cy="72"/>
        </a:xfrm>
        <a:prstGeom prst="rect">
          <a:avLst/>
        </a:prstGeom>
        <a:solidFill>
          <a:schemeClr val="accent5">
            <a:tint val="40000"/>
            <a:alpha val="90000"/>
            <a:hueOff val="-5776939"/>
            <a:satOff val="-19570"/>
            <a:lumOff val="-251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776939"/>
              <a:satOff val="-19570"/>
              <a:lumOff val="-2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8297C9-74A6-400B-8F5A-355F2CF0F2BA}">
      <dsp:nvSpPr>
        <dsp:cNvPr id="0" name=""/>
        <dsp:cNvSpPr/>
      </dsp:nvSpPr>
      <dsp:spPr>
        <a:xfrm>
          <a:off x="8936057" y="553061"/>
          <a:ext cx="843651" cy="843651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9059607" y="676611"/>
        <a:ext cx="596551" cy="596551"/>
      </dsp:txXfrm>
    </dsp:sp>
    <dsp:sp modelId="{59DF497E-E128-4145-A7FD-18E694140735}">
      <dsp:nvSpPr>
        <dsp:cNvPr id="0" name=""/>
        <dsp:cNvSpPr/>
      </dsp:nvSpPr>
      <dsp:spPr>
        <a:xfrm>
          <a:off x="8411709" y="1562312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Variance score for linear regression model comes out to be 0 and for SVM -1.40</a:t>
          </a:r>
        </a:p>
      </dsp:txBody>
      <dsp:txXfrm>
        <a:off x="8411709" y="1940781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28C3-0B7A-4F51-8EB9-BD1C64F7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8F7A0-E22A-4223-91C6-466B7713B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8B19-9438-4BD0-B726-6E4FF537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8035-6307-4CE4-BDD8-CE7D5F38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0A3BF-8E3F-4179-A05A-154D5836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1AF8-15C8-4A6E-8796-2FFC7C93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7BB8-6A04-4568-B51F-026D4126D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1451-2689-4F28-AEFC-22DC2D27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740DF-9E6B-4EC8-9B23-500D11B4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38BC-768A-47F4-A482-FB46D7FB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9F344-6157-4831-A448-C8A675E11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1727-028A-48B6-A36E-73F796A4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4608-BF59-400B-8C21-334C391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CA51-219D-48E7-B8B0-2D215E35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ED4E-BA70-4BC6-8045-10FE11C7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0A77-CB2E-44E7-9223-FC068633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0C47-85FB-49F5-BD20-867D8326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99A5-E390-4D8C-9095-96E58713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5CA0-BD72-4169-8CCC-2C5F7CFC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E2D93-F0EF-4E08-996E-E8D25A05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0363-3FD2-40D4-911B-1E99341F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E446-45B8-4274-9A97-0B3AD331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9EFC-0B3B-4224-B4FB-09C16070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84936-3737-4AEB-8F84-C896C705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1A26-C069-45CB-9BBA-B37621CD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4CE2-C042-40E9-9F26-BC7D9036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974F-9C05-47A2-A84D-7CDAA6CB7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3A92F-0512-4D5B-AE30-33790CA2A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67030-A1FF-4A79-A8F7-45A304BA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A7022-6F8D-4AF8-A226-440A00F1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9ADF-4333-4730-95AD-827036E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F6C2-C557-43F1-9DE4-934DFA65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4363-4D31-4062-BF31-01AD1FE9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D7BB9-0A87-49A7-AD7C-F8010A0E0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17066-7430-4EEA-BB01-40428AE71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A5FA2-032B-4C83-A98E-4DA39FA9E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8DD44-F9CE-4654-9171-95BCAC1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BBED6-EF0D-4E63-BEDF-97EB8DAD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968B0-EEDD-4870-A112-A386E702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D20F-E934-4108-8E9B-414A0423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7C142-AB95-476F-BC1A-D429A398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2097F-9B79-4F07-965D-AB9BE12D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D347E-115D-46C9-A29B-F216DDD1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56C6A-2203-459B-BFF3-EB3C198D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6D514-F96D-4C85-B453-4EE9E8C1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B01B9-9260-449E-AE55-1B591CFC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2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2364-5400-4BE8-A532-67BDF5E2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25FF-9B6E-44D0-BA48-097CCB4F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7AFE-4B6E-466E-8FD5-00D72EB9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C641C-5B8C-4108-932D-E0F10AD8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A9F05-3629-4ECB-9458-29E1AAC7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8DBF-370C-4A85-A9BA-49739F8B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CBAF-6077-4D87-9CAF-ADF8A822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4C025-9D36-4685-B39D-C92EAC471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0AFC7-4A5E-4DB9-93B4-FDC3391F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D7215-107E-448C-9B11-31BCB22A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387FF-B2CB-4349-A487-6ADF2C0A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D646C-FDAF-4ACF-B181-18C98953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85E35-DB45-4333-803B-72104847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CD4C-C790-4D4F-A1ED-42694831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C9F4-DD67-47C3-B0A2-6D1C2895C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4271-00F1-4773-9DE8-DE9F19625593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6D1C-18E9-4C41-A40B-F5A8DB98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8CCC-9C98-4850-8E90-4A3C0B4E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D5667-6BFC-43EA-9B24-021040266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1C1D0-8048-4AC3-A158-55B75674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Yelp Data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283B9-FCD4-4962-AFDF-D7B771BE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endParaRPr lang="en-US" sz="2200" dirty="0"/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Chouthai, Rohan</a:t>
            </a:r>
          </a:p>
          <a:p>
            <a:pPr algn="l"/>
            <a:r>
              <a:rPr lang="en-US" sz="2200" dirty="0" err="1"/>
              <a:t>Rajnalwar</a:t>
            </a:r>
            <a:r>
              <a:rPr lang="en-US" sz="2200" dirty="0"/>
              <a:t>, </a:t>
            </a:r>
            <a:r>
              <a:rPr lang="en-US" sz="2200" dirty="0" err="1"/>
              <a:t>Chandrakiran</a:t>
            </a:r>
            <a:endParaRPr lang="en-US" sz="2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0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33F5-361E-4E6A-9D64-68275CAB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Statistical Sampling - MCMC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F5F35A-B53F-4B31-B1D5-8CE88234A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15646"/>
            <a:ext cx="3983037" cy="2725236"/>
          </a:xfrm>
        </p:spPr>
      </p:pic>
      <p:pic>
        <p:nvPicPr>
          <p:cNvPr id="61" name="Content Placeholder 4">
            <a:extLst>
              <a:ext uri="{FF2B5EF4-FFF2-40B4-BE49-F238E27FC236}">
                <a16:creationId xmlns:a16="http://schemas.microsoft.com/office/drawing/2014/main" id="{93EC71DB-D3A2-4D00-9E95-13256EBF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78" y="3669080"/>
            <a:ext cx="7039708" cy="2453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DFE30B-7D39-4E86-8407-98670C32EF8A}"/>
              </a:ext>
            </a:extLst>
          </p:cNvPr>
          <p:cNvSpPr txBox="1"/>
          <p:nvPr/>
        </p:nvSpPr>
        <p:spPr>
          <a:xfrm>
            <a:off x="333996" y="2240782"/>
            <a:ext cx="3982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 this section, we plotted average stars per number of review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From fig 1, we can clearly see that the average stars are normally distributed. 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With the help of Metropolis algorithm, we MCMC sampled from the posterior distribution by doing an exponential search in the parameter space and estimated a model to fit the target posterior distribution like fig1.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can see from fig 2 that our sampled model does indeed look exactly like the posterior.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7C45A537-9189-43FC-85CC-0972C66F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exact values: 3.75348532682819 0.18031278127365452 estimated values: 3.7610560688615595 0.18187124252074136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65D96A54-304B-400A-81F7-5D3E4D271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78" y="6177087"/>
            <a:ext cx="2926334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1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B14CA-7AE7-408D-AA96-0292A6E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57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Yelp check-ins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3F405B9C-A27C-4864-B5FE-ADD85D0D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9341" y="916459"/>
            <a:ext cx="5017318" cy="501731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416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4">
            <a:extLst>
              <a:ext uri="{FF2B5EF4-FFF2-40B4-BE49-F238E27FC236}">
                <a16:creationId xmlns:a16="http://schemas.microsoft.com/office/drawing/2014/main" id="{546C4E63-5F8D-44B8-9860-1D7841E3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-1004"/>
            <a:ext cx="12188952" cy="686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58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14CA-7AE7-408D-AA96-0292A6E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2800"/>
              <a:t>Check-in variation through the time of the day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A3EF56-CE62-4D1F-AF27-0B5F4D0A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500"/>
              <a:t>Check-ins have become an integral part of social media experience. </a:t>
            </a:r>
          </a:p>
          <a:p>
            <a:r>
              <a:rPr lang="en-US" sz="1500"/>
              <a:t>Essentially, it gives us an idea of how many people go to a restaurant at any time. </a:t>
            </a:r>
          </a:p>
          <a:p>
            <a:r>
              <a:rPr lang="en-US" sz="1500"/>
              <a:t>From the image alongside, we can see that very few people check-in at an early hour in the day and an early day in the week. </a:t>
            </a:r>
          </a:p>
          <a:p>
            <a:r>
              <a:rPr lang="en-US" sz="1500"/>
              <a:t>Saturday and Sunday nights see a massive spike in check-ins. 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FD876D75-C643-46E5-B64A-6DDA541F9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97" y="936393"/>
            <a:ext cx="4418648" cy="46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08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14CA-7AE7-408D-AA96-0292A6E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Day wise check-ins and Kernel Density Estimator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9A55C-558C-4A39-96D4-73BD978BA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6" y="3859607"/>
            <a:ext cx="2796894" cy="278990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77C0406-7E33-4764-B4E7-FC4939B98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04" y="722842"/>
            <a:ext cx="2998838" cy="278892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A3EF56-CE62-4D1F-AF27-0B5F4D0A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308" y="2943759"/>
            <a:ext cx="5747187" cy="2987543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 fig 1, we can see the total check-ins progressing through each day of the week.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Essentially, it gives us an idea of how the number of people checking in increases as the week progresses.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 fig 2, we use a non parametric way to estimate the pdf of check-ins. It is known as KDE.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KDE is basically a curve smoothening process which is achieved by assigning more weight to the central point in bins of the pdf. </a:t>
            </a:r>
          </a:p>
        </p:txBody>
      </p:sp>
    </p:spTree>
    <p:extLst>
      <p:ext uri="{BB962C8B-B14F-4D97-AF65-F5344CB8AC3E}">
        <p14:creationId xmlns:p14="http://schemas.microsoft.com/office/powerpoint/2010/main" val="88519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E0040-553F-444B-A4A0-F2DDACCB8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F6713D-1D96-48BA-83FB-4CAD9ADF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2975"/>
            <a:ext cx="4610100" cy="132397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14CA-7AE7-408D-AA96-0292A6E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36" y="4857750"/>
            <a:ext cx="3721989" cy="1066800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Reviews and Stars </a:t>
            </a:r>
          </a:p>
        </p:txBody>
      </p:sp>
    </p:spTree>
    <p:extLst>
      <p:ext uri="{BB962C8B-B14F-4D97-AF65-F5344CB8AC3E}">
        <p14:creationId xmlns:p14="http://schemas.microsoft.com/office/powerpoint/2010/main" val="286998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94A0C-AFF7-4BAE-BE8E-B4375CC9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 sz="3100"/>
              <a:t>Estimating  star ratings with Linear Regression model and Support Vector Machine model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8076D-2848-4CEF-957B-1BF072388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978958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08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B14CA-7AE7-408D-AA96-0292A6EF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Predicting Likes based on reviews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7A3EF56-CE62-4D1F-AF27-0B5F4D0A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dirty="0" err="1">
                <a:solidFill>
                  <a:schemeClr val="bg1"/>
                </a:solidFill>
              </a:rPr>
              <a:t>naivebayes</a:t>
            </a:r>
            <a:r>
              <a:rPr lang="en-US" sz="2000" dirty="0">
                <a:solidFill>
                  <a:schemeClr val="bg1"/>
                </a:solidFill>
              </a:rPr>
              <a:t> classifier and SVM to build a model to predict likes based on the keyword in the reviews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Predicted the accuracy with confusion matrix based on F-1 score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Both models performed equally in terms of accuracy (85%) as data had more likes for (likes = 1)</a:t>
            </a:r>
          </a:p>
          <a:p>
            <a:r>
              <a:rPr lang="en-US" sz="2000" dirty="0">
                <a:solidFill>
                  <a:schemeClr val="bg1"/>
                </a:solidFill>
              </a:rPr>
              <a:t>Key Takeaway-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Both models would have performed better if data had normal distribution for number of likes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9E233-830F-4788-8EA4-26091AF2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97" y="1829861"/>
            <a:ext cx="4166313" cy="211031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1EA108-DDB4-42FC-8549-FE752127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4102100"/>
            <a:ext cx="4263985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062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CF7A-07EC-4E48-BA7F-055B7A4B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Conclusions</a:t>
            </a:r>
          </a:p>
        </p:txBody>
      </p:sp>
      <p:pic>
        <p:nvPicPr>
          <p:cNvPr id="7" name="Graphic 6" descr="Arrow: Slight curve">
            <a:extLst>
              <a:ext uri="{FF2B5EF4-FFF2-40B4-BE49-F238E27FC236}">
                <a16:creationId xmlns:a16="http://schemas.microsoft.com/office/drawing/2014/main" id="{748D5021-02AE-44FE-BE90-6A81B5996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" y="1715781"/>
            <a:ext cx="3425957" cy="34259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0610-1DC8-4C60-B4DE-F1CBD145B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1400" dirty="0"/>
              <a:t>We imported the big data files of the Yelp dataset as a part of this project. We then went on to analyze different aspects of the Yelp business, reviews, </a:t>
            </a:r>
            <a:r>
              <a:rPr lang="en-US" sz="1400" dirty="0" err="1"/>
              <a:t>checkins</a:t>
            </a:r>
            <a:r>
              <a:rPr lang="en-US" sz="1400" dirty="0"/>
              <a:t> and users.</a:t>
            </a:r>
          </a:p>
          <a:p>
            <a:r>
              <a:rPr lang="en-US" sz="1400" dirty="0"/>
              <a:t>By exploring the data, we identified which city has the most businesses in this dataset. </a:t>
            </a:r>
          </a:p>
          <a:p>
            <a:r>
              <a:rPr lang="en-US" sz="1400" dirty="0"/>
              <a:t>We also identified how the restaurants in this dataset are performing by checking their star rating distribution. </a:t>
            </a:r>
          </a:p>
          <a:p>
            <a:r>
              <a:rPr lang="en-US" sz="1400" dirty="0"/>
              <a:t>We then explored the most popular Las Vegas and the most popular categories of Yelp businesses therein. </a:t>
            </a:r>
          </a:p>
          <a:p>
            <a:r>
              <a:rPr lang="en-US" sz="1400" dirty="0"/>
              <a:t>We then went on to analyze the yelp check-ins in depth and built a non parametric method to sample from a pdf by using KDE. </a:t>
            </a:r>
          </a:p>
          <a:p>
            <a:r>
              <a:rPr lang="en-US" sz="1400" dirty="0"/>
              <a:t>We then built a model to explore the review count and average stars, MCMC estimated a model based on the normal distribution of the data. </a:t>
            </a:r>
          </a:p>
          <a:p>
            <a:r>
              <a:rPr lang="en-US" sz="1400" dirty="0"/>
              <a:t>We then built linear regression and SVM algorithms to predict the star rating of the restaurants and lastly built a Naive Bayes estimator and SVM to predict the likes based on the reviews of the restaurant. 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354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B661E05-D020-4B03-A4B7-F9EF3B1B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9" descr="Smiling Face with No Fill">
            <a:extLst>
              <a:ext uri="{FF2B5EF4-FFF2-40B4-BE49-F238E27FC236}">
                <a16:creationId xmlns:a16="http://schemas.microsoft.com/office/drawing/2014/main" id="{15B86112-315B-41BA-9671-79523A454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B5643-498A-47BA-99AF-0E8199BF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E36D-25E1-42F8-8DF7-FB9CAF464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There is a total of 7 csv files and we will be exploring 4 of them, They are as follows-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Yelp Business- (175k rows, 13 columns)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Yelp Check-in- (3.91m rows, 4 columns)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Yelp Reviews-(9 columns)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Yelp User- (22 columns)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00"/>
                </a:solidFill>
              </a:rPr>
              <a:t>Yelp Tip- (1 M rows, 5 columns)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23848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C73B1-AEC7-4F49-83BA-19A9A15A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Yelp Business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6E43A-73A6-45D3-B6A4-2C69B6C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Visualizing the null values with a Heat Map</a:t>
            </a:r>
            <a:endParaRPr lang="en-US" sz="2800" kern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4C3B7-BF2B-4ADE-9D5D-BF26EF37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342900" indent="-342900"/>
            <a:r>
              <a:rPr lang="en-US" sz="1800" dirty="0">
                <a:solidFill>
                  <a:schemeClr val="bg1"/>
                </a:solidFill>
              </a:rPr>
              <a:t>It is important to check out the null values in the data before we proceed with the analysis.</a:t>
            </a:r>
          </a:p>
          <a:p>
            <a:pPr marL="342900" indent="-342900"/>
            <a:endParaRPr lang="en-US" sz="1800" dirty="0">
              <a:solidFill>
                <a:schemeClr val="bg1"/>
              </a:solidFill>
            </a:endParaRPr>
          </a:p>
          <a:p>
            <a:pPr marL="342900" indent="-342900"/>
            <a:r>
              <a:rPr lang="en-US" sz="1800" dirty="0">
                <a:solidFill>
                  <a:schemeClr val="bg1"/>
                </a:solidFill>
              </a:rPr>
              <a:t>By looking at the heatmap we can see that there are lot of null values in neighborhood column.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A15D6-722A-40A9-94E4-97695F5F23B9}"/>
              </a:ext>
            </a:extLst>
          </p:cNvPr>
          <p:cNvSpPr txBox="1"/>
          <p:nvPr/>
        </p:nvSpPr>
        <p:spPr>
          <a:xfrm>
            <a:off x="4957396" y="6257993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Libraries: Seaborn</a:t>
            </a:r>
          </a:p>
        </p:txBody>
      </p:sp>
      <p:pic>
        <p:nvPicPr>
          <p:cNvPr id="26" name="Content Placeholder 3">
            <a:extLst>
              <a:ext uri="{FF2B5EF4-FFF2-40B4-BE49-F238E27FC236}">
                <a16:creationId xmlns:a16="http://schemas.microsoft.com/office/drawing/2014/main" id="{99049E35-DE25-4429-8025-C44148C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89330" y="-108437"/>
            <a:ext cx="5902571" cy="68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6E43A-73A6-45D3-B6A4-2C69B6C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 Rating Distribution for the Yelp Businesses</a:t>
            </a:r>
            <a:br>
              <a:rPr lang="en-US" sz="2800" dirty="0"/>
            </a:b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4C3B7-BF2B-4ADE-9D5D-BF26EF37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We use a bar plot to visualize the counts of all the ratings.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We can see that maximum businesses are rated 3 or greater than 3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pPr marL="285750" indent="-285750"/>
            <a:r>
              <a:rPr lang="en-US" sz="1800" dirty="0">
                <a:solidFill>
                  <a:schemeClr val="bg1"/>
                </a:solidFill>
              </a:rPr>
              <a:t>In fact, there are maximum businesses with a 4 rating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11E821A-8FFF-43E5-B68D-F52C25B0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123" y="1239716"/>
            <a:ext cx="6664569" cy="4088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AA15D6-722A-40A9-94E4-97695F5F23B9}"/>
              </a:ext>
            </a:extLst>
          </p:cNvPr>
          <p:cNvSpPr txBox="1"/>
          <p:nvPr/>
        </p:nvSpPr>
        <p:spPr>
          <a:xfrm>
            <a:off x="4957396" y="6257993"/>
            <a:ext cx="227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Libraries: Seaborn</a:t>
            </a:r>
          </a:p>
        </p:txBody>
      </p:sp>
    </p:spTree>
    <p:extLst>
      <p:ext uri="{BB962C8B-B14F-4D97-AF65-F5344CB8AC3E}">
        <p14:creationId xmlns:p14="http://schemas.microsoft.com/office/powerpoint/2010/main" val="295130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E43A-73A6-45D3-B6A4-2C69B6C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Cities with best Businesses</a:t>
            </a:r>
            <a:br>
              <a:rPr lang="en-US" sz="3700"/>
            </a:br>
            <a:endParaRPr lang="en-US" sz="37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4E1106-243D-47D7-A3A1-D4A055E476C3}"/>
              </a:ext>
            </a:extLst>
          </p:cNvPr>
          <p:cNvSpPr txBox="1">
            <a:spLocks/>
          </p:cNvSpPr>
          <p:nvPr/>
        </p:nvSpPr>
        <p:spPr>
          <a:xfrm>
            <a:off x="762000" y="2279018"/>
            <a:ext cx="5314543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Assuming businesses above star rating 4 as best businesses, we use heat map to plot cities with most number of best businesses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+mn-lt"/>
                <a:ea typeface="+mn-ea"/>
                <a:cs typeface="+mn-cs"/>
              </a:rPr>
              <a:t>    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ea typeface="+mn-ea"/>
                <a:cs typeface="+mn-cs"/>
              </a:rPr>
              <a:t>As we can see maximum number of best businesses are located in Las Vegas and Phoenix cities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A4161-BE3B-4296-99F6-92046A9A4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8" r="-2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35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6E43A-73A6-45D3-B6A4-2C69B6C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Categories in Las Vegas business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24F03-EAC3-42F3-918E-562270D52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0" y="782515"/>
            <a:ext cx="8018584" cy="41023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4E1106-243D-47D7-A3A1-D4A055E476C3}"/>
              </a:ext>
            </a:extLst>
          </p:cNvPr>
          <p:cNvSpPr txBox="1">
            <a:spLocks/>
          </p:cNvSpPr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Shopping is the most popular category of business in Las Vegas followed by Restaurants.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Home services, food and Beauty are the next biggest categories. 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+mn-lt"/>
                <a:ea typeface="+mn-ea"/>
                <a:cs typeface="+mn-cs"/>
              </a:rPr>
              <a:t>These findings clearly show what a big tourist place Las Vegas is.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23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3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633F5-361E-4E6A-9D64-68275CAB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Yelp Users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407666-F4B4-472E-B2B0-C127FDC0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8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3100A-99EE-4867-82FC-DCF01944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Classical Data Science: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Hypothesis Testing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8363B5-3CAC-4081-ABAB-5FA8FFAD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examine yelp users’ average stars.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Null hypothesis- Old yelp users have higher average stars rating.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Two sample T test results: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 value= 5.22 &gt;0.05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Two sample T test results: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Do not reject null hypothesis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Thus, old yelp users do have higher average stars ratings.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8F1E68C-6B8B-4E71-8227-80B290C1A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434268"/>
            <a:ext cx="6250769" cy="38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953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Yelp Data Analysis</vt:lpstr>
      <vt:lpstr>DATASET</vt:lpstr>
      <vt:lpstr> Yelp Business Analysis</vt:lpstr>
      <vt:lpstr>Visualizing the null values with a Heat Map</vt:lpstr>
      <vt:lpstr>Star Rating Distribution for the Yelp Businesses  </vt:lpstr>
      <vt:lpstr>Cities with best Businesses </vt:lpstr>
      <vt:lpstr>Top Categories in Las Vegas business </vt:lpstr>
      <vt:lpstr>Yelp Users </vt:lpstr>
      <vt:lpstr>Classical Data Science: Hypothesis Testing</vt:lpstr>
      <vt:lpstr>Statistical Sampling - MCMC</vt:lpstr>
      <vt:lpstr>Yelp check-ins</vt:lpstr>
      <vt:lpstr>Check-in variation through the time of the day</vt:lpstr>
      <vt:lpstr>Day wise check-ins and Kernel Density Estimator</vt:lpstr>
      <vt:lpstr>Reviews and Stars </vt:lpstr>
      <vt:lpstr>Estimating  star ratings with Linear Regression model and Support Vector Machine model</vt:lpstr>
      <vt:lpstr>Predicting Likes based on reviews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EDA and Regression Analysis</dc:title>
  <dc:creator>chandrakiran rajnalwar</dc:creator>
  <cp:lastModifiedBy>Rohan Chouthai</cp:lastModifiedBy>
  <cp:revision>33</cp:revision>
  <dcterms:created xsi:type="dcterms:W3CDTF">2018-08-08T20:21:52Z</dcterms:created>
  <dcterms:modified xsi:type="dcterms:W3CDTF">2018-08-09T06:25:20Z</dcterms:modified>
</cp:coreProperties>
</file>