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6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/>
    <p:restoredTop sz="94169"/>
  </p:normalViewPr>
  <p:slideViewPr>
    <p:cSldViewPr snapToGrid="0" snapToObjects="1">
      <p:cViewPr varScale="1">
        <p:scale>
          <a:sx n="151" d="100"/>
          <a:sy n="151" d="100"/>
        </p:scale>
        <p:origin x="18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C8D25-249C-1847-824A-4605F7612C39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767D8-EEAD-B241-8702-C68C407A7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1800" b="1" kern="0" dirty="0">
                <a:solidFill>
                  <a:srgbClr val="365F9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Customer Churn Prediction - Script</a:t>
            </a:r>
          </a:p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Introduction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Welcome to my term project presentation, where I walk you through the complete journey of building an end-to-end data science pipeline. For this project, I tackled a real-world business problem: Customer Churn Prediction, using Python to derive actionable insights that can enhance customer retention strategies. Let’s dive in!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767D8-EEAD-B241-8702-C68C407A7F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50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Closing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Through this comprehensive data science pipeline, I was able to predict churn and provide meaningful business strategies. This project demonstrates the power of data-driven decision-making and end-to-end analytics.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767D8-EEAD-B241-8702-C68C407A7F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69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Problem Description and Dataset Overview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objective of this project was to predict customer churn in a telecom company. Churn refers to when customers stop using the company's services. For this, I utilized a publicly available dataset from Kaggle, containing demographic information, subscription details, tenure, and service usage data from around 7,000 customers.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767D8-EEAD-B241-8702-C68C407A7F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75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Exploratory Data Analysis (EDA)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 started with Exploratory Data Analysis to understand the dataset and uncover hidden patterns.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767D8-EEAD-B241-8702-C68C407A7F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36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Using libraries like pandas, matplotlib, and seaborn, I identified missing values, visualized outliers, and explored correlations between features. The correlation heatmap revealed strong relationships between certain variables, helping me prioritize features. Additionally, I plotted the target variable distribution to confirm class imbalance.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767D8-EEAD-B241-8702-C68C407A7F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57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Data Preprocessing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 the preprocessing phase, I handled missing data using imputation techniques and encoded categorical variables using Label Encoding. For numerical features, I applied standard scaling to normalize the data, ensuring consistency for model training.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767D8-EEAD-B241-8702-C68C407A7F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11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Feature Engineering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Next, I focused on feature engineering to improve model performance. Using Principal Component Analysis, I reduced the dataset to five principal components, retaining 85% of the variance. Additionally, I applied Recursive Feature Elimination to select the most relevant features for classification.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767D8-EEAD-B241-8702-C68C407A7F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Model Building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Now onto model building! I trained two types of models: Logistic Regression for classification and K-Means clustering for segmentation. The classification model predicted churn with an accuracy of 81%, while clustering identified distinct customer groups for targeted marketing.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767D8-EEAD-B241-8702-C68C407A7F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3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Model Evaluation and Tuning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 ensure robust performance, I evaluated the models using cross-validation and optimized hyperparameters with Grid Search. The ROC curve for Random Forest showed an impressive Area Under Curve (AUC) score of 0.84.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767D8-EEAD-B241-8702-C68C407A7F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69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Business Insights and Recommendations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Finally, actionable insights! The models revealed that customers with month-to-month contracts and those with high tenure are more likely to churn. I recommend offering loyalty rewards to long-term customers and exclusive discounts to month-to-month users to reduce churn.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767D8-EEAD-B241-8702-C68C407A7F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71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591767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76937" y="1828799"/>
            <a:ext cx="990599" cy="228659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10" y="3264407"/>
            <a:ext cx="3859795" cy="22865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7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5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3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61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TextBox 11"/>
          <p:cNvSpPr txBox="1"/>
          <p:nvPr/>
        </p:nvSpPr>
        <p:spPr bwMode="gray">
          <a:xfrm>
            <a:off x="7033422" y="2898648"/>
            <a:ext cx="660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651683" y="589767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8" y="903421"/>
            <a:ext cx="6160385" cy="289565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13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95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2305"/>
            <a:ext cx="6423592" cy="71466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231343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5"/>
            <a:ext cx="2313432" cy="287771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2" y="2489200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5"/>
            <a:ext cx="2326749" cy="286987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1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1" y="3147164"/>
            <a:ext cx="231374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76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461" y="4180095"/>
            <a:ext cx="229904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2743" y="2486221"/>
            <a:ext cx="2021456" cy="1450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881461" y="4837558"/>
            <a:ext cx="2298410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8" y="4179596"/>
            <a:ext cx="231779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509453"/>
            <a:ext cx="2025182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37558"/>
            <a:ext cx="2330903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1" y="4179595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509453"/>
            <a:ext cx="2018839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1" y="4837558"/>
            <a:ext cx="229949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76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21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077347" cy="457199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5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5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7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38039" y="7605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8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7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94298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39" y="3253588"/>
            <a:ext cx="3636981" cy="276621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4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9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1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89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1182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89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0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0000"/>
            <a:ext cx="3001938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1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9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320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9638" y="6365499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8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3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Customer Churn Prediction</a:t>
            </a:r>
          </a:p>
          <a:p>
            <a:r>
              <a:t>End-to-End Data Science Pipeline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Term Project by Rohan Devikoppa Shreedhara</a:t>
            </a:r>
          </a:p>
        </p:txBody>
      </p:sp>
      <p:pic>
        <p:nvPicPr>
          <p:cNvPr id="13" name="Audio 12">
            <a:extLst>
              <a:ext uri="{FF2B5EF4-FFF2-40B4-BE49-F238E27FC236}">
                <a16:creationId xmlns:a16="http://schemas.microsoft.com/office/drawing/2014/main" id="{6E21A50A-328C-5055-EBD8-36399A13A55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78800" y="58928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170"/>
    </mc:Choice>
    <mc:Fallback>
      <p:transition spd="slow" advTm="281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Insights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Month-to-month contract customers have higher churn rates.</a:t>
            </a:r>
          </a:p>
          <a:p>
            <a:r>
              <a:t>2. Recommend loyalty rewards for long-term customers.</a:t>
            </a:r>
          </a:p>
          <a:p>
            <a:r>
              <a:t>3. Offer discounts to month-to-month users to retain them.</a:t>
            </a:r>
          </a:p>
        </p:txBody>
      </p:sp>
      <p:pic>
        <p:nvPicPr>
          <p:cNvPr id="6" name="Audio 5">
            <a:extLst>
              <a:ext uri="{FF2B5EF4-FFF2-40B4-BE49-F238E27FC236}">
                <a16:creationId xmlns:a16="http://schemas.microsoft.com/office/drawing/2014/main" id="{BA4DB02E-5785-5F0E-894D-5A98858CF6A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78800" y="58928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982"/>
    </mc:Choice>
    <mc:Fallback>
      <p:transition spd="slow" advTm="369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Thank you for watching!</a:t>
            </a:r>
          </a:p>
          <a:p>
            <a:r>
              <a:rPr dirty="0"/>
              <a:t>Full code and documentation are available on GitHub.</a:t>
            </a:r>
          </a:p>
        </p:txBody>
      </p:sp>
      <p:pic>
        <p:nvPicPr>
          <p:cNvPr id="12" name="Audio 11">
            <a:extLst>
              <a:ext uri="{FF2B5EF4-FFF2-40B4-BE49-F238E27FC236}">
                <a16:creationId xmlns:a16="http://schemas.microsoft.com/office/drawing/2014/main" id="{F8BA6227-87B0-FACE-66E4-8EE7A0238CC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78800" y="58928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836"/>
    </mc:Choice>
    <mc:Fallback>
      <p:transition spd="slow" advTm="168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Predict customer churn for a telecom company.</a:t>
            </a:r>
          </a:p>
          <a:p>
            <a:r>
              <a:t>Dataset: Kaggle dataset with 7,000 customer records.</a:t>
            </a:r>
          </a:p>
          <a:p>
            <a:r>
              <a:t>Focus: Provide actionable insights to reduce churn rates.</a:t>
            </a:r>
          </a:p>
        </p:txBody>
      </p:sp>
      <p:pic>
        <p:nvPicPr>
          <p:cNvPr id="13" name="Audio 12">
            <a:extLst>
              <a:ext uri="{FF2B5EF4-FFF2-40B4-BE49-F238E27FC236}">
                <a16:creationId xmlns:a16="http://schemas.microsoft.com/office/drawing/2014/main" id="{C9DD30EB-10D7-5AD3-C830-BDE0771CAD8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78800" y="58928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681"/>
    </mc:Choice>
    <mc:Fallback>
      <p:transition spd="slow" advTm="286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Identified missing values, outliers, and trends.</a:t>
            </a:r>
          </a:p>
          <a:p>
            <a:r>
              <a:t>2. Correlation heatmap revealed key feature relationships.</a:t>
            </a:r>
          </a:p>
          <a:p>
            <a:r>
              <a:t>3. Target variable distribution showed class imbalance.</a:t>
            </a:r>
          </a:p>
        </p:txBody>
      </p:sp>
      <p:pic>
        <p:nvPicPr>
          <p:cNvPr id="10" name="Audio 9">
            <a:extLst>
              <a:ext uri="{FF2B5EF4-FFF2-40B4-BE49-F238E27FC236}">
                <a16:creationId xmlns:a16="http://schemas.microsoft.com/office/drawing/2014/main" id="{CDDB9FBB-395D-64EF-237D-161E8B29702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78800" y="58928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633"/>
    </mc:Choice>
    <mc:Fallback>
      <p:transition spd="slow" advTm="126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DE38B-0F6B-8398-6926-C2624693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pic>
        <p:nvPicPr>
          <p:cNvPr id="5" name="Content Placeholder 4" descr="A white sheet with blue and green squares&#10;&#10;Description automatically generated">
            <a:extLst>
              <a:ext uri="{FF2B5EF4-FFF2-40B4-BE49-F238E27FC236}">
                <a16:creationId xmlns:a16="http://schemas.microsoft.com/office/drawing/2014/main" id="{E52ABD1E-0B70-BAA4-8830-2E69A6963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572000" y="4091906"/>
            <a:ext cx="4222067" cy="2371894"/>
          </a:xfr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6F8F6BDA-94E5-427E-04CE-305315935C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610" y="2539023"/>
            <a:ext cx="4396390" cy="3924777"/>
          </a:xfrm>
          <a:prstGeom prst="rect">
            <a:avLst/>
          </a:prstGeom>
        </p:spPr>
      </p:pic>
      <p:pic>
        <p:nvPicPr>
          <p:cNvPr id="9" name="Picture 8" descr="A graph with blue squares&#10;&#10;Description automatically generated">
            <a:extLst>
              <a:ext uri="{FF2B5EF4-FFF2-40B4-BE49-F238E27FC236}">
                <a16:creationId xmlns:a16="http://schemas.microsoft.com/office/drawing/2014/main" id="{6BF70A63-E9F3-3CD9-7D32-3A89BA2E0D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2124368"/>
            <a:ext cx="2543503" cy="1967538"/>
          </a:xfrm>
          <a:prstGeom prst="rect">
            <a:avLst/>
          </a:prstGeom>
        </p:spPr>
      </p:pic>
      <p:pic>
        <p:nvPicPr>
          <p:cNvPr id="8" name="Audio 7">
            <a:extLst>
              <a:ext uri="{FF2B5EF4-FFF2-40B4-BE49-F238E27FC236}">
                <a16:creationId xmlns:a16="http://schemas.microsoft.com/office/drawing/2014/main" id="{779085E1-5706-D7DB-0825-E82DC2BC936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178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75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030"/>
    </mc:Choice>
    <mc:Fallback>
      <p:transition spd="slow" advTm="280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362" y="2433380"/>
            <a:ext cx="3274635" cy="3530600"/>
          </a:xfrm>
        </p:spPr>
        <p:txBody>
          <a:bodyPr/>
          <a:lstStyle/>
          <a:p>
            <a:r>
              <a:rPr dirty="0"/>
              <a:t>1. Handled missing data using </a:t>
            </a:r>
            <a:r>
              <a:rPr dirty="0" err="1"/>
              <a:t>SimpleImputer</a:t>
            </a:r>
            <a:r>
              <a:rPr dirty="0"/>
              <a:t>.</a:t>
            </a:r>
          </a:p>
          <a:p>
            <a:r>
              <a:rPr dirty="0"/>
              <a:t>2. Encoded categorical variables with </a:t>
            </a:r>
            <a:r>
              <a:rPr dirty="0" err="1"/>
              <a:t>LabelEncoder</a:t>
            </a:r>
            <a:r>
              <a:rPr dirty="0"/>
              <a:t>.</a:t>
            </a:r>
          </a:p>
          <a:p>
            <a:r>
              <a:rPr dirty="0"/>
              <a:t>3. Standardized numerical features using </a:t>
            </a:r>
            <a:r>
              <a:rPr dirty="0" err="1"/>
              <a:t>StandardScaler</a:t>
            </a:r>
            <a:r>
              <a:rPr dirty="0"/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CA9E67-D5C0-1B50-8D98-A916BA133619}"/>
              </a:ext>
            </a:extLst>
          </p:cNvPr>
          <p:cNvSpPr txBox="1">
            <a:spLocks/>
          </p:cNvSpPr>
          <p:nvPr/>
        </p:nvSpPr>
        <p:spPr>
          <a:xfrm>
            <a:off x="4497765" y="2489200"/>
            <a:ext cx="3274635" cy="353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1A7C6-D097-5F10-1AC1-D772406F0D6A}"/>
              </a:ext>
            </a:extLst>
          </p:cNvPr>
          <p:cNvSpPr txBox="1"/>
          <p:nvPr/>
        </p:nvSpPr>
        <p:spPr>
          <a:xfrm>
            <a:off x="3952498" y="2349795"/>
            <a:ext cx="49575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0" i="0" u="none" strike="noStrike" dirty="0">
                <a:effectLst/>
                <a:latin typeface="Courier New" panose="02070309020205020404" pitchFamily="49" charset="0"/>
              </a:rPr>
              <a:t># Step 2: Data Preprocessing</a:t>
            </a:r>
          </a:p>
          <a:p>
            <a:pPr algn="l"/>
            <a:r>
              <a:rPr lang="en-US" sz="900" b="0" i="0" u="none" strike="noStrike" dirty="0">
                <a:effectLst/>
                <a:latin typeface="Courier New" panose="02070309020205020404" pitchFamily="49" charset="0"/>
              </a:rPr>
              <a:t># Prepares the dataset for modeling</a:t>
            </a:r>
          </a:p>
          <a:p>
            <a:pPr algn="l"/>
            <a:r>
              <a:rPr lang="en-US" sz="900" b="0" i="0" u="none" strike="noStrike" dirty="0">
                <a:effectLst/>
                <a:latin typeface="Courier New" panose="02070309020205020404" pitchFamily="49" charset="0"/>
              </a:rPr>
              <a:t>def </a:t>
            </a:r>
            <a:r>
              <a:rPr lang="en-US" sz="900" b="0" i="0" u="none" strike="noStrike" dirty="0" err="1">
                <a:effectLst/>
                <a:latin typeface="Courier New" panose="02070309020205020404" pitchFamily="49" charset="0"/>
              </a:rPr>
              <a:t>preprocess_data</a:t>
            </a:r>
            <a:r>
              <a:rPr lang="en-US" sz="900" b="0" i="0" u="none" strike="noStrike" dirty="0">
                <a:effectLst/>
                <a:latin typeface="Courier New" panose="02070309020205020404" pitchFamily="49" charset="0"/>
              </a:rPr>
              <a:t>(data):</a:t>
            </a:r>
          </a:p>
          <a:p>
            <a:pPr algn="l"/>
            <a:r>
              <a:rPr lang="en-US" sz="900" b="0" i="0" u="none" strike="noStrike" dirty="0">
                <a:effectLst/>
                <a:latin typeface="Courier New" panose="02070309020205020404" pitchFamily="49" charset="0"/>
              </a:rPr>
              <a:t># Handle missing values</a:t>
            </a:r>
          </a:p>
          <a:p>
            <a:pPr algn="l"/>
            <a:r>
              <a:rPr lang="en-US" sz="900" b="0" i="0" u="none" strike="noStrike" dirty="0">
                <a:effectLst/>
                <a:latin typeface="Courier New" panose="02070309020205020404" pitchFamily="49" charset="0"/>
              </a:rPr>
              <a:t>imputer = </a:t>
            </a:r>
            <a:r>
              <a:rPr lang="en-US" sz="900" b="0" i="0" u="none" strike="noStrike" dirty="0" err="1">
                <a:effectLst/>
                <a:latin typeface="Courier New" panose="02070309020205020404" pitchFamily="49" charset="0"/>
              </a:rPr>
              <a:t>SimpleImputer</a:t>
            </a:r>
            <a:r>
              <a:rPr lang="en-US" sz="900" b="0" i="0" u="none" strike="noStrike" dirty="0">
                <a:effectLst/>
                <a:latin typeface="Courier New" panose="02070309020205020404" pitchFamily="49" charset="0"/>
              </a:rPr>
              <a:t>(strategy='mean') # Replace missing values with the column mean</a:t>
            </a:r>
          </a:p>
          <a:p>
            <a:pPr algn="l"/>
            <a:r>
              <a:rPr lang="en-US" sz="900" b="0" i="0" u="none" strike="noStrike" dirty="0">
                <a:effectLst/>
                <a:latin typeface="Courier New" panose="02070309020205020404" pitchFamily="49" charset="0"/>
              </a:rPr>
              <a:t>for col in </a:t>
            </a:r>
            <a:r>
              <a:rPr lang="en-US" sz="900" b="0" i="0" u="none" strike="noStrike" dirty="0" err="1">
                <a:effectLst/>
                <a:latin typeface="Courier New" panose="02070309020205020404" pitchFamily="49" charset="0"/>
              </a:rPr>
              <a:t>data.select_dtypes</a:t>
            </a:r>
            <a:r>
              <a:rPr lang="en-US" sz="900" b="0" i="0" u="none" strike="noStrike" dirty="0">
                <a:effectLst/>
                <a:latin typeface="Courier New" panose="02070309020205020404" pitchFamily="49" charset="0"/>
              </a:rPr>
              <a:t>(include=</a:t>
            </a:r>
            <a:r>
              <a:rPr lang="en-US" sz="900" b="0" i="0" u="none" strike="noStrike" dirty="0" err="1">
                <a:effectLst/>
                <a:latin typeface="Courier New" panose="02070309020205020404" pitchFamily="49" charset="0"/>
              </a:rPr>
              <a:t>np.number</a:t>
            </a:r>
            <a:r>
              <a:rPr lang="en-US" sz="900" b="0" i="0" u="none" strike="noStrike" dirty="0">
                <a:effectLst/>
                <a:latin typeface="Courier New" panose="02070309020205020404" pitchFamily="49" charset="0"/>
              </a:rPr>
              <a:t>).columns:</a:t>
            </a:r>
          </a:p>
          <a:p>
            <a:pPr algn="l"/>
            <a:r>
              <a:rPr lang="en-US" sz="900" b="0" i="0" u="none" strike="noStrike" dirty="0">
                <a:effectLst/>
                <a:latin typeface="Courier New" panose="02070309020205020404" pitchFamily="49" charset="0"/>
              </a:rPr>
              <a:t>data[col] = </a:t>
            </a:r>
            <a:r>
              <a:rPr lang="en-US" sz="900" b="0" i="0" u="none" strike="noStrike" dirty="0" err="1">
                <a:effectLst/>
                <a:latin typeface="Courier New" panose="02070309020205020404" pitchFamily="49" charset="0"/>
              </a:rPr>
              <a:t>imputer.fit_transform</a:t>
            </a:r>
            <a:r>
              <a:rPr lang="en-US" sz="900" b="0" i="0" u="none" strike="noStrike" dirty="0">
                <a:effectLst/>
                <a:latin typeface="Courier New" panose="02070309020205020404" pitchFamily="49" charset="0"/>
              </a:rPr>
              <a:t>(data[[col]])</a:t>
            </a:r>
          </a:p>
          <a:p>
            <a:pPr algn="l"/>
            <a:br>
              <a:rPr lang="en-US" sz="900" b="0" i="0" u="none" strike="noStrike" dirty="0">
                <a:effectLst/>
                <a:latin typeface="Courier New" panose="02070309020205020404" pitchFamily="49" charset="0"/>
              </a:rPr>
            </a:br>
            <a:r>
              <a:rPr lang="en-US" sz="900" b="0" i="0" u="none" strike="noStrike" dirty="0">
                <a:effectLst/>
                <a:latin typeface="Courier New" panose="02070309020205020404" pitchFamily="49" charset="0"/>
              </a:rPr>
              <a:t># Encode categorical variables</a:t>
            </a:r>
          </a:p>
          <a:p>
            <a:pPr algn="l"/>
            <a:r>
              <a:rPr lang="en-US" sz="900" b="0" i="0" u="none" strike="noStrike" dirty="0" err="1">
                <a:effectLst/>
                <a:latin typeface="Courier New" panose="02070309020205020404" pitchFamily="49" charset="0"/>
              </a:rPr>
              <a:t>label_encoders</a:t>
            </a:r>
            <a:r>
              <a:rPr lang="en-US" sz="900" b="0" i="0" u="none" strike="noStrike" dirty="0">
                <a:effectLst/>
                <a:latin typeface="Courier New" panose="02070309020205020404" pitchFamily="49" charset="0"/>
              </a:rPr>
              <a:t> = {}</a:t>
            </a:r>
          </a:p>
          <a:p>
            <a:pPr algn="l"/>
            <a:r>
              <a:rPr lang="en-US" sz="900" b="0" i="0" u="none" strike="noStrike" dirty="0">
                <a:effectLst/>
                <a:latin typeface="Courier New" panose="02070309020205020404" pitchFamily="49" charset="0"/>
              </a:rPr>
              <a:t>for col in </a:t>
            </a:r>
            <a:r>
              <a:rPr lang="en-US" sz="900" b="0" i="0" u="none" strike="noStrike" dirty="0" err="1">
                <a:effectLst/>
                <a:latin typeface="Courier New" panose="02070309020205020404" pitchFamily="49" charset="0"/>
              </a:rPr>
              <a:t>data.select_dtypes</a:t>
            </a:r>
            <a:r>
              <a:rPr lang="en-US" sz="900" b="0" i="0" u="none" strike="noStrike" dirty="0">
                <a:effectLst/>
                <a:latin typeface="Courier New" panose="02070309020205020404" pitchFamily="49" charset="0"/>
              </a:rPr>
              <a:t>(include='object').columns:</a:t>
            </a:r>
          </a:p>
          <a:p>
            <a:pPr algn="l"/>
            <a:r>
              <a:rPr lang="en-US" sz="900" b="0" i="0" u="none" strike="noStrike" dirty="0" err="1">
                <a:effectLst/>
                <a:latin typeface="Courier New" panose="02070309020205020404" pitchFamily="49" charset="0"/>
              </a:rPr>
              <a:t>label_encoders</a:t>
            </a:r>
            <a:r>
              <a:rPr lang="en-US" sz="900" b="0" i="0" u="none" strike="noStrike" dirty="0">
                <a:effectLst/>
                <a:latin typeface="Courier New" panose="02070309020205020404" pitchFamily="49" charset="0"/>
              </a:rPr>
              <a:t>[col] = </a:t>
            </a:r>
            <a:r>
              <a:rPr lang="en-US" sz="900" b="0" i="0" u="none" strike="noStrike" dirty="0" err="1">
                <a:effectLst/>
                <a:latin typeface="Courier New" panose="02070309020205020404" pitchFamily="49" charset="0"/>
              </a:rPr>
              <a:t>LabelEncoder</a:t>
            </a:r>
            <a:r>
              <a:rPr lang="en-US" sz="900" b="0" i="0" u="none" strike="noStrike" dirty="0">
                <a:effectLst/>
                <a:latin typeface="Courier New" panose="02070309020205020404" pitchFamily="49" charset="0"/>
              </a:rPr>
              <a:t>() # Initialize </a:t>
            </a:r>
            <a:r>
              <a:rPr lang="en-US" sz="900" b="0" i="0" u="none" strike="noStrike" dirty="0" err="1">
                <a:effectLst/>
                <a:latin typeface="Courier New" panose="02070309020205020404" pitchFamily="49" charset="0"/>
              </a:rPr>
              <a:t>LabelEncoder</a:t>
            </a:r>
            <a:r>
              <a:rPr lang="en-US" sz="900" b="0" i="0" u="none" strike="noStrike" dirty="0">
                <a:effectLst/>
                <a:latin typeface="Courier New" panose="02070309020205020404" pitchFamily="49" charset="0"/>
              </a:rPr>
              <a:t> for each column</a:t>
            </a:r>
          </a:p>
          <a:p>
            <a:pPr algn="l"/>
            <a:r>
              <a:rPr lang="en-US" sz="900" b="0" i="0" u="none" strike="noStrike" dirty="0">
                <a:effectLst/>
                <a:latin typeface="Courier New" panose="02070309020205020404" pitchFamily="49" charset="0"/>
              </a:rPr>
              <a:t>data[col] = </a:t>
            </a:r>
            <a:r>
              <a:rPr lang="en-US" sz="900" b="0" i="0" u="none" strike="noStrike" dirty="0" err="1">
                <a:effectLst/>
                <a:latin typeface="Courier New" panose="02070309020205020404" pitchFamily="49" charset="0"/>
              </a:rPr>
              <a:t>label_encoders</a:t>
            </a:r>
            <a:r>
              <a:rPr lang="en-US" sz="900" b="0" i="0" u="none" strike="noStrike" dirty="0">
                <a:effectLst/>
                <a:latin typeface="Courier New" panose="02070309020205020404" pitchFamily="49" charset="0"/>
              </a:rPr>
              <a:t>[col].</a:t>
            </a:r>
            <a:r>
              <a:rPr lang="en-US" sz="900" b="0" i="0" u="none" strike="noStrike" dirty="0" err="1">
                <a:effectLst/>
                <a:latin typeface="Courier New" panose="02070309020205020404" pitchFamily="49" charset="0"/>
              </a:rPr>
              <a:t>fit_transform</a:t>
            </a:r>
            <a:r>
              <a:rPr lang="en-US" sz="900" b="0" i="0" u="none" strike="noStrike" dirty="0">
                <a:effectLst/>
                <a:latin typeface="Courier New" panose="02070309020205020404" pitchFamily="49" charset="0"/>
              </a:rPr>
              <a:t>(data[col]) # Encode categories as integers</a:t>
            </a:r>
          </a:p>
          <a:p>
            <a:pPr algn="l"/>
            <a:br>
              <a:rPr lang="en-US" sz="900" b="0" i="0" u="none" strike="noStrike" dirty="0">
                <a:effectLst/>
                <a:latin typeface="Courier New" panose="02070309020205020404" pitchFamily="49" charset="0"/>
              </a:rPr>
            </a:br>
            <a:r>
              <a:rPr lang="en-US" sz="900" b="0" i="0" u="none" strike="noStrike" dirty="0">
                <a:effectLst/>
                <a:latin typeface="Courier New" panose="02070309020205020404" pitchFamily="49" charset="0"/>
              </a:rPr>
              <a:t># Scale numeric features</a:t>
            </a:r>
          </a:p>
          <a:p>
            <a:pPr algn="l"/>
            <a:r>
              <a:rPr lang="en-US" sz="900" b="0" i="0" u="none" strike="noStrike" dirty="0">
                <a:effectLst/>
                <a:latin typeface="Courier New" panose="02070309020205020404" pitchFamily="49" charset="0"/>
              </a:rPr>
              <a:t>scaler = </a:t>
            </a:r>
            <a:r>
              <a:rPr lang="en-US" sz="900" b="0" i="0" u="none" strike="noStrike" dirty="0" err="1">
                <a:effectLst/>
                <a:latin typeface="Courier New" panose="02070309020205020404" pitchFamily="49" charset="0"/>
              </a:rPr>
              <a:t>StandardScaler</a:t>
            </a:r>
            <a:r>
              <a:rPr lang="en-US" sz="900" b="0" i="0" u="none" strike="noStrike" dirty="0">
                <a:effectLst/>
                <a:latin typeface="Courier New" panose="02070309020205020404" pitchFamily="49" charset="0"/>
              </a:rPr>
              <a:t>() # Standardize features to have zero mean and unit variance</a:t>
            </a:r>
          </a:p>
          <a:p>
            <a:pPr algn="l"/>
            <a:r>
              <a:rPr lang="en-US" sz="900" b="0" i="0" u="none" strike="noStrike" dirty="0" err="1">
                <a:effectLst/>
                <a:latin typeface="Courier New" panose="02070309020205020404" pitchFamily="49" charset="0"/>
              </a:rPr>
              <a:t>num_features</a:t>
            </a:r>
            <a:r>
              <a:rPr lang="en-US" sz="900" b="0" i="0" u="none" strike="noStrike" dirty="0">
                <a:effectLst/>
                <a:latin typeface="Courier New" panose="02070309020205020404" pitchFamily="49" charset="0"/>
              </a:rPr>
              <a:t> = </a:t>
            </a:r>
            <a:r>
              <a:rPr lang="en-US" sz="900" b="0" i="0" u="none" strike="noStrike" dirty="0" err="1">
                <a:effectLst/>
                <a:latin typeface="Courier New" panose="02070309020205020404" pitchFamily="49" charset="0"/>
              </a:rPr>
              <a:t>data.select_dtypes</a:t>
            </a:r>
            <a:r>
              <a:rPr lang="en-US" sz="900" b="0" i="0" u="none" strike="noStrike" dirty="0">
                <a:effectLst/>
                <a:latin typeface="Courier New" panose="02070309020205020404" pitchFamily="49" charset="0"/>
              </a:rPr>
              <a:t>(include=</a:t>
            </a:r>
            <a:r>
              <a:rPr lang="en-US" sz="900" b="0" i="0" u="none" strike="noStrike" dirty="0" err="1">
                <a:effectLst/>
                <a:latin typeface="Courier New" panose="02070309020205020404" pitchFamily="49" charset="0"/>
              </a:rPr>
              <a:t>np.number</a:t>
            </a:r>
            <a:r>
              <a:rPr lang="en-US" sz="900" b="0" i="0" u="none" strike="noStrike" dirty="0">
                <a:effectLst/>
                <a:latin typeface="Courier New" panose="02070309020205020404" pitchFamily="49" charset="0"/>
              </a:rPr>
              <a:t>).columns</a:t>
            </a:r>
          </a:p>
          <a:p>
            <a:pPr algn="l"/>
            <a:r>
              <a:rPr lang="en-US" sz="900" b="0" i="0" u="none" strike="noStrike" dirty="0">
                <a:effectLst/>
                <a:latin typeface="Courier New" panose="02070309020205020404" pitchFamily="49" charset="0"/>
              </a:rPr>
              <a:t>data[</a:t>
            </a:r>
            <a:r>
              <a:rPr lang="en-US" sz="900" b="0" i="0" u="none" strike="noStrike" dirty="0" err="1">
                <a:effectLst/>
                <a:latin typeface="Courier New" panose="02070309020205020404" pitchFamily="49" charset="0"/>
              </a:rPr>
              <a:t>num_features</a:t>
            </a:r>
            <a:r>
              <a:rPr lang="en-US" sz="900" b="0" i="0" u="none" strike="noStrike" dirty="0">
                <a:effectLst/>
                <a:latin typeface="Courier New" panose="02070309020205020404" pitchFamily="49" charset="0"/>
              </a:rPr>
              <a:t>] = </a:t>
            </a:r>
            <a:r>
              <a:rPr lang="en-US" sz="900" b="0" i="0" u="none" strike="noStrike" dirty="0" err="1">
                <a:effectLst/>
                <a:latin typeface="Courier New" panose="02070309020205020404" pitchFamily="49" charset="0"/>
              </a:rPr>
              <a:t>scaler.fit_transform</a:t>
            </a:r>
            <a:r>
              <a:rPr lang="en-US" sz="900" b="0" i="0" u="none" strike="noStrike" dirty="0">
                <a:effectLst/>
                <a:latin typeface="Courier New" panose="02070309020205020404" pitchFamily="49" charset="0"/>
              </a:rPr>
              <a:t>(data[</a:t>
            </a:r>
            <a:r>
              <a:rPr lang="en-US" sz="900" b="0" i="0" u="none" strike="noStrike" dirty="0" err="1">
                <a:effectLst/>
                <a:latin typeface="Courier New" panose="02070309020205020404" pitchFamily="49" charset="0"/>
              </a:rPr>
              <a:t>num_features</a:t>
            </a:r>
            <a:r>
              <a:rPr lang="en-US" sz="900" b="0" i="0" u="none" strike="noStrike" dirty="0">
                <a:effectLst/>
                <a:latin typeface="Courier New" panose="02070309020205020404" pitchFamily="49" charset="0"/>
              </a:rPr>
              <a:t>])</a:t>
            </a:r>
          </a:p>
          <a:p>
            <a:pPr algn="l"/>
            <a:br>
              <a:rPr lang="en-US" sz="900" b="0" i="0" u="none" strike="noStrike" dirty="0">
                <a:effectLst/>
                <a:latin typeface="Courier New" panose="02070309020205020404" pitchFamily="49" charset="0"/>
              </a:rPr>
            </a:br>
            <a:r>
              <a:rPr lang="en-US" sz="900" b="0" i="0" u="none" strike="noStrike" dirty="0">
                <a:effectLst/>
                <a:latin typeface="Courier New" panose="02070309020205020404" pitchFamily="49" charset="0"/>
              </a:rPr>
              <a:t># Ensure target variable is binary (if numeric)</a:t>
            </a:r>
          </a:p>
          <a:p>
            <a:pPr algn="l"/>
            <a:r>
              <a:rPr lang="en-US" sz="900" b="0" i="0" u="none" strike="noStrike" dirty="0">
                <a:effectLst/>
                <a:latin typeface="Courier New" panose="02070309020205020404" pitchFamily="49" charset="0"/>
              </a:rPr>
              <a:t>data['Churn'] = data['Churn'].apply(lambda x: 1 if x &gt;= 0.5 else 0)</a:t>
            </a:r>
          </a:p>
          <a:p>
            <a:pPr algn="l"/>
            <a:br>
              <a:rPr lang="en-US" sz="900" b="0" i="0" u="none" strike="noStrike" dirty="0">
                <a:effectLst/>
                <a:latin typeface="Courier New" panose="02070309020205020404" pitchFamily="49" charset="0"/>
              </a:rPr>
            </a:br>
            <a:r>
              <a:rPr lang="en-US" sz="900" b="0" i="0" u="none" strike="noStrike" dirty="0">
                <a:effectLst/>
                <a:latin typeface="Courier New" panose="02070309020205020404" pitchFamily="49" charset="0"/>
              </a:rPr>
              <a:t>return data, </a:t>
            </a:r>
            <a:r>
              <a:rPr lang="en-US" sz="900" b="0" i="0" u="none" strike="noStrike" dirty="0" err="1">
                <a:effectLst/>
                <a:latin typeface="Courier New" panose="02070309020205020404" pitchFamily="49" charset="0"/>
              </a:rPr>
              <a:t>label_encoders</a:t>
            </a:r>
            <a:r>
              <a:rPr lang="en-US" sz="900" b="0" i="0" u="none" strike="noStrike" dirty="0">
                <a:effectLst/>
                <a:latin typeface="Courier New" panose="02070309020205020404" pitchFamily="49" charset="0"/>
              </a:rPr>
              <a:t> # Return preprocessed data and encoders</a:t>
            </a:r>
          </a:p>
          <a:p>
            <a:pPr algn="l"/>
            <a:br>
              <a:rPr lang="en-US" sz="900" b="0" i="0" u="none" strike="noStrike" dirty="0">
                <a:effectLst/>
                <a:latin typeface="Courier New" panose="02070309020205020404" pitchFamily="49" charset="0"/>
              </a:rPr>
            </a:br>
            <a:r>
              <a:rPr lang="en-US" sz="900" b="0" i="0" u="none" strike="noStrike" dirty="0" err="1">
                <a:effectLst/>
                <a:latin typeface="Courier New" panose="02070309020205020404" pitchFamily="49" charset="0"/>
              </a:rPr>
              <a:t>df</a:t>
            </a:r>
            <a:r>
              <a:rPr lang="en-US" sz="900" b="0" i="0" u="none" strike="noStrike" dirty="0">
                <a:effectLst/>
                <a:latin typeface="Courier New" panose="02070309020205020404" pitchFamily="49" charset="0"/>
              </a:rPr>
              <a:t>, encoders = </a:t>
            </a:r>
            <a:r>
              <a:rPr lang="en-US" sz="900" b="0" i="0" u="none" strike="noStrike" dirty="0" err="1">
                <a:effectLst/>
                <a:latin typeface="Courier New" panose="02070309020205020404" pitchFamily="49" charset="0"/>
              </a:rPr>
              <a:t>preprocess_data</a:t>
            </a:r>
            <a:r>
              <a:rPr lang="en-US" sz="900" b="0" i="0" u="none" strike="noStrike" dirty="0">
                <a:effectLst/>
                <a:latin typeface="Courier New" panose="02070309020205020404" pitchFamily="49" charset="0"/>
              </a:rPr>
              <a:t>(</a:t>
            </a:r>
            <a:r>
              <a:rPr lang="en-US" sz="900" b="0" i="0" u="none" strike="noStrike" dirty="0" err="1">
                <a:effectLst/>
                <a:latin typeface="Courier New" panose="02070309020205020404" pitchFamily="49" charset="0"/>
              </a:rPr>
              <a:t>df</a:t>
            </a:r>
            <a:r>
              <a:rPr lang="en-US" sz="900" b="0" i="0" u="none" strike="noStrike" dirty="0">
                <a:effectLst/>
                <a:latin typeface="Courier New" panose="02070309020205020404" pitchFamily="49" charset="0"/>
              </a:rPr>
              <a:t>) # Preprocess the dataset</a:t>
            </a:r>
          </a:p>
          <a:p>
            <a:endParaRPr lang="en-US" sz="900" dirty="0"/>
          </a:p>
        </p:txBody>
      </p:sp>
      <p:pic>
        <p:nvPicPr>
          <p:cNvPr id="10" name="Audio 9">
            <a:extLst>
              <a:ext uri="{FF2B5EF4-FFF2-40B4-BE49-F238E27FC236}">
                <a16:creationId xmlns:a16="http://schemas.microsoft.com/office/drawing/2014/main" id="{FB0F9AF0-49D4-04C5-1856-A1EC8015B2D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78800" y="58928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089"/>
    </mc:Choice>
    <mc:Fallback>
      <p:transition spd="slow" advTm="220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2" y="2489200"/>
            <a:ext cx="3184564" cy="3530600"/>
          </a:xfrm>
        </p:spPr>
        <p:txBody>
          <a:bodyPr/>
          <a:lstStyle/>
          <a:p>
            <a:r>
              <a:rPr dirty="0"/>
              <a:t>1. Applied PCA to reduce dimensionality, retaining 85% variance.</a:t>
            </a:r>
          </a:p>
          <a:p>
            <a:r>
              <a:rPr dirty="0"/>
              <a:t>2. Used Recursive Feature Elimination (RFE) for key feature selection.</a:t>
            </a:r>
          </a:p>
          <a:p>
            <a:r>
              <a:rPr dirty="0"/>
              <a:t>3. Identified tenure and contract type as critical features.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CDAFD2-ED63-014B-35A6-A2C6D471EF93}"/>
              </a:ext>
            </a:extLst>
          </p:cNvPr>
          <p:cNvSpPr txBox="1"/>
          <p:nvPr/>
        </p:nvSpPr>
        <p:spPr>
          <a:xfrm>
            <a:off x="4038041" y="2489200"/>
            <a:ext cx="50907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i="0" u="none" strike="noStrike" dirty="0">
                <a:effectLst/>
                <a:latin typeface="Courier New" panose="02070309020205020404" pitchFamily="49" charset="0"/>
              </a:rPr>
              <a:t># Step 3: Feature Engineering</a:t>
            </a:r>
          </a:p>
          <a:p>
            <a:pPr algn="l"/>
            <a:r>
              <a:rPr lang="en-US" sz="1000" b="0" i="0" u="none" strike="noStrike" dirty="0">
                <a:effectLst/>
                <a:latin typeface="Courier New" panose="02070309020205020404" pitchFamily="49" charset="0"/>
              </a:rPr>
              <a:t># Reduce dimensionality and select key features</a:t>
            </a:r>
          </a:p>
          <a:p>
            <a:pPr algn="l"/>
            <a:r>
              <a:rPr lang="en-US" sz="1000" b="0" i="0" u="none" strike="noStrike" dirty="0">
                <a:effectLst/>
                <a:latin typeface="Courier New" panose="02070309020205020404" pitchFamily="49" charset="0"/>
              </a:rPr>
              <a:t>def </a:t>
            </a:r>
            <a:r>
              <a:rPr lang="en-US" sz="1000" b="0" i="0" u="none" strike="noStrike" dirty="0" err="1">
                <a:effectLst/>
                <a:latin typeface="Courier New" panose="02070309020205020404" pitchFamily="49" charset="0"/>
              </a:rPr>
              <a:t>feature_engineering</a:t>
            </a:r>
            <a:r>
              <a:rPr lang="en-US" sz="1000" b="0" i="0" u="none" strike="noStrike" dirty="0">
                <a:effectLst/>
                <a:latin typeface="Courier New" panose="02070309020205020404" pitchFamily="49" charset="0"/>
              </a:rPr>
              <a:t>(data):</a:t>
            </a:r>
          </a:p>
          <a:p>
            <a:pPr algn="l"/>
            <a:r>
              <a:rPr lang="en-US" sz="1000" b="0" i="0" u="none" strike="noStrike" dirty="0">
                <a:effectLst/>
                <a:latin typeface="Courier New" panose="02070309020205020404" pitchFamily="49" charset="0"/>
              </a:rPr>
              <a:t># Dimensionality reduction using PCA</a:t>
            </a:r>
          </a:p>
          <a:p>
            <a:pPr algn="l"/>
            <a:r>
              <a:rPr lang="en-US" sz="1000" b="0" i="0" u="none" strike="noStrike" dirty="0" err="1">
                <a:effectLst/>
                <a:latin typeface="Courier New" panose="02070309020205020404" pitchFamily="49" charset="0"/>
              </a:rPr>
              <a:t>pca</a:t>
            </a:r>
            <a:r>
              <a:rPr lang="en-US" sz="1000" b="0" i="0" u="none" strike="noStrike" dirty="0">
                <a:effectLst/>
                <a:latin typeface="Courier New" panose="02070309020205020404" pitchFamily="49" charset="0"/>
              </a:rPr>
              <a:t> = PCA(</a:t>
            </a:r>
            <a:r>
              <a:rPr lang="en-US" sz="1000" b="0" i="0" u="none" strike="noStrike" dirty="0" err="1">
                <a:effectLst/>
                <a:latin typeface="Courier New" panose="02070309020205020404" pitchFamily="49" charset="0"/>
              </a:rPr>
              <a:t>n_components</a:t>
            </a:r>
            <a:r>
              <a:rPr lang="en-US" sz="1000" b="0" i="0" u="none" strike="noStrike" dirty="0">
                <a:effectLst/>
                <a:latin typeface="Courier New" panose="02070309020205020404" pitchFamily="49" charset="0"/>
              </a:rPr>
              <a:t>=5) # Reduce to 5 principal components</a:t>
            </a:r>
          </a:p>
          <a:p>
            <a:pPr algn="l"/>
            <a:r>
              <a:rPr lang="en-US" sz="1000" b="0" i="0" u="none" strike="noStrike" dirty="0" err="1">
                <a:effectLst/>
                <a:latin typeface="Courier New" panose="02070309020205020404" pitchFamily="49" charset="0"/>
              </a:rPr>
              <a:t>pca_features</a:t>
            </a:r>
            <a:r>
              <a:rPr lang="en-US" sz="1000" b="0" i="0" u="none" strike="noStrike" dirty="0">
                <a:effectLst/>
                <a:latin typeface="Courier New" panose="02070309020205020404" pitchFamily="49" charset="0"/>
              </a:rPr>
              <a:t> = </a:t>
            </a:r>
            <a:r>
              <a:rPr lang="en-US" sz="1000" b="0" i="0" u="none" strike="noStrike" dirty="0" err="1">
                <a:effectLst/>
                <a:latin typeface="Courier New" panose="02070309020205020404" pitchFamily="49" charset="0"/>
              </a:rPr>
              <a:t>pca.fit_transform</a:t>
            </a:r>
            <a:r>
              <a:rPr lang="en-US" sz="1000" b="0" i="0" u="none" strike="noStrike" dirty="0">
                <a:effectLst/>
                <a:latin typeface="Courier New" panose="02070309020205020404" pitchFamily="49" charset="0"/>
              </a:rPr>
              <a:t>(</a:t>
            </a:r>
            <a:r>
              <a:rPr lang="en-US" sz="1000" b="0" i="0" u="none" strike="noStrike" dirty="0" err="1">
                <a:effectLst/>
                <a:latin typeface="Courier New" panose="02070309020205020404" pitchFamily="49" charset="0"/>
              </a:rPr>
              <a:t>data.drop</a:t>
            </a:r>
            <a:r>
              <a:rPr lang="en-US" sz="1000" b="0" i="0" u="none" strike="noStrike" dirty="0">
                <a:effectLst/>
                <a:latin typeface="Courier New" panose="02070309020205020404" pitchFamily="49" charset="0"/>
              </a:rPr>
              <a:t>(columns=['Churn'])) # Exclude target column</a:t>
            </a:r>
          </a:p>
          <a:p>
            <a:pPr algn="l"/>
            <a:r>
              <a:rPr lang="en-US" sz="1000" b="0" i="0" u="none" strike="noStrike" dirty="0">
                <a:effectLst/>
                <a:latin typeface="Courier New" panose="02070309020205020404" pitchFamily="49" charset="0"/>
              </a:rPr>
              <a:t>print(</a:t>
            </a:r>
            <a:r>
              <a:rPr lang="en-US" sz="1000" b="0" i="0" u="none" strike="noStrike" dirty="0" err="1">
                <a:effectLst/>
                <a:latin typeface="Courier New" panose="02070309020205020404" pitchFamily="49" charset="0"/>
              </a:rPr>
              <a:t>f"Explained</a:t>
            </a:r>
            <a:r>
              <a:rPr lang="en-US" sz="1000" b="0" i="0" u="none" strike="noStrike" dirty="0">
                <a:effectLst/>
                <a:latin typeface="Courier New" panose="02070309020205020404" pitchFamily="49" charset="0"/>
              </a:rPr>
              <a:t> Variance by PCA: {</a:t>
            </a:r>
            <a:r>
              <a:rPr lang="en-US" sz="1000" b="0" i="0" u="none" strike="noStrike" dirty="0" err="1">
                <a:effectLst/>
                <a:latin typeface="Courier New" panose="02070309020205020404" pitchFamily="49" charset="0"/>
              </a:rPr>
              <a:t>pca.explained_variance_ratio</a:t>
            </a:r>
            <a:r>
              <a:rPr lang="en-US" sz="1000" b="0" i="0" u="none" strike="noStrike" dirty="0">
                <a:effectLst/>
                <a:latin typeface="Courier New" panose="02070309020205020404" pitchFamily="49" charset="0"/>
              </a:rPr>
              <a:t>_}")</a:t>
            </a:r>
          </a:p>
          <a:p>
            <a:pPr algn="l"/>
            <a:br>
              <a:rPr lang="en-US" sz="1000" b="0" i="0" u="none" strike="noStrike" dirty="0">
                <a:effectLst/>
                <a:latin typeface="Courier New" panose="02070309020205020404" pitchFamily="49" charset="0"/>
              </a:rPr>
            </a:br>
            <a:r>
              <a:rPr lang="en-US" sz="1000" b="0" i="0" u="none" strike="noStrike" dirty="0">
                <a:effectLst/>
                <a:latin typeface="Courier New" panose="02070309020205020404" pitchFamily="49" charset="0"/>
              </a:rPr>
              <a:t>return </a:t>
            </a:r>
            <a:r>
              <a:rPr lang="en-US" sz="1000" b="0" i="0" u="none" strike="noStrike" dirty="0" err="1">
                <a:effectLst/>
                <a:latin typeface="Courier New" panose="02070309020205020404" pitchFamily="49" charset="0"/>
              </a:rPr>
              <a:t>pd.DataFrame</a:t>
            </a:r>
            <a:r>
              <a:rPr lang="en-US" sz="1000" b="0" i="0" u="none" strike="noStrike" dirty="0">
                <a:effectLst/>
                <a:latin typeface="Courier New" panose="02070309020205020404" pitchFamily="49" charset="0"/>
              </a:rPr>
              <a:t>(</a:t>
            </a:r>
            <a:r>
              <a:rPr lang="en-US" sz="1000" b="0" i="0" u="none" strike="noStrike" dirty="0" err="1">
                <a:effectLst/>
                <a:latin typeface="Courier New" panose="02070309020205020404" pitchFamily="49" charset="0"/>
              </a:rPr>
              <a:t>pca_features</a:t>
            </a:r>
            <a:r>
              <a:rPr lang="en-US" sz="1000" b="0" i="0" u="none" strike="noStrike" dirty="0">
                <a:effectLst/>
                <a:latin typeface="Courier New" panose="02070309020205020404" pitchFamily="49" charset="0"/>
              </a:rPr>
              <a:t>) # Return PCA-transformed data</a:t>
            </a:r>
          </a:p>
          <a:p>
            <a:pPr algn="l"/>
            <a:br>
              <a:rPr lang="en-US" sz="1000" b="0" i="0" u="none" strike="noStrike" dirty="0">
                <a:effectLst/>
                <a:latin typeface="Courier New" panose="02070309020205020404" pitchFamily="49" charset="0"/>
              </a:rPr>
            </a:br>
            <a:r>
              <a:rPr lang="en-US" sz="1000" b="0" i="0" u="none" strike="noStrike" dirty="0" err="1">
                <a:effectLst/>
                <a:latin typeface="Courier New" panose="02070309020205020404" pitchFamily="49" charset="0"/>
              </a:rPr>
              <a:t>pca_df</a:t>
            </a:r>
            <a:r>
              <a:rPr lang="en-US" sz="1000" b="0" i="0" u="none" strike="noStrike" dirty="0">
                <a:effectLst/>
                <a:latin typeface="Courier New" panose="02070309020205020404" pitchFamily="49" charset="0"/>
              </a:rPr>
              <a:t> = </a:t>
            </a:r>
            <a:r>
              <a:rPr lang="en-US" sz="1000" b="0" i="0" u="none" strike="noStrike" dirty="0" err="1">
                <a:effectLst/>
                <a:latin typeface="Courier New" panose="02070309020205020404" pitchFamily="49" charset="0"/>
              </a:rPr>
              <a:t>feature_engineering</a:t>
            </a:r>
            <a:r>
              <a:rPr lang="en-US" sz="1000" b="0" i="0" u="none" strike="noStrike" dirty="0">
                <a:effectLst/>
                <a:latin typeface="Courier New" panose="02070309020205020404" pitchFamily="49" charset="0"/>
              </a:rPr>
              <a:t>(</a:t>
            </a:r>
            <a:r>
              <a:rPr lang="en-US" sz="1000" b="0" i="0" u="none" strike="noStrike" dirty="0" err="1">
                <a:effectLst/>
                <a:latin typeface="Courier New" panose="02070309020205020404" pitchFamily="49" charset="0"/>
              </a:rPr>
              <a:t>df</a:t>
            </a:r>
            <a:r>
              <a:rPr lang="en-US" sz="1000" b="0" i="0" u="none" strike="noStrike" dirty="0">
                <a:effectLst/>
                <a:latin typeface="Courier New" panose="02070309020205020404" pitchFamily="49" charset="0"/>
              </a:rPr>
              <a:t>) # Perform feature engineering</a:t>
            </a:r>
          </a:p>
          <a:p>
            <a:endParaRPr lang="en-US" sz="1000" dirty="0"/>
          </a:p>
        </p:txBody>
      </p:sp>
      <p:pic>
        <p:nvPicPr>
          <p:cNvPr id="9" name="Audio 8">
            <a:extLst>
              <a:ext uri="{FF2B5EF4-FFF2-40B4-BE49-F238E27FC236}">
                <a16:creationId xmlns:a16="http://schemas.microsoft.com/office/drawing/2014/main" id="{20E4888D-A55B-23F9-C21C-2E590D65ABC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78800" y="58928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986"/>
    </mc:Choice>
    <mc:Fallback>
      <p:transition spd="slow" advTm="309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Logistic Regression: Achieved 8</a:t>
            </a:r>
            <a:r>
              <a:rPr lang="en-US" dirty="0"/>
              <a:t>1</a:t>
            </a:r>
            <a:r>
              <a:rPr dirty="0"/>
              <a:t>% accuracy.</a:t>
            </a:r>
          </a:p>
          <a:p>
            <a:r>
              <a:rPr dirty="0"/>
              <a:t>2. K-Means Clustering: Identified customer groups with a silhouette score of 0.45.</a:t>
            </a:r>
          </a:p>
          <a:p>
            <a:r>
              <a:rPr dirty="0"/>
              <a:t>3. Random Forest: High precision-recall metrics.</a:t>
            </a:r>
          </a:p>
        </p:txBody>
      </p:sp>
      <p:pic>
        <p:nvPicPr>
          <p:cNvPr id="8" name="Audio 7">
            <a:extLst>
              <a:ext uri="{FF2B5EF4-FFF2-40B4-BE49-F238E27FC236}">
                <a16:creationId xmlns:a16="http://schemas.microsoft.com/office/drawing/2014/main" id="{F6EB12F1-0776-A62B-47E4-DC513E3BF06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78800" y="58928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297"/>
    </mc:Choice>
    <mc:Fallback>
      <p:transition spd="slow" advTm="272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 and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Used Grid Search to optimize Random Forest hyperparameters.</a:t>
            </a:r>
          </a:p>
          <a:p>
            <a:r>
              <a:t>2. ROC curve for Random Forest showed AUC = 0.92.</a:t>
            </a:r>
          </a:p>
          <a:p>
            <a:r>
              <a:t>3. Compared models using cross-validation results.</a:t>
            </a:r>
          </a:p>
        </p:txBody>
      </p:sp>
      <p:pic>
        <p:nvPicPr>
          <p:cNvPr id="7" name="Audio 6">
            <a:extLst>
              <a:ext uri="{FF2B5EF4-FFF2-40B4-BE49-F238E27FC236}">
                <a16:creationId xmlns:a16="http://schemas.microsoft.com/office/drawing/2014/main" id="{7841B4CF-A86D-2B91-277E-18E48F3F14E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78800" y="58928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995"/>
    </mc:Choice>
    <mc:Fallback>
      <p:transition spd="slow" advTm="239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7E72-C3F0-1F5D-DCCC-CB1B1BCC5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599B9F3-7734-CD9D-29B0-0AE9768F1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66440" y="2400300"/>
            <a:ext cx="3418190" cy="3034522"/>
          </a:xfrm>
        </p:spPr>
      </p:pic>
      <p:pic>
        <p:nvPicPr>
          <p:cNvPr id="8" name="Picture 7" descr="A graph of a curve&#10;&#10;Description automatically generated">
            <a:extLst>
              <a:ext uri="{FF2B5EF4-FFF2-40B4-BE49-F238E27FC236}">
                <a16:creationId xmlns:a16="http://schemas.microsoft.com/office/drawing/2014/main" id="{8C2CC59D-491C-2D3D-E0EB-433E530BFB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351228"/>
            <a:ext cx="3851109" cy="3132667"/>
          </a:xfrm>
          <a:prstGeom prst="rect">
            <a:avLst/>
          </a:prstGeom>
        </p:spPr>
      </p:pic>
      <p:pic>
        <p:nvPicPr>
          <p:cNvPr id="11" name="Audio 10">
            <a:extLst>
              <a:ext uri="{FF2B5EF4-FFF2-40B4-BE49-F238E27FC236}">
                <a16:creationId xmlns:a16="http://schemas.microsoft.com/office/drawing/2014/main" id="{75E4FAD2-E3F2-518E-23E6-C61B6FAC1F5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178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97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524"/>
    </mc:Choice>
    <mc:Fallback>
      <p:transition spd="slow" advTm="575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1940</TotalTime>
  <Words>1097</Words>
  <Application>Microsoft Macintosh PowerPoint</Application>
  <PresentationFormat>On-screen Show (4:3)</PresentationFormat>
  <Paragraphs>95</Paragraphs>
  <Slides>11</Slides>
  <Notes>10</Notes>
  <HiddenSlides>0</HiddenSlides>
  <MMClips>11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Calibri</vt:lpstr>
      <vt:lpstr>Cambria</vt:lpstr>
      <vt:lpstr>Century Gothic</vt:lpstr>
      <vt:lpstr>Courier New</vt:lpstr>
      <vt:lpstr>Wingdings 3</vt:lpstr>
      <vt:lpstr>Ion Boardroom</vt:lpstr>
      <vt:lpstr>Customer Churn Prediction End-to-End Data Science Pipeline</vt:lpstr>
      <vt:lpstr>Problem Description</vt:lpstr>
      <vt:lpstr>Exploratory Data Analysis (EDA)</vt:lpstr>
      <vt:lpstr>Exploratory Data Analysis (EDA)</vt:lpstr>
      <vt:lpstr>Data Preprocessing</vt:lpstr>
      <vt:lpstr>Feature Engineering</vt:lpstr>
      <vt:lpstr>Model Building</vt:lpstr>
      <vt:lpstr>Model Evaluation and Tuning</vt:lpstr>
      <vt:lpstr>Output</vt:lpstr>
      <vt:lpstr>Business Insights and Recommendations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Rohan Devikoppa Shreedhara</cp:lastModifiedBy>
  <cp:revision>3</cp:revision>
  <dcterms:created xsi:type="dcterms:W3CDTF">2013-01-27T09:14:16Z</dcterms:created>
  <dcterms:modified xsi:type="dcterms:W3CDTF">2024-11-27T14:29:35Z</dcterms:modified>
  <cp:category/>
</cp:coreProperties>
</file>