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7C0519-0EAC-4654-AB67-DE3A1903B13E}" type="datetimeFigureOut">
              <a:rPr lang="en-IN" smtClean="0"/>
              <a:t>27-12-2019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CA0DE07-8C1C-4BE1-9F93-EED70FAA2A4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8866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7C0519-0EAC-4654-AB67-DE3A1903B13E}" type="datetimeFigureOut">
              <a:rPr lang="en-IN" smtClean="0"/>
              <a:t>27-12-2019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A0DE07-8C1C-4BE1-9F93-EED70FAA2A4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2850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7C0519-0EAC-4654-AB67-DE3A1903B13E}" type="datetimeFigureOut">
              <a:rPr lang="en-IN" smtClean="0"/>
              <a:t>27-12-2019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A0DE07-8C1C-4BE1-9F93-EED70FAA2A4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202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7C0519-0EAC-4654-AB67-DE3A1903B13E}" type="datetimeFigureOut">
              <a:rPr lang="en-IN" smtClean="0"/>
              <a:t>27-12-2019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A0DE07-8C1C-4BE1-9F93-EED70FAA2A4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9420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7C0519-0EAC-4654-AB67-DE3A1903B13E}" type="datetimeFigureOut">
              <a:rPr lang="en-IN" smtClean="0"/>
              <a:t>27-12-2019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A0DE07-8C1C-4BE1-9F93-EED70FAA2A4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6804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7C0519-0EAC-4654-AB67-DE3A1903B13E}" type="datetimeFigureOut">
              <a:rPr lang="en-IN" smtClean="0"/>
              <a:t>27-12-2019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A0DE07-8C1C-4BE1-9F93-EED70FAA2A4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5990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7C0519-0EAC-4654-AB67-DE3A1903B13E}" type="datetimeFigureOut">
              <a:rPr lang="en-IN" smtClean="0"/>
              <a:t>27-12-2019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A0DE07-8C1C-4BE1-9F93-EED70FAA2A4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570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7C0519-0EAC-4654-AB67-DE3A1903B13E}" type="datetimeFigureOut">
              <a:rPr lang="en-IN" smtClean="0"/>
              <a:t>27-12-2019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A0DE07-8C1C-4BE1-9F93-EED70FAA2A4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7952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7C0519-0EAC-4654-AB67-DE3A1903B13E}" type="datetimeFigureOut">
              <a:rPr lang="en-IN" smtClean="0"/>
              <a:t>27-12-2019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A0DE07-8C1C-4BE1-9F93-EED70FAA2A46}" type="slidenum">
              <a:rPr lang="en-IN" smtClean="0"/>
              <a:t>‹#›</a:t>
            </a:fld>
            <a:endParaRPr lang="en-IN"/>
          </a:p>
        </p:txBody>
      </p:sp>
    </p:spTree>
    <p:extLst>
      <p:ext uri="{BB962C8B-B14F-4D97-AF65-F5344CB8AC3E}">
        <p14:creationId xmlns:p14="http://schemas.microsoft.com/office/powerpoint/2010/main" val="128414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7C0519-0EAC-4654-AB67-DE3A1903B13E}" type="datetimeFigureOut">
              <a:rPr lang="en-IN" smtClean="0"/>
              <a:t>27-12-2019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A0DE07-8C1C-4BE1-9F93-EED70FAA2A4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5903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C7C0519-0EAC-4654-AB67-DE3A1903B13E}" type="datetimeFigureOut">
              <a:rPr lang="en-IN" smtClean="0"/>
              <a:t>27-12-2019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CA0DE07-8C1C-4BE1-9F93-EED70FAA2A4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246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C7C0519-0EAC-4654-AB67-DE3A1903B13E}" type="datetimeFigureOut">
              <a:rPr lang="en-IN" smtClean="0"/>
              <a:t>27-12-2019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CA0DE07-8C1C-4BE1-9F93-EED70FAA2A4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669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iencedirect.com/topics/computer-science/learning-algorith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lepchenkov/usedcarscatalog"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C017945-9004-409F-82F4-6B9BF65BE4E0}"/>
              </a:ext>
            </a:extLst>
          </p:cNvPr>
          <p:cNvSpPr>
            <a:spLocks noGrp="1"/>
          </p:cNvSpPr>
          <p:nvPr>
            <p:ph type="title"/>
          </p:nvPr>
        </p:nvSpPr>
        <p:spPr/>
        <p:txBody>
          <a:bodyPr>
            <a:normAutofit/>
          </a:bodyPr>
          <a:lstStyle/>
          <a:p>
            <a:pPr algn="ctr"/>
            <a:r>
              <a:rPr lang="en-IN" sz="4800" dirty="0"/>
              <a:t>Presentation on project</a:t>
            </a:r>
          </a:p>
        </p:txBody>
      </p:sp>
      <p:sp>
        <p:nvSpPr>
          <p:cNvPr id="8" name="Content Placeholder 7">
            <a:extLst>
              <a:ext uri="{FF2B5EF4-FFF2-40B4-BE49-F238E27FC236}">
                <a16:creationId xmlns:a16="http://schemas.microsoft.com/office/drawing/2014/main" id="{27D05F16-517A-4DB0-A418-A68A486E7996}"/>
              </a:ext>
            </a:extLst>
          </p:cNvPr>
          <p:cNvSpPr>
            <a:spLocks noGrp="1"/>
          </p:cNvSpPr>
          <p:nvPr>
            <p:ph idx="1"/>
          </p:nvPr>
        </p:nvSpPr>
        <p:spPr/>
        <p:txBody>
          <a:bodyPr/>
          <a:lstStyle/>
          <a:p>
            <a:pPr marL="0" indent="0" algn="ctr">
              <a:buNone/>
            </a:pPr>
            <a:r>
              <a:rPr lang="en-IN" i="1" dirty="0"/>
              <a:t>Project Name</a:t>
            </a:r>
            <a:r>
              <a:rPr lang="en-IN" dirty="0"/>
              <a:t>:  </a:t>
            </a:r>
            <a:r>
              <a:rPr lang="en-IN" sz="2800" b="1" dirty="0"/>
              <a:t>CAR RESALE PRICE PREDICTION USING MACHINE LEARNING</a:t>
            </a:r>
          </a:p>
          <a:p>
            <a:pPr marL="0" indent="0">
              <a:buNone/>
            </a:pPr>
            <a:r>
              <a:rPr lang="en-IN" i="1" dirty="0"/>
              <a:t>Made By: </a:t>
            </a:r>
            <a:r>
              <a:rPr lang="en-IN" b="1" dirty="0"/>
              <a:t>1)Nagraj </a:t>
            </a:r>
            <a:r>
              <a:rPr lang="en-IN" b="1" dirty="0" err="1"/>
              <a:t>Gajjam</a:t>
            </a:r>
            <a:r>
              <a:rPr lang="en-IN" b="1" dirty="0"/>
              <a:t> </a:t>
            </a:r>
          </a:p>
          <a:p>
            <a:pPr marL="0" indent="0">
              <a:buNone/>
            </a:pPr>
            <a:r>
              <a:rPr lang="en-IN" b="1" dirty="0"/>
              <a:t>	2)Rohan Dasari</a:t>
            </a:r>
          </a:p>
          <a:p>
            <a:pPr marL="0" indent="0">
              <a:buNone/>
            </a:pPr>
            <a:r>
              <a:rPr lang="en-IN" b="1" dirty="0"/>
              <a:t>	3)Rahul </a:t>
            </a:r>
            <a:r>
              <a:rPr lang="en-IN" b="1" dirty="0" err="1"/>
              <a:t>Bodyal</a:t>
            </a:r>
            <a:endParaRPr lang="en-IN" b="1" dirty="0"/>
          </a:p>
          <a:p>
            <a:pPr marL="0" indent="0">
              <a:buNone/>
            </a:pPr>
            <a:endParaRPr lang="en-IN" dirty="0"/>
          </a:p>
        </p:txBody>
      </p:sp>
    </p:spTree>
    <p:extLst>
      <p:ext uri="{BB962C8B-B14F-4D97-AF65-F5344CB8AC3E}">
        <p14:creationId xmlns:p14="http://schemas.microsoft.com/office/powerpoint/2010/main" val="3871008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B55C-9A5F-496D-881D-7E1F82C1757F}"/>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B9EB42D6-0AB0-4845-88DC-6F0118F23D88}"/>
              </a:ext>
            </a:extLst>
          </p:cNvPr>
          <p:cNvSpPr>
            <a:spLocks noGrp="1"/>
          </p:cNvSpPr>
          <p:nvPr>
            <p:ph idx="1"/>
          </p:nvPr>
        </p:nvSpPr>
        <p:spPr/>
        <p:txBody>
          <a:bodyPr/>
          <a:lstStyle/>
          <a:p>
            <a:r>
              <a:rPr lang="en-IN" dirty="0"/>
              <a:t>Introduction</a:t>
            </a:r>
          </a:p>
          <a:p>
            <a:r>
              <a:rPr lang="en-IN" dirty="0"/>
              <a:t>Project Description</a:t>
            </a:r>
          </a:p>
          <a:p>
            <a:r>
              <a:rPr lang="en-IN" dirty="0"/>
              <a:t>General Approach</a:t>
            </a:r>
          </a:p>
          <a:p>
            <a:r>
              <a:rPr lang="en-IN" dirty="0"/>
              <a:t>Sample Results</a:t>
            </a:r>
          </a:p>
          <a:p>
            <a:r>
              <a:rPr lang="en-IN" dirty="0"/>
              <a:t>Conclusion &amp; Reference </a:t>
            </a:r>
          </a:p>
        </p:txBody>
      </p:sp>
    </p:spTree>
    <p:extLst>
      <p:ext uri="{BB962C8B-B14F-4D97-AF65-F5344CB8AC3E}">
        <p14:creationId xmlns:p14="http://schemas.microsoft.com/office/powerpoint/2010/main" val="564560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ACCF-49E0-4F2E-B67F-AF976C6EE00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3DBBC39-9933-4E96-B941-D6D1D36417CB}"/>
              </a:ext>
            </a:extLst>
          </p:cNvPr>
          <p:cNvSpPr>
            <a:spLocks noGrp="1"/>
          </p:cNvSpPr>
          <p:nvPr>
            <p:ph sz="half" idx="1"/>
          </p:nvPr>
        </p:nvSpPr>
        <p:spPr/>
        <p:txBody>
          <a:bodyPr/>
          <a:lstStyle/>
          <a:p>
            <a:r>
              <a:rPr lang="en-US" b="1" dirty="0"/>
              <a:t>Machine learning</a:t>
            </a:r>
            <a:r>
              <a:rPr lang="en-US" dirty="0"/>
              <a:t> is an application of artificial </a:t>
            </a:r>
            <a:r>
              <a:rPr lang="en-US" b="1" dirty="0"/>
              <a:t>intelligence</a:t>
            </a:r>
            <a:r>
              <a:rPr lang="en-US" dirty="0"/>
              <a:t> (AI) that provides systems the ability to automatically learn and improve from experience without being explicitly programmed. </a:t>
            </a:r>
            <a:r>
              <a:rPr lang="en-US" b="1" dirty="0"/>
              <a:t>Machine learning</a:t>
            </a:r>
            <a:r>
              <a:rPr lang="en-US" dirty="0"/>
              <a:t> focuses on the development of computer programs that can access data and use it learn for themselves.</a:t>
            </a:r>
          </a:p>
          <a:p>
            <a:endParaRPr lang="en-IN" dirty="0"/>
          </a:p>
        </p:txBody>
      </p:sp>
      <p:pic>
        <p:nvPicPr>
          <p:cNvPr id="6" name="Content Placeholder 5">
            <a:extLst>
              <a:ext uri="{FF2B5EF4-FFF2-40B4-BE49-F238E27FC236}">
                <a16:creationId xmlns:a16="http://schemas.microsoft.com/office/drawing/2014/main" id="{C5F3BEF5-1B24-44B5-945D-9000968F552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141353"/>
            <a:ext cx="5178425" cy="3561242"/>
          </a:xfrm>
        </p:spPr>
      </p:pic>
    </p:spTree>
    <p:extLst>
      <p:ext uri="{BB962C8B-B14F-4D97-AF65-F5344CB8AC3E}">
        <p14:creationId xmlns:p14="http://schemas.microsoft.com/office/powerpoint/2010/main" val="700768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11DB-4AFD-4C6B-B7CC-824853055793}"/>
              </a:ext>
            </a:extLst>
          </p:cNvPr>
          <p:cNvSpPr>
            <a:spLocks noGrp="1"/>
          </p:cNvSpPr>
          <p:nvPr>
            <p:ph type="title"/>
          </p:nvPr>
        </p:nvSpPr>
        <p:spPr/>
        <p:txBody>
          <a:bodyPr/>
          <a:lstStyle/>
          <a:p>
            <a:r>
              <a:rPr lang="en-IN" dirty="0"/>
              <a:t>Project Description:</a:t>
            </a:r>
            <a:br>
              <a:rPr lang="en-IN" dirty="0"/>
            </a:br>
            <a:endParaRPr lang="en-IN" dirty="0"/>
          </a:p>
        </p:txBody>
      </p:sp>
      <p:sp>
        <p:nvSpPr>
          <p:cNvPr id="3" name="Content Placeholder 2">
            <a:extLst>
              <a:ext uri="{FF2B5EF4-FFF2-40B4-BE49-F238E27FC236}">
                <a16:creationId xmlns:a16="http://schemas.microsoft.com/office/drawing/2014/main" id="{9FF95BDD-83E8-4128-9687-9277D1ECA5C4}"/>
              </a:ext>
            </a:extLst>
          </p:cNvPr>
          <p:cNvSpPr>
            <a:spLocks noGrp="1"/>
          </p:cNvSpPr>
          <p:nvPr>
            <p:ph idx="1"/>
          </p:nvPr>
        </p:nvSpPr>
        <p:spPr/>
        <p:txBody>
          <a:bodyPr>
            <a:normAutofit fontScale="85000" lnSpcReduction="10000"/>
          </a:bodyPr>
          <a:lstStyle/>
          <a:p>
            <a:r>
              <a:rPr lang="en-US" dirty="0"/>
              <a:t>The dataset is collected from various web resources in order to explore the used cars market and try to build a model that effectively predicts the price of the car based on its parameters (both numerical and categorical)</a:t>
            </a:r>
          </a:p>
          <a:p>
            <a:pPr fontAlgn="base"/>
            <a:r>
              <a:rPr lang="en-US" dirty="0"/>
              <a:t>It is seen always that the amount of time people spend discussing prices of heavily used cars, how they age and hold or loose value. And if you are going to sell your car, you have to spend some time finding similar cars in the catalog and trying to discover trends and figure out the fair price. And, more importantly, you have to withstand the stress of decision making regarding the price!</a:t>
            </a:r>
          </a:p>
          <a:p>
            <a:pPr fontAlgn="base"/>
            <a:r>
              <a:rPr lang="en-US" dirty="0"/>
              <a:t>So the idea for this project was to collect the data and build an effective model as quickly as possible, use the most effective tools available and explore the decision making of the model thoroughly.</a:t>
            </a:r>
          </a:p>
          <a:p>
            <a:endParaRPr lang="en-IN" dirty="0"/>
          </a:p>
        </p:txBody>
      </p:sp>
    </p:spTree>
    <p:extLst>
      <p:ext uri="{BB962C8B-B14F-4D97-AF65-F5344CB8AC3E}">
        <p14:creationId xmlns:p14="http://schemas.microsoft.com/office/powerpoint/2010/main" val="3090648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E28A-75D2-4327-92B6-28780BF2834F}"/>
              </a:ext>
            </a:extLst>
          </p:cNvPr>
          <p:cNvSpPr>
            <a:spLocks noGrp="1"/>
          </p:cNvSpPr>
          <p:nvPr>
            <p:ph type="title"/>
          </p:nvPr>
        </p:nvSpPr>
        <p:spPr/>
        <p:txBody>
          <a:bodyPr/>
          <a:lstStyle/>
          <a:p>
            <a:r>
              <a:rPr lang="en-IN" dirty="0"/>
              <a:t>General Approach:</a:t>
            </a:r>
            <a:br>
              <a:rPr lang="en-IN" dirty="0"/>
            </a:br>
            <a:endParaRPr lang="en-IN" dirty="0"/>
          </a:p>
        </p:txBody>
      </p:sp>
      <p:sp>
        <p:nvSpPr>
          <p:cNvPr id="3" name="Content Placeholder 2">
            <a:extLst>
              <a:ext uri="{FF2B5EF4-FFF2-40B4-BE49-F238E27FC236}">
                <a16:creationId xmlns:a16="http://schemas.microsoft.com/office/drawing/2014/main" id="{846D16CA-F662-4FBC-B20C-E17A826C3BF9}"/>
              </a:ext>
            </a:extLst>
          </p:cNvPr>
          <p:cNvSpPr>
            <a:spLocks noGrp="1"/>
          </p:cNvSpPr>
          <p:nvPr>
            <p:ph idx="1"/>
          </p:nvPr>
        </p:nvSpPr>
        <p:spPr/>
        <p:txBody>
          <a:bodyPr/>
          <a:lstStyle/>
          <a:p>
            <a:r>
              <a:rPr lang="en-US" dirty="0"/>
              <a:t>Supervised learning provides you with a powerful tool to classify and process data using machine language. With supervised learning you use labeled data, which is a data set that has been classified, to infer a </a:t>
            </a:r>
            <a:r>
              <a:rPr lang="en-US" dirty="0">
                <a:hlinkClick r:id="rId2" tooltip="Learn more about Learning Algorithm from ScienceDirect's AI-generated Topic Pages"/>
              </a:rPr>
              <a:t>learning algorithm</a:t>
            </a:r>
            <a:r>
              <a:rPr lang="en-US" dirty="0"/>
              <a:t>. </a:t>
            </a:r>
          </a:p>
          <a:p>
            <a:r>
              <a:rPr lang="en-US" b="1" dirty="0"/>
              <a:t>Regression</a:t>
            </a:r>
            <a:r>
              <a:rPr lang="en-US" dirty="0"/>
              <a:t> analysis is a subfield of </a:t>
            </a:r>
            <a:r>
              <a:rPr lang="en-US" b="1" dirty="0"/>
              <a:t>supervised machine learning</a:t>
            </a:r>
            <a:r>
              <a:rPr lang="en-US" dirty="0"/>
              <a:t>. It aims to model the relationship between a certain number of features and a continuous target variable.</a:t>
            </a:r>
          </a:p>
          <a:p>
            <a:r>
              <a:rPr lang="en-US" dirty="0"/>
              <a:t> </a:t>
            </a:r>
            <a:r>
              <a:rPr lang="en-US" b="1" dirty="0"/>
              <a:t>Regression</a:t>
            </a:r>
            <a:r>
              <a:rPr lang="en-US" dirty="0"/>
              <a:t> models a target prediction value based on independent variables. ... Linear </a:t>
            </a:r>
            <a:r>
              <a:rPr lang="en-US" b="1" dirty="0"/>
              <a:t>regression</a:t>
            </a:r>
            <a:r>
              <a:rPr lang="en-US" dirty="0"/>
              <a:t> performs the task to predict a dependent variable value (y) based on a given independent variable (x).</a:t>
            </a:r>
            <a:endParaRPr lang="en-IN" dirty="0"/>
          </a:p>
        </p:txBody>
      </p:sp>
    </p:spTree>
    <p:extLst>
      <p:ext uri="{BB962C8B-B14F-4D97-AF65-F5344CB8AC3E}">
        <p14:creationId xmlns:p14="http://schemas.microsoft.com/office/powerpoint/2010/main" val="3682734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6EC9-F457-40EF-931F-41EC127D5527}"/>
              </a:ext>
            </a:extLst>
          </p:cNvPr>
          <p:cNvSpPr>
            <a:spLocks noGrp="1"/>
          </p:cNvSpPr>
          <p:nvPr>
            <p:ph type="title"/>
          </p:nvPr>
        </p:nvSpPr>
        <p:spPr/>
        <p:txBody>
          <a:bodyPr/>
          <a:lstStyle/>
          <a:p>
            <a:r>
              <a:rPr lang="en-IN" sz="3200" dirty="0"/>
              <a:t>Sample results-</a:t>
            </a:r>
            <a:br>
              <a:rPr lang="en-IN" dirty="0"/>
            </a:br>
            <a:r>
              <a:rPr lang="en-IN" dirty="0"/>
              <a:t>1)Decision tree:</a:t>
            </a:r>
          </a:p>
        </p:txBody>
      </p:sp>
      <p:pic>
        <p:nvPicPr>
          <p:cNvPr id="6" name="Content Placeholder 5">
            <a:extLst>
              <a:ext uri="{FF2B5EF4-FFF2-40B4-BE49-F238E27FC236}">
                <a16:creationId xmlns:a16="http://schemas.microsoft.com/office/drawing/2014/main" id="{CD2EFF8C-B40A-418F-9DC3-DD8579D29E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9651" y="228600"/>
            <a:ext cx="7210424" cy="5648325"/>
          </a:xfrm>
        </p:spPr>
      </p:pic>
      <p:sp>
        <p:nvSpPr>
          <p:cNvPr id="4" name="Text Placeholder 3">
            <a:extLst>
              <a:ext uri="{FF2B5EF4-FFF2-40B4-BE49-F238E27FC236}">
                <a16:creationId xmlns:a16="http://schemas.microsoft.com/office/drawing/2014/main" id="{18A112E0-B3BA-4105-9485-F2779C7986FD}"/>
              </a:ext>
            </a:extLst>
          </p:cNvPr>
          <p:cNvSpPr>
            <a:spLocks noGrp="1"/>
          </p:cNvSpPr>
          <p:nvPr>
            <p:ph type="body" sz="half" idx="2"/>
          </p:nvPr>
        </p:nvSpPr>
        <p:spPr/>
        <p:txBody>
          <a:bodyPr/>
          <a:lstStyle/>
          <a:p>
            <a:r>
              <a:rPr lang="en-IN" dirty="0"/>
              <a:t>Because of huge data in dataset, </a:t>
            </a:r>
            <a:r>
              <a:rPr lang="en-US" dirty="0"/>
              <a:t>They are often relatively inaccurate. Many other predictors perform better with similar data.</a:t>
            </a:r>
            <a:endParaRPr lang="en-IN" dirty="0"/>
          </a:p>
        </p:txBody>
      </p:sp>
    </p:spTree>
    <p:extLst>
      <p:ext uri="{BB962C8B-B14F-4D97-AF65-F5344CB8AC3E}">
        <p14:creationId xmlns:p14="http://schemas.microsoft.com/office/powerpoint/2010/main" val="11946414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033D-9012-4ADA-B990-A71694F14280}"/>
              </a:ext>
            </a:extLst>
          </p:cNvPr>
          <p:cNvSpPr>
            <a:spLocks noGrp="1"/>
          </p:cNvSpPr>
          <p:nvPr>
            <p:ph type="title"/>
          </p:nvPr>
        </p:nvSpPr>
        <p:spPr/>
        <p:txBody>
          <a:bodyPr/>
          <a:lstStyle/>
          <a:p>
            <a:r>
              <a:rPr lang="en-IN" dirty="0"/>
              <a:t>2)Multilinear algorithm:</a:t>
            </a:r>
          </a:p>
        </p:txBody>
      </p:sp>
      <p:pic>
        <p:nvPicPr>
          <p:cNvPr id="6" name="Content Placeholder 5">
            <a:extLst>
              <a:ext uri="{FF2B5EF4-FFF2-40B4-BE49-F238E27FC236}">
                <a16:creationId xmlns:a16="http://schemas.microsoft.com/office/drawing/2014/main" id="{A6FFECE7-6AF7-42DF-AEB8-22BDC6E61D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800" y="609600"/>
            <a:ext cx="7315200" cy="5467350"/>
          </a:xfrm>
        </p:spPr>
      </p:pic>
      <p:sp>
        <p:nvSpPr>
          <p:cNvPr id="4" name="Text Placeholder 3">
            <a:extLst>
              <a:ext uri="{FF2B5EF4-FFF2-40B4-BE49-F238E27FC236}">
                <a16:creationId xmlns:a16="http://schemas.microsoft.com/office/drawing/2014/main" id="{D9439E0F-5396-4887-AE86-90F8B596B777}"/>
              </a:ext>
            </a:extLst>
          </p:cNvPr>
          <p:cNvSpPr>
            <a:spLocks noGrp="1"/>
          </p:cNvSpPr>
          <p:nvPr>
            <p:ph type="body" sz="half" idx="2"/>
          </p:nvPr>
        </p:nvSpPr>
        <p:spPr/>
        <p:txBody>
          <a:bodyPr/>
          <a:lstStyle/>
          <a:p>
            <a:r>
              <a:rPr lang="en-IN" dirty="0"/>
              <a:t>Multilinear algorithm has given better accuracy than decision tree. The accuracy increased to 0.5989 i.e. 59.89%</a:t>
            </a:r>
          </a:p>
        </p:txBody>
      </p:sp>
    </p:spTree>
    <p:extLst>
      <p:ext uri="{BB962C8B-B14F-4D97-AF65-F5344CB8AC3E}">
        <p14:creationId xmlns:p14="http://schemas.microsoft.com/office/powerpoint/2010/main" val="27280509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E6B2-72C3-4719-ACF1-ED381DE1A1F1}"/>
              </a:ext>
            </a:extLst>
          </p:cNvPr>
          <p:cNvSpPr>
            <a:spLocks noGrp="1"/>
          </p:cNvSpPr>
          <p:nvPr>
            <p:ph type="title"/>
          </p:nvPr>
        </p:nvSpPr>
        <p:spPr/>
        <p:txBody>
          <a:bodyPr/>
          <a:lstStyle/>
          <a:p>
            <a:r>
              <a:rPr lang="en-IN" dirty="0"/>
              <a:t>3)Polynomial regression:</a:t>
            </a:r>
          </a:p>
        </p:txBody>
      </p:sp>
      <p:pic>
        <p:nvPicPr>
          <p:cNvPr id="6" name="Content Placeholder 5">
            <a:extLst>
              <a:ext uri="{FF2B5EF4-FFF2-40B4-BE49-F238E27FC236}">
                <a16:creationId xmlns:a16="http://schemas.microsoft.com/office/drawing/2014/main" id="{7FC75174-F2C4-4AAE-B485-DC3CCC7416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7275" y="619125"/>
            <a:ext cx="7162799" cy="4648199"/>
          </a:xfrm>
        </p:spPr>
      </p:pic>
      <p:sp>
        <p:nvSpPr>
          <p:cNvPr id="4" name="Text Placeholder 3">
            <a:extLst>
              <a:ext uri="{FF2B5EF4-FFF2-40B4-BE49-F238E27FC236}">
                <a16:creationId xmlns:a16="http://schemas.microsoft.com/office/drawing/2014/main" id="{04CA4EFE-0D8C-44A6-9E99-B841D1C788D1}"/>
              </a:ext>
            </a:extLst>
          </p:cNvPr>
          <p:cNvSpPr>
            <a:spLocks noGrp="1"/>
          </p:cNvSpPr>
          <p:nvPr>
            <p:ph type="body" sz="half" idx="2"/>
          </p:nvPr>
        </p:nvSpPr>
        <p:spPr/>
        <p:txBody>
          <a:bodyPr/>
          <a:lstStyle/>
          <a:p>
            <a:r>
              <a:rPr lang="en-IN" dirty="0"/>
              <a:t>For our given dataset,</a:t>
            </a:r>
            <a:r>
              <a:rPr lang="en-US" b="1" dirty="0"/>
              <a:t>Polynomial</a:t>
            </a:r>
            <a:r>
              <a:rPr lang="en-US" dirty="0"/>
              <a:t> provides the best approximation of the relationship between the dependent and independent variable.</a:t>
            </a:r>
            <a:r>
              <a:rPr lang="en-IN" dirty="0"/>
              <a:t> The accuracy increased to 0.8255 i.e. 82.55%</a:t>
            </a:r>
          </a:p>
        </p:txBody>
      </p:sp>
    </p:spTree>
    <p:extLst>
      <p:ext uri="{BB962C8B-B14F-4D97-AF65-F5344CB8AC3E}">
        <p14:creationId xmlns:p14="http://schemas.microsoft.com/office/powerpoint/2010/main" val="2626982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C234-C7A0-4599-9B52-27D9C8339FEC}"/>
              </a:ext>
            </a:extLst>
          </p:cNvPr>
          <p:cNvSpPr>
            <a:spLocks noGrp="1"/>
          </p:cNvSpPr>
          <p:nvPr>
            <p:ph type="title"/>
          </p:nvPr>
        </p:nvSpPr>
        <p:spPr/>
        <p:txBody>
          <a:bodyPr/>
          <a:lstStyle/>
          <a:p>
            <a:r>
              <a:rPr lang="en-IN" dirty="0"/>
              <a:t>Conclusion &amp; reference :</a:t>
            </a:r>
          </a:p>
        </p:txBody>
      </p:sp>
      <p:sp>
        <p:nvSpPr>
          <p:cNvPr id="3" name="Content Placeholder 2">
            <a:extLst>
              <a:ext uri="{FF2B5EF4-FFF2-40B4-BE49-F238E27FC236}">
                <a16:creationId xmlns:a16="http://schemas.microsoft.com/office/drawing/2014/main" id="{5B402409-213E-4040-A2A6-45B8428188F8}"/>
              </a:ext>
            </a:extLst>
          </p:cNvPr>
          <p:cNvSpPr>
            <a:spLocks noGrp="1"/>
          </p:cNvSpPr>
          <p:nvPr>
            <p:ph sz="half" idx="1"/>
          </p:nvPr>
        </p:nvSpPr>
        <p:spPr/>
        <p:txBody>
          <a:bodyPr/>
          <a:lstStyle/>
          <a:p>
            <a:r>
              <a:rPr lang="en-IN" dirty="0"/>
              <a:t>For our given dataset we found that among all the regression algorithm that</a:t>
            </a:r>
            <a:r>
              <a:rPr lang="en-US" dirty="0"/>
              <a:t> targets prediction value based on independent variables we conclude that </a:t>
            </a:r>
            <a:r>
              <a:rPr lang="en-US" b="1" dirty="0"/>
              <a:t>Polynomial Regression </a:t>
            </a:r>
            <a:r>
              <a:rPr lang="en-US" dirty="0"/>
              <a:t>proves to be best algorithm.</a:t>
            </a:r>
          </a:p>
          <a:p>
            <a:r>
              <a:rPr lang="en-US" dirty="0"/>
              <a:t>It provides highest accuracy among all algorithms.</a:t>
            </a:r>
            <a:endParaRPr lang="en-IN" dirty="0"/>
          </a:p>
        </p:txBody>
      </p:sp>
      <p:sp>
        <p:nvSpPr>
          <p:cNvPr id="4" name="Content Placeholder 3">
            <a:extLst>
              <a:ext uri="{FF2B5EF4-FFF2-40B4-BE49-F238E27FC236}">
                <a16:creationId xmlns:a16="http://schemas.microsoft.com/office/drawing/2014/main" id="{58DF7A7B-8561-4AE5-A8B8-2A872381607C}"/>
              </a:ext>
            </a:extLst>
          </p:cNvPr>
          <p:cNvSpPr>
            <a:spLocks noGrp="1"/>
          </p:cNvSpPr>
          <p:nvPr>
            <p:ph sz="half" idx="2"/>
          </p:nvPr>
        </p:nvSpPr>
        <p:spPr/>
        <p:txBody>
          <a:bodyPr/>
          <a:lstStyle/>
          <a:p>
            <a:r>
              <a:rPr lang="en-IN" dirty="0"/>
              <a:t>Reference:</a:t>
            </a:r>
          </a:p>
          <a:p>
            <a:r>
              <a:rPr lang="en-IN" dirty="0"/>
              <a:t>Dataset link-</a:t>
            </a:r>
            <a:r>
              <a:rPr lang="en-IN" dirty="0">
                <a:hlinkClick r:id="rId2"/>
              </a:rPr>
              <a:t> https://www.kaggle.com/lepchenkov/usedcarscatalog</a:t>
            </a:r>
            <a:endParaRPr lang="en-IN" dirty="0"/>
          </a:p>
          <a:p>
            <a:endParaRPr lang="en-IN" dirty="0"/>
          </a:p>
        </p:txBody>
      </p:sp>
    </p:spTree>
    <p:extLst>
      <p:ext uri="{BB962C8B-B14F-4D97-AF65-F5344CB8AC3E}">
        <p14:creationId xmlns:p14="http://schemas.microsoft.com/office/powerpoint/2010/main" val="6546718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93</TotalTime>
  <Words>511</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Presentation on project</vt:lpstr>
      <vt:lpstr>Contents:</vt:lpstr>
      <vt:lpstr>Introduction:</vt:lpstr>
      <vt:lpstr>Project Description: </vt:lpstr>
      <vt:lpstr>General Approach: </vt:lpstr>
      <vt:lpstr>Sample results- 1)Decision tree:</vt:lpstr>
      <vt:lpstr>2)Multilinear algorithm:</vt:lpstr>
      <vt:lpstr>3)Polynomial regression:</vt:lpstr>
      <vt:lpstr>Conclusion &amp; 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dc:title>
  <dc:creator>rohan dasari</dc:creator>
  <cp:lastModifiedBy>rohan dasari</cp:lastModifiedBy>
  <cp:revision>8</cp:revision>
  <dcterms:created xsi:type="dcterms:W3CDTF">2019-12-27T14:52:54Z</dcterms:created>
  <dcterms:modified xsi:type="dcterms:W3CDTF">2019-12-27T16:26:31Z</dcterms:modified>
</cp:coreProperties>
</file>