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1" r:id="rId3"/>
    <p:sldId id="273" r:id="rId4"/>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093B0-24D6-4952-A760-583C37ED4C5C}" type="datetimeFigureOut">
              <a:rPr lang="en-IN" smtClean="0"/>
              <a:t>09-06-2023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2FBC9-3A53-4B76-BD63-8C33473E0E98}" type="slidenum">
              <a:rPr lang="en-IN" smtClean="0"/>
              <a:t>‹#›</a:t>
            </a:fld>
            <a:endParaRPr lang="en-IN"/>
          </a:p>
        </p:txBody>
      </p:sp>
    </p:spTree>
    <p:extLst>
      <p:ext uri="{BB962C8B-B14F-4D97-AF65-F5344CB8AC3E}">
        <p14:creationId xmlns:p14="http://schemas.microsoft.com/office/powerpoint/2010/main" val="142058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DF86C87-EB3E-4C5E-8662-0FF91CE80E48}" type="datetime1">
              <a:rPr lang="en-US" smtClean="0"/>
              <a:t>6/9/2023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SQL</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6EF63-E746-43F1-957E-FFC9CA94FC6B}" type="datetime1">
              <a:rPr lang="en-US" smtClean="0"/>
              <a:t>6/9/2023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B262B-7182-4B40-8CE9-7F638EC4128F}"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BC2E2-C5B6-43D2-B967-DD7064439F38}"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5DBC2-6672-41DE-8431-F698942A4612}"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265F81-F288-48A0-8279-38A745CA13C2}"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0714-4F69-4349-9412-980760FC5678}"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36318-94F2-44B9-8DFB-70CAC07C5549}"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11E93-8316-4283-B211-74A73A2EA590}"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51823-9350-4A51-AD3A-997C567A46E0}"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1D94-1501-4546-8172-5ACB8DBD235D}"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87690D-EB31-4CDC-95AD-2E11AFE8ADAB}" type="datetime1">
              <a:rPr lang="en-US" smtClean="0"/>
              <a:t>6/9/2023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FFBFEA-E7D7-49B2-871C-C8D2BF6A9F66}" type="datetime1">
              <a:rPr lang="en-US" smtClean="0"/>
              <a:t>6/9/2023</a:t>
            </a:fld>
            <a:endParaRPr lang="en-US" dirty="0"/>
          </a:p>
        </p:txBody>
      </p:sp>
      <p:sp>
        <p:nvSpPr>
          <p:cNvPr id="8" name="Footer Placeholder 7"/>
          <p:cNvSpPr>
            <a:spLocks noGrp="1"/>
          </p:cNvSpPr>
          <p:nvPr>
            <p:ph type="ftr" sz="quarter" idx="11"/>
          </p:nvPr>
        </p:nvSpPr>
        <p:spPr/>
        <p:txBody>
          <a:bodyPr/>
          <a:lstStyle/>
          <a:p>
            <a:r>
              <a:rPr lang="en-US"/>
              <a:t>SQL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024884-B3AF-4A23-B08A-039AF0326AE9}" type="datetime1">
              <a:rPr lang="en-US" smtClean="0"/>
              <a:t>6/9/2023</a:t>
            </a:fld>
            <a:endParaRPr lang="en-US" dirty="0"/>
          </a:p>
        </p:txBody>
      </p:sp>
      <p:sp>
        <p:nvSpPr>
          <p:cNvPr id="4" name="Footer Placeholder 3"/>
          <p:cNvSpPr>
            <a:spLocks noGrp="1"/>
          </p:cNvSpPr>
          <p:nvPr>
            <p:ph type="ftr" sz="quarter" idx="11"/>
          </p:nvPr>
        </p:nvSpPr>
        <p:spPr/>
        <p:txBody>
          <a:bodyPr/>
          <a:lstStyle/>
          <a:p>
            <a:r>
              <a:rPr lang="en-US"/>
              <a:t>SQL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6D0E63-5589-4AED-8DCE-ABC9511CC04F}" type="datetime1">
              <a:rPr lang="en-US" smtClean="0"/>
              <a:t>6/9/2023</a:t>
            </a:fld>
            <a:endParaRPr lang="en-US" dirty="0"/>
          </a:p>
        </p:txBody>
      </p:sp>
      <p:sp>
        <p:nvSpPr>
          <p:cNvPr id="3" name="Footer Placeholder 2"/>
          <p:cNvSpPr>
            <a:spLocks noGrp="1"/>
          </p:cNvSpPr>
          <p:nvPr>
            <p:ph type="ftr" sz="quarter" idx="11"/>
          </p:nvPr>
        </p:nvSpPr>
        <p:spPr/>
        <p:txBody>
          <a:bodyPr/>
          <a:lstStyle/>
          <a:p>
            <a:r>
              <a:rPr lang="en-US"/>
              <a:t>SQL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CA4DE-1175-4AE8-ABD2-5554B2FC42D4}" type="datetime1">
              <a:rPr lang="en-US" smtClean="0"/>
              <a:t>6/9/2023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EA30A-1BEE-4F82-AE4F-26F87A070D73}" type="datetime1">
              <a:rPr lang="en-US" smtClean="0"/>
              <a:t>6/9/2023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E37B87-F62C-4F87-8D7E-B398FA1D8892}" type="datetime1">
              <a:rPr lang="en-US" smtClean="0"/>
              <a:t>6/9/2023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SQL</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0DDA-BBE5-E6A7-DB9A-8A3684DAD156}"/>
              </a:ext>
            </a:extLst>
          </p:cNvPr>
          <p:cNvSpPr>
            <a:spLocks noGrp="1"/>
          </p:cNvSpPr>
          <p:nvPr>
            <p:ph type="ctrTitle"/>
          </p:nvPr>
        </p:nvSpPr>
        <p:spPr>
          <a:xfrm>
            <a:off x="3924376" y="561595"/>
            <a:ext cx="7197726" cy="2421464"/>
          </a:xfrm>
        </p:spPr>
        <p:txBody>
          <a:bodyPr anchor="ctr"/>
          <a:lstStyle/>
          <a:p>
            <a:pPr algn="ctr"/>
            <a:r>
              <a:rPr lang="en-IN" b="1" dirty="0"/>
              <a:t>CASE STUDY</a:t>
            </a:r>
          </a:p>
        </p:txBody>
      </p:sp>
      <p:sp>
        <p:nvSpPr>
          <p:cNvPr id="3" name="Subtitle 2">
            <a:extLst>
              <a:ext uri="{FF2B5EF4-FFF2-40B4-BE49-F238E27FC236}">
                <a16:creationId xmlns:a16="http://schemas.microsoft.com/office/drawing/2014/main" id="{ED14E918-F1DD-C126-56D8-243828265410}"/>
              </a:ext>
            </a:extLst>
          </p:cNvPr>
          <p:cNvSpPr>
            <a:spLocks noGrp="1"/>
          </p:cNvSpPr>
          <p:nvPr>
            <p:ph type="subTitle" idx="1"/>
          </p:nvPr>
        </p:nvSpPr>
        <p:spPr>
          <a:xfrm>
            <a:off x="3924376" y="3054081"/>
            <a:ext cx="7197726" cy="1405467"/>
          </a:xfrm>
        </p:spPr>
        <p:txBody>
          <a:bodyPr anchor="t"/>
          <a:lstStyle/>
          <a:p>
            <a:pPr algn="ctr"/>
            <a:r>
              <a:rPr lang="en-IN" sz="2800" b="1" dirty="0">
                <a:latin typeface="+mj-lt"/>
              </a:rPr>
              <a:t>Motion picture Data Analysis using SQL</a:t>
            </a:r>
          </a:p>
          <a:p>
            <a:endParaRPr lang="en-IN" dirty="0"/>
          </a:p>
        </p:txBody>
      </p:sp>
      <p:sp>
        <p:nvSpPr>
          <p:cNvPr id="4" name="TextBox 3">
            <a:extLst>
              <a:ext uri="{FF2B5EF4-FFF2-40B4-BE49-F238E27FC236}">
                <a16:creationId xmlns:a16="http://schemas.microsoft.com/office/drawing/2014/main" id="{2FACE5C7-BB06-7CFF-0D5A-09E6B1B7C4F3}"/>
              </a:ext>
            </a:extLst>
          </p:cNvPr>
          <p:cNvSpPr txBox="1"/>
          <p:nvPr/>
        </p:nvSpPr>
        <p:spPr>
          <a:xfrm>
            <a:off x="9286043" y="4758430"/>
            <a:ext cx="1836059" cy="338554"/>
          </a:xfrm>
          <a:prstGeom prst="rect">
            <a:avLst/>
          </a:prstGeom>
          <a:noFill/>
        </p:spPr>
        <p:txBody>
          <a:bodyPr wrap="square" rtlCol="0">
            <a:spAutoFit/>
          </a:bodyPr>
          <a:lstStyle/>
          <a:p>
            <a:r>
              <a:rPr lang="en-IN" sz="1400" b="1" dirty="0"/>
              <a:t>-  Rohan </a:t>
            </a:r>
            <a:r>
              <a:rPr lang="en-IN" sz="1600" b="1" dirty="0"/>
              <a:t>Deshmukh</a:t>
            </a:r>
            <a:endParaRPr lang="en-IN" sz="1400" b="1" dirty="0"/>
          </a:p>
        </p:txBody>
      </p:sp>
    </p:spTree>
    <p:extLst>
      <p:ext uri="{BB962C8B-B14F-4D97-AF65-F5344CB8AC3E}">
        <p14:creationId xmlns:p14="http://schemas.microsoft.com/office/powerpoint/2010/main" val="22045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7:  </a:t>
            </a:r>
            <a:r>
              <a:rPr lang="en-US" sz="1600" dirty="0"/>
              <a:t>The Music of Queen and Kris Kristofferson has seen an unlikely resurgence. As an unintended consequence, movies starting with the letters 'K' and `Q` have also soared in popularity. Display the movie titles starting with the letters 'K' and `Q`.</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369332"/>
          </a:xfrm>
          <a:prstGeom prst="rect">
            <a:avLst/>
          </a:prstGeom>
          <a:noFill/>
        </p:spPr>
        <p:txBody>
          <a:bodyPr wrap="square" rtlCol="0">
            <a:spAutoFit/>
          </a:bodyPr>
          <a:lstStyle/>
          <a:p>
            <a:r>
              <a:rPr lang="en-IN" sz="1600" b="1" u="sng" dirty="0"/>
              <a:t>Conclusion</a:t>
            </a:r>
            <a:r>
              <a:rPr lang="en-IN" dirty="0"/>
              <a:t> : </a:t>
            </a:r>
            <a:r>
              <a:rPr lang="en-IN" sz="1600" dirty="0"/>
              <a:t>We are using like function to get title starting from letter K and Q</a:t>
            </a:r>
            <a:endParaRPr lang="en-IN" dirty="0"/>
          </a:p>
        </p:txBody>
      </p:sp>
      <p:pic>
        <p:nvPicPr>
          <p:cNvPr id="9" name="Picture 8">
            <a:extLst>
              <a:ext uri="{FF2B5EF4-FFF2-40B4-BE49-F238E27FC236}">
                <a16:creationId xmlns:a16="http://schemas.microsoft.com/office/drawing/2014/main" id="{8995C8C8-01B9-E9C9-B24F-6FDD673ED7A5}"/>
              </a:ext>
            </a:extLst>
          </p:cNvPr>
          <p:cNvPicPr>
            <a:picLocks noChangeAspect="1"/>
          </p:cNvPicPr>
          <p:nvPr/>
        </p:nvPicPr>
        <p:blipFill>
          <a:blip r:embed="rId2"/>
          <a:stretch>
            <a:fillRect/>
          </a:stretch>
        </p:blipFill>
        <p:spPr>
          <a:xfrm>
            <a:off x="1374774" y="1997343"/>
            <a:ext cx="6867525" cy="533400"/>
          </a:xfrm>
          <a:prstGeom prst="rect">
            <a:avLst/>
          </a:prstGeom>
        </p:spPr>
      </p:pic>
      <p:pic>
        <p:nvPicPr>
          <p:cNvPr id="12" name="Picture 11">
            <a:extLst>
              <a:ext uri="{FF2B5EF4-FFF2-40B4-BE49-F238E27FC236}">
                <a16:creationId xmlns:a16="http://schemas.microsoft.com/office/drawing/2014/main" id="{26C46FF0-A77E-6C5E-C66E-54550F78C5AF}"/>
              </a:ext>
            </a:extLst>
          </p:cNvPr>
          <p:cNvPicPr>
            <a:picLocks noChangeAspect="1"/>
          </p:cNvPicPr>
          <p:nvPr/>
        </p:nvPicPr>
        <p:blipFill>
          <a:blip r:embed="rId3"/>
          <a:stretch>
            <a:fillRect/>
          </a:stretch>
        </p:blipFill>
        <p:spPr>
          <a:xfrm>
            <a:off x="1616013" y="3176422"/>
            <a:ext cx="1733550" cy="1895475"/>
          </a:xfrm>
          <a:prstGeom prst="rect">
            <a:avLst/>
          </a:prstGeom>
        </p:spPr>
      </p:pic>
    </p:spTree>
    <p:extLst>
      <p:ext uri="{BB962C8B-B14F-4D97-AF65-F5344CB8AC3E}">
        <p14:creationId xmlns:p14="http://schemas.microsoft.com/office/powerpoint/2010/main" val="49997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8:</a:t>
            </a:r>
            <a:r>
              <a:rPr lang="en-US" sz="1600" dirty="0"/>
              <a:t> The movie 'AGENT TRUMAN' has been a great success. Display the first names and last names of all actors who are a part of this movie.</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615553"/>
          </a:xfrm>
          <a:prstGeom prst="rect">
            <a:avLst/>
          </a:prstGeom>
          <a:noFill/>
        </p:spPr>
        <p:txBody>
          <a:bodyPr wrap="square" rtlCol="0">
            <a:spAutoFit/>
          </a:bodyPr>
          <a:lstStyle/>
          <a:p>
            <a:r>
              <a:rPr lang="en-IN" sz="1600" b="1" u="sng" dirty="0"/>
              <a:t>Conclusion</a:t>
            </a:r>
            <a:r>
              <a:rPr lang="en-IN" dirty="0"/>
              <a:t> : </a:t>
            </a:r>
            <a:r>
              <a:rPr lang="en-IN" sz="1600" dirty="0"/>
              <a:t>We are using join to connect 3 tables film, actor and </a:t>
            </a:r>
            <a:r>
              <a:rPr lang="en-IN" sz="1600" dirty="0" err="1"/>
              <a:t>film_actor</a:t>
            </a:r>
            <a:r>
              <a:rPr lang="en-IN" sz="1600" dirty="0"/>
              <a:t> using </a:t>
            </a:r>
            <a:r>
              <a:rPr lang="en-IN" sz="1600" dirty="0" err="1"/>
              <a:t>film_id</a:t>
            </a:r>
            <a:r>
              <a:rPr lang="en-IN" sz="1600" dirty="0"/>
              <a:t>  and </a:t>
            </a:r>
            <a:r>
              <a:rPr lang="en-IN" sz="1600" dirty="0" err="1"/>
              <a:t>actor_id</a:t>
            </a:r>
            <a:r>
              <a:rPr lang="en-IN" sz="1600" dirty="0"/>
              <a:t> from respective table to get actors names from specific movie</a:t>
            </a:r>
          </a:p>
        </p:txBody>
      </p:sp>
      <p:pic>
        <p:nvPicPr>
          <p:cNvPr id="7" name="Picture 6">
            <a:extLst>
              <a:ext uri="{FF2B5EF4-FFF2-40B4-BE49-F238E27FC236}">
                <a16:creationId xmlns:a16="http://schemas.microsoft.com/office/drawing/2014/main" id="{29951FFE-638A-6847-000A-32AD088D9248}"/>
              </a:ext>
            </a:extLst>
          </p:cNvPr>
          <p:cNvPicPr>
            <a:picLocks noChangeAspect="1"/>
          </p:cNvPicPr>
          <p:nvPr/>
        </p:nvPicPr>
        <p:blipFill>
          <a:blip r:embed="rId2"/>
          <a:stretch>
            <a:fillRect/>
          </a:stretch>
        </p:blipFill>
        <p:spPr>
          <a:xfrm>
            <a:off x="1374774" y="1997343"/>
            <a:ext cx="8143875" cy="742950"/>
          </a:xfrm>
          <a:prstGeom prst="rect">
            <a:avLst/>
          </a:prstGeom>
        </p:spPr>
      </p:pic>
      <p:pic>
        <p:nvPicPr>
          <p:cNvPr id="11" name="Picture 10">
            <a:extLst>
              <a:ext uri="{FF2B5EF4-FFF2-40B4-BE49-F238E27FC236}">
                <a16:creationId xmlns:a16="http://schemas.microsoft.com/office/drawing/2014/main" id="{18E52338-BD17-2BE3-3FD9-D4970821D54D}"/>
              </a:ext>
            </a:extLst>
          </p:cNvPr>
          <p:cNvPicPr>
            <a:picLocks noChangeAspect="1"/>
          </p:cNvPicPr>
          <p:nvPr/>
        </p:nvPicPr>
        <p:blipFill>
          <a:blip r:embed="rId3"/>
          <a:stretch>
            <a:fillRect/>
          </a:stretch>
        </p:blipFill>
        <p:spPr>
          <a:xfrm>
            <a:off x="1613655" y="3189071"/>
            <a:ext cx="1933575" cy="1704975"/>
          </a:xfrm>
          <a:prstGeom prst="rect">
            <a:avLst/>
          </a:prstGeom>
        </p:spPr>
      </p:pic>
    </p:spTree>
    <p:extLst>
      <p:ext uri="{BB962C8B-B14F-4D97-AF65-F5344CB8AC3E}">
        <p14:creationId xmlns:p14="http://schemas.microsoft.com/office/powerpoint/2010/main" val="344612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9:</a:t>
            </a:r>
            <a:r>
              <a:rPr lang="en-US" sz="1600" dirty="0"/>
              <a:t> Sales has been down among the family audience with kids. The management wants to promote the movies that fall under the 'children' category. Identify and display the names of the movies in the family category</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861774"/>
          </a:xfrm>
          <a:prstGeom prst="rect">
            <a:avLst/>
          </a:prstGeom>
          <a:noFill/>
        </p:spPr>
        <p:txBody>
          <a:bodyPr wrap="square" rtlCol="0">
            <a:spAutoFit/>
          </a:bodyPr>
          <a:lstStyle/>
          <a:p>
            <a:r>
              <a:rPr lang="en-IN" sz="1600" b="1" u="sng" dirty="0"/>
              <a:t>Conclusion</a:t>
            </a:r>
            <a:r>
              <a:rPr lang="en-IN" dirty="0"/>
              <a:t> : </a:t>
            </a:r>
            <a:r>
              <a:rPr lang="en-IN" sz="1600" dirty="0"/>
              <a:t>We are using join to connect 3 tables film, </a:t>
            </a:r>
            <a:r>
              <a:rPr lang="en-IN" sz="1600" dirty="0" err="1"/>
              <a:t>film_category</a:t>
            </a:r>
            <a:r>
              <a:rPr lang="en-IN" sz="1600" dirty="0"/>
              <a:t> and category using </a:t>
            </a:r>
            <a:r>
              <a:rPr lang="en-IN" sz="1600" dirty="0" err="1"/>
              <a:t>film_id</a:t>
            </a:r>
            <a:r>
              <a:rPr lang="en-IN" sz="1600" dirty="0"/>
              <a:t>  and </a:t>
            </a:r>
            <a:r>
              <a:rPr lang="en-IN" sz="1600" dirty="0" err="1"/>
              <a:t>category_id</a:t>
            </a:r>
            <a:r>
              <a:rPr lang="en-IN" sz="1600" dirty="0"/>
              <a:t> from respective table to get name of movie which are in Children and family (I’m using children genre because it ca also consider in family genre)</a:t>
            </a:r>
          </a:p>
        </p:txBody>
      </p:sp>
      <p:pic>
        <p:nvPicPr>
          <p:cNvPr id="9" name="Picture 8">
            <a:extLst>
              <a:ext uri="{FF2B5EF4-FFF2-40B4-BE49-F238E27FC236}">
                <a16:creationId xmlns:a16="http://schemas.microsoft.com/office/drawing/2014/main" id="{ADC65539-7988-17E1-CA02-6129C8C89212}"/>
              </a:ext>
            </a:extLst>
          </p:cNvPr>
          <p:cNvPicPr>
            <a:picLocks noChangeAspect="1"/>
          </p:cNvPicPr>
          <p:nvPr/>
        </p:nvPicPr>
        <p:blipFill>
          <a:blip r:embed="rId2"/>
          <a:stretch>
            <a:fillRect/>
          </a:stretch>
        </p:blipFill>
        <p:spPr>
          <a:xfrm>
            <a:off x="1374774" y="1911202"/>
            <a:ext cx="8353425" cy="790575"/>
          </a:xfrm>
          <a:prstGeom prst="rect">
            <a:avLst/>
          </a:prstGeom>
        </p:spPr>
      </p:pic>
      <p:pic>
        <p:nvPicPr>
          <p:cNvPr id="12" name="Picture 11">
            <a:extLst>
              <a:ext uri="{FF2B5EF4-FFF2-40B4-BE49-F238E27FC236}">
                <a16:creationId xmlns:a16="http://schemas.microsoft.com/office/drawing/2014/main" id="{9A7DC122-AB5E-B46C-8645-1FF0884473F5}"/>
              </a:ext>
            </a:extLst>
          </p:cNvPr>
          <p:cNvPicPr>
            <a:picLocks noChangeAspect="1"/>
          </p:cNvPicPr>
          <p:nvPr/>
        </p:nvPicPr>
        <p:blipFill>
          <a:blip r:embed="rId3"/>
          <a:stretch>
            <a:fillRect/>
          </a:stretch>
        </p:blipFill>
        <p:spPr>
          <a:xfrm>
            <a:off x="1775534" y="3204997"/>
            <a:ext cx="1895475" cy="1838325"/>
          </a:xfrm>
          <a:prstGeom prst="rect">
            <a:avLst/>
          </a:prstGeom>
        </p:spPr>
      </p:pic>
    </p:spTree>
    <p:extLst>
      <p:ext uri="{BB962C8B-B14F-4D97-AF65-F5344CB8AC3E}">
        <p14:creationId xmlns:p14="http://schemas.microsoft.com/office/powerpoint/2010/main" val="182306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10:</a:t>
            </a:r>
            <a:r>
              <a:rPr lang="en-US" sz="1600" dirty="0"/>
              <a:t> Display the names of the most frequently rented movies in descending order, so that the management can maintain more copies of such movies.</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615553"/>
          </a:xfrm>
          <a:prstGeom prst="rect">
            <a:avLst/>
          </a:prstGeom>
          <a:noFill/>
        </p:spPr>
        <p:txBody>
          <a:bodyPr wrap="square" rtlCol="0">
            <a:spAutoFit/>
          </a:bodyPr>
          <a:lstStyle/>
          <a:p>
            <a:r>
              <a:rPr lang="en-IN" sz="1600" b="1" u="sng" dirty="0"/>
              <a:t>Conclusion</a:t>
            </a:r>
            <a:r>
              <a:rPr lang="en-IN" dirty="0"/>
              <a:t> : </a:t>
            </a:r>
            <a:r>
              <a:rPr lang="en-IN" sz="1600" dirty="0"/>
              <a:t>We are using join to connect 3 tables film, inventory and rental using </a:t>
            </a:r>
            <a:r>
              <a:rPr lang="en-IN" sz="1600" dirty="0" err="1"/>
              <a:t>film_id</a:t>
            </a:r>
            <a:r>
              <a:rPr lang="en-IN" sz="1600" dirty="0"/>
              <a:t>  and </a:t>
            </a:r>
            <a:r>
              <a:rPr lang="en-IN" sz="1600" dirty="0" err="1"/>
              <a:t>inventory_id</a:t>
            </a:r>
            <a:r>
              <a:rPr lang="en-IN" sz="1600" dirty="0"/>
              <a:t> from respective table to get name of movie in descending order based on count of inventory</a:t>
            </a:r>
          </a:p>
        </p:txBody>
      </p:sp>
      <p:pic>
        <p:nvPicPr>
          <p:cNvPr id="7" name="Picture 6">
            <a:extLst>
              <a:ext uri="{FF2B5EF4-FFF2-40B4-BE49-F238E27FC236}">
                <a16:creationId xmlns:a16="http://schemas.microsoft.com/office/drawing/2014/main" id="{791C567E-34FD-4AE8-D3ED-88042282C837}"/>
              </a:ext>
            </a:extLst>
          </p:cNvPr>
          <p:cNvPicPr>
            <a:picLocks noChangeAspect="1"/>
          </p:cNvPicPr>
          <p:nvPr/>
        </p:nvPicPr>
        <p:blipFill>
          <a:blip r:embed="rId2"/>
          <a:stretch>
            <a:fillRect/>
          </a:stretch>
        </p:blipFill>
        <p:spPr>
          <a:xfrm>
            <a:off x="1301688" y="1857210"/>
            <a:ext cx="9829800" cy="857250"/>
          </a:xfrm>
          <a:prstGeom prst="rect">
            <a:avLst/>
          </a:prstGeom>
        </p:spPr>
      </p:pic>
      <p:pic>
        <p:nvPicPr>
          <p:cNvPr id="11" name="Picture 10">
            <a:extLst>
              <a:ext uri="{FF2B5EF4-FFF2-40B4-BE49-F238E27FC236}">
                <a16:creationId xmlns:a16="http://schemas.microsoft.com/office/drawing/2014/main" id="{955245B4-56B4-2227-BBA3-E7D49FB7961B}"/>
              </a:ext>
            </a:extLst>
          </p:cNvPr>
          <p:cNvPicPr>
            <a:picLocks noChangeAspect="1"/>
          </p:cNvPicPr>
          <p:nvPr/>
        </p:nvPicPr>
        <p:blipFill>
          <a:blip r:embed="rId3"/>
          <a:stretch>
            <a:fillRect/>
          </a:stretch>
        </p:blipFill>
        <p:spPr>
          <a:xfrm>
            <a:off x="1890389" y="3181185"/>
            <a:ext cx="2019300" cy="1885950"/>
          </a:xfrm>
          <a:prstGeom prst="rect">
            <a:avLst/>
          </a:prstGeom>
        </p:spPr>
      </p:pic>
    </p:spTree>
    <p:extLst>
      <p:ext uri="{BB962C8B-B14F-4D97-AF65-F5344CB8AC3E}">
        <p14:creationId xmlns:p14="http://schemas.microsoft.com/office/powerpoint/2010/main" val="211806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11:</a:t>
            </a:r>
            <a:r>
              <a:rPr lang="en-US" sz="1600" dirty="0"/>
              <a:t> Calculate and display the number of movie categories where the average difference between the movie replacement cost and the rental rate is greater than $15.</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861774"/>
          </a:xfrm>
          <a:prstGeom prst="rect">
            <a:avLst/>
          </a:prstGeom>
          <a:noFill/>
        </p:spPr>
        <p:txBody>
          <a:bodyPr wrap="square" rtlCol="0">
            <a:spAutoFit/>
          </a:bodyPr>
          <a:lstStyle/>
          <a:p>
            <a:r>
              <a:rPr lang="en-IN" sz="1600" b="1" u="sng" dirty="0"/>
              <a:t>Conclusion</a:t>
            </a:r>
            <a:r>
              <a:rPr lang="en-IN" dirty="0"/>
              <a:t> : </a:t>
            </a:r>
            <a:r>
              <a:rPr lang="en-IN" sz="1600" dirty="0"/>
              <a:t>We are using join to connect 3 tables film, </a:t>
            </a:r>
            <a:r>
              <a:rPr lang="en-IN" sz="1600" dirty="0" err="1"/>
              <a:t>film_category</a:t>
            </a:r>
            <a:r>
              <a:rPr lang="en-IN" sz="1600" dirty="0"/>
              <a:t> and category using </a:t>
            </a:r>
            <a:r>
              <a:rPr lang="en-IN" sz="1600" dirty="0" err="1"/>
              <a:t>film_id</a:t>
            </a:r>
            <a:r>
              <a:rPr lang="en-IN" sz="1600" dirty="0"/>
              <a:t>  and </a:t>
            </a:r>
            <a:r>
              <a:rPr lang="en-IN" sz="1600" dirty="0" err="1"/>
              <a:t>category_id</a:t>
            </a:r>
            <a:r>
              <a:rPr lang="en-IN" sz="1600" dirty="0"/>
              <a:t> from respective table to get genres and count of movies whose rental rate is greater than 15 we used comparison for finding greater than value</a:t>
            </a:r>
          </a:p>
        </p:txBody>
      </p:sp>
      <p:pic>
        <p:nvPicPr>
          <p:cNvPr id="9" name="Picture 8">
            <a:extLst>
              <a:ext uri="{FF2B5EF4-FFF2-40B4-BE49-F238E27FC236}">
                <a16:creationId xmlns:a16="http://schemas.microsoft.com/office/drawing/2014/main" id="{9D82F580-3210-10AE-25F0-91CBCCC1E6A7}"/>
              </a:ext>
            </a:extLst>
          </p:cNvPr>
          <p:cNvPicPr>
            <a:picLocks noChangeAspect="1"/>
          </p:cNvPicPr>
          <p:nvPr/>
        </p:nvPicPr>
        <p:blipFill>
          <a:blip r:embed="rId2"/>
          <a:stretch>
            <a:fillRect/>
          </a:stretch>
        </p:blipFill>
        <p:spPr>
          <a:xfrm>
            <a:off x="1374774" y="1878115"/>
            <a:ext cx="10131425" cy="918565"/>
          </a:xfrm>
          <a:prstGeom prst="rect">
            <a:avLst/>
          </a:prstGeom>
        </p:spPr>
      </p:pic>
      <p:pic>
        <p:nvPicPr>
          <p:cNvPr id="12" name="Picture 11">
            <a:extLst>
              <a:ext uri="{FF2B5EF4-FFF2-40B4-BE49-F238E27FC236}">
                <a16:creationId xmlns:a16="http://schemas.microsoft.com/office/drawing/2014/main" id="{33FAA054-98B6-61CC-EBD8-129750EE66F2}"/>
              </a:ext>
            </a:extLst>
          </p:cNvPr>
          <p:cNvPicPr>
            <a:picLocks noChangeAspect="1"/>
          </p:cNvPicPr>
          <p:nvPr/>
        </p:nvPicPr>
        <p:blipFill>
          <a:blip r:embed="rId3"/>
          <a:stretch>
            <a:fillRect/>
          </a:stretch>
        </p:blipFill>
        <p:spPr>
          <a:xfrm>
            <a:off x="1757409" y="3232646"/>
            <a:ext cx="4267200" cy="1657350"/>
          </a:xfrm>
          <a:prstGeom prst="rect">
            <a:avLst/>
          </a:prstGeom>
        </p:spPr>
      </p:pic>
    </p:spTree>
    <p:extLst>
      <p:ext uri="{BB962C8B-B14F-4D97-AF65-F5344CB8AC3E}">
        <p14:creationId xmlns:p14="http://schemas.microsoft.com/office/powerpoint/2010/main" val="256991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12:</a:t>
            </a:r>
            <a:r>
              <a:rPr lang="en-US" sz="1600" dirty="0"/>
              <a:t> The management wants to identify all the genres that consist of 60-70 movies. The genre details are captured in the category column. Display the names of these categories/genres and the number of movies per category/genre, sorted by the number of movies..</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615553"/>
          </a:xfrm>
          <a:prstGeom prst="rect">
            <a:avLst/>
          </a:prstGeom>
          <a:noFill/>
        </p:spPr>
        <p:txBody>
          <a:bodyPr wrap="square" rtlCol="0">
            <a:spAutoFit/>
          </a:bodyPr>
          <a:lstStyle/>
          <a:p>
            <a:r>
              <a:rPr lang="en-IN" sz="1600" b="1" u="sng" dirty="0"/>
              <a:t>Conclusion</a:t>
            </a:r>
            <a:r>
              <a:rPr lang="en-IN" dirty="0"/>
              <a:t> : </a:t>
            </a:r>
            <a:r>
              <a:rPr lang="en-IN" sz="1600" dirty="0"/>
              <a:t>We are using join to connect 2 tables film and </a:t>
            </a:r>
            <a:r>
              <a:rPr lang="en-IN" sz="1600" dirty="0" err="1"/>
              <a:t>film_category</a:t>
            </a:r>
            <a:r>
              <a:rPr lang="en-IN" sz="1600" dirty="0"/>
              <a:t> using </a:t>
            </a:r>
            <a:r>
              <a:rPr lang="en-IN" sz="1600" dirty="0" err="1"/>
              <a:t>category_id</a:t>
            </a:r>
            <a:r>
              <a:rPr lang="en-IN" sz="1600" dirty="0"/>
              <a:t> from table to get genres and count of movies who have 60 to 70 movies</a:t>
            </a:r>
          </a:p>
        </p:txBody>
      </p:sp>
      <p:pic>
        <p:nvPicPr>
          <p:cNvPr id="7" name="Picture 6">
            <a:extLst>
              <a:ext uri="{FF2B5EF4-FFF2-40B4-BE49-F238E27FC236}">
                <a16:creationId xmlns:a16="http://schemas.microsoft.com/office/drawing/2014/main" id="{4563CD9B-FE3B-602E-883A-1C45FD7D0784}"/>
              </a:ext>
            </a:extLst>
          </p:cNvPr>
          <p:cNvPicPr>
            <a:picLocks noChangeAspect="1"/>
          </p:cNvPicPr>
          <p:nvPr/>
        </p:nvPicPr>
        <p:blipFill>
          <a:blip r:embed="rId2"/>
          <a:stretch>
            <a:fillRect/>
          </a:stretch>
        </p:blipFill>
        <p:spPr>
          <a:xfrm>
            <a:off x="1447060" y="1947990"/>
            <a:ext cx="10478980" cy="781050"/>
          </a:xfrm>
          <a:prstGeom prst="rect">
            <a:avLst/>
          </a:prstGeom>
        </p:spPr>
      </p:pic>
      <p:pic>
        <p:nvPicPr>
          <p:cNvPr id="11" name="Picture 10">
            <a:extLst>
              <a:ext uri="{FF2B5EF4-FFF2-40B4-BE49-F238E27FC236}">
                <a16:creationId xmlns:a16="http://schemas.microsoft.com/office/drawing/2014/main" id="{19ADAAE2-67FD-B35D-51CB-B99CF0498941}"/>
              </a:ext>
            </a:extLst>
          </p:cNvPr>
          <p:cNvPicPr>
            <a:picLocks noChangeAspect="1"/>
          </p:cNvPicPr>
          <p:nvPr/>
        </p:nvPicPr>
        <p:blipFill>
          <a:blip r:embed="rId3"/>
          <a:stretch>
            <a:fillRect/>
          </a:stretch>
        </p:blipFill>
        <p:spPr>
          <a:xfrm>
            <a:off x="1775534" y="3163148"/>
            <a:ext cx="2524125" cy="1885950"/>
          </a:xfrm>
          <a:prstGeom prst="rect">
            <a:avLst/>
          </a:prstGeom>
        </p:spPr>
      </p:pic>
    </p:spTree>
    <p:extLst>
      <p:ext uri="{BB962C8B-B14F-4D97-AF65-F5344CB8AC3E}">
        <p14:creationId xmlns:p14="http://schemas.microsoft.com/office/powerpoint/2010/main" val="234030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EB29-843F-7E17-B759-68BE16D1B5A2}"/>
              </a:ext>
            </a:extLst>
          </p:cNvPr>
          <p:cNvSpPr>
            <a:spLocks noGrp="1"/>
          </p:cNvSpPr>
          <p:nvPr>
            <p:ph type="title"/>
          </p:nvPr>
        </p:nvSpPr>
        <p:spPr>
          <a:xfrm>
            <a:off x="685801" y="609601"/>
            <a:ext cx="10131425" cy="943992"/>
          </a:xfrm>
        </p:spPr>
        <p:txBody>
          <a:bodyPr>
            <a:normAutofit/>
          </a:bodyPr>
          <a:lstStyle/>
          <a:p>
            <a:pPr algn="ctr"/>
            <a:r>
              <a:rPr lang="en-IN" b="1" dirty="0"/>
              <a:t>Summary</a:t>
            </a:r>
          </a:p>
        </p:txBody>
      </p:sp>
      <p:sp>
        <p:nvSpPr>
          <p:cNvPr id="3" name="Content Placeholder 2">
            <a:extLst>
              <a:ext uri="{FF2B5EF4-FFF2-40B4-BE49-F238E27FC236}">
                <a16:creationId xmlns:a16="http://schemas.microsoft.com/office/drawing/2014/main" id="{0BE23FD5-CCB8-3995-B517-506AB7EEC4A6}"/>
              </a:ext>
            </a:extLst>
          </p:cNvPr>
          <p:cNvSpPr>
            <a:spLocks noGrp="1"/>
          </p:cNvSpPr>
          <p:nvPr>
            <p:ph idx="1"/>
          </p:nvPr>
        </p:nvSpPr>
        <p:spPr>
          <a:xfrm>
            <a:off x="685801" y="1764242"/>
            <a:ext cx="10131425" cy="3649133"/>
          </a:xfrm>
        </p:spPr>
        <p:txBody>
          <a:bodyPr anchor="t">
            <a:normAutofit/>
          </a:bodyPr>
          <a:lstStyle/>
          <a:p>
            <a:pPr>
              <a:buFont typeface="Wingdings" panose="05000000000000000000" pitchFamily="2" charset="2"/>
              <a:buChar char="Ø"/>
            </a:pPr>
            <a:r>
              <a:rPr lang="en-IN" sz="2000" dirty="0"/>
              <a:t>IN TASK WE HAVE PERFORMED ALOT OF OPERATION ON SAKILA DATABASE TO GET TO UNDERSTAND SEVERAL FUCTIONALITIES OF SQL AND GET DESIRED OUTPUTS</a:t>
            </a:r>
          </a:p>
          <a:p>
            <a:pPr>
              <a:buFont typeface="Wingdings" panose="05000000000000000000" pitchFamily="2" charset="2"/>
              <a:buChar char="Ø"/>
            </a:pPr>
            <a:r>
              <a:rPr lang="en-IN" sz="2000" dirty="0"/>
              <a:t>WE GET TO KNOW HOW TO DISPLAY SPECIFIC DATA WITH THE HELP OF COMPARION OPERATOR, HOW TO USE JOIN, GROUP BY, ORDER BY, COUNT, HAVING, AVERAGE, BETWEEN, SORTING, MIN, MAX ,ETC</a:t>
            </a:r>
          </a:p>
        </p:txBody>
      </p:sp>
    </p:spTree>
    <p:extLst>
      <p:ext uri="{BB962C8B-B14F-4D97-AF65-F5344CB8AC3E}">
        <p14:creationId xmlns:p14="http://schemas.microsoft.com/office/powerpoint/2010/main" val="208224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353D-F5DF-79B5-3E1E-A6A2BF2432E9}"/>
              </a:ext>
            </a:extLst>
          </p:cNvPr>
          <p:cNvSpPr>
            <a:spLocks noGrp="1"/>
          </p:cNvSpPr>
          <p:nvPr>
            <p:ph type="title"/>
          </p:nvPr>
        </p:nvSpPr>
        <p:spPr>
          <a:xfrm>
            <a:off x="685802" y="2700866"/>
            <a:ext cx="10131425" cy="1456267"/>
          </a:xfrm>
        </p:spPr>
        <p:txBody>
          <a:bodyPr/>
          <a:lstStyle/>
          <a:p>
            <a:pPr algn="ctr"/>
            <a:r>
              <a:rPr lang="en-IN" b="1" i="1" dirty="0"/>
              <a:t>Thank you</a:t>
            </a:r>
          </a:p>
        </p:txBody>
      </p:sp>
    </p:spTree>
    <p:extLst>
      <p:ext uri="{BB962C8B-B14F-4D97-AF65-F5344CB8AC3E}">
        <p14:creationId xmlns:p14="http://schemas.microsoft.com/office/powerpoint/2010/main" val="291585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6690-7156-C109-E4FA-5671B3356121}"/>
              </a:ext>
            </a:extLst>
          </p:cNvPr>
          <p:cNvSpPr>
            <a:spLocks noGrp="1"/>
          </p:cNvSpPr>
          <p:nvPr>
            <p:ph type="title"/>
          </p:nvPr>
        </p:nvSpPr>
        <p:spPr/>
        <p:txBody>
          <a:bodyPr/>
          <a:lstStyle/>
          <a:p>
            <a:pPr algn="ctr"/>
            <a:r>
              <a:rPr lang="en-IN" dirty="0"/>
              <a:t>Sakila DataBase</a:t>
            </a:r>
          </a:p>
        </p:txBody>
      </p:sp>
      <p:sp>
        <p:nvSpPr>
          <p:cNvPr id="3" name="Content Placeholder 2">
            <a:extLst>
              <a:ext uri="{FF2B5EF4-FFF2-40B4-BE49-F238E27FC236}">
                <a16:creationId xmlns:a16="http://schemas.microsoft.com/office/drawing/2014/main" id="{B26B5ACC-B5A8-7606-DC8C-9D675E4B1439}"/>
              </a:ext>
            </a:extLst>
          </p:cNvPr>
          <p:cNvSpPr>
            <a:spLocks noGrp="1"/>
          </p:cNvSpPr>
          <p:nvPr>
            <p:ph idx="1"/>
          </p:nvPr>
        </p:nvSpPr>
        <p:spPr/>
        <p:txBody>
          <a:bodyPr anchor="t"/>
          <a:lstStyle/>
          <a:p>
            <a:pPr>
              <a:buFont typeface="Wingdings" panose="05000000000000000000" pitchFamily="2" charset="2"/>
              <a:buChar char="Ø"/>
            </a:pPr>
            <a:r>
              <a:rPr lang="en-IN" dirty="0"/>
              <a:t>This Motion Picture Data Analysis is performed on Sakila DataBase.</a:t>
            </a:r>
          </a:p>
          <a:p>
            <a:pPr>
              <a:buFont typeface="Wingdings" panose="05000000000000000000" pitchFamily="2" charset="2"/>
              <a:buChar char="Ø"/>
            </a:pPr>
            <a:r>
              <a:rPr lang="en-IN" dirty="0"/>
              <a:t>Based on data different task analysis need to done to obtain the desired output.</a:t>
            </a:r>
          </a:p>
          <a:p>
            <a:pPr>
              <a:buFont typeface="Wingdings" panose="05000000000000000000" pitchFamily="2" charset="2"/>
              <a:buChar char="Ø"/>
            </a:pPr>
            <a:r>
              <a:rPr lang="en-IN" dirty="0"/>
              <a:t>As per the tables and data in Sakila Database few such Analysis were done</a:t>
            </a:r>
          </a:p>
          <a:p>
            <a:pPr marL="0" indent="0" algn="ctr">
              <a:buNone/>
            </a:pPr>
            <a:endParaRPr lang="en-IN" dirty="0"/>
          </a:p>
        </p:txBody>
      </p:sp>
    </p:spTree>
    <p:extLst>
      <p:ext uri="{BB962C8B-B14F-4D97-AF65-F5344CB8AC3E}">
        <p14:creationId xmlns:p14="http://schemas.microsoft.com/office/powerpoint/2010/main" val="164939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258F-E639-5EF1-5923-09CD094948BE}"/>
              </a:ext>
            </a:extLst>
          </p:cNvPr>
          <p:cNvSpPr>
            <a:spLocks noGrp="1"/>
          </p:cNvSpPr>
          <p:nvPr>
            <p:ph type="title"/>
          </p:nvPr>
        </p:nvSpPr>
        <p:spPr>
          <a:xfrm>
            <a:off x="1030286" y="147961"/>
            <a:ext cx="10131425" cy="713173"/>
          </a:xfrm>
        </p:spPr>
        <p:txBody>
          <a:bodyPr>
            <a:normAutofit/>
          </a:bodyPr>
          <a:lstStyle/>
          <a:p>
            <a:pPr algn="ctr"/>
            <a:r>
              <a:rPr lang="en-IN" sz="1800" b="1" u="sng" dirty="0"/>
              <a:t>SAKILA DATABASE Er diagram</a:t>
            </a:r>
          </a:p>
        </p:txBody>
      </p:sp>
      <p:pic>
        <p:nvPicPr>
          <p:cNvPr id="4" name="Picture 3">
            <a:extLst>
              <a:ext uri="{FF2B5EF4-FFF2-40B4-BE49-F238E27FC236}">
                <a16:creationId xmlns:a16="http://schemas.microsoft.com/office/drawing/2014/main" id="{EA36006D-A4EC-93E3-18C2-EA853B8AEFD9}"/>
              </a:ext>
            </a:extLst>
          </p:cNvPr>
          <p:cNvPicPr>
            <a:picLocks noChangeAspect="1"/>
          </p:cNvPicPr>
          <p:nvPr/>
        </p:nvPicPr>
        <p:blipFill>
          <a:blip r:embed="rId2"/>
          <a:stretch>
            <a:fillRect/>
          </a:stretch>
        </p:blipFill>
        <p:spPr>
          <a:xfrm>
            <a:off x="1447059" y="861134"/>
            <a:ext cx="9348188" cy="5601810"/>
          </a:xfrm>
          <a:prstGeom prst="rect">
            <a:avLst/>
          </a:prstGeom>
        </p:spPr>
      </p:pic>
    </p:spTree>
    <p:extLst>
      <p:ext uri="{BB962C8B-B14F-4D97-AF65-F5344CB8AC3E}">
        <p14:creationId xmlns:p14="http://schemas.microsoft.com/office/powerpoint/2010/main" val="241617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609600"/>
            <a:ext cx="10131425" cy="668783"/>
          </a:xfrm>
        </p:spPr>
        <p:txBody>
          <a:bodyPr>
            <a:normAutofit/>
          </a:bodyPr>
          <a:lstStyle/>
          <a:p>
            <a:r>
              <a:rPr lang="en-US" sz="1600" b="1" u="sng" dirty="0"/>
              <a:t>Task 1:</a:t>
            </a:r>
            <a:r>
              <a:rPr lang="en-US" sz="1600" dirty="0"/>
              <a:t> The Sakila rental store management wants to know the names of all the actors in their movie collection. Display the first names, last names, actor IDs, and the details of the last_updated column.</a:t>
            </a:r>
            <a:endParaRPr lang="en-IN" sz="1600" dirty="0"/>
          </a:p>
        </p:txBody>
      </p:sp>
      <p:pic>
        <p:nvPicPr>
          <p:cNvPr id="4" name="Picture 3">
            <a:extLst>
              <a:ext uri="{FF2B5EF4-FFF2-40B4-BE49-F238E27FC236}">
                <a16:creationId xmlns:a16="http://schemas.microsoft.com/office/drawing/2014/main" id="{AB5008BB-38FD-A455-422D-695614C6CB87}"/>
              </a:ext>
            </a:extLst>
          </p:cNvPr>
          <p:cNvPicPr>
            <a:picLocks noChangeAspect="1"/>
          </p:cNvPicPr>
          <p:nvPr/>
        </p:nvPicPr>
        <p:blipFill>
          <a:blip r:embed="rId2"/>
          <a:stretch>
            <a:fillRect/>
          </a:stretch>
        </p:blipFill>
        <p:spPr>
          <a:xfrm>
            <a:off x="1884286" y="1326848"/>
            <a:ext cx="5731510" cy="667385"/>
          </a:xfrm>
          <a:prstGeom prst="rect">
            <a:avLst/>
          </a:prstGeom>
        </p:spPr>
      </p:pic>
      <p:sp>
        <p:nvSpPr>
          <p:cNvPr id="5" name="TextBox 4">
            <a:extLst>
              <a:ext uri="{FF2B5EF4-FFF2-40B4-BE49-F238E27FC236}">
                <a16:creationId xmlns:a16="http://schemas.microsoft.com/office/drawing/2014/main" id="{831494C0-8EEA-C525-4AF8-4189B11F3789}"/>
              </a:ext>
            </a:extLst>
          </p:cNvPr>
          <p:cNvSpPr txBox="1"/>
          <p:nvPr/>
        </p:nvSpPr>
        <p:spPr>
          <a:xfrm>
            <a:off x="685801" y="1491263"/>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2995493"/>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pic>
        <p:nvPicPr>
          <p:cNvPr id="7" name="Picture 6">
            <a:extLst>
              <a:ext uri="{FF2B5EF4-FFF2-40B4-BE49-F238E27FC236}">
                <a16:creationId xmlns:a16="http://schemas.microsoft.com/office/drawing/2014/main" id="{3A07D3C3-1822-BCBD-216A-8C90A0CC2EFD}"/>
              </a:ext>
            </a:extLst>
          </p:cNvPr>
          <p:cNvPicPr>
            <a:picLocks noChangeAspect="1"/>
          </p:cNvPicPr>
          <p:nvPr/>
        </p:nvPicPr>
        <p:blipFill>
          <a:blip r:embed="rId3"/>
          <a:stretch>
            <a:fillRect/>
          </a:stretch>
        </p:blipFill>
        <p:spPr>
          <a:xfrm>
            <a:off x="1884286" y="2204697"/>
            <a:ext cx="4211714" cy="1933575"/>
          </a:xfrm>
          <a:prstGeom prst="rect">
            <a:avLst/>
          </a:prstGeom>
        </p:spPr>
      </p:pic>
      <p:sp>
        <p:nvSpPr>
          <p:cNvPr id="8" name="TextBox 7">
            <a:extLst>
              <a:ext uri="{FF2B5EF4-FFF2-40B4-BE49-F238E27FC236}">
                <a16:creationId xmlns:a16="http://schemas.microsoft.com/office/drawing/2014/main" id="{DFB29C3D-9891-697B-CBC6-1A5ECF59CC8F}"/>
              </a:ext>
            </a:extLst>
          </p:cNvPr>
          <p:cNvSpPr txBox="1"/>
          <p:nvPr/>
        </p:nvSpPr>
        <p:spPr>
          <a:xfrm>
            <a:off x="685801" y="5486050"/>
            <a:ext cx="10677616" cy="615553"/>
          </a:xfrm>
          <a:prstGeom prst="rect">
            <a:avLst/>
          </a:prstGeom>
          <a:noFill/>
        </p:spPr>
        <p:txBody>
          <a:bodyPr wrap="square" rtlCol="0">
            <a:spAutoFit/>
          </a:bodyPr>
          <a:lstStyle/>
          <a:p>
            <a:r>
              <a:rPr lang="en-IN" sz="1600" b="1" u="sng" dirty="0"/>
              <a:t>Conclusion</a:t>
            </a:r>
            <a:r>
              <a:rPr lang="en-IN" dirty="0"/>
              <a:t> : </a:t>
            </a:r>
            <a:r>
              <a:rPr lang="en-IN" sz="1600" dirty="0"/>
              <a:t>Using </a:t>
            </a:r>
            <a:r>
              <a:rPr lang="en-IN" sz="1600" dirty="0" err="1"/>
              <a:t>Skila</a:t>
            </a:r>
            <a:r>
              <a:rPr lang="en-IN" sz="1600" dirty="0"/>
              <a:t> database we selected some Parameters to display the output from Actor table such as actor names ,id and last update.</a:t>
            </a:r>
            <a:endParaRPr lang="en-IN" dirty="0"/>
          </a:p>
        </p:txBody>
      </p:sp>
    </p:spTree>
    <p:extLst>
      <p:ext uri="{BB962C8B-B14F-4D97-AF65-F5344CB8AC3E}">
        <p14:creationId xmlns:p14="http://schemas.microsoft.com/office/powerpoint/2010/main" val="181511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164732"/>
          </a:xfrm>
        </p:spPr>
        <p:txBody>
          <a:bodyPr>
            <a:noAutofit/>
          </a:bodyPr>
          <a:lstStyle/>
          <a:p>
            <a:r>
              <a:rPr lang="en-US" sz="1600" b="1" u="sng" dirty="0"/>
              <a:t>Task 2:</a:t>
            </a:r>
            <a:r>
              <a:rPr lang="en-US" sz="1800" b="1" u="sng" dirty="0"/>
              <a:t> </a:t>
            </a:r>
            <a:r>
              <a:rPr lang="en-US" sz="1600" dirty="0"/>
              <a:t>Many actors have adopted attractive screen names, mostly at the behest of producers and directors. The management wants to know the following:</a:t>
            </a:r>
            <a:br>
              <a:rPr lang="en-US" sz="1600" dirty="0"/>
            </a:br>
            <a:r>
              <a:rPr lang="en-US" sz="1600" dirty="0"/>
              <a:t>	a. Display the full names of all actors.</a:t>
            </a:r>
            <a:br>
              <a:rPr lang="en-US" sz="1600" dirty="0"/>
            </a:br>
            <a:r>
              <a:rPr lang="en-US" sz="1600" dirty="0"/>
              <a:t>	b. Display the first names of actors along with the count of repeated first names.</a:t>
            </a:r>
            <a:br>
              <a:rPr lang="en-US" sz="1600" dirty="0"/>
            </a:br>
            <a:r>
              <a:rPr lang="en-US" sz="1600" dirty="0"/>
              <a:t>	c. Display the last name of actors along with the count of repeated last names</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369332"/>
          </a:xfrm>
          <a:prstGeom prst="rect">
            <a:avLst/>
          </a:prstGeom>
          <a:noFill/>
        </p:spPr>
        <p:txBody>
          <a:bodyPr wrap="square" rtlCol="0">
            <a:spAutoFit/>
          </a:bodyPr>
          <a:lstStyle/>
          <a:p>
            <a:r>
              <a:rPr lang="en-IN" sz="1600" b="1" u="sng" dirty="0"/>
              <a:t>Conclusion</a:t>
            </a:r>
            <a:r>
              <a:rPr lang="en-IN" dirty="0"/>
              <a:t> : </a:t>
            </a:r>
            <a:r>
              <a:rPr lang="en-IN" sz="1600" dirty="0"/>
              <a:t>In this we using Concat, Count and Group By function to get full name and count of name repeated in Actor table </a:t>
            </a:r>
            <a:endParaRPr lang="en-IN" dirty="0"/>
          </a:p>
        </p:txBody>
      </p:sp>
      <p:pic>
        <p:nvPicPr>
          <p:cNvPr id="9" name="Picture 8">
            <a:extLst>
              <a:ext uri="{FF2B5EF4-FFF2-40B4-BE49-F238E27FC236}">
                <a16:creationId xmlns:a16="http://schemas.microsoft.com/office/drawing/2014/main" id="{F857677B-2C84-F565-766E-6B0E4D9C286E}"/>
              </a:ext>
            </a:extLst>
          </p:cNvPr>
          <p:cNvPicPr>
            <a:picLocks noChangeAspect="1"/>
          </p:cNvPicPr>
          <p:nvPr/>
        </p:nvPicPr>
        <p:blipFill>
          <a:blip r:embed="rId2"/>
          <a:stretch>
            <a:fillRect/>
          </a:stretch>
        </p:blipFill>
        <p:spPr>
          <a:xfrm>
            <a:off x="1604777" y="1953986"/>
            <a:ext cx="5731510" cy="764540"/>
          </a:xfrm>
          <a:prstGeom prst="rect">
            <a:avLst/>
          </a:prstGeom>
        </p:spPr>
      </p:pic>
      <p:pic>
        <p:nvPicPr>
          <p:cNvPr id="10" name="Picture 9">
            <a:extLst>
              <a:ext uri="{FF2B5EF4-FFF2-40B4-BE49-F238E27FC236}">
                <a16:creationId xmlns:a16="http://schemas.microsoft.com/office/drawing/2014/main" id="{52DD1238-B8AD-3089-79B2-D34A622E5F1B}"/>
              </a:ext>
            </a:extLst>
          </p:cNvPr>
          <p:cNvPicPr>
            <a:picLocks noChangeAspect="1"/>
          </p:cNvPicPr>
          <p:nvPr/>
        </p:nvPicPr>
        <p:blipFill>
          <a:blip r:embed="rId3"/>
          <a:stretch>
            <a:fillRect/>
          </a:stretch>
        </p:blipFill>
        <p:spPr>
          <a:xfrm>
            <a:off x="1604777" y="3276459"/>
            <a:ext cx="1933575" cy="1638300"/>
          </a:xfrm>
          <a:prstGeom prst="rect">
            <a:avLst/>
          </a:prstGeom>
        </p:spPr>
      </p:pic>
      <p:pic>
        <p:nvPicPr>
          <p:cNvPr id="11" name="Picture 10">
            <a:extLst>
              <a:ext uri="{FF2B5EF4-FFF2-40B4-BE49-F238E27FC236}">
                <a16:creationId xmlns:a16="http://schemas.microsoft.com/office/drawing/2014/main" id="{6003BE3B-FDA2-1364-B534-A39E9630EE6B}"/>
              </a:ext>
            </a:extLst>
          </p:cNvPr>
          <p:cNvPicPr>
            <a:picLocks noChangeAspect="1"/>
          </p:cNvPicPr>
          <p:nvPr/>
        </p:nvPicPr>
        <p:blipFill>
          <a:blip r:embed="rId4"/>
          <a:stretch>
            <a:fillRect/>
          </a:stretch>
        </p:blipFill>
        <p:spPr>
          <a:xfrm>
            <a:off x="3907100" y="3275568"/>
            <a:ext cx="1714500" cy="1847850"/>
          </a:xfrm>
          <a:prstGeom prst="rect">
            <a:avLst/>
          </a:prstGeom>
        </p:spPr>
      </p:pic>
      <p:pic>
        <p:nvPicPr>
          <p:cNvPr id="12" name="Picture 11">
            <a:extLst>
              <a:ext uri="{FF2B5EF4-FFF2-40B4-BE49-F238E27FC236}">
                <a16:creationId xmlns:a16="http://schemas.microsoft.com/office/drawing/2014/main" id="{2F41DA54-2529-894D-0F5D-696B6321260E}"/>
              </a:ext>
            </a:extLst>
          </p:cNvPr>
          <p:cNvPicPr>
            <a:picLocks noChangeAspect="1"/>
          </p:cNvPicPr>
          <p:nvPr/>
        </p:nvPicPr>
        <p:blipFill>
          <a:blip r:embed="rId5"/>
          <a:stretch>
            <a:fillRect/>
          </a:stretch>
        </p:blipFill>
        <p:spPr>
          <a:xfrm>
            <a:off x="5990348" y="3234290"/>
            <a:ext cx="1790700" cy="1628775"/>
          </a:xfrm>
          <a:prstGeom prst="rect">
            <a:avLst/>
          </a:prstGeom>
        </p:spPr>
      </p:pic>
      <p:sp>
        <p:nvSpPr>
          <p:cNvPr id="13" name="TextBox 12">
            <a:extLst>
              <a:ext uri="{FF2B5EF4-FFF2-40B4-BE49-F238E27FC236}">
                <a16:creationId xmlns:a16="http://schemas.microsoft.com/office/drawing/2014/main" id="{AD882D2E-AAF6-5FC8-AE39-7DE2D58DBE38}"/>
              </a:ext>
            </a:extLst>
          </p:cNvPr>
          <p:cNvSpPr txBox="1"/>
          <p:nvPr/>
        </p:nvSpPr>
        <p:spPr>
          <a:xfrm>
            <a:off x="2180946" y="2985867"/>
            <a:ext cx="781235" cy="307777"/>
          </a:xfrm>
          <a:prstGeom prst="rect">
            <a:avLst/>
          </a:prstGeom>
          <a:noFill/>
        </p:spPr>
        <p:txBody>
          <a:bodyPr wrap="square" rtlCol="0">
            <a:spAutoFit/>
          </a:bodyPr>
          <a:lstStyle/>
          <a:p>
            <a:pPr algn="ctr"/>
            <a:r>
              <a:rPr lang="en-IN" sz="1400" b="1" dirty="0"/>
              <a:t>Task 2a</a:t>
            </a:r>
          </a:p>
        </p:txBody>
      </p:sp>
      <p:sp>
        <p:nvSpPr>
          <p:cNvPr id="14" name="TextBox 13">
            <a:extLst>
              <a:ext uri="{FF2B5EF4-FFF2-40B4-BE49-F238E27FC236}">
                <a16:creationId xmlns:a16="http://schemas.microsoft.com/office/drawing/2014/main" id="{B1E04E13-77DE-526F-CD4B-3DCED5D31BBF}"/>
              </a:ext>
            </a:extLst>
          </p:cNvPr>
          <p:cNvSpPr txBox="1"/>
          <p:nvPr/>
        </p:nvSpPr>
        <p:spPr>
          <a:xfrm>
            <a:off x="4373733" y="2967791"/>
            <a:ext cx="781235" cy="307777"/>
          </a:xfrm>
          <a:prstGeom prst="rect">
            <a:avLst/>
          </a:prstGeom>
          <a:noFill/>
        </p:spPr>
        <p:txBody>
          <a:bodyPr wrap="square" rtlCol="0">
            <a:spAutoFit/>
          </a:bodyPr>
          <a:lstStyle/>
          <a:p>
            <a:pPr algn="ctr"/>
            <a:r>
              <a:rPr lang="en-IN" sz="1400" b="1" dirty="0"/>
              <a:t>Task 2b</a:t>
            </a:r>
          </a:p>
        </p:txBody>
      </p:sp>
      <p:sp>
        <p:nvSpPr>
          <p:cNvPr id="15" name="TextBox 14">
            <a:extLst>
              <a:ext uri="{FF2B5EF4-FFF2-40B4-BE49-F238E27FC236}">
                <a16:creationId xmlns:a16="http://schemas.microsoft.com/office/drawing/2014/main" id="{CB984227-6FF5-7042-0388-A1CED882D174}"/>
              </a:ext>
            </a:extLst>
          </p:cNvPr>
          <p:cNvSpPr txBox="1"/>
          <p:nvPr/>
        </p:nvSpPr>
        <p:spPr>
          <a:xfrm>
            <a:off x="6495080" y="2926513"/>
            <a:ext cx="781235" cy="307777"/>
          </a:xfrm>
          <a:prstGeom prst="rect">
            <a:avLst/>
          </a:prstGeom>
          <a:noFill/>
        </p:spPr>
        <p:txBody>
          <a:bodyPr wrap="square" rtlCol="0">
            <a:spAutoFit/>
          </a:bodyPr>
          <a:lstStyle/>
          <a:p>
            <a:pPr algn="ctr"/>
            <a:r>
              <a:rPr lang="en-IN" sz="1400" b="1" dirty="0"/>
              <a:t>Task 2c</a:t>
            </a:r>
          </a:p>
        </p:txBody>
      </p:sp>
    </p:spTree>
    <p:extLst>
      <p:ext uri="{BB962C8B-B14F-4D97-AF65-F5344CB8AC3E}">
        <p14:creationId xmlns:p14="http://schemas.microsoft.com/office/powerpoint/2010/main" val="374698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164732"/>
          </a:xfrm>
        </p:spPr>
        <p:txBody>
          <a:bodyPr>
            <a:noAutofit/>
          </a:bodyPr>
          <a:lstStyle/>
          <a:p>
            <a:r>
              <a:rPr lang="en-US" sz="1600" b="1" u="sng" dirty="0"/>
              <a:t>Task 3</a:t>
            </a:r>
            <a:r>
              <a:rPr lang="en-US" sz="1600" dirty="0"/>
              <a:t>: Display the count of movies grouped by the ratings</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369332"/>
          </a:xfrm>
          <a:prstGeom prst="rect">
            <a:avLst/>
          </a:prstGeom>
          <a:noFill/>
        </p:spPr>
        <p:txBody>
          <a:bodyPr wrap="square" rtlCol="0">
            <a:spAutoFit/>
          </a:bodyPr>
          <a:lstStyle/>
          <a:p>
            <a:r>
              <a:rPr lang="en-IN" sz="1600" b="1" u="sng" dirty="0"/>
              <a:t>Conclusion</a:t>
            </a:r>
            <a:r>
              <a:rPr lang="en-IN" dirty="0"/>
              <a:t> : </a:t>
            </a:r>
            <a:r>
              <a:rPr lang="en-IN" sz="1600" dirty="0"/>
              <a:t>We are using Count and Group by function to get number of movies  based on Rating from Film table </a:t>
            </a:r>
            <a:r>
              <a:rPr lang="en-IN" dirty="0"/>
              <a:t> </a:t>
            </a:r>
          </a:p>
        </p:txBody>
      </p:sp>
      <p:pic>
        <p:nvPicPr>
          <p:cNvPr id="4" name="Picture 3">
            <a:extLst>
              <a:ext uri="{FF2B5EF4-FFF2-40B4-BE49-F238E27FC236}">
                <a16:creationId xmlns:a16="http://schemas.microsoft.com/office/drawing/2014/main" id="{BAE3F8E4-900C-C410-BF34-2084D71AC54E}"/>
              </a:ext>
            </a:extLst>
          </p:cNvPr>
          <p:cNvPicPr>
            <a:picLocks noChangeAspect="1"/>
          </p:cNvPicPr>
          <p:nvPr/>
        </p:nvPicPr>
        <p:blipFill>
          <a:blip r:embed="rId2"/>
          <a:stretch>
            <a:fillRect/>
          </a:stretch>
        </p:blipFill>
        <p:spPr>
          <a:xfrm>
            <a:off x="1447060" y="2069969"/>
            <a:ext cx="6152225" cy="477922"/>
          </a:xfrm>
          <a:prstGeom prst="rect">
            <a:avLst/>
          </a:prstGeom>
        </p:spPr>
      </p:pic>
      <p:pic>
        <p:nvPicPr>
          <p:cNvPr id="7" name="Picture 6">
            <a:extLst>
              <a:ext uri="{FF2B5EF4-FFF2-40B4-BE49-F238E27FC236}">
                <a16:creationId xmlns:a16="http://schemas.microsoft.com/office/drawing/2014/main" id="{E6A212EB-3615-6266-D510-D60FBAB6E506}"/>
              </a:ext>
            </a:extLst>
          </p:cNvPr>
          <p:cNvPicPr>
            <a:picLocks noChangeAspect="1"/>
          </p:cNvPicPr>
          <p:nvPr/>
        </p:nvPicPr>
        <p:blipFill>
          <a:blip r:embed="rId3"/>
          <a:stretch>
            <a:fillRect/>
          </a:stretch>
        </p:blipFill>
        <p:spPr>
          <a:xfrm>
            <a:off x="1775534" y="3254795"/>
            <a:ext cx="1971675" cy="1400175"/>
          </a:xfrm>
          <a:prstGeom prst="rect">
            <a:avLst/>
          </a:prstGeom>
        </p:spPr>
      </p:pic>
    </p:spTree>
    <p:extLst>
      <p:ext uri="{BB962C8B-B14F-4D97-AF65-F5344CB8AC3E}">
        <p14:creationId xmlns:p14="http://schemas.microsoft.com/office/powerpoint/2010/main" val="80555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164732"/>
          </a:xfrm>
        </p:spPr>
        <p:txBody>
          <a:bodyPr>
            <a:noAutofit/>
          </a:bodyPr>
          <a:lstStyle/>
          <a:p>
            <a:r>
              <a:rPr lang="en-US" sz="1600" b="1" u="sng" dirty="0"/>
              <a:t>Task 4: </a:t>
            </a:r>
            <a:r>
              <a:rPr lang="en-US" sz="1600" dirty="0"/>
              <a:t> Calculate and display the average rental rates based on the movie ratings.</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369332"/>
          </a:xfrm>
          <a:prstGeom prst="rect">
            <a:avLst/>
          </a:prstGeom>
          <a:noFill/>
        </p:spPr>
        <p:txBody>
          <a:bodyPr wrap="square" rtlCol="0">
            <a:spAutoFit/>
          </a:bodyPr>
          <a:lstStyle/>
          <a:p>
            <a:r>
              <a:rPr lang="en-IN" sz="1600" b="1" u="sng" dirty="0"/>
              <a:t>Conclusion</a:t>
            </a:r>
            <a:r>
              <a:rPr lang="en-IN" dirty="0"/>
              <a:t> : </a:t>
            </a:r>
            <a:r>
              <a:rPr lang="en-IN" sz="1600" dirty="0"/>
              <a:t>We are using Average and Group by function to get number of movies  based on Rating from Film table </a:t>
            </a:r>
            <a:r>
              <a:rPr lang="en-IN" dirty="0"/>
              <a:t> </a:t>
            </a:r>
          </a:p>
        </p:txBody>
      </p:sp>
      <p:pic>
        <p:nvPicPr>
          <p:cNvPr id="9" name="Picture 8">
            <a:extLst>
              <a:ext uri="{FF2B5EF4-FFF2-40B4-BE49-F238E27FC236}">
                <a16:creationId xmlns:a16="http://schemas.microsoft.com/office/drawing/2014/main" id="{C9903AB4-8BAB-3270-883A-53FA25EDD2CA}"/>
              </a:ext>
            </a:extLst>
          </p:cNvPr>
          <p:cNvPicPr>
            <a:picLocks noChangeAspect="1"/>
          </p:cNvPicPr>
          <p:nvPr/>
        </p:nvPicPr>
        <p:blipFill>
          <a:blip r:embed="rId2"/>
          <a:stretch>
            <a:fillRect/>
          </a:stretch>
        </p:blipFill>
        <p:spPr>
          <a:xfrm>
            <a:off x="1525731" y="2050824"/>
            <a:ext cx="6730502" cy="509313"/>
          </a:xfrm>
          <a:prstGeom prst="rect">
            <a:avLst/>
          </a:prstGeom>
        </p:spPr>
      </p:pic>
      <p:pic>
        <p:nvPicPr>
          <p:cNvPr id="10" name="Picture 9">
            <a:extLst>
              <a:ext uri="{FF2B5EF4-FFF2-40B4-BE49-F238E27FC236}">
                <a16:creationId xmlns:a16="http://schemas.microsoft.com/office/drawing/2014/main" id="{1ED47B92-4BD4-8008-0BD1-F6A1914888A2}"/>
              </a:ext>
            </a:extLst>
          </p:cNvPr>
          <p:cNvPicPr>
            <a:picLocks noChangeAspect="1"/>
          </p:cNvPicPr>
          <p:nvPr/>
        </p:nvPicPr>
        <p:blipFill>
          <a:blip r:embed="rId3"/>
          <a:stretch>
            <a:fillRect/>
          </a:stretch>
        </p:blipFill>
        <p:spPr>
          <a:xfrm>
            <a:off x="1640150" y="3374426"/>
            <a:ext cx="2590800" cy="1438275"/>
          </a:xfrm>
          <a:prstGeom prst="rect">
            <a:avLst/>
          </a:prstGeom>
        </p:spPr>
      </p:pic>
    </p:spTree>
    <p:extLst>
      <p:ext uri="{BB962C8B-B14F-4D97-AF65-F5344CB8AC3E}">
        <p14:creationId xmlns:p14="http://schemas.microsoft.com/office/powerpoint/2010/main" val="4222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5: </a:t>
            </a:r>
            <a:r>
              <a:rPr lang="en-US" sz="1600" dirty="0"/>
              <a:t> </a:t>
            </a:r>
            <a:r>
              <a:rPr lang="en-US" sz="1400" dirty="0"/>
              <a:t>The management wants the data about replacement cost of movies. Replacement cost is the amount of money required to replace an existing asset (DVD/blue ray disc) with an equally valued or similar asset at the current market price.</a:t>
            </a:r>
            <a:br>
              <a:rPr lang="en-US" sz="1400" dirty="0"/>
            </a:br>
            <a:r>
              <a:rPr lang="en-US" sz="1400" dirty="0"/>
              <a:t>	a. Display the movie titles where the replacement cost is up to $9.</a:t>
            </a:r>
            <a:br>
              <a:rPr lang="en-US" sz="1400" dirty="0"/>
            </a:br>
            <a:r>
              <a:rPr lang="en-US" sz="1400" dirty="0"/>
              <a:t>	b. Display the movie titles where the replacement cost is between $15 and $20.</a:t>
            </a:r>
            <a:br>
              <a:rPr lang="en-US" sz="1400" dirty="0"/>
            </a:br>
            <a:r>
              <a:rPr lang="en-US" sz="1400" dirty="0"/>
              <a:t>	C. Display the movie titles with the highest replacement cost and the lowest rental cost.</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646331"/>
          </a:xfrm>
          <a:prstGeom prst="rect">
            <a:avLst/>
          </a:prstGeom>
          <a:noFill/>
        </p:spPr>
        <p:txBody>
          <a:bodyPr wrap="square" rtlCol="0">
            <a:spAutoFit/>
          </a:bodyPr>
          <a:lstStyle/>
          <a:p>
            <a:r>
              <a:rPr lang="en-IN" sz="1600" b="1" u="sng" dirty="0"/>
              <a:t>Conclusion</a:t>
            </a:r>
            <a:r>
              <a:rPr lang="en-IN" dirty="0"/>
              <a:t> : </a:t>
            </a:r>
            <a:r>
              <a:rPr lang="en-IN" sz="1600" dirty="0"/>
              <a:t>We are using Comparison operator, Min ,Max and Between on replacement cost and rental rate to get desired output  from film table </a:t>
            </a:r>
            <a:r>
              <a:rPr lang="en-IN" dirty="0"/>
              <a:t> </a:t>
            </a:r>
          </a:p>
        </p:txBody>
      </p:sp>
      <p:pic>
        <p:nvPicPr>
          <p:cNvPr id="12" name="Picture 11">
            <a:extLst>
              <a:ext uri="{FF2B5EF4-FFF2-40B4-BE49-F238E27FC236}">
                <a16:creationId xmlns:a16="http://schemas.microsoft.com/office/drawing/2014/main" id="{FC0EFDE1-3B32-BD63-3E76-1DE23E5B8B0B}"/>
              </a:ext>
            </a:extLst>
          </p:cNvPr>
          <p:cNvPicPr>
            <a:picLocks noChangeAspect="1"/>
          </p:cNvPicPr>
          <p:nvPr/>
        </p:nvPicPr>
        <p:blipFill>
          <a:blip r:embed="rId2"/>
          <a:stretch>
            <a:fillRect/>
          </a:stretch>
        </p:blipFill>
        <p:spPr>
          <a:xfrm>
            <a:off x="1354399" y="2100500"/>
            <a:ext cx="8648700" cy="1057275"/>
          </a:xfrm>
          <a:prstGeom prst="rect">
            <a:avLst/>
          </a:prstGeom>
        </p:spPr>
      </p:pic>
      <p:pic>
        <p:nvPicPr>
          <p:cNvPr id="14" name="Picture 13">
            <a:extLst>
              <a:ext uri="{FF2B5EF4-FFF2-40B4-BE49-F238E27FC236}">
                <a16:creationId xmlns:a16="http://schemas.microsoft.com/office/drawing/2014/main" id="{7417BD18-2523-EEDE-E1E3-3EFC646C9B63}"/>
              </a:ext>
            </a:extLst>
          </p:cNvPr>
          <p:cNvPicPr>
            <a:picLocks noChangeAspect="1"/>
          </p:cNvPicPr>
          <p:nvPr/>
        </p:nvPicPr>
        <p:blipFill>
          <a:blip r:embed="rId3"/>
          <a:stretch>
            <a:fillRect/>
          </a:stretch>
        </p:blipFill>
        <p:spPr>
          <a:xfrm>
            <a:off x="1541338" y="3785606"/>
            <a:ext cx="1971675" cy="904875"/>
          </a:xfrm>
          <a:prstGeom prst="rect">
            <a:avLst/>
          </a:prstGeom>
        </p:spPr>
      </p:pic>
      <p:pic>
        <p:nvPicPr>
          <p:cNvPr id="16" name="Picture 15">
            <a:extLst>
              <a:ext uri="{FF2B5EF4-FFF2-40B4-BE49-F238E27FC236}">
                <a16:creationId xmlns:a16="http://schemas.microsoft.com/office/drawing/2014/main" id="{16421E58-3B7E-FDA4-3C2C-1B8C9253CDD1}"/>
              </a:ext>
            </a:extLst>
          </p:cNvPr>
          <p:cNvPicPr>
            <a:picLocks noChangeAspect="1"/>
          </p:cNvPicPr>
          <p:nvPr/>
        </p:nvPicPr>
        <p:blipFill>
          <a:blip r:embed="rId4"/>
          <a:stretch>
            <a:fillRect/>
          </a:stretch>
        </p:blipFill>
        <p:spPr>
          <a:xfrm>
            <a:off x="3621858" y="3754403"/>
            <a:ext cx="2924175" cy="1638300"/>
          </a:xfrm>
          <a:prstGeom prst="rect">
            <a:avLst/>
          </a:prstGeom>
        </p:spPr>
      </p:pic>
      <p:pic>
        <p:nvPicPr>
          <p:cNvPr id="18" name="Picture 17">
            <a:extLst>
              <a:ext uri="{FF2B5EF4-FFF2-40B4-BE49-F238E27FC236}">
                <a16:creationId xmlns:a16="http://schemas.microsoft.com/office/drawing/2014/main" id="{0A5A0444-0260-CA1B-EB27-B0E0D3CC4F19}"/>
              </a:ext>
            </a:extLst>
          </p:cNvPr>
          <p:cNvPicPr>
            <a:picLocks noChangeAspect="1"/>
          </p:cNvPicPr>
          <p:nvPr/>
        </p:nvPicPr>
        <p:blipFill>
          <a:blip r:embed="rId5"/>
          <a:stretch>
            <a:fillRect/>
          </a:stretch>
        </p:blipFill>
        <p:spPr>
          <a:xfrm>
            <a:off x="6654878" y="3785606"/>
            <a:ext cx="4438650" cy="666750"/>
          </a:xfrm>
          <a:prstGeom prst="rect">
            <a:avLst/>
          </a:prstGeom>
        </p:spPr>
      </p:pic>
      <p:sp>
        <p:nvSpPr>
          <p:cNvPr id="20" name="TextBox 19">
            <a:extLst>
              <a:ext uri="{FF2B5EF4-FFF2-40B4-BE49-F238E27FC236}">
                <a16:creationId xmlns:a16="http://schemas.microsoft.com/office/drawing/2014/main" id="{49F33D9F-C3E4-859F-B5FC-FAFFBE16FFC9}"/>
              </a:ext>
            </a:extLst>
          </p:cNvPr>
          <p:cNvSpPr txBox="1"/>
          <p:nvPr/>
        </p:nvSpPr>
        <p:spPr>
          <a:xfrm>
            <a:off x="1988073" y="3480048"/>
            <a:ext cx="1078204" cy="307777"/>
          </a:xfrm>
          <a:prstGeom prst="rect">
            <a:avLst/>
          </a:prstGeom>
          <a:noFill/>
        </p:spPr>
        <p:txBody>
          <a:bodyPr wrap="square" rtlCol="0">
            <a:spAutoFit/>
          </a:bodyPr>
          <a:lstStyle/>
          <a:p>
            <a:pPr algn="ctr"/>
            <a:r>
              <a:rPr lang="en-IN" sz="1400" b="1" dirty="0"/>
              <a:t>Task 5a</a:t>
            </a:r>
          </a:p>
        </p:txBody>
      </p:sp>
      <p:sp>
        <p:nvSpPr>
          <p:cNvPr id="21" name="TextBox 20">
            <a:extLst>
              <a:ext uri="{FF2B5EF4-FFF2-40B4-BE49-F238E27FC236}">
                <a16:creationId xmlns:a16="http://schemas.microsoft.com/office/drawing/2014/main" id="{8F514E55-F1FB-C81F-04B0-7C734D13F9AC}"/>
              </a:ext>
            </a:extLst>
          </p:cNvPr>
          <p:cNvSpPr txBox="1"/>
          <p:nvPr/>
        </p:nvSpPr>
        <p:spPr>
          <a:xfrm flipH="1">
            <a:off x="4484856" y="3460075"/>
            <a:ext cx="1198178" cy="307777"/>
          </a:xfrm>
          <a:prstGeom prst="rect">
            <a:avLst/>
          </a:prstGeom>
          <a:noFill/>
        </p:spPr>
        <p:txBody>
          <a:bodyPr wrap="square" rtlCol="0">
            <a:spAutoFit/>
          </a:bodyPr>
          <a:lstStyle/>
          <a:p>
            <a:pPr algn="ctr"/>
            <a:r>
              <a:rPr lang="en-IN" sz="1400" b="1" dirty="0"/>
              <a:t>Task 5b</a:t>
            </a:r>
          </a:p>
        </p:txBody>
      </p:sp>
      <p:sp>
        <p:nvSpPr>
          <p:cNvPr id="22" name="TextBox 21">
            <a:extLst>
              <a:ext uri="{FF2B5EF4-FFF2-40B4-BE49-F238E27FC236}">
                <a16:creationId xmlns:a16="http://schemas.microsoft.com/office/drawing/2014/main" id="{F222C754-8F1B-22F6-0B13-8879F9A64251}"/>
              </a:ext>
            </a:extLst>
          </p:cNvPr>
          <p:cNvSpPr txBox="1"/>
          <p:nvPr/>
        </p:nvSpPr>
        <p:spPr>
          <a:xfrm>
            <a:off x="8275114" y="3477829"/>
            <a:ext cx="1198178" cy="307777"/>
          </a:xfrm>
          <a:prstGeom prst="rect">
            <a:avLst/>
          </a:prstGeom>
          <a:noFill/>
        </p:spPr>
        <p:txBody>
          <a:bodyPr wrap="square" rtlCol="0">
            <a:spAutoFit/>
          </a:bodyPr>
          <a:lstStyle/>
          <a:p>
            <a:pPr algn="ctr"/>
            <a:r>
              <a:rPr lang="en-IN" sz="1400" b="1" dirty="0"/>
              <a:t>Task 5c</a:t>
            </a:r>
          </a:p>
        </p:txBody>
      </p:sp>
    </p:spTree>
    <p:extLst>
      <p:ext uri="{BB962C8B-B14F-4D97-AF65-F5344CB8AC3E}">
        <p14:creationId xmlns:p14="http://schemas.microsoft.com/office/powerpoint/2010/main" val="109587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08B3-8B35-0CE7-6D83-E3F3FFBEF70A}"/>
              </a:ext>
            </a:extLst>
          </p:cNvPr>
          <p:cNvSpPr>
            <a:spLocks noGrp="1"/>
          </p:cNvSpPr>
          <p:nvPr>
            <p:ph type="title"/>
          </p:nvPr>
        </p:nvSpPr>
        <p:spPr>
          <a:xfrm>
            <a:off x="685801" y="482983"/>
            <a:ext cx="10131425" cy="1514360"/>
          </a:xfrm>
        </p:spPr>
        <p:txBody>
          <a:bodyPr>
            <a:noAutofit/>
          </a:bodyPr>
          <a:lstStyle/>
          <a:p>
            <a:r>
              <a:rPr lang="en-US" sz="1600" b="1" u="sng" dirty="0"/>
              <a:t>Task 6: </a:t>
            </a:r>
            <a:r>
              <a:rPr lang="en-US" sz="1600" dirty="0"/>
              <a:t> The management needs to know the list all the movies along with the number of actors listed for each movie</a:t>
            </a:r>
            <a:r>
              <a:rPr lang="en-US" sz="1400" dirty="0"/>
              <a:t>.</a:t>
            </a:r>
            <a:endParaRPr lang="en-IN" sz="1600" dirty="0"/>
          </a:p>
        </p:txBody>
      </p:sp>
      <p:sp>
        <p:nvSpPr>
          <p:cNvPr id="5" name="TextBox 4">
            <a:extLst>
              <a:ext uri="{FF2B5EF4-FFF2-40B4-BE49-F238E27FC236}">
                <a16:creationId xmlns:a16="http://schemas.microsoft.com/office/drawing/2014/main" id="{831494C0-8EEA-C525-4AF8-4189B11F3789}"/>
              </a:ext>
            </a:extLst>
          </p:cNvPr>
          <p:cNvSpPr txBox="1"/>
          <p:nvPr/>
        </p:nvSpPr>
        <p:spPr>
          <a:xfrm>
            <a:off x="685801" y="2069969"/>
            <a:ext cx="761259" cy="338554"/>
          </a:xfrm>
          <a:prstGeom prst="rect">
            <a:avLst/>
          </a:prstGeom>
          <a:noFill/>
        </p:spPr>
        <p:txBody>
          <a:bodyPr wrap="square" rtlCol="0">
            <a:spAutoFit/>
          </a:bodyPr>
          <a:lstStyle/>
          <a:p>
            <a:r>
              <a:rPr lang="en-IN" sz="1600" b="1" u="sng" dirty="0"/>
              <a:t>Code</a:t>
            </a:r>
            <a:r>
              <a:rPr lang="en-IN" sz="1600" dirty="0"/>
              <a:t>:</a:t>
            </a:r>
          </a:p>
        </p:txBody>
      </p:sp>
      <p:sp>
        <p:nvSpPr>
          <p:cNvPr id="6" name="TextBox 5">
            <a:extLst>
              <a:ext uri="{FF2B5EF4-FFF2-40B4-BE49-F238E27FC236}">
                <a16:creationId xmlns:a16="http://schemas.microsoft.com/office/drawing/2014/main" id="{D550F37F-0CCA-3CFF-885A-96B28FF9F991}"/>
              </a:ext>
            </a:extLst>
          </p:cNvPr>
          <p:cNvSpPr txBox="1"/>
          <p:nvPr/>
        </p:nvSpPr>
        <p:spPr>
          <a:xfrm>
            <a:off x="685801" y="3785606"/>
            <a:ext cx="1089733" cy="338554"/>
          </a:xfrm>
          <a:prstGeom prst="rect">
            <a:avLst/>
          </a:prstGeom>
          <a:noFill/>
        </p:spPr>
        <p:txBody>
          <a:bodyPr wrap="square" rtlCol="0">
            <a:spAutoFit/>
          </a:bodyPr>
          <a:lstStyle/>
          <a:p>
            <a:r>
              <a:rPr lang="en-IN" sz="1600" b="1" u="sng" dirty="0"/>
              <a:t>Output</a:t>
            </a:r>
            <a:r>
              <a:rPr lang="en-IN" sz="1600" b="1" dirty="0"/>
              <a:t> :</a:t>
            </a:r>
            <a:endParaRPr lang="en-IN" b="1" dirty="0"/>
          </a:p>
        </p:txBody>
      </p:sp>
      <p:sp>
        <p:nvSpPr>
          <p:cNvPr id="8" name="TextBox 7">
            <a:extLst>
              <a:ext uri="{FF2B5EF4-FFF2-40B4-BE49-F238E27FC236}">
                <a16:creationId xmlns:a16="http://schemas.microsoft.com/office/drawing/2014/main" id="{DFB29C3D-9891-697B-CBC6-1A5ECF59CC8F}"/>
              </a:ext>
            </a:extLst>
          </p:cNvPr>
          <p:cNvSpPr txBox="1"/>
          <p:nvPr/>
        </p:nvSpPr>
        <p:spPr>
          <a:xfrm>
            <a:off x="685801" y="5501243"/>
            <a:ext cx="10677616" cy="615553"/>
          </a:xfrm>
          <a:prstGeom prst="rect">
            <a:avLst/>
          </a:prstGeom>
          <a:noFill/>
        </p:spPr>
        <p:txBody>
          <a:bodyPr wrap="square" rtlCol="0">
            <a:spAutoFit/>
          </a:bodyPr>
          <a:lstStyle/>
          <a:p>
            <a:r>
              <a:rPr lang="en-IN" sz="1600" b="1" u="sng" dirty="0"/>
              <a:t>Conclusion</a:t>
            </a:r>
            <a:r>
              <a:rPr lang="en-IN" dirty="0"/>
              <a:t> : </a:t>
            </a:r>
            <a:r>
              <a:rPr lang="en-IN" sz="1600" dirty="0"/>
              <a:t>We are using join to connect 2 tables film and </a:t>
            </a:r>
            <a:r>
              <a:rPr lang="en-IN" sz="1600" dirty="0" err="1"/>
              <a:t>film_actor</a:t>
            </a:r>
            <a:r>
              <a:rPr lang="en-IN" sz="1600" dirty="0"/>
              <a:t> using </a:t>
            </a:r>
            <a:r>
              <a:rPr lang="en-IN" sz="1600" dirty="0" err="1"/>
              <a:t>filmid</a:t>
            </a:r>
            <a:r>
              <a:rPr lang="en-IN" sz="1600" dirty="0"/>
              <a:t> from both table to get movie name and number of actor in the movie </a:t>
            </a:r>
            <a:endParaRPr lang="en-IN" dirty="0"/>
          </a:p>
        </p:txBody>
      </p:sp>
      <p:pic>
        <p:nvPicPr>
          <p:cNvPr id="7" name="Picture 6">
            <a:extLst>
              <a:ext uri="{FF2B5EF4-FFF2-40B4-BE49-F238E27FC236}">
                <a16:creationId xmlns:a16="http://schemas.microsoft.com/office/drawing/2014/main" id="{CFACCDDE-4C15-F9A6-88FE-11CF7A96151E}"/>
              </a:ext>
            </a:extLst>
          </p:cNvPr>
          <p:cNvPicPr>
            <a:picLocks noChangeAspect="1"/>
          </p:cNvPicPr>
          <p:nvPr/>
        </p:nvPicPr>
        <p:blipFill>
          <a:blip r:embed="rId2"/>
          <a:stretch>
            <a:fillRect/>
          </a:stretch>
        </p:blipFill>
        <p:spPr>
          <a:xfrm>
            <a:off x="1447060" y="1959243"/>
            <a:ext cx="8572500" cy="742950"/>
          </a:xfrm>
          <a:prstGeom prst="rect">
            <a:avLst/>
          </a:prstGeom>
        </p:spPr>
      </p:pic>
      <p:pic>
        <p:nvPicPr>
          <p:cNvPr id="10" name="Picture 9">
            <a:extLst>
              <a:ext uri="{FF2B5EF4-FFF2-40B4-BE49-F238E27FC236}">
                <a16:creationId xmlns:a16="http://schemas.microsoft.com/office/drawing/2014/main" id="{BBE0ECE5-626A-A321-ADBA-4DC6AAA6FAC6}"/>
              </a:ext>
            </a:extLst>
          </p:cNvPr>
          <p:cNvPicPr>
            <a:picLocks noChangeAspect="1"/>
          </p:cNvPicPr>
          <p:nvPr/>
        </p:nvPicPr>
        <p:blipFill>
          <a:blip r:embed="rId3"/>
          <a:stretch>
            <a:fillRect/>
          </a:stretch>
        </p:blipFill>
        <p:spPr>
          <a:xfrm>
            <a:off x="1775534" y="3185947"/>
            <a:ext cx="2914650" cy="1876425"/>
          </a:xfrm>
          <a:prstGeom prst="rect">
            <a:avLst/>
          </a:prstGeom>
        </p:spPr>
      </p:pic>
    </p:spTree>
    <p:extLst>
      <p:ext uri="{BB962C8B-B14F-4D97-AF65-F5344CB8AC3E}">
        <p14:creationId xmlns:p14="http://schemas.microsoft.com/office/powerpoint/2010/main" val="4120428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{8350D96C-AC52-464E-87D5-F03E7678A7CA}tf03457452</Template>
  <TotalTime>1979</TotalTime>
  <Words>1073</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Celestial</vt:lpstr>
      <vt:lpstr>CASE STUDY</vt:lpstr>
      <vt:lpstr>Sakila DataBase</vt:lpstr>
      <vt:lpstr>SAKILA DATABASE Er diagram</vt:lpstr>
      <vt:lpstr>Task 1: The Sakila rental store management wants to know the names of all the actors in their movie collection. Display the first names, last names, actor IDs, and the details of the last_updated column.</vt:lpstr>
      <vt:lpstr>Task 2: Many actors have adopted attractive screen names, mostly at the behest of producers and directors. The management wants to know the following:  a. Display the full names of all actors.  b. Display the first names of actors along with the count of repeated first names.  c. Display the last name of actors along with the count of repeated last names</vt:lpstr>
      <vt:lpstr>Task 3: Display the count of movies grouped by the ratings</vt:lpstr>
      <vt:lpstr>Task 4:  Calculate and display the average rental rates based on the movie ratings.</vt:lpstr>
      <vt:lpstr>Task 5:  The management wants the data about replacement cost of movies. Replacement cost is the amount of money required to replace an existing asset (DVD/blue ray disc) with an equally valued or similar asset at the current market price.  a. Display the movie titles where the replacement cost is up to $9.  b. Display the movie titles where the replacement cost is between $15 and $20.  C. Display the movie titles with the highest replacement cost and the lowest rental cost.</vt:lpstr>
      <vt:lpstr>Task 6:  The management needs to know the list all the movies along with the number of actors listed for each movie.</vt:lpstr>
      <vt:lpstr>Task 7:  The Music of Queen and Kris Kristofferson has seen an unlikely resurgence. As an unintended consequence, movies starting with the letters 'K' and `Q` have also soared in popularity. Display the movie titles starting with the letters 'K' and `Q`.</vt:lpstr>
      <vt:lpstr>Task 8: The movie 'AGENT TRUMAN' has been a great success. Display the first names and last names of all actors who are a part of this movie.</vt:lpstr>
      <vt:lpstr>Task 9: Sales has been down among the family audience with kids. The management wants to promote the movies that fall under the 'children' category. Identify and display the names of the movies in the family category</vt:lpstr>
      <vt:lpstr>Task 10: Display the names of the most frequently rented movies in descending order, so that the management can maintain more copies of such movies.</vt:lpstr>
      <vt:lpstr>Task 11: Calculate and display the number of movie categories where the average difference between the movie replacement cost and the rental rate is greater than $15.</vt:lpstr>
      <vt:lpstr>Task 12: The management wants to identify all the genres that consist of 60-70 movies. The genre details are captured in the category column. Display the names of these categories/genres and the number of movies per category/genre, sorted by the number of movies..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Rohan Deshmukh</dc:creator>
  <cp:lastModifiedBy>Rohan Deshmukh</cp:lastModifiedBy>
  <cp:revision>6</cp:revision>
  <dcterms:created xsi:type="dcterms:W3CDTF">2023-06-07T10:18:18Z</dcterms:created>
  <dcterms:modified xsi:type="dcterms:W3CDTF">2023-06-09T04:44:50Z</dcterms:modified>
</cp:coreProperties>
</file>