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530" r:id="rId5"/>
    <p:sldId id="531" r:id="rId6"/>
    <p:sldId id="532" r:id="rId7"/>
    <p:sldId id="533" r:id="rId8"/>
    <p:sldId id="534" r:id="rId9"/>
    <p:sldId id="535" r:id="rId10"/>
    <p:sldId id="537" r:id="rId11"/>
    <p:sldId id="536" r:id="rId12"/>
    <p:sldId id="538" r:id="rId13"/>
    <p:sldId id="539" r:id="rId14"/>
    <p:sldId id="541" r:id="rId15"/>
    <p:sldId id="540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Case Study 2</a:t>
            </a:r>
            <a:r>
              <a:rPr lang="en-US" dirty="0"/>
              <a:t>:</a:t>
            </a:r>
            <a:br>
              <a:rPr lang="en-US" dirty="0"/>
            </a:br>
            <a:r>
              <a:rPr lang="en-IN" sz="4800" b="1" u="sng" dirty="0"/>
              <a:t>Hackathon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Gold Atlantis: Repaying the Credit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0E497-6A8C-8E7D-6818-13EFB68BC98B}"/>
              </a:ext>
            </a:extLst>
          </p:cNvPr>
          <p:cNvSpPr txBox="1"/>
          <p:nvPr/>
        </p:nvSpPr>
        <p:spPr>
          <a:xfrm>
            <a:off x="9809825" y="5433135"/>
            <a:ext cx="204414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r>
              <a:rPr lang="en-IN" dirty="0">
                <a:solidFill>
                  <a:schemeClr val="bg1"/>
                </a:solidFill>
                <a:cs typeface="Segoe UI" panose="020B0502040204020203" pitchFamily="34" charset="0"/>
              </a:rPr>
              <a:t>- Rohan Deshmukh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5.2: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441359" y="1251150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29663" y="125115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3527C-C667-2E5C-AD43-65625B85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8" y="3129731"/>
            <a:ext cx="4333056" cy="1744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2E54F3-3EB2-470D-3F79-2CC75715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08" y="1702756"/>
            <a:ext cx="31432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4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1C7F-8D2A-DA65-DE5C-28B9C415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288" y="959922"/>
            <a:ext cx="10915983" cy="5192301"/>
          </a:xfrm>
        </p:spPr>
        <p:txBody>
          <a:bodyPr/>
          <a:lstStyle/>
          <a:p>
            <a:pPr lvl="1" algn="just"/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According to my understanding and thought process I concluded with these column which help us t</a:t>
            </a:r>
            <a:r>
              <a:rPr lang="en-IN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 know how most likely going to be defaulter</a:t>
            </a:r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en-IN" sz="20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1600" b="1" i="1" dirty="0"/>
              <a:t>Target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IN" sz="1600" b="1" i="1" dirty="0"/>
          </a:p>
          <a:p>
            <a:pPr lvl="1" algn="just"/>
            <a:endParaRPr lang="en-IN" sz="1600" b="1" i="1" dirty="0"/>
          </a:p>
          <a:p>
            <a:pPr lvl="1" algn="just"/>
            <a:endParaRPr lang="en-IN" sz="1600" b="1" i="1" dirty="0"/>
          </a:p>
          <a:p>
            <a:pPr lvl="1" algn="just"/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 the above column we are going to find some relation with different columns with that we can know which values are most likely to become defaulter</a:t>
            </a:r>
          </a:p>
          <a:p>
            <a:pPr lvl="1" algn="just"/>
            <a:r>
              <a:rPr lang="en-IN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 that we can say who have less probability  to become defaulter</a:t>
            </a:r>
          </a:p>
          <a:p>
            <a:pPr marL="338328" lvl="1" indent="0" algn="just">
              <a:buNone/>
            </a:pPr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</a:p>
          <a:p>
            <a:pPr lvl="1" algn="just"/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 using </a:t>
            </a:r>
            <a:r>
              <a:rPr lang="en-IN" sz="2400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Bi-Variant analysis</a:t>
            </a:r>
            <a:r>
              <a:rPr lang="en-IN" sz="2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we are able to get the 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FB103-3108-1FE6-70B9-C4AD4A123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2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6: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Creating new data frame only where target is 1 means at fault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A51ED-D091-1188-7F22-85FD5F2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7" y="3261593"/>
            <a:ext cx="4700018" cy="1600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650C1-D4E2-6CF5-19C0-A80D1E9D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05" y="2286151"/>
            <a:ext cx="5190361" cy="36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3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6: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Creating new data frame only where target is 1 means at fault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A51ED-D091-1188-7F22-85FD5F2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7" y="3261593"/>
            <a:ext cx="4700018" cy="1600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650C1-D4E2-6CF5-19C0-A80D1E9D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05" y="2286151"/>
            <a:ext cx="5190361" cy="36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3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7: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Gender wise high possibility defaulters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0CA576-5FDC-9D95-3E13-2872F651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3073130"/>
            <a:ext cx="4713033" cy="1857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8CEB11-B9E1-2E57-6114-164E1CCA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42" y="2347769"/>
            <a:ext cx="4647930" cy="3437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7C251D-3E52-8FCC-3CD7-062C3AF541A5}"/>
              </a:ext>
            </a:extLst>
          </p:cNvPr>
          <p:cNvSpPr txBox="1"/>
          <p:nvPr/>
        </p:nvSpPr>
        <p:spPr>
          <a:xfrm>
            <a:off x="758026" y="6104641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Conclusion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b="1" dirty="0">
                <a:solidFill>
                  <a:schemeClr val="bg1"/>
                </a:solidFill>
              </a:rPr>
              <a:t>We</a:t>
            </a: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can say that females are more likely to become defaulter than male</a:t>
            </a:r>
          </a:p>
        </p:txBody>
      </p:sp>
    </p:spTree>
    <p:extLst>
      <p:ext uri="{BB962C8B-B14F-4D97-AF65-F5344CB8AC3E}">
        <p14:creationId xmlns:p14="http://schemas.microsoft.com/office/powerpoint/2010/main" val="372348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8: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Mobile Reachable wise high possibility defaulters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C251D-3E52-8FCC-3CD7-062C3AF541A5}"/>
              </a:ext>
            </a:extLst>
          </p:cNvPr>
          <p:cNvSpPr txBox="1"/>
          <p:nvPr/>
        </p:nvSpPr>
        <p:spPr>
          <a:xfrm>
            <a:off x="758026" y="6104641"/>
            <a:ext cx="1122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Conclusion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b="1" dirty="0">
                <a:solidFill>
                  <a:schemeClr val="bg1"/>
                </a:solidFill>
              </a:rPr>
              <a:t>We</a:t>
            </a: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can say that even if person provide his mobile no. and reachable they can more likely to be 	    	    become defaulter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C96E6-F14A-A4A4-04C4-2A6E4D34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4" y="2792389"/>
            <a:ext cx="4713033" cy="241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2E0FA-299C-87D0-A4E2-26E6724CA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43" y="2345732"/>
            <a:ext cx="4918609" cy="36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9: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Email Flag wise high possibility defaulters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C251D-3E52-8FCC-3CD7-062C3AF541A5}"/>
              </a:ext>
            </a:extLst>
          </p:cNvPr>
          <p:cNvSpPr txBox="1"/>
          <p:nvPr/>
        </p:nvSpPr>
        <p:spPr>
          <a:xfrm>
            <a:off x="758026" y="6104641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Conclusion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b="1" dirty="0">
                <a:solidFill>
                  <a:schemeClr val="bg1"/>
                </a:solidFill>
              </a:rPr>
              <a:t>We</a:t>
            </a: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can say that person who do not provide the email address are more likely to become defaulter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66DD6-F147-991D-A705-3F834DA5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2754910"/>
            <a:ext cx="4713032" cy="2390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84999E-59A9-B879-84FD-A67298C6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43" y="2379383"/>
            <a:ext cx="5074057" cy="34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1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10: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Income Type wise high possibility defaulters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C251D-3E52-8FCC-3CD7-062C3AF541A5}"/>
              </a:ext>
            </a:extLst>
          </p:cNvPr>
          <p:cNvSpPr txBox="1"/>
          <p:nvPr/>
        </p:nvSpPr>
        <p:spPr>
          <a:xfrm>
            <a:off x="758026" y="6104641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Conclusion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b="1" dirty="0">
                <a:solidFill>
                  <a:schemeClr val="bg1"/>
                </a:solidFill>
              </a:rPr>
              <a:t>We</a:t>
            </a:r>
            <a:r>
              <a:rPr lang="en-US" b="1" dirty="0">
                <a:solidFill>
                  <a:schemeClr val="bg1"/>
                </a:solidFill>
              </a:rPr>
              <a:t> can say that person who is working income type is more prone to be defaulter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C3FBF-52CC-E141-D21C-5B95EF70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26" y="2773577"/>
            <a:ext cx="4678301" cy="2352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E59F7F-064A-57F5-E6CC-6A3194E6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73" y="2295068"/>
            <a:ext cx="5223728" cy="37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3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11: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Contract Type wise high possibility defaulters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C251D-3E52-8FCC-3CD7-062C3AF541A5}"/>
              </a:ext>
            </a:extLst>
          </p:cNvPr>
          <p:cNvSpPr txBox="1"/>
          <p:nvPr/>
        </p:nvSpPr>
        <p:spPr>
          <a:xfrm>
            <a:off x="758026" y="6104641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Conclusion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People who are having cash loans contract type are prone to be defaulter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4C545-EA84-954C-1EED-E064F7A7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75" y="2834149"/>
            <a:ext cx="4657352" cy="2343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6BDC67-3F59-9FE9-E4C2-9AE13392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48" y="2228206"/>
            <a:ext cx="5200054" cy="38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12: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Occupation Type wise high possibility defaulters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C251D-3E52-8FCC-3CD7-062C3AF541A5}"/>
              </a:ext>
            </a:extLst>
          </p:cNvPr>
          <p:cNvSpPr txBox="1"/>
          <p:nvPr/>
        </p:nvSpPr>
        <p:spPr>
          <a:xfrm>
            <a:off x="758026" y="6104641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Conclusion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People who do not mentioned </a:t>
            </a:r>
            <a:r>
              <a:rPr lang="en-US" b="1" dirty="0" err="1">
                <a:solidFill>
                  <a:schemeClr val="bg1"/>
                </a:solidFill>
              </a:rPr>
              <a:t>ther</a:t>
            </a:r>
            <a:r>
              <a:rPr lang="en-US" b="1" dirty="0">
                <a:solidFill>
                  <a:schemeClr val="bg1"/>
                </a:solidFill>
              </a:rPr>
              <a:t> occupation type are prone to be defaulter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D8DE0-4187-AB19-6871-15C41D95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90" y="3446301"/>
            <a:ext cx="4491869" cy="1162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FEB1B-0EF2-8164-92C5-2A0F11A3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41" y="2238041"/>
            <a:ext cx="5107460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0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Task for Eda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9445486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nalyze the credit data of Gold Atlantis, figure out various patterns in the data, and make interpretations.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aim of this analysis is to help the firm identify those customers who have a lower probability of becoming a defaulter.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13: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Education Type wise high possibility defaulters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C251D-3E52-8FCC-3CD7-062C3AF541A5}"/>
              </a:ext>
            </a:extLst>
          </p:cNvPr>
          <p:cNvSpPr txBox="1"/>
          <p:nvPr/>
        </p:nvSpPr>
        <p:spPr>
          <a:xfrm>
            <a:off x="758026" y="6104641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Conclusion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People who are had moderate level of education are prone to be defaulter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087AD-D490-AB77-B3FE-8059BC52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22" y="2806676"/>
            <a:ext cx="4607973" cy="2390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B1A8FE-D2E7-4208-CA07-2EE7369A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05" y="2347769"/>
            <a:ext cx="4920547" cy="36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14: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Family Status Type wise high possibility defaulters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762181" y="2009215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6" y="18994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C251D-3E52-8FCC-3CD7-062C3AF541A5}"/>
              </a:ext>
            </a:extLst>
          </p:cNvPr>
          <p:cNvSpPr txBox="1"/>
          <p:nvPr/>
        </p:nvSpPr>
        <p:spPr>
          <a:xfrm>
            <a:off x="758026" y="6104641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Conclusion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There are people how might become defaulter who are Married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5DB9-CA0C-F02C-EE4F-3A077EAB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2768946"/>
            <a:ext cx="4714970" cy="2362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FF00D2-664F-62C7-F869-86DE3D4E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04" y="2347769"/>
            <a:ext cx="5075995" cy="36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2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8C771-D458-441B-823C-8CFAB82B3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7A980-F752-F4A9-FF97-93641D3D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1" y="566928"/>
            <a:ext cx="8878824" cy="801387"/>
          </a:xfrm>
        </p:spPr>
        <p:txBody>
          <a:bodyPr/>
          <a:lstStyle/>
          <a:p>
            <a:r>
              <a:rPr lang="en-IN" dirty="0"/>
              <a:t>Final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EAF9B-BC47-E87C-EFD5-F782C38F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368315"/>
            <a:ext cx="9898247" cy="1827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  <a:latin typeface="Helvetica Neue"/>
              </a:rPr>
              <a:t>As we can see </a:t>
            </a:r>
            <a:r>
              <a:rPr lang="en-US" sz="1800" b="1" dirty="0">
                <a:latin typeface="Helvetica Neue"/>
              </a:rPr>
              <a:t>f</a:t>
            </a:r>
            <a:r>
              <a:rPr lang="en-US" sz="1800" b="1" i="0" dirty="0">
                <a:effectLst/>
                <a:latin typeface="Helvetica Neue"/>
              </a:rPr>
              <a:t>rom above assumption who can become defaulter if the person has less matching of the data are less probability to become defaulter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  <a:latin typeface="Helvetica Neue"/>
              </a:rPr>
              <a:t>Below table some show column name and values which have </a:t>
            </a:r>
            <a:r>
              <a:rPr lang="en-US" sz="1800" b="1" dirty="0">
                <a:latin typeface="Helvetica Neue"/>
              </a:rPr>
              <a:t>high probability of person becoming defaulter</a:t>
            </a:r>
            <a:endParaRPr lang="en-US" sz="1800" b="1" i="0" dirty="0">
              <a:effectLst/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b="1" i="0" dirty="0">
              <a:effectLst/>
              <a:latin typeface="Helvetica Neue"/>
            </a:endParaRP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237E15-564C-112A-D9D6-8DC0BCCA2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13879"/>
              </p:ext>
            </p:extLst>
          </p:nvPr>
        </p:nvGraphicFramePr>
        <p:xfrm>
          <a:off x="2032000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06225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53081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0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Mobile_Rechable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7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Flag_Type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3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Income_Type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4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Contract_Type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Cash_loan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6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Occupation_Type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Null/Not Mentioned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0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Family_Status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2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55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3E-C92E-7E6A-6048-6D75E403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1C7F-8D2A-DA65-DE5C-28B9C415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Saving Data provided in to data frame for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Checking for null values if any replacing it delete those values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Differentiating which columns are numerical and categorical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Getting mean, standard deviation and median for numerical columns and for categorical columns we are finding mode and unique values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By studying data get the columns which we think are important for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Then give condition as per the requirement and do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Give optimal output for all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FB103-3108-1FE6-70B9-C4AD4A123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1: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850392" y="1530155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Importing libraries , storing data into  </a:t>
            </a:r>
            <a:r>
              <a:rPr lang="en-IN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0277C-020D-034C-7A25-5D71E2CA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2954877"/>
            <a:ext cx="3887449" cy="2087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A22B1-301D-0F10-F7F2-31B60D03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2377081"/>
            <a:ext cx="5387801" cy="382636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4891596" y="3835153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482171" y="191917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570435" y="1919174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8268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2.1: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850392" y="1530155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Checking information of data and number of null values in the 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4891596" y="3835153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543704" y="191917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570435" y="1919174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8DC07-E474-5BA2-0F4F-55B604BF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37" y="3858828"/>
            <a:ext cx="2333625" cy="35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969499-E0E0-58FA-2E35-C52313FB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35" y="2294323"/>
            <a:ext cx="3240079" cy="42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2.2: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30059" y="3805923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441360" y="1656471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609003" y="165647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52931-3B50-BCA4-B653-50C2F6A7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3870455"/>
            <a:ext cx="384589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54469-458F-B5B5-E3F7-953DB30D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076" y="1995025"/>
            <a:ext cx="2481353" cy="42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2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3: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850392" y="1530155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Replacing null values with appropriate values since its financial data even null value matters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35152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551079" y="189465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570435" y="1919174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85217-DFED-9594-CB1D-79D8D749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8" y="3525049"/>
            <a:ext cx="4118403" cy="989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239253-A2C3-3FEC-F3EA-81D6B6BB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99" y="2337120"/>
            <a:ext cx="2344612" cy="41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4: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850392" y="1530155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Differentiating columns type Numerical and Categorical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467992" y="1932203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570435" y="1919174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CF1AC-2C51-0185-7C7B-5FEC70A9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60" y="2789855"/>
            <a:ext cx="4060136" cy="2661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319270-EBF4-EBFC-623B-25DF41F3C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35" y="3261593"/>
            <a:ext cx="4885682" cy="14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F7C-8397-7B4C-DAA1-73DBAB2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588323"/>
          </a:xfrm>
        </p:spPr>
        <p:txBody>
          <a:bodyPr/>
          <a:lstStyle/>
          <a:p>
            <a:r>
              <a:rPr lang="en-IN" sz="1800" dirty="0"/>
              <a:t>Step 5.1: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CC961-D4DB-0C22-A0CC-DAD3E72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113B-64EA-1778-F384-44FA788EDC81}"/>
              </a:ext>
            </a:extLst>
          </p:cNvPr>
          <p:cNvSpPr txBox="1"/>
          <p:nvPr/>
        </p:nvSpPr>
        <p:spPr>
          <a:xfrm>
            <a:off x="665825" y="1530155"/>
            <a:ext cx="112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Getting mean, standard deviation and median for numerical and for categorical finding mode and unique values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6CD02B-8979-0A87-AF12-8B29BEB45A9E}"/>
              </a:ext>
            </a:extLst>
          </p:cNvPr>
          <p:cNvSpPr/>
          <p:nvPr/>
        </p:nvSpPr>
        <p:spPr>
          <a:xfrm>
            <a:off x="5493798" y="3817398"/>
            <a:ext cx="120440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108C6-39AA-2ACC-F087-0E9C64F0B2EC}"/>
              </a:ext>
            </a:extLst>
          </p:cNvPr>
          <p:cNvSpPr txBox="1"/>
          <p:nvPr/>
        </p:nvSpPr>
        <p:spPr>
          <a:xfrm>
            <a:off x="2450237" y="230819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input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2CD0-9EB9-734B-7775-84566DC0FCBA}"/>
              </a:ext>
            </a:extLst>
          </p:cNvPr>
          <p:cNvSpPr txBox="1"/>
          <p:nvPr/>
        </p:nvSpPr>
        <p:spPr>
          <a:xfrm>
            <a:off x="8947418" y="2308194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A51ED-D091-1188-7F22-85FD5F2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7" y="3261593"/>
            <a:ext cx="4700018" cy="160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495116-5EF4-A2A0-0309-9A2014F8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627" y="3225776"/>
            <a:ext cx="48101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2889</TotalTime>
  <Words>672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Helvetica Neue</vt:lpstr>
      <vt:lpstr>Segoe UI Light</vt:lpstr>
      <vt:lpstr>Tw Cen MT</vt:lpstr>
      <vt:lpstr>Wingdings</vt:lpstr>
      <vt:lpstr>Office Theme</vt:lpstr>
      <vt:lpstr>Case Study 2: Hackathon  </vt:lpstr>
      <vt:lpstr>Task for Eda analysis</vt:lpstr>
      <vt:lpstr>Flow of program</vt:lpstr>
      <vt:lpstr>Step 1:</vt:lpstr>
      <vt:lpstr>Step 2.1:</vt:lpstr>
      <vt:lpstr>Step 2.2:</vt:lpstr>
      <vt:lpstr>Step 3:</vt:lpstr>
      <vt:lpstr>Step 4:</vt:lpstr>
      <vt:lpstr>Step 5.1:</vt:lpstr>
      <vt:lpstr>Step 5.2:</vt:lpstr>
      <vt:lpstr>PowerPoint Presentation</vt:lpstr>
      <vt:lpstr>Step 6:</vt:lpstr>
      <vt:lpstr>Step 6:</vt:lpstr>
      <vt:lpstr>Step 7:</vt:lpstr>
      <vt:lpstr>Step 8:</vt:lpstr>
      <vt:lpstr>Step 9:</vt:lpstr>
      <vt:lpstr>Step 10:</vt:lpstr>
      <vt:lpstr>Step 11:</vt:lpstr>
      <vt:lpstr>Step 12:</vt:lpstr>
      <vt:lpstr>Step 13:</vt:lpstr>
      <vt:lpstr>Step 14:</vt:lpstr>
      <vt:lpstr>Final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Hackathon  </dc:title>
  <dc:creator>Rohan Deshmukh</dc:creator>
  <cp:lastModifiedBy>Rohan Deshmukh</cp:lastModifiedBy>
  <cp:revision>4</cp:revision>
  <dcterms:created xsi:type="dcterms:W3CDTF">2023-08-16T14:52:57Z</dcterms:created>
  <dcterms:modified xsi:type="dcterms:W3CDTF">2023-08-18T15:02:18Z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