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21" r:id="rId4"/>
    <p:sldId id="313" r:id="rId5"/>
    <p:sldId id="322" r:id="rId6"/>
    <p:sldId id="323" r:id="rId7"/>
    <p:sldId id="314" r:id="rId8"/>
    <p:sldId id="324" r:id="rId9"/>
    <p:sldId id="325" r:id="rId10"/>
    <p:sldId id="326" r:id="rId11"/>
    <p:sldId id="327" r:id="rId12"/>
    <p:sldId id="317" r:id="rId13"/>
    <p:sldId id="319"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10/5/2023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10/5/2023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10/5/2023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10/5/2023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10/5/2023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10/5/2023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10/5/2023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3" y="1340768"/>
            <a:ext cx="8229600" cy="2448272"/>
          </a:xfrm>
        </p:spPr>
        <p:txBody>
          <a:bodyPr anchor="ctr"/>
          <a:lstStyle/>
          <a:p>
            <a:r>
              <a:rPr lang="en-US" dirty="0"/>
              <a:t>Capstone Project</a:t>
            </a:r>
          </a:p>
        </p:txBody>
      </p:sp>
      <p:sp>
        <p:nvSpPr>
          <p:cNvPr id="4" name="Subtitle 3"/>
          <p:cNvSpPr>
            <a:spLocks noGrp="1"/>
          </p:cNvSpPr>
          <p:nvPr>
            <p:ph type="subTitle" idx="1"/>
          </p:nvPr>
        </p:nvSpPr>
        <p:spPr>
          <a:xfrm>
            <a:off x="1125860" y="3501008"/>
            <a:ext cx="8229600" cy="1219200"/>
          </a:xfrm>
        </p:spPr>
        <p:txBody>
          <a:bodyPr>
            <a:normAutofit/>
          </a:bodyPr>
          <a:lstStyle/>
          <a:p>
            <a:r>
              <a:rPr lang="it-IT" sz="3200" dirty="0"/>
              <a:t>TMDB Movie Data Analysis</a:t>
            </a:r>
          </a:p>
        </p:txBody>
      </p:sp>
      <p:sp>
        <p:nvSpPr>
          <p:cNvPr id="6" name="TextBox 5">
            <a:extLst>
              <a:ext uri="{FF2B5EF4-FFF2-40B4-BE49-F238E27FC236}">
                <a16:creationId xmlns:a16="http://schemas.microsoft.com/office/drawing/2014/main" id="{14E2907B-039F-785A-BB5B-4F0198AB48F7}"/>
              </a:ext>
            </a:extLst>
          </p:cNvPr>
          <p:cNvSpPr txBox="1"/>
          <p:nvPr/>
        </p:nvSpPr>
        <p:spPr>
          <a:xfrm>
            <a:off x="1341884" y="4720208"/>
            <a:ext cx="2736304" cy="923330"/>
          </a:xfrm>
          <a:prstGeom prst="rect">
            <a:avLst/>
          </a:prstGeom>
          <a:noFill/>
        </p:spPr>
        <p:txBody>
          <a:bodyPr wrap="square" rtlCol="0">
            <a:spAutoFit/>
          </a:bodyPr>
          <a:lstStyle/>
          <a:p>
            <a:r>
              <a:rPr lang="en-IN" dirty="0"/>
              <a:t>     -Rohan Deshmukh</a:t>
            </a:r>
          </a:p>
          <a:p>
            <a:r>
              <a:rPr lang="en-IN" dirty="0"/>
              <a:t>DA92S9-EN12024077730</a:t>
            </a:r>
            <a:endParaRPr lang="en-US" dirty="0"/>
          </a:p>
          <a:p>
            <a:endParaRPr lang="en-IN"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 y="161327"/>
            <a:ext cx="12188439" cy="540297"/>
          </a:xfrm>
        </p:spPr>
        <p:txBody>
          <a:bodyPr>
            <a:noAutofit/>
          </a:bodyPr>
          <a:lstStyle/>
          <a:p>
            <a:pPr algn="ctr"/>
            <a:r>
              <a:rPr lang="it-IT" sz="2400" dirty="0"/>
              <a:t>TMDB Movie Data Analysis</a:t>
            </a:r>
            <a:br>
              <a:rPr lang="it-IT" sz="2400" dirty="0"/>
            </a:br>
            <a:r>
              <a:rPr lang="en-US" sz="2400" dirty="0"/>
              <a:t>Task</a:t>
            </a:r>
          </a:p>
        </p:txBody>
      </p:sp>
      <p:sp>
        <p:nvSpPr>
          <p:cNvPr id="15" name="TextBox 14">
            <a:extLst>
              <a:ext uri="{FF2B5EF4-FFF2-40B4-BE49-F238E27FC236}">
                <a16:creationId xmlns:a16="http://schemas.microsoft.com/office/drawing/2014/main" id="{20C07DDC-A85E-44BC-8237-5BFED9D64B6B}"/>
              </a:ext>
            </a:extLst>
          </p:cNvPr>
          <p:cNvSpPr txBox="1"/>
          <p:nvPr/>
        </p:nvSpPr>
        <p:spPr>
          <a:xfrm>
            <a:off x="0" y="6093296"/>
            <a:ext cx="12188438" cy="646331"/>
          </a:xfrm>
          <a:prstGeom prst="rect">
            <a:avLst/>
          </a:prstGeom>
          <a:noFill/>
        </p:spPr>
        <p:txBody>
          <a:bodyPr wrap="square" rtlCol="0">
            <a:spAutoFit/>
          </a:bodyPr>
          <a:lstStyle/>
          <a:p>
            <a:pPr algn="ctr"/>
            <a:r>
              <a:rPr lang="en-IN" dirty="0"/>
              <a:t>We can say that there 2 outlier in Budget but remaining both have lot of outliers</a:t>
            </a:r>
          </a:p>
          <a:p>
            <a:pPr algn="ctr"/>
            <a:r>
              <a:rPr lang="en-IN" dirty="0"/>
              <a:t>Both Budget and  Revenue  have Right skew and for Runtime its almost  no skew</a:t>
            </a:r>
          </a:p>
        </p:txBody>
      </p:sp>
      <p:pic>
        <p:nvPicPr>
          <p:cNvPr id="5" name="Picture 4">
            <a:extLst>
              <a:ext uri="{FF2B5EF4-FFF2-40B4-BE49-F238E27FC236}">
                <a16:creationId xmlns:a16="http://schemas.microsoft.com/office/drawing/2014/main" id="{754D9707-2D44-DE6B-5E97-F538755A26C6}"/>
              </a:ext>
            </a:extLst>
          </p:cNvPr>
          <p:cNvPicPr>
            <a:picLocks noChangeAspect="1"/>
          </p:cNvPicPr>
          <p:nvPr/>
        </p:nvPicPr>
        <p:blipFill>
          <a:blip r:embed="rId2"/>
          <a:stretch>
            <a:fillRect/>
          </a:stretch>
        </p:blipFill>
        <p:spPr>
          <a:xfrm>
            <a:off x="621805" y="777530"/>
            <a:ext cx="4464496" cy="2510233"/>
          </a:xfrm>
          <a:prstGeom prst="rect">
            <a:avLst/>
          </a:prstGeom>
          <a:scene3d>
            <a:camera prst="orthographicFront"/>
            <a:lightRig rig="threePt" dir="t"/>
          </a:scene3d>
          <a:sp3d>
            <a:bevelT/>
          </a:sp3d>
        </p:spPr>
      </p:pic>
      <p:pic>
        <p:nvPicPr>
          <p:cNvPr id="8" name="Picture 7">
            <a:extLst>
              <a:ext uri="{FF2B5EF4-FFF2-40B4-BE49-F238E27FC236}">
                <a16:creationId xmlns:a16="http://schemas.microsoft.com/office/drawing/2014/main" id="{EE4B3D50-366D-CD27-4D8C-52BCC9B206D9}"/>
              </a:ext>
            </a:extLst>
          </p:cNvPr>
          <p:cNvPicPr>
            <a:picLocks noChangeAspect="1"/>
          </p:cNvPicPr>
          <p:nvPr/>
        </p:nvPicPr>
        <p:blipFill>
          <a:blip r:embed="rId3"/>
          <a:stretch>
            <a:fillRect/>
          </a:stretch>
        </p:blipFill>
        <p:spPr>
          <a:xfrm>
            <a:off x="981844" y="3933056"/>
            <a:ext cx="3829050" cy="1590675"/>
          </a:xfrm>
          <a:prstGeom prst="rect">
            <a:avLst/>
          </a:prstGeom>
          <a:scene3d>
            <a:camera prst="orthographicFront"/>
            <a:lightRig rig="threePt" dir="t"/>
          </a:scene3d>
          <a:sp3d>
            <a:bevelT/>
          </a:sp3d>
        </p:spPr>
      </p:pic>
      <p:pic>
        <p:nvPicPr>
          <p:cNvPr id="11" name="Picture 10">
            <a:extLst>
              <a:ext uri="{FF2B5EF4-FFF2-40B4-BE49-F238E27FC236}">
                <a16:creationId xmlns:a16="http://schemas.microsoft.com/office/drawing/2014/main" id="{8E7CBBD5-9745-6BAC-D8E6-D009D551781A}"/>
              </a:ext>
            </a:extLst>
          </p:cNvPr>
          <p:cNvPicPr>
            <a:picLocks noChangeAspect="1"/>
          </p:cNvPicPr>
          <p:nvPr/>
        </p:nvPicPr>
        <p:blipFill>
          <a:blip r:embed="rId4"/>
          <a:stretch>
            <a:fillRect/>
          </a:stretch>
        </p:blipFill>
        <p:spPr>
          <a:xfrm>
            <a:off x="6598468" y="1052736"/>
            <a:ext cx="4657725" cy="1743075"/>
          </a:xfrm>
          <a:prstGeom prst="rect">
            <a:avLst/>
          </a:prstGeom>
          <a:scene3d>
            <a:camera prst="orthographicFront"/>
            <a:lightRig rig="threePt" dir="t"/>
          </a:scene3d>
          <a:sp3d>
            <a:bevelT/>
          </a:sp3d>
        </p:spPr>
      </p:pic>
      <p:pic>
        <p:nvPicPr>
          <p:cNvPr id="13" name="Picture 12">
            <a:extLst>
              <a:ext uri="{FF2B5EF4-FFF2-40B4-BE49-F238E27FC236}">
                <a16:creationId xmlns:a16="http://schemas.microsoft.com/office/drawing/2014/main" id="{346D3676-5BB6-121E-9897-1319511C500E}"/>
              </a:ext>
            </a:extLst>
          </p:cNvPr>
          <p:cNvPicPr>
            <a:picLocks noChangeAspect="1"/>
          </p:cNvPicPr>
          <p:nvPr/>
        </p:nvPicPr>
        <p:blipFill>
          <a:blip r:embed="rId5"/>
          <a:stretch>
            <a:fillRect/>
          </a:stretch>
        </p:blipFill>
        <p:spPr>
          <a:xfrm>
            <a:off x="5014292" y="3363669"/>
            <a:ext cx="6994575" cy="2320396"/>
          </a:xfrm>
          <a:prstGeom prst="rect">
            <a:avLst/>
          </a:prstGeom>
          <a:scene3d>
            <a:camera prst="orthographicFront"/>
            <a:lightRig rig="threePt" dir="t"/>
          </a:scene3d>
          <a:sp3d>
            <a:bevelT/>
          </a:sp3d>
        </p:spPr>
      </p:pic>
      <p:sp>
        <p:nvSpPr>
          <p:cNvPr id="14" name="TextBox 13">
            <a:extLst>
              <a:ext uri="{FF2B5EF4-FFF2-40B4-BE49-F238E27FC236}">
                <a16:creationId xmlns:a16="http://schemas.microsoft.com/office/drawing/2014/main" id="{84AA1BD8-0F7B-A285-DE15-FEB63BCF18E9}"/>
              </a:ext>
            </a:extLst>
          </p:cNvPr>
          <p:cNvSpPr txBox="1"/>
          <p:nvPr/>
        </p:nvSpPr>
        <p:spPr>
          <a:xfrm>
            <a:off x="7894612" y="683404"/>
            <a:ext cx="1656184" cy="369332"/>
          </a:xfrm>
          <a:prstGeom prst="rect">
            <a:avLst/>
          </a:prstGeom>
          <a:noFill/>
        </p:spPr>
        <p:txBody>
          <a:bodyPr wrap="square" rtlCol="0">
            <a:spAutoFit/>
          </a:bodyPr>
          <a:lstStyle/>
          <a:p>
            <a:r>
              <a:rPr lang="en-IN" dirty="0"/>
              <a:t>Outlier analysis</a:t>
            </a:r>
          </a:p>
        </p:txBody>
      </p:sp>
    </p:spTree>
    <p:extLst>
      <p:ext uri="{BB962C8B-B14F-4D97-AF65-F5344CB8AC3E}">
        <p14:creationId xmlns:p14="http://schemas.microsoft.com/office/powerpoint/2010/main" val="276929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D5346A-5039-E913-0431-DF89BDF9201F}"/>
              </a:ext>
            </a:extLst>
          </p:cNvPr>
          <p:cNvSpPr txBox="1"/>
          <p:nvPr/>
        </p:nvSpPr>
        <p:spPr>
          <a:xfrm>
            <a:off x="1" y="0"/>
            <a:ext cx="12188824" cy="830997"/>
          </a:xfrm>
          <a:prstGeom prst="rect">
            <a:avLst/>
          </a:prstGeom>
          <a:noFill/>
        </p:spPr>
        <p:txBody>
          <a:bodyPr wrap="square" rtlCol="0">
            <a:spAutoFit/>
          </a:bodyPr>
          <a:lstStyle/>
          <a:p>
            <a:pPr algn="ctr"/>
            <a:r>
              <a:rPr lang="it-IT" sz="2400" dirty="0"/>
              <a:t>TMDB Movie Data Analysis</a:t>
            </a:r>
            <a:br>
              <a:rPr lang="it-IT" sz="2400" dirty="0"/>
            </a:br>
            <a:r>
              <a:rPr lang="en-US" sz="2400" dirty="0"/>
              <a:t>Task</a:t>
            </a:r>
            <a:endParaRPr lang="en-IN" sz="2400" dirty="0"/>
          </a:p>
        </p:txBody>
      </p:sp>
      <p:sp>
        <p:nvSpPr>
          <p:cNvPr id="12" name="TextBox 11">
            <a:extLst>
              <a:ext uri="{FF2B5EF4-FFF2-40B4-BE49-F238E27FC236}">
                <a16:creationId xmlns:a16="http://schemas.microsoft.com/office/drawing/2014/main" id="{8E169F07-B01F-B8C2-AD07-A0612282FBF6}"/>
              </a:ext>
            </a:extLst>
          </p:cNvPr>
          <p:cNvSpPr txBox="1"/>
          <p:nvPr/>
        </p:nvSpPr>
        <p:spPr>
          <a:xfrm>
            <a:off x="333772" y="5589240"/>
            <a:ext cx="11759480" cy="646331"/>
          </a:xfrm>
          <a:prstGeom prst="rect">
            <a:avLst/>
          </a:prstGeom>
          <a:noFill/>
        </p:spPr>
        <p:txBody>
          <a:bodyPr wrap="square" rtlCol="0">
            <a:spAutoFit/>
          </a:bodyPr>
          <a:lstStyle/>
          <a:p>
            <a:r>
              <a:rPr lang="en-IN" dirty="0"/>
              <a:t>By using </a:t>
            </a:r>
            <a:r>
              <a:rPr lang="en-IN" dirty="0" err="1"/>
              <a:t>dataframe</a:t>
            </a:r>
            <a:r>
              <a:rPr lang="en-IN" dirty="0"/>
              <a:t> from previous filtering data with runtime &gt; average runtime and we got around 234 movies  have runtime above average runtime</a:t>
            </a:r>
          </a:p>
        </p:txBody>
      </p:sp>
      <p:pic>
        <p:nvPicPr>
          <p:cNvPr id="4" name="Picture 3">
            <a:extLst>
              <a:ext uri="{FF2B5EF4-FFF2-40B4-BE49-F238E27FC236}">
                <a16:creationId xmlns:a16="http://schemas.microsoft.com/office/drawing/2014/main" id="{C8F25BD9-E645-D3D7-55DB-8A57382D49F4}"/>
              </a:ext>
            </a:extLst>
          </p:cNvPr>
          <p:cNvPicPr>
            <a:picLocks noChangeAspect="1"/>
          </p:cNvPicPr>
          <p:nvPr/>
        </p:nvPicPr>
        <p:blipFill>
          <a:blip r:embed="rId2"/>
          <a:stretch>
            <a:fillRect/>
          </a:stretch>
        </p:blipFill>
        <p:spPr>
          <a:xfrm>
            <a:off x="1060077" y="1124957"/>
            <a:ext cx="3133725" cy="1285875"/>
          </a:xfrm>
          <a:prstGeom prst="rect">
            <a:avLst/>
          </a:prstGeom>
          <a:scene3d>
            <a:camera prst="orthographicFront"/>
            <a:lightRig rig="threePt" dir="t"/>
          </a:scene3d>
          <a:sp3d>
            <a:bevelT/>
          </a:sp3d>
        </p:spPr>
      </p:pic>
      <p:pic>
        <p:nvPicPr>
          <p:cNvPr id="9" name="Picture 8">
            <a:extLst>
              <a:ext uri="{FF2B5EF4-FFF2-40B4-BE49-F238E27FC236}">
                <a16:creationId xmlns:a16="http://schemas.microsoft.com/office/drawing/2014/main" id="{7A958639-058C-C2E8-00F1-2A174669493F}"/>
              </a:ext>
            </a:extLst>
          </p:cNvPr>
          <p:cNvPicPr>
            <a:picLocks noChangeAspect="1"/>
          </p:cNvPicPr>
          <p:nvPr/>
        </p:nvPicPr>
        <p:blipFill>
          <a:blip r:embed="rId3"/>
          <a:stretch>
            <a:fillRect/>
          </a:stretch>
        </p:blipFill>
        <p:spPr>
          <a:xfrm>
            <a:off x="7174532" y="899428"/>
            <a:ext cx="2419350" cy="4191000"/>
          </a:xfrm>
          <a:prstGeom prst="rect">
            <a:avLst/>
          </a:prstGeom>
          <a:scene3d>
            <a:camera prst="orthographicFront"/>
            <a:lightRig rig="threePt" dir="t"/>
          </a:scene3d>
          <a:sp3d>
            <a:bevelT/>
          </a:sp3d>
        </p:spPr>
      </p:pic>
    </p:spTree>
    <p:extLst>
      <p:ext uri="{BB962C8B-B14F-4D97-AF65-F5344CB8AC3E}">
        <p14:creationId xmlns:p14="http://schemas.microsoft.com/office/powerpoint/2010/main" val="59878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3B2990-F0B8-E7F7-C995-9482F78427B4}"/>
              </a:ext>
            </a:extLst>
          </p:cNvPr>
          <p:cNvSpPr txBox="1"/>
          <p:nvPr/>
        </p:nvSpPr>
        <p:spPr>
          <a:xfrm>
            <a:off x="2205980" y="980728"/>
            <a:ext cx="7704856" cy="584775"/>
          </a:xfrm>
          <a:prstGeom prst="rect">
            <a:avLst/>
          </a:prstGeom>
          <a:noFill/>
        </p:spPr>
        <p:txBody>
          <a:bodyPr wrap="square" rtlCol="0">
            <a:spAutoFit/>
          </a:bodyPr>
          <a:lstStyle/>
          <a:p>
            <a:pPr algn="ctr"/>
            <a:r>
              <a:rPr lang="en-IN" sz="3200" b="1" dirty="0"/>
              <a:t>SUMMARY</a:t>
            </a:r>
          </a:p>
        </p:txBody>
      </p:sp>
      <p:sp>
        <p:nvSpPr>
          <p:cNvPr id="4" name="TextBox 3">
            <a:extLst>
              <a:ext uri="{FF2B5EF4-FFF2-40B4-BE49-F238E27FC236}">
                <a16:creationId xmlns:a16="http://schemas.microsoft.com/office/drawing/2014/main" id="{27BB00B6-C7B6-06C2-2F2C-BB4FD8244D70}"/>
              </a:ext>
            </a:extLst>
          </p:cNvPr>
          <p:cNvSpPr txBox="1"/>
          <p:nvPr/>
        </p:nvSpPr>
        <p:spPr>
          <a:xfrm>
            <a:off x="2530016" y="2132856"/>
            <a:ext cx="705678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Budget and popularity are correlated by around 43’14% , but other factors also contribute to success.</a:t>
            </a:r>
          </a:p>
          <a:p>
            <a:pPr marL="342900" indent="-342900">
              <a:buFont typeface="Arial" panose="020B0604020202020204" pitchFamily="34" charset="0"/>
              <a:buChar char="•"/>
            </a:pPr>
            <a:r>
              <a:rPr lang="en-US" sz="2400" dirty="0"/>
              <a:t>Runtime is not related to success.</a:t>
            </a:r>
          </a:p>
          <a:p>
            <a:pPr marL="342900" indent="-342900">
              <a:buFont typeface="Arial" panose="020B0604020202020204" pitchFamily="34" charset="0"/>
              <a:buChar char="•"/>
            </a:pPr>
            <a:r>
              <a:rPr lang="en-US" sz="2400" dirty="0"/>
              <a:t>Budget and revenue distributions are right-skewed, meaning a few films have very high budgets and revenue, but most films have lower budgets and revenue.</a:t>
            </a:r>
          </a:p>
          <a:p>
            <a:endParaRPr lang="en-IN" sz="2400" dirty="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5EE559-6D1C-AE97-7B69-BA03E833B516}"/>
              </a:ext>
            </a:extLst>
          </p:cNvPr>
          <p:cNvSpPr txBox="1"/>
          <p:nvPr/>
        </p:nvSpPr>
        <p:spPr>
          <a:xfrm>
            <a:off x="6958508" y="2708920"/>
            <a:ext cx="3744416" cy="830997"/>
          </a:xfrm>
          <a:prstGeom prst="rect">
            <a:avLst/>
          </a:prstGeom>
          <a:noFill/>
        </p:spPr>
        <p:txBody>
          <a:bodyPr wrap="square" rtlCol="0">
            <a:spAutoFit/>
          </a:bodyPr>
          <a:lstStyle/>
          <a:p>
            <a:r>
              <a:rPr lang="en-IN" sz="4800" dirty="0"/>
              <a:t>THANK YOU</a:t>
            </a:r>
          </a:p>
        </p:txBody>
      </p:sp>
      <p:sp>
        <p:nvSpPr>
          <p:cNvPr id="8" name="TextBox 7">
            <a:extLst>
              <a:ext uri="{FF2B5EF4-FFF2-40B4-BE49-F238E27FC236}">
                <a16:creationId xmlns:a16="http://schemas.microsoft.com/office/drawing/2014/main" id="{C17C724B-82EE-D8ED-EDA7-E6F10EB9B03C}"/>
              </a:ext>
            </a:extLst>
          </p:cNvPr>
          <p:cNvSpPr txBox="1"/>
          <p:nvPr/>
        </p:nvSpPr>
        <p:spPr>
          <a:xfrm flipH="1">
            <a:off x="7030517" y="4077072"/>
            <a:ext cx="3744416" cy="646331"/>
          </a:xfrm>
          <a:prstGeom prst="rect">
            <a:avLst/>
          </a:prstGeom>
          <a:noFill/>
        </p:spPr>
        <p:txBody>
          <a:bodyPr wrap="square" rtlCol="0">
            <a:spAutoFit/>
          </a:bodyPr>
          <a:lstStyle/>
          <a:p>
            <a:r>
              <a:rPr lang="en-IN" dirty="0"/>
              <a:t>-Rohan Deshmukh</a:t>
            </a:r>
          </a:p>
          <a:p>
            <a:r>
              <a:rPr lang="en-IN" dirty="0"/>
              <a:t>   DA92S9-EN12024077730</a:t>
            </a:r>
            <a:endParaRPr lang="en-US"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Business Objective</a:t>
            </a:r>
          </a:p>
        </p:txBody>
      </p:sp>
      <p:sp>
        <p:nvSpPr>
          <p:cNvPr id="14" name="Content Placeholder 13"/>
          <p:cNvSpPr>
            <a:spLocks noGrp="1"/>
          </p:cNvSpPr>
          <p:nvPr>
            <p:ph idx="1"/>
          </p:nvPr>
        </p:nvSpPr>
        <p:spPr/>
        <p:txBody>
          <a:bodyPr/>
          <a:lstStyle/>
          <a:p>
            <a:pPr marL="0" indent="0">
              <a:buNone/>
            </a:pPr>
            <a:r>
              <a:rPr lang="en-US" dirty="0"/>
              <a:t>Movies that cost over $100 million can still fail, why so? Movie lovers might have different interests. A production company wants to analyze a movie dataset to identify what kinds of movies perform well in cinemas, which genres they belong to, and so on. It will help the company predict if a movie will be a commercial success, if the movie will be highly rated, etc. To begin with, the management has asked Peter, a data analyst, to answer certain questions by carrying out the upcoming tasks. You are required to help Peter write Python codes in a Python notebook to perform these tasks.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08B-6157-7120-F503-94D5DC7CD266}"/>
              </a:ext>
            </a:extLst>
          </p:cNvPr>
          <p:cNvSpPr>
            <a:spLocks noGrp="1"/>
          </p:cNvSpPr>
          <p:nvPr>
            <p:ph type="title"/>
          </p:nvPr>
        </p:nvSpPr>
        <p:spPr>
          <a:xfrm>
            <a:off x="76940" y="44624"/>
            <a:ext cx="12025335" cy="457200"/>
          </a:xfrm>
        </p:spPr>
        <p:txBody>
          <a:bodyPr>
            <a:normAutofit fontScale="90000"/>
          </a:bodyPr>
          <a:lstStyle/>
          <a:p>
            <a:pPr algn="ctr"/>
            <a:r>
              <a:rPr lang="en-IN" dirty="0"/>
              <a:t>Problem Statements</a:t>
            </a:r>
          </a:p>
        </p:txBody>
      </p:sp>
      <p:sp>
        <p:nvSpPr>
          <p:cNvPr id="3" name="Content Placeholder 2">
            <a:extLst>
              <a:ext uri="{FF2B5EF4-FFF2-40B4-BE49-F238E27FC236}">
                <a16:creationId xmlns:a16="http://schemas.microsoft.com/office/drawing/2014/main" id="{3ABA5BED-1B2B-A96C-B947-48A1ED076AF8}"/>
              </a:ext>
            </a:extLst>
          </p:cNvPr>
          <p:cNvSpPr>
            <a:spLocks noGrp="1"/>
          </p:cNvSpPr>
          <p:nvPr>
            <p:ph idx="1"/>
          </p:nvPr>
        </p:nvSpPr>
        <p:spPr>
          <a:xfrm>
            <a:off x="76941" y="548680"/>
            <a:ext cx="12025334" cy="6264695"/>
          </a:xfrm>
        </p:spPr>
        <p:txBody>
          <a:bodyPr>
            <a:normAutofit/>
          </a:bodyPr>
          <a:lstStyle/>
          <a:p>
            <a:pPr marL="0" indent="0">
              <a:spcBef>
                <a:spcPts val="100"/>
              </a:spcBef>
              <a:buNone/>
            </a:pPr>
            <a:r>
              <a:rPr lang="en-US" sz="2000" b="1" i="1" u="sng" dirty="0"/>
              <a:t>TASK - 1: </a:t>
            </a:r>
            <a:r>
              <a:rPr lang="en-US" sz="1800" dirty="0"/>
              <a:t>Load the movie dataset in the Python notebook. Display the numbers of rows and columns in the dataset. Display the titles and genres of the first 50 movies from the dataset.</a:t>
            </a:r>
          </a:p>
          <a:p>
            <a:pPr marL="0" indent="0">
              <a:spcBef>
                <a:spcPts val="100"/>
              </a:spcBef>
              <a:buNone/>
            </a:pPr>
            <a:r>
              <a:rPr lang="en-US" sz="2000" b="1" i="1" u="sng" dirty="0"/>
              <a:t>TASK - 2: </a:t>
            </a:r>
            <a:r>
              <a:rPr lang="en-US" sz="1800" dirty="0"/>
              <a:t>Identify the columns that have null values and perform the null value treatment. (Choose the imputation method based on the type of data in the columns of interest)</a:t>
            </a:r>
          </a:p>
          <a:p>
            <a:pPr marL="0" indent="0">
              <a:spcBef>
                <a:spcPts val="100"/>
              </a:spcBef>
              <a:buNone/>
            </a:pPr>
            <a:r>
              <a:rPr lang="en-US" sz="2000" b="1" i="1" u="sng" dirty="0"/>
              <a:t>TASK - 3: </a:t>
            </a:r>
            <a:r>
              <a:rPr lang="en-US" sz="1800" dirty="0"/>
              <a:t>Display the movie categories that have a budget greater than $220,000.</a:t>
            </a:r>
          </a:p>
          <a:p>
            <a:pPr marL="0" indent="0">
              <a:spcBef>
                <a:spcPts val="100"/>
              </a:spcBef>
              <a:buNone/>
            </a:pPr>
            <a:r>
              <a:rPr lang="en-US" sz="2000" b="1" i="1" u="sng" dirty="0"/>
              <a:t>TASK - 4: </a:t>
            </a:r>
            <a:r>
              <a:rPr lang="en-US" sz="1800" dirty="0"/>
              <a:t>Display the movie categories where the revenue is greater than $961,000,000.</a:t>
            </a:r>
          </a:p>
          <a:p>
            <a:pPr marL="0" indent="0">
              <a:spcBef>
                <a:spcPts val="100"/>
              </a:spcBef>
              <a:buNone/>
            </a:pPr>
            <a:r>
              <a:rPr lang="en-US" sz="2000" b="1" i="1" u="sng" dirty="0"/>
              <a:t>TASK - 5: </a:t>
            </a:r>
            <a:r>
              <a:rPr lang="en-US" sz="1800" dirty="0"/>
              <a:t>In the dataset, there are some movies for which the budget and revenue columns have the value 0, which mean unknown values. Remove the rows with value 0 from both the budget and revenue columns.</a:t>
            </a:r>
          </a:p>
          <a:p>
            <a:pPr marL="0" indent="0">
              <a:spcBef>
                <a:spcPts val="100"/>
              </a:spcBef>
              <a:buNone/>
            </a:pPr>
            <a:r>
              <a:rPr lang="en-US" sz="2000" b="1" i="1" u="sng" dirty="0"/>
              <a:t>TASK-6: </a:t>
            </a:r>
            <a:r>
              <a:rPr lang="en-US" sz="1800" dirty="0"/>
              <a:t>List the top 10 movies with the highest revenues and the top 10 movies with the least budget.</a:t>
            </a:r>
          </a:p>
          <a:p>
            <a:pPr marL="0" indent="0">
              <a:spcBef>
                <a:spcPts val="100"/>
              </a:spcBef>
              <a:buNone/>
            </a:pPr>
            <a:r>
              <a:rPr lang="en-US" sz="2000" b="1" i="1" u="sng" dirty="0"/>
              <a:t>TASK - 7</a:t>
            </a:r>
            <a:r>
              <a:rPr lang="en-US" sz="1800" dirty="0"/>
              <a:t>: How are popularities of movies related with the movie budgets? Are they correlated or totally uncorrelated with each other? Write the interpretation of your analysis.</a:t>
            </a:r>
          </a:p>
          <a:p>
            <a:pPr marL="0" indent="0">
              <a:spcBef>
                <a:spcPts val="100"/>
              </a:spcBef>
              <a:buNone/>
            </a:pPr>
            <a:r>
              <a:rPr lang="en-US" sz="2000" b="1" i="1" u="sng" dirty="0"/>
              <a:t>TASK - 8</a:t>
            </a:r>
            <a:r>
              <a:rPr lang="en-US" sz="1800" dirty="0"/>
              <a:t>: Identify and display the names of all production companies along with the number of times they appear in the dataset.</a:t>
            </a:r>
          </a:p>
          <a:p>
            <a:pPr marL="0" indent="0">
              <a:spcBef>
                <a:spcPts val="100"/>
              </a:spcBef>
              <a:buNone/>
            </a:pPr>
            <a:r>
              <a:rPr lang="en-US" sz="2000" b="1" i="1" u="sng" dirty="0"/>
              <a:t>TASK-9: </a:t>
            </a:r>
            <a:r>
              <a:rPr lang="en-US" sz="1800" dirty="0"/>
              <a:t>Display the names of the top 25 production companies based on the number of movies they have produced in descending order of the number of movies produced.</a:t>
            </a:r>
          </a:p>
          <a:p>
            <a:pPr marL="0" indent="0">
              <a:spcBef>
                <a:spcPts val="100"/>
              </a:spcBef>
              <a:buNone/>
            </a:pPr>
            <a:r>
              <a:rPr lang="en-US" sz="2000" b="1" i="1" u="sng" dirty="0"/>
              <a:t>TASK -10: </a:t>
            </a:r>
            <a:r>
              <a:rPr lang="en-US" sz="1800" dirty="0"/>
              <a:t>Sort the data in descending order based on revenue and filter the top 500 movies. Find the measures of central tendency for the following columns using the filtered data:</a:t>
            </a:r>
          </a:p>
          <a:p>
            <a:pPr marL="342900" indent="-342900">
              <a:spcBef>
                <a:spcPts val="100"/>
              </a:spcBef>
              <a:buAutoNum type="arabicPeriod"/>
            </a:pPr>
            <a:r>
              <a:rPr lang="en-US" sz="1800" dirty="0"/>
              <a:t>Budget</a:t>
            </a:r>
          </a:p>
          <a:p>
            <a:pPr marL="342900" indent="-342900">
              <a:spcBef>
                <a:spcPts val="100"/>
              </a:spcBef>
              <a:buAutoNum type="arabicPeriod"/>
            </a:pPr>
            <a:r>
              <a:rPr lang="en-US" sz="1800" dirty="0"/>
              <a:t>revenue</a:t>
            </a:r>
          </a:p>
          <a:p>
            <a:pPr marL="342900" indent="-342900">
              <a:spcBef>
                <a:spcPts val="100"/>
              </a:spcBef>
              <a:buAutoNum type="arabicPeriod"/>
            </a:pPr>
            <a:r>
              <a:rPr lang="en-US" sz="1800" dirty="0"/>
              <a:t>runtime </a:t>
            </a:r>
          </a:p>
          <a:p>
            <a:pPr marL="0" indent="0">
              <a:spcBef>
                <a:spcPts val="100"/>
              </a:spcBef>
              <a:buNone/>
            </a:pPr>
            <a:r>
              <a:rPr lang="en-US" sz="1800" dirty="0"/>
              <a:t>Perform outlier analysis for the above three columns using box plots.</a:t>
            </a:r>
          </a:p>
          <a:p>
            <a:pPr marL="0" indent="0">
              <a:spcBef>
                <a:spcPts val="100"/>
              </a:spcBef>
              <a:buNone/>
            </a:pPr>
            <a:r>
              <a:rPr lang="en-US" sz="2000" b="1" i="1" u="sng" dirty="0"/>
              <a:t>TASK-11: </a:t>
            </a:r>
            <a:r>
              <a:rPr lang="en-US" sz="1800" dirty="0"/>
              <a:t>Identify and display the names of the movies along with their run times for those movies that have above average runtime, using the data from the previous task.</a:t>
            </a:r>
            <a:endParaRPr lang="en-IN" sz="1800" dirty="0"/>
          </a:p>
        </p:txBody>
      </p:sp>
    </p:spTree>
    <p:extLst>
      <p:ext uri="{BB962C8B-B14F-4D97-AF65-F5344CB8AC3E}">
        <p14:creationId xmlns:p14="http://schemas.microsoft.com/office/powerpoint/2010/main" val="7878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81" y="152399"/>
            <a:ext cx="11629540" cy="540297"/>
          </a:xfrm>
        </p:spPr>
        <p:txBody>
          <a:bodyPr>
            <a:noAutofit/>
          </a:bodyPr>
          <a:lstStyle/>
          <a:p>
            <a:pPr algn="ctr"/>
            <a:r>
              <a:rPr lang="en-US" sz="2400" dirty="0"/>
              <a:t>Loading of data, Level 0 Analysis and Conversion of data for viewing </a:t>
            </a:r>
          </a:p>
        </p:txBody>
      </p:sp>
      <p:pic>
        <p:nvPicPr>
          <p:cNvPr id="12" name="Picture 11">
            <a:extLst>
              <a:ext uri="{FF2B5EF4-FFF2-40B4-BE49-F238E27FC236}">
                <a16:creationId xmlns:a16="http://schemas.microsoft.com/office/drawing/2014/main" id="{83431DD0-10AD-7299-5319-DD94E70BDD9F}"/>
              </a:ext>
            </a:extLst>
          </p:cNvPr>
          <p:cNvPicPr>
            <a:picLocks noChangeAspect="1"/>
          </p:cNvPicPr>
          <p:nvPr/>
        </p:nvPicPr>
        <p:blipFill>
          <a:blip r:embed="rId2"/>
          <a:stretch>
            <a:fillRect/>
          </a:stretch>
        </p:blipFill>
        <p:spPr>
          <a:xfrm>
            <a:off x="190480" y="960810"/>
            <a:ext cx="3199718" cy="2030909"/>
          </a:xfrm>
          <a:prstGeom prst="rect">
            <a:avLst/>
          </a:prstGeom>
          <a:scene3d>
            <a:camera prst="orthographicFront"/>
            <a:lightRig rig="threePt" dir="t"/>
          </a:scene3d>
          <a:sp3d>
            <a:bevelT/>
          </a:sp3d>
        </p:spPr>
      </p:pic>
      <p:pic>
        <p:nvPicPr>
          <p:cNvPr id="14" name="Picture 13">
            <a:extLst>
              <a:ext uri="{FF2B5EF4-FFF2-40B4-BE49-F238E27FC236}">
                <a16:creationId xmlns:a16="http://schemas.microsoft.com/office/drawing/2014/main" id="{9542A344-E61B-A0A7-3D85-3BDED776AFBE}"/>
              </a:ext>
            </a:extLst>
          </p:cNvPr>
          <p:cNvPicPr>
            <a:picLocks noChangeAspect="1"/>
          </p:cNvPicPr>
          <p:nvPr/>
        </p:nvPicPr>
        <p:blipFill>
          <a:blip r:embed="rId3"/>
          <a:stretch>
            <a:fillRect/>
          </a:stretch>
        </p:blipFill>
        <p:spPr>
          <a:xfrm>
            <a:off x="120158" y="3612400"/>
            <a:ext cx="7277100" cy="381000"/>
          </a:xfrm>
          <a:prstGeom prst="rect">
            <a:avLst/>
          </a:prstGeom>
          <a:scene3d>
            <a:camera prst="orthographicFront"/>
            <a:lightRig rig="threePt" dir="t"/>
          </a:scene3d>
          <a:sp3d>
            <a:bevelT/>
          </a:sp3d>
        </p:spPr>
      </p:pic>
      <p:pic>
        <p:nvPicPr>
          <p:cNvPr id="16" name="Picture 15">
            <a:extLst>
              <a:ext uri="{FF2B5EF4-FFF2-40B4-BE49-F238E27FC236}">
                <a16:creationId xmlns:a16="http://schemas.microsoft.com/office/drawing/2014/main" id="{29BD7447-21F7-47B3-1AFD-462F55A3F494}"/>
              </a:ext>
            </a:extLst>
          </p:cNvPr>
          <p:cNvPicPr>
            <a:picLocks noChangeAspect="1"/>
          </p:cNvPicPr>
          <p:nvPr/>
        </p:nvPicPr>
        <p:blipFill>
          <a:blip r:embed="rId4"/>
          <a:stretch>
            <a:fillRect/>
          </a:stretch>
        </p:blipFill>
        <p:spPr>
          <a:xfrm>
            <a:off x="7822604" y="3884510"/>
            <a:ext cx="3590925" cy="1038225"/>
          </a:xfrm>
          <a:prstGeom prst="rect">
            <a:avLst/>
          </a:prstGeom>
          <a:scene3d>
            <a:camera prst="orthographicFront"/>
            <a:lightRig rig="threePt" dir="t"/>
          </a:scene3d>
          <a:sp3d>
            <a:bevelT/>
          </a:sp3d>
        </p:spPr>
      </p:pic>
      <p:pic>
        <p:nvPicPr>
          <p:cNvPr id="18" name="Picture 17">
            <a:extLst>
              <a:ext uri="{FF2B5EF4-FFF2-40B4-BE49-F238E27FC236}">
                <a16:creationId xmlns:a16="http://schemas.microsoft.com/office/drawing/2014/main" id="{56EF940A-604D-B781-976D-2E8479BCDE24}"/>
              </a:ext>
            </a:extLst>
          </p:cNvPr>
          <p:cNvPicPr>
            <a:picLocks noChangeAspect="1"/>
          </p:cNvPicPr>
          <p:nvPr/>
        </p:nvPicPr>
        <p:blipFill>
          <a:blip r:embed="rId5"/>
          <a:stretch>
            <a:fillRect/>
          </a:stretch>
        </p:blipFill>
        <p:spPr>
          <a:xfrm>
            <a:off x="120158" y="4370484"/>
            <a:ext cx="5355793" cy="2204189"/>
          </a:xfrm>
          <a:prstGeom prst="rect">
            <a:avLst/>
          </a:prstGeom>
          <a:scene3d>
            <a:camera prst="orthographicFront"/>
            <a:lightRig rig="threePt" dir="t"/>
          </a:scene3d>
          <a:sp3d>
            <a:bevelT/>
          </a:sp3d>
        </p:spPr>
      </p:pic>
      <p:pic>
        <p:nvPicPr>
          <p:cNvPr id="20" name="Picture 19">
            <a:extLst>
              <a:ext uri="{FF2B5EF4-FFF2-40B4-BE49-F238E27FC236}">
                <a16:creationId xmlns:a16="http://schemas.microsoft.com/office/drawing/2014/main" id="{F5148A68-C163-B518-427E-108E3AF3DA60}"/>
              </a:ext>
            </a:extLst>
          </p:cNvPr>
          <p:cNvPicPr>
            <a:picLocks noChangeAspect="1"/>
          </p:cNvPicPr>
          <p:nvPr/>
        </p:nvPicPr>
        <p:blipFill>
          <a:blip r:embed="rId6"/>
          <a:stretch>
            <a:fillRect/>
          </a:stretch>
        </p:blipFill>
        <p:spPr>
          <a:xfrm>
            <a:off x="5763416" y="1992464"/>
            <a:ext cx="5772961" cy="981026"/>
          </a:xfrm>
          <a:prstGeom prst="rect">
            <a:avLst/>
          </a:prstGeom>
          <a:scene3d>
            <a:camera prst="orthographicFront"/>
            <a:lightRig rig="threePt" dir="t"/>
          </a:scene3d>
          <a:sp3d>
            <a:bevelT/>
          </a:sp3d>
        </p:spPr>
      </p:pic>
      <p:pic>
        <p:nvPicPr>
          <p:cNvPr id="22" name="Picture 21">
            <a:extLst>
              <a:ext uri="{FF2B5EF4-FFF2-40B4-BE49-F238E27FC236}">
                <a16:creationId xmlns:a16="http://schemas.microsoft.com/office/drawing/2014/main" id="{2B84A47C-6E3C-3692-9C72-4ACCC57C034B}"/>
              </a:ext>
            </a:extLst>
          </p:cNvPr>
          <p:cNvPicPr>
            <a:picLocks noChangeAspect="1"/>
          </p:cNvPicPr>
          <p:nvPr/>
        </p:nvPicPr>
        <p:blipFill>
          <a:blip r:embed="rId7"/>
          <a:stretch>
            <a:fillRect/>
          </a:stretch>
        </p:blipFill>
        <p:spPr>
          <a:xfrm>
            <a:off x="5726351" y="812696"/>
            <a:ext cx="5810026" cy="966995"/>
          </a:xfrm>
          <a:prstGeom prst="rect">
            <a:avLst/>
          </a:prstGeom>
          <a:scene3d>
            <a:camera prst="orthographicFront"/>
            <a:lightRig rig="threePt" dir="t"/>
          </a:scene3d>
          <a:sp3d>
            <a:bevelT/>
          </a:sp3d>
        </p:spPr>
      </p:pic>
      <p:pic>
        <p:nvPicPr>
          <p:cNvPr id="24" name="Picture 23">
            <a:extLst>
              <a:ext uri="{FF2B5EF4-FFF2-40B4-BE49-F238E27FC236}">
                <a16:creationId xmlns:a16="http://schemas.microsoft.com/office/drawing/2014/main" id="{10EC2C48-98D0-9B06-9C1C-ED4ECEC147F0}"/>
              </a:ext>
            </a:extLst>
          </p:cNvPr>
          <p:cNvPicPr>
            <a:picLocks noChangeAspect="1"/>
          </p:cNvPicPr>
          <p:nvPr/>
        </p:nvPicPr>
        <p:blipFill>
          <a:blip r:embed="rId8"/>
          <a:stretch>
            <a:fillRect/>
          </a:stretch>
        </p:blipFill>
        <p:spPr>
          <a:xfrm>
            <a:off x="5590356" y="5445329"/>
            <a:ext cx="6229665" cy="665249"/>
          </a:xfrm>
          <a:prstGeom prst="rect">
            <a:avLst/>
          </a:prstGeom>
          <a:scene3d>
            <a:camera prst="orthographicFront"/>
            <a:lightRig rig="threePt" dir="t"/>
          </a:scene3d>
          <a:sp3d>
            <a:bevelT/>
          </a:sp3d>
        </p:spPr>
      </p:pic>
      <p:sp>
        <p:nvSpPr>
          <p:cNvPr id="25" name="TextBox 24">
            <a:extLst>
              <a:ext uri="{FF2B5EF4-FFF2-40B4-BE49-F238E27FC236}">
                <a16:creationId xmlns:a16="http://schemas.microsoft.com/office/drawing/2014/main" id="{53FE2E42-4176-6E15-8810-F51DC22C5BC9}"/>
              </a:ext>
            </a:extLst>
          </p:cNvPr>
          <p:cNvSpPr txBox="1"/>
          <p:nvPr/>
        </p:nvSpPr>
        <p:spPr>
          <a:xfrm>
            <a:off x="3710127" y="934664"/>
            <a:ext cx="2016224" cy="646331"/>
          </a:xfrm>
          <a:prstGeom prst="rect">
            <a:avLst/>
          </a:prstGeom>
          <a:noFill/>
        </p:spPr>
        <p:txBody>
          <a:bodyPr wrap="square" rtlCol="0">
            <a:spAutoFit/>
          </a:bodyPr>
          <a:lstStyle/>
          <a:p>
            <a:pPr algn="ctr"/>
            <a:r>
              <a:rPr lang="en-IN" dirty="0"/>
              <a:t>Getting</a:t>
            </a:r>
          </a:p>
          <a:p>
            <a:pPr algn="ctr"/>
            <a:r>
              <a:rPr lang="en-IN" dirty="0"/>
              <a:t>Numerical Column</a:t>
            </a:r>
          </a:p>
        </p:txBody>
      </p:sp>
      <p:sp>
        <p:nvSpPr>
          <p:cNvPr id="26" name="TextBox 25">
            <a:extLst>
              <a:ext uri="{FF2B5EF4-FFF2-40B4-BE49-F238E27FC236}">
                <a16:creationId xmlns:a16="http://schemas.microsoft.com/office/drawing/2014/main" id="{8C44A147-EAD5-9D7C-90B7-6C68A4ABECBE}"/>
              </a:ext>
            </a:extLst>
          </p:cNvPr>
          <p:cNvSpPr txBox="1"/>
          <p:nvPr/>
        </p:nvSpPr>
        <p:spPr>
          <a:xfrm>
            <a:off x="3655590" y="2111373"/>
            <a:ext cx="2125297" cy="646331"/>
          </a:xfrm>
          <a:prstGeom prst="rect">
            <a:avLst/>
          </a:prstGeom>
          <a:noFill/>
        </p:spPr>
        <p:txBody>
          <a:bodyPr wrap="square" rtlCol="0">
            <a:spAutoFit/>
          </a:bodyPr>
          <a:lstStyle/>
          <a:p>
            <a:pPr algn="ctr"/>
            <a:r>
              <a:rPr lang="en-IN" dirty="0"/>
              <a:t>Getting</a:t>
            </a:r>
          </a:p>
          <a:p>
            <a:pPr algn="ctr"/>
            <a:r>
              <a:rPr lang="en-IN" dirty="0"/>
              <a:t>Categorical Column</a:t>
            </a:r>
          </a:p>
        </p:txBody>
      </p:sp>
      <p:sp>
        <p:nvSpPr>
          <p:cNvPr id="27" name="TextBox 26">
            <a:extLst>
              <a:ext uri="{FF2B5EF4-FFF2-40B4-BE49-F238E27FC236}">
                <a16:creationId xmlns:a16="http://schemas.microsoft.com/office/drawing/2014/main" id="{07C16EA3-30C0-75C8-2173-8E809EAA37D4}"/>
              </a:ext>
            </a:extLst>
          </p:cNvPr>
          <p:cNvSpPr txBox="1"/>
          <p:nvPr/>
        </p:nvSpPr>
        <p:spPr>
          <a:xfrm>
            <a:off x="86253" y="3244334"/>
            <a:ext cx="4895820" cy="369332"/>
          </a:xfrm>
          <a:prstGeom prst="rect">
            <a:avLst/>
          </a:prstGeom>
          <a:noFill/>
        </p:spPr>
        <p:txBody>
          <a:bodyPr wrap="square" rtlCol="0">
            <a:spAutoFit/>
          </a:bodyPr>
          <a:lstStyle/>
          <a:p>
            <a:r>
              <a:rPr lang="en-IN" dirty="0"/>
              <a:t>Loading data into data-frame using read function</a:t>
            </a:r>
          </a:p>
        </p:txBody>
      </p:sp>
      <p:sp>
        <p:nvSpPr>
          <p:cNvPr id="28" name="TextBox 27">
            <a:extLst>
              <a:ext uri="{FF2B5EF4-FFF2-40B4-BE49-F238E27FC236}">
                <a16:creationId xmlns:a16="http://schemas.microsoft.com/office/drawing/2014/main" id="{BCE63D9A-211F-890B-3FD2-AB3E34322FA1}"/>
              </a:ext>
            </a:extLst>
          </p:cNvPr>
          <p:cNvSpPr txBox="1"/>
          <p:nvPr/>
        </p:nvSpPr>
        <p:spPr>
          <a:xfrm>
            <a:off x="7811165" y="3453936"/>
            <a:ext cx="3734940" cy="338554"/>
          </a:xfrm>
          <a:prstGeom prst="rect">
            <a:avLst/>
          </a:prstGeom>
          <a:noFill/>
        </p:spPr>
        <p:txBody>
          <a:bodyPr wrap="square" rtlCol="0">
            <a:spAutoFit/>
          </a:bodyPr>
          <a:lstStyle/>
          <a:p>
            <a:r>
              <a:rPr lang="en-IN" sz="1600" dirty="0"/>
              <a:t>Using Info() for getting data information</a:t>
            </a:r>
          </a:p>
        </p:txBody>
      </p:sp>
      <p:sp>
        <p:nvSpPr>
          <p:cNvPr id="29" name="TextBox 28">
            <a:extLst>
              <a:ext uri="{FF2B5EF4-FFF2-40B4-BE49-F238E27FC236}">
                <a16:creationId xmlns:a16="http://schemas.microsoft.com/office/drawing/2014/main" id="{F1C49B6D-A2EA-ED20-A15D-6717CFC829AC}"/>
              </a:ext>
            </a:extLst>
          </p:cNvPr>
          <p:cNvSpPr txBox="1"/>
          <p:nvPr/>
        </p:nvSpPr>
        <p:spPr>
          <a:xfrm>
            <a:off x="86253" y="4038300"/>
            <a:ext cx="5936151" cy="369332"/>
          </a:xfrm>
          <a:prstGeom prst="rect">
            <a:avLst/>
          </a:prstGeom>
          <a:noFill/>
        </p:spPr>
        <p:txBody>
          <a:bodyPr wrap="square" rtlCol="0">
            <a:spAutoFit/>
          </a:bodyPr>
          <a:lstStyle/>
          <a:p>
            <a:r>
              <a:rPr lang="en-IN" dirty="0"/>
              <a:t>Using describe to get all numerical data's IQR  information </a:t>
            </a:r>
          </a:p>
        </p:txBody>
      </p:sp>
      <p:sp>
        <p:nvSpPr>
          <p:cNvPr id="30" name="TextBox 29">
            <a:extLst>
              <a:ext uri="{FF2B5EF4-FFF2-40B4-BE49-F238E27FC236}">
                <a16:creationId xmlns:a16="http://schemas.microsoft.com/office/drawing/2014/main" id="{825B4684-40C0-2C26-6EA9-025802750E74}"/>
              </a:ext>
            </a:extLst>
          </p:cNvPr>
          <p:cNvSpPr txBox="1"/>
          <p:nvPr/>
        </p:nvSpPr>
        <p:spPr>
          <a:xfrm>
            <a:off x="5609811" y="5031097"/>
            <a:ext cx="6210209" cy="369332"/>
          </a:xfrm>
          <a:prstGeom prst="rect">
            <a:avLst/>
          </a:prstGeom>
          <a:noFill/>
        </p:spPr>
        <p:txBody>
          <a:bodyPr wrap="square" rtlCol="0">
            <a:spAutoFit/>
          </a:bodyPr>
          <a:lstStyle/>
          <a:p>
            <a:r>
              <a:rPr lang="en-IN" dirty="0"/>
              <a:t>Using Lambda function to convert Json text to list for viewing</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 y="161327"/>
            <a:ext cx="12188439" cy="540297"/>
          </a:xfrm>
        </p:spPr>
        <p:txBody>
          <a:bodyPr>
            <a:noAutofit/>
          </a:bodyPr>
          <a:lstStyle/>
          <a:p>
            <a:pPr algn="ctr"/>
            <a:r>
              <a:rPr lang="it-IT" sz="2400" dirty="0"/>
              <a:t>TMDB Movie Data Analysis</a:t>
            </a:r>
            <a:br>
              <a:rPr lang="it-IT" sz="2400" dirty="0"/>
            </a:br>
            <a:r>
              <a:rPr lang="en-US" sz="2400" dirty="0"/>
              <a:t>Task</a:t>
            </a:r>
          </a:p>
        </p:txBody>
      </p:sp>
      <p:pic>
        <p:nvPicPr>
          <p:cNvPr id="4" name="Picture 3">
            <a:extLst>
              <a:ext uri="{FF2B5EF4-FFF2-40B4-BE49-F238E27FC236}">
                <a16:creationId xmlns:a16="http://schemas.microsoft.com/office/drawing/2014/main" id="{E0297995-5F5B-7605-137E-390E9FE6A276}"/>
              </a:ext>
            </a:extLst>
          </p:cNvPr>
          <p:cNvPicPr>
            <a:picLocks noChangeAspect="1"/>
          </p:cNvPicPr>
          <p:nvPr/>
        </p:nvPicPr>
        <p:blipFill>
          <a:blip r:embed="rId2"/>
          <a:stretch>
            <a:fillRect/>
          </a:stretch>
        </p:blipFill>
        <p:spPr>
          <a:xfrm>
            <a:off x="1197869" y="1155562"/>
            <a:ext cx="3066639" cy="897747"/>
          </a:xfrm>
          <a:prstGeom prst="rect">
            <a:avLst/>
          </a:prstGeom>
          <a:scene3d>
            <a:camera prst="orthographicFront"/>
            <a:lightRig rig="threePt" dir="t"/>
          </a:scene3d>
          <a:sp3d>
            <a:bevelT/>
          </a:sp3d>
        </p:spPr>
      </p:pic>
      <p:pic>
        <p:nvPicPr>
          <p:cNvPr id="6" name="Picture 5">
            <a:extLst>
              <a:ext uri="{FF2B5EF4-FFF2-40B4-BE49-F238E27FC236}">
                <a16:creationId xmlns:a16="http://schemas.microsoft.com/office/drawing/2014/main" id="{2E0DAA2C-D7D1-B104-80FD-AAF26FEC2D84}"/>
              </a:ext>
            </a:extLst>
          </p:cNvPr>
          <p:cNvPicPr>
            <a:picLocks noChangeAspect="1"/>
          </p:cNvPicPr>
          <p:nvPr/>
        </p:nvPicPr>
        <p:blipFill>
          <a:blip r:embed="rId3"/>
          <a:stretch>
            <a:fillRect/>
          </a:stretch>
        </p:blipFill>
        <p:spPr>
          <a:xfrm>
            <a:off x="261764" y="2420888"/>
            <a:ext cx="4868264" cy="2016224"/>
          </a:xfrm>
          <a:prstGeom prst="rect">
            <a:avLst/>
          </a:prstGeom>
          <a:scene3d>
            <a:camera prst="orthographicFront"/>
            <a:lightRig rig="threePt" dir="t"/>
          </a:scene3d>
          <a:sp3d>
            <a:bevelT/>
          </a:sp3d>
        </p:spPr>
      </p:pic>
      <p:pic>
        <p:nvPicPr>
          <p:cNvPr id="8" name="Picture 7">
            <a:extLst>
              <a:ext uri="{FF2B5EF4-FFF2-40B4-BE49-F238E27FC236}">
                <a16:creationId xmlns:a16="http://schemas.microsoft.com/office/drawing/2014/main" id="{2D83A3A6-9ED7-CA5C-FE9E-EECEE7913B00}"/>
              </a:ext>
            </a:extLst>
          </p:cNvPr>
          <p:cNvPicPr>
            <a:picLocks noChangeAspect="1"/>
          </p:cNvPicPr>
          <p:nvPr/>
        </p:nvPicPr>
        <p:blipFill>
          <a:blip r:embed="rId4"/>
          <a:stretch>
            <a:fillRect/>
          </a:stretch>
        </p:blipFill>
        <p:spPr>
          <a:xfrm>
            <a:off x="6454452" y="872610"/>
            <a:ext cx="4680520" cy="1397977"/>
          </a:xfrm>
          <a:prstGeom prst="rect">
            <a:avLst/>
          </a:prstGeom>
          <a:scene3d>
            <a:camera prst="orthographicFront"/>
            <a:lightRig rig="threePt" dir="t"/>
          </a:scene3d>
          <a:sp3d>
            <a:bevelT/>
          </a:sp3d>
        </p:spPr>
      </p:pic>
      <p:pic>
        <p:nvPicPr>
          <p:cNvPr id="10" name="Picture 9">
            <a:extLst>
              <a:ext uri="{FF2B5EF4-FFF2-40B4-BE49-F238E27FC236}">
                <a16:creationId xmlns:a16="http://schemas.microsoft.com/office/drawing/2014/main" id="{8892F138-662B-5B3C-B3FC-7C49A9E1C2D8}"/>
              </a:ext>
            </a:extLst>
          </p:cNvPr>
          <p:cNvPicPr>
            <a:picLocks noChangeAspect="1"/>
          </p:cNvPicPr>
          <p:nvPr/>
        </p:nvPicPr>
        <p:blipFill>
          <a:blip r:embed="rId5"/>
          <a:stretch>
            <a:fillRect/>
          </a:stretch>
        </p:blipFill>
        <p:spPr>
          <a:xfrm>
            <a:off x="6094412" y="2420887"/>
            <a:ext cx="2523348" cy="3024336"/>
          </a:xfrm>
          <a:prstGeom prst="rect">
            <a:avLst/>
          </a:prstGeom>
          <a:scene3d>
            <a:camera prst="orthographicFront"/>
            <a:lightRig rig="threePt" dir="t"/>
          </a:scene3d>
          <a:sp3d>
            <a:bevelT/>
          </a:sp3d>
        </p:spPr>
      </p:pic>
      <p:pic>
        <p:nvPicPr>
          <p:cNvPr id="13" name="Picture 12">
            <a:extLst>
              <a:ext uri="{FF2B5EF4-FFF2-40B4-BE49-F238E27FC236}">
                <a16:creationId xmlns:a16="http://schemas.microsoft.com/office/drawing/2014/main" id="{3B0A7644-4AF9-F3C9-B4AC-24C07AF49295}"/>
              </a:ext>
            </a:extLst>
          </p:cNvPr>
          <p:cNvPicPr>
            <a:picLocks noChangeAspect="1"/>
          </p:cNvPicPr>
          <p:nvPr/>
        </p:nvPicPr>
        <p:blipFill>
          <a:blip r:embed="rId6"/>
          <a:stretch>
            <a:fillRect/>
          </a:stretch>
        </p:blipFill>
        <p:spPr>
          <a:xfrm>
            <a:off x="9118748" y="2420887"/>
            <a:ext cx="2293122" cy="3096345"/>
          </a:xfrm>
          <a:prstGeom prst="rect">
            <a:avLst/>
          </a:prstGeom>
          <a:scene3d>
            <a:camera prst="orthographicFront"/>
            <a:lightRig rig="threePt" dir="t"/>
          </a:scene3d>
          <a:sp3d>
            <a:bevelT/>
          </a:sp3d>
        </p:spPr>
      </p:pic>
      <p:sp>
        <p:nvSpPr>
          <p:cNvPr id="15" name="TextBox 14">
            <a:extLst>
              <a:ext uri="{FF2B5EF4-FFF2-40B4-BE49-F238E27FC236}">
                <a16:creationId xmlns:a16="http://schemas.microsoft.com/office/drawing/2014/main" id="{20C07DDC-A85E-44BC-8237-5BFED9D64B6B}"/>
              </a:ext>
            </a:extLst>
          </p:cNvPr>
          <p:cNvSpPr txBox="1"/>
          <p:nvPr/>
        </p:nvSpPr>
        <p:spPr>
          <a:xfrm>
            <a:off x="297056" y="4606977"/>
            <a:ext cx="4868263" cy="923330"/>
          </a:xfrm>
          <a:prstGeom prst="rect">
            <a:avLst/>
          </a:prstGeom>
          <a:noFill/>
        </p:spPr>
        <p:txBody>
          <a:bodyPr wrap="square" rtlCol="0">
            <a:spAutoFit/>
          </a:bodyPr>
          <a:lstStyle/>
          <a:p>
            <a:r>
              <a:rPr lang="en-IN" dirty="0"/>
              <a:t>By using shape function we are getting rows and column of data frame  and iloc for displaying specific number of rows and specific column</a:t>
            </a:r>
          </a:p>
        </p:txBody>
      </p:sp>
      <p:sp>
        <p:nvSpPr>
          <p:cNvPr id="17" name="TextBox 16">
            <a:extLst>
              <a:ext uri="{FF2B5EF4-FFF2-40B4-BE49-F238E27FC236}">
                <a16:creationId xmlns:a16="http://schemas.microsoft.com/office/drawing/2014/main" id="{0578DBA8-B92C-7C43-EC33-6A391AB5D27F}"/>
              </a:ext>
            </a:extLst>
          </p:cNvPr>
          <p:cNvSpPr txBox="1"/>
          <p:nvPr/>
        </p:nvSpPr>
        <p:spPr>
          <a:xfrm>
            <a:off x="6094413" y="5667532"/>
            <a:ext cx="5317458" cy="646331"/>
          </a:xfrm>
          <a:prstGeom prst="rect">
            <a:avLst/>
          </a:prstGeom>
          <a:noFill/>
        </p:spPr>
        <p:txBody>
          <a:bodyPr wrap="square" rtlCol="0">
            <a:spAutoFit/>
          </a:bodyPr>
          <a:lstStyle/>
          <a:p>
            <a:r>
              <a:rPr lang="en-IN" dirty="0"/>
              <a:t>we replaced null value whose percentage above 15% to not mentioned and rest we just removed null values</a:t>
            </a:r>
          </a:p>
        </p:txBody>
      </p:sp>
    </p:spTree>
    <p:extLst>
      <p:ext uri="{BB962C8B-B14F-4D97-AF65-F5344CB8AC3E}">
        <p14:creationId xmlns:p14="http://schemas.microsoft.com/office/powerpoint/2010/main" val="17377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 y="161327"/>
            <a:ext cx="12188439" cy="540297"/>
          </a:xfrm>
        </p:spPr>
        <p:txBody>
          <a:bodyPr>
            <a:noAutofit/>
          </a:bodyPr>
          <a:lstStyle/>
          <a:p>
            <a:pPr algn="ctr"/>
            <a:r>
              <a:rPr lang="it-IT" sz="2400" dirty="0"/>
              <a:t>TMDB Movie Data Analysis</a:t>
            </a:r>
            <a:br>
              <a:rPr lang="it-IT" sz="2400" dirty="0"/>
            </a:br>
            <a:r>
              <a:rPr lang="en-US" sz="2400" dirty="0"/>
              <a:t>Task</a:t>
            </a:r>
          </a:p>
        </p:txBody>
      </p:sp>
      <p:sp>
        <p:nvSpPr>
          <p:cNvPr id="15" name="TextBox 14">
            <a:extLst>
              <a:ext uri="{FF2B5EF4-FFF2-40B4-BE49-F238E27FC236}">
                <a16:creationId xmlns:a16="http://schemas.microsoft.com/office/drawing/2014/main" id="{20C07DDC-A85E-44BC-8237-5BFED9D64B6B}"/>
              </a:ext>
            </a:extLst>
          </p:cNvPr>
          <p:cNvSpPr txBox="1"/>
          <p:nvPr/>
        </p:nvSpPr>
        <p:spPr>
          <a:xfrm>
            <a:off x="333772" y="5390533"/>
            <a:ext cx="4868263" cy="646331"/>
          </a:xfrm>
          <a:prstGeom prst="rect">
            <a:avLst/>
          </a:prstGeom>
          <a:noFill/>
        </p:spPr>
        <p:txBody>
          <a:bodyPr wrap="square" rtlCol="0">
            <a:spAutoFit/>
          </a:bodyPr>
          <a:lstStyle/>
          <a:p>
            <a:r>
              <a:rPr lang="en-IN" dirty="0"/>
              <a:t>By using filters we displayed movie name for budget &gt;$220000</a:t>
            </a:r>
          </a:p>
        </p:txBody>
      </p:sp>
      <p:sp>
        <p:nvSpPr>
          <p:cNvPr id="17" name="TextBox 16">
            <a:extLst>
              <a:ext uri="{FF2B5EF4-FFF2-40B4-BE49-F238E27FC236}">
                <a16:creationId xmlns:a16="http://schemas.microsoft.com/office/drawing/2014/main" id="{0578DBA8-B92C-7C43-EC33-6A391AB5D27F}"/>
              </a:ext>
            </a:extLst>
          </p:cNvPr>
          <p:cNvSpPr txBox="1"/>
          <p:nvPr/>
        </p:nvSpPr>
        <p:spPr>
          <a:xfrm>
            <a:off x="6094413" y="5667532"/>
            <a:ext cx="5317458" cy="646331"/>
          </a:xfrm>
          <a:prstGeom prst="rect">
            <a:avLst/>
          </a:prstGeom>
          <a:noFill/>
        </p:spPr>
        <p:txBody>
          <a:bodyPr wrap="square" rtlCol="0">
            <a:spAutoFit/>
          </a:bodyPr>
          <a:lstStyle/>
          <a:p>
            <a:r>
              <a:rPr lang="en-IN" dirty="0"/>
              <a:t>By using filters we displayed movie name for revenue &gt;$961000000</a:t>
            </a:r>
          </a:p>
        </p:txBody>
      </p:sp>
      <p:pic>
        <p:nvPicPr>
          <p:cNvPr id="5" name="Picture 4">
            <a:extLst>
              <a:ext uri="{FF2B5EF4-FFF2-40B4-BE49-F238E27FC236}">
                <a16:creationId xmlns:a16="http://schemas.microsoft.com/office/drawing/2014/main" id="{DEFFFA92-C635-C964-B92F-5D8A137107FC}"/>
              </a:ext>
            </a:extLst>
          </p:cNvPr>
          <p:cNvPicPr>
            <a:picLocks noChangeAspect="1"/>
          </p:cNvPicPr>
          <p:nvPr/>
        </p:nvPicPr>
        <p:blipFill>
          <a:blip r:embed="rId2"/>
          <a:stretch>
            <a:fillRect/>
          </a:stretch>
        </p:blipFill>
        <p:spPr>
          <a:xfrm>
            <a:off x="1375875" y="918874"/>
            <a:ext cx="2900791" cy="1054833"/>
          </a:xfrm>
          <a:prstGeom prst="rect">
            <a:avLst/>
          </a:prstGeom>
          <a:scene3d>
            <a:camera prst="orthographicFront"/>
            <a:lightRig rig="threePt" dir="t"/>
          </a:scene3d>
          <a:sp3d>
            <a:bevelT/>
          </a:sp3d>
        </p:spPr>
      </p:pic>
      <p:pic>
        <p:nvPicPr>
          <p:cNvPr id="9" name="Picture 8">
            <a:extLst>
              <a:ext uri="{FF2B5EF4-FFF2-40B4-BE49-F238E27FC236}">
                <a16:creationId xmlns:a16="http://schemas.microsoft.com/office/drawing/2014/main" id="{57A1A61D-AC49-03AF-FC49-42A7B9C4DCCF}"/>
              </a:ext>
            </a:extLst>
          </p:cNvPr>
          <p:cNvPicPr>
            <a:picLocks noChangeAspect="1"/>
          </p:cNvPicPr>
          <p:nvPr/>
        </p:nvPicPr>
        <p:blipFill>
          <a:blip r:embed="rId3"/>
          <a:stretch>
            <a:fillRect/>
          </a:stretch>
        </p:blipFill>
        <p:spPr>
          <a:xfrm>
            <a:off x="549796" y="2270587"/>
            <a:ext cx="4552950" cy="2581275"/>
          </a:xfrm>
          <a:prstGeom prst="rect">
            <a:avLst/>
          </a:prstGeom>
          <a:scene3d>
            <a:camera prst="orthographicFront"/>
            <a:lightRig rig="threePt" dir="t"/>
          </a:scene3d>
          <a:sp3d>
            <a:bevelT/>
          </a:sp3d>
        </p:spPr>
      </p:pic>
      <p:pic>
        <p:nvPicPr>
          <p:cNvPr id="12" name="Picture 11">
            <a:extLst>
              <a:ext uri="{FF2B5EF4-FFF2-40B4-BE49-F238E27FC236}">
                <a16:creationId xmlns:a16="http://schemas.microsoft.com/office/drawing/2014/main" id="{FD08BBC2-FF06-7FF2-AF13-4ABA57BE5334}"/>
              </a:ext>
            </a:extLst>
          </p:cNvPr>
          <p:cNvPicPr>
            <a:picLocks noChangeAspect="1"/>
          </p:cNvPicPr>
          <p:nvPr/>
        </p:nvPicPr>
        <p:blipFill>
          <a:blip r:embed="rId4"/>
          <a:stretch>
            <a:fillRect/>
          </a:stretch>
        </p:blipFill>
        <p:spPr>
          <a:xfrm>
            <a:off x="6935847" y="881540"/>
            <a:ext cx="3467629" cy="1092167"/>
          </a:xfrm>
          <a:prstGeom prst="rect">
            <a:avLst/>
          </a:prstGeom>
          <a:scene3d>
            <a:camera prst="orthographicFront"/>
            <a:lightRig rig="threePt" dir="t"/>
          </a:scene3d>
          <a:sp3d>
            <a:bevelT/>
          </a:sp3d>
        </p:spPr>
      </p:pic>
      <p:pic>
        <p:nvPicPr>
          <p:cNvPr id="16" name="Picture 15">
            <a:extLst>
              <a:ext uri="{FF2B5EF4-FFF2-40B4-BE49-F238E27FC236}">
                <a16:creationId xmlns:a16="http://schemas.microsoft.com/office/drawing/2014/main" id="{3FB4D437-F401-5E54-B34A-F6FBCA8B3C81}"/>
              </a:ext>
            </a:extLst>
          </p:cNvPr>
          <p:cNvPicPr>
            <a:picLocks noChangeAspect="1"/>
          </p:cNvPicPr>
          <p:nvPr/>
        </p:nvPicPr>
        <p:blipFill>
          <a:blip r:embed="rId5"/>
          <a:stretch>
            <a:fillRect/>
          </a:stretch>
        </p:blipFill>
        <p:spPr>
          <a:xfrm>
            <a:off x="7006908" y="2107569"/>
            <a:ext cx="3304846" cy="3512616"/>
          </a:xfrm>
          <a:prstGeom prst="rect">
            <a:avLst/>
          </a:prstGeom>
          <a:scene3d>
            <a:camera prst="orthographicFront"/>
            <a:lightRig rig="threePt" dir="t"/>
          </a:scene3d>
          <a:sp3d>
            <a:bevelT/>
          </a:sp3d>
        </p:spPr>
      </p:pic>
    </p:spTree>
    <p:extLst>
      <p:ext uri="{BB962C8B-B14F-4D97-AF65-F5344CB8AC3E}">
        <p14:creationId xmlns:p14="http://schemas.microsoft.com/office/powerpoint/2010/main" val="400876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D5346A-5039-E913-0431-DF89BDF9201F}"/>
              </a:ext>
            </a:extLst>
          </p:cNvPr>
          <p:cNvSpPr txBox="1"/>
          <p:nvPr/>
        </p:nvSpPr>
        <p:spPr>
          <a:xfrm>
            <a:off x="1" y="0"/>
            <a:ext cx="12188824" cy="830997"/>
          </a:xfrm>
          <a:prstGeom prst="rect">
            <a:avLst/>
          </a:prstGeom>
          <a:noFill/>
        </p:spPr>
        <p:txBody>
          <a:bodyPr wrap="square" rtlCol="0">
            <a:spAutoFit/>
          </a:bodyPr>
          <a:lstStyle/>
          <a:p>
            <a:pPr algn="ctr"/>
            <a:r>
              <a:rPr lang="it-IT" sz="2400" dirty="0"/>
              <a:t>TMDB Movie Data Analysis</a:t>
            </a:r>
            <a:br>
              <a:rPr lang="it-IT" sz="2400" dirty="0"/>
            </a:br>
            <a:r>
              <a:rPr lang="en-US" sz="2400" dirty="0"/>
              <a:t>Task</a:t>
            </a:r>
            <a:endParaRPr lang="en-IN" sz="2400" dirty="0"/>
          </a:p>
        </p:txBody>
      </p:sp>
      <p:pic>
        <p:nvPicPr>
          <p:cNvPr id="11" name="Picture 10">
            <a:extLst>
              <a:ext uri="{FF2B5EF4-FFF2-40B4-BE49-F238E27FC236}">
                <a16:creationId xmlns:a16="http://schemas.microsoft.com/office/drawing/2014/main" id="{5D6B89BC-AD60-3512-5824-73F68A0F89E5}"/>
              </a:ext>
            </a:extLst>
          </p:cNvPr>
          <p:cNvPicPr>
            <a:picLocks noChangeAspect="1"/>
          </p:cNvPicPr>
          <p:nvPr/>
        </p:nvPicPr>
        <p:blipFill>
          <a:blip r:embed="rId2"/>
          <a:stretch>
            <a:fillRect/>
          </a:stretch>
        </p:blipFill>
        <p:spPr>
          <a:xfrm>
            <a:off x="261764" y="1124744"/>
            <a:ext cx="4299906" cy="2736304"/>
          </a:xfrm>
          <a:prstGeom prst="rect">
            <a:avLst/>
          </a:prstGeom>
          <a:scene3d>
            <a:camera prst="orthographicFront"/>
            <a:lightRig rig="threePt" dir="t"/>
          </a:scene3d>
          <a:sp3d>
            <a:bevelT/>
          </a:sp3d>
        </p:spPr>
      </p:pic>
      <p:sp>
        <p:nvSpPr>
          <p:cNvPr id="12" name="TextBox 11">
            <a:extLst>
              <a:ext uri="{FF2B5EF4-FFF2-40B4-BE49-F238E27FC236}">
                <a16:creationId xmlns:a16="http://schemas.microsoft.com/office/drawing/2014/main" id="{8E169F07-B01F-B8C2-AD07-A0612282FBF6}"/>
              </a:ext>
            </a:extLst>
          </p:cNvPr>
          <p:cNvSpPr txBox="1"/>
          <p:nvPr/>
        </p:nvSpPr>
        <p:spPr>
          <a:xfrm>
            <a:off x="241190" y="4237838"/>
            <a:ext cx="4320480" cy="923330"/>
          </a:xfrm>
          <a:prstGeom prst="rect">
            <a:avLst/>
          </a:prstGeom>
          <a:noFill/>
        </p:spPr>
        <p:txBody>
          <a:bodyPr wrap="square" rtlCol="0">
            <a:spAutoFit/>
          </a:bodyPr>
          <a:lstStyle/>
          <a:p>
            <a:r>
              <a:rPr lang="en-IN" dirty="0"/>
              <a:t>We used drop function  to remove data such as revenue and budget as zero by using index and data was reduced by 1570</a:t>
            </a:r>
          </a:p>
        </p:txBody>
      </p:sp>
      <p:pic>
        <p:nvPicPr>
          <p:cNvPr id="14" name="Picture 13">
            <a:extLst>
              <a:ext uri="{FF2B5EF4-FFF2-40B4-BE49-F238E27FC236}">
                <a16:creationId xmlns:a16="http://schemas.microsoft.com/office/drawing/2014/main" id="{2C214617-DCE5-50CF-AE51-E376045AEBAD}"/>
              </a:ext>
            </a:extLst>
          </p:cNvPr>
          <p:cNvPicPr>
            <a:picLocks noChangeAspect="1"/>
          </p:cNvPicPr>
          <p:nvPr/>
        </p:nvPicPr>
        <p:blipFill>
          <a:blip r:embed="rId3"/>
          <a:stretch>
            <a:fillRect/>
          </a:stretch>
        </p:blipFill>
        <p:spPr>
          <a:xfrm>
            <a:off x="5302324" y="1101315"/>
            <a:ext cx="5472608" cy="887525"/>
          </a:xfrm>
          <a:prstGeom prst="rect">
            <a:avLst/>
          </a:prstGeom>
          <a:scene3d>
            <a:camera prst="orthographicFront"/>
            <a:lightRig rig="threePt" dir="t"/>
          </a:scene3d>
          <a:sp3d>
            <a:bevelT/>
          </a:sp3d>
        </p:spPr>
      </p:pic>
      <p:pic>
        <p:nvPicPr>
          <p:cNvPr id="16" name="Picture 15">
            <a:extLst>
              <a:ext uri="{FF2B5EF4-FFF2-40B4-BE49-F238E27FC236}">
                <a16:creationId xmlns:a16="http://schemas.microsoft.com/office/drawing/2014/main" id="{2D7508B7-8EAA-5B10-C604-AE20CB1DB5D0}"/>
              </a:ext>
            </a:extLst>
          </p:cNvPr>
          <p:cNvPicPr>
            <a:picLocks noChangeAspect="1"/>
          </p:cNvPicPr>
          <p:nvPr/>
        </p:nvPicPr>
        <p:blipFill>
          <a:blip r:embed="rId4"/>
          <a:stretch>
            <a:fillRect/>
          </a:stretch>
        </p:blipFill>
        <p:spPr>
          <a:xfrm>
            <a:off x="5302324" y="2001017"/>
            <a:ext cx="5472608" cy="533400"/>
          </a:xfrm>
          <a:prstGeom prst="rect">
            <a:avLst/>
          </a:prstGeom>
        </p:spPr>
      </p:pic>
      <p:pic>
        <p:nvPicPr>
          <p:cNvPr id="18" name="Picture 17">
            <a:extLst>
              <a:ext uri="{FF2B5EF4-FFF2-40B4-BE49-F238E27FC236}">
                <a16:creationId xmlns:a16="http://schemas.microsoft.com/office/drawing/2014/main" id="{AC40164F-6C1F-E447-454A-25AB07FB73B0}"/>
              </a:ext>
            </a:extLst>
          </p:cNvPr>
          <p:cNvPicPr>
            <a:picLocks noChangeAspect="1"/>
          </p:cNvPicPr>
          <p:nvPr/>
        </p:nvPicPr>
        <p:blipFill>
          <a:blip r:embed="rId5"/>
          <a:stretch>
            <a:fillRect/>
          </a:stretch>
        </p:blipFill>
        <p:spPr>
          <a:xfrm>
            <a:off x="5302324" y="2636912"/>
            <a:ext cx="2602742" cy="2804145"/>
          </a:xfrm>
          <a:prstGeom prst="rect">
            <a:avLst/>
          </a:prstGeom>
          <a:scene3d>
            <a:camera prst="orthographicFront"/>
            <a:lightRig rig="threePt" dir="t"/>
          </a:scene3d>
          <a:sp3d>
            <a:bevelT/>
          </a:sp3d>
        </p:spPr>
      </p:pic>
      <p:pic>
        <p:nvPicPr>
          <p:cNvPr id="20" name="Picture 19">
            <a:extLst>
              <a:ext uri="{FF2B5EF4-FFF2-40B4-BE49-F238E27FC236}">
                <a16:creationId xmlns:a16="http://schemas.microsoft.com/office/drawing/2014/main" id="{65EEB859-9A72-D9DF-005A-1857BB56D2DA}"/>
              </a:ext>
            </a:extLst>
          </p:cNvPr>
          <p:cNvPicPr>
            <a:picLocks noChangeAspect="1"/>
          </p:cNvPicPr>
          <p:nvPr/>
        </p:nvPicPr>
        <p:blipFill>
          <a:blip r:embed="rId6"/>
          <a:stretch>
            <a:fillRect/>
          </a:stretch>
        </p:blipFill>
        <p:spPr>
          <a:xfrm>
            <a:off x="8356100" y="2616313"/>
            <a:ext cx="2401461" cy="2824744"/>
          </a:xfrm>
          <a:prstGeom prst="rect">
            <a:avLst/>
          </a:prstGeom>
          <a:scene3d>
            <a:camera prst="orthographicFront"/>
            <a:lightRig rig="threePt" dir="t"/>
          </a:scene3d>
          <a:sp3d>
            <a:bevelT/>
          </a:sp3d>
        </p:spPr>
      </p:pic>
      <p:sp>
        <p:nvSpPr>
          <p:cNvPr id="21" name="TextBox 20">
            <a:extLst>
              <a:ext uri="{FF2B5EF4-FFF2-40B4-BE49-F238E27FC236}">
                <a16:creationId xmlns:a16="http://schemas.microsoft.com/office/drawing/2014/main" id="{E32E32B7-819C-2FE7-B50D-0BDBE31B115F}"/>
              </a:ext>
            </a:extLst>
          </p:cNvPr>
          <p:cNvSpPr txBox="1"/>
          <p:nvPr/>
        </p:nvSpPr>
        <p:spPr>
          <a:xfrm>
            <a:off x="5302323" y="5543552"/>
            <a:ext cx="5472607" cy="923330"/>
          </a:xfrm>
          <a:prstGeom prst="rect">
            <a:avLst/>
          </a:prstGeom>
          <a:noFill/>
        </p:spPr>
        <p:txBody>
          <a:bodyPr wrap="square" rtlCol="0">
            <a:spAutoFit/>
          </a:bodyPr>
          <a:lstStyle/>
          <a:p>
            <a:r>
              <a:rPr lang="en-IN" dirty="0"/>
              <a:t>We sorted Budget and Revenue values in ascending and descending  respectively and used head function get top 10 from that sorting </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 y="161327"/>
            <a:ext cx="12188439" cy="540297"/>
          </a:xfrm>
        </p:spPr>
        <p:txBody>
          <a:bodyPr>
            <a:noAutofit/>
          </a:bodyPr>
          <a:lstStyle/>
          <a:p>
            <a:pPr algn="ctr"/>
            <a:r>
              <a:rPr lang="it-IT" sz="2400" dirty="0"/>
              <a:t>TMDB Movie Data Analysis</a:t>
            </a:r>
            <a:br>
              <a:rPr lang="it-IT" sz="2400" dirty="0"/>
            </a:br>
            <a:r>
              <a:rPr lang="en-US" sz="2400" dirty="0"/>
              <a:t>Task</a:t>
            </a:r>
          </a:p>
        </p:txBody>
      </p:sp>
      <p:sp>
        <p:nvSpPr>
          <p:cNvPr id="15" name="TextBox 14">
            <a:extLst>
              <a:ext uri="{FF2B5EF4-FFF2-40B4-BE49-F238E27FC236}">
                <a16:creationId xmlns:a16="http://schemas.microsoft.com/office/drawing/2014/main" id="{20C07DDC-A85E-44BC-8237-5BFED9D64B6B}"/>
              </a:ext>
            </a:extLst>
          </p:cNvPr>
          <p:cNvSpPr txBox="1"/>
          <p:nvPr/>
        </p:nvSpPr>
        <p:spPr>
          <a:xfrm>
            <a:off x="261764" y="6093296"/>
            <a:ext cx="11305256" cy="369332"/>
          </a:xfrm>
          <a:prstGeom prst="rect">
            <a:avLst/>
          </a:prstGeom>
          <a:noFill/>
        </p:spPr>
        <p:txBody>
          <a:bodyPr wrap="square" rtlCol="0">
            <a:spAutoFit/>
          </a:bodyPr>
          <a:lstStyle/>
          <a:p>
            <a:pPr algn="ctr"/>
            <a:r>
              <a:rPr lang="en-IN" dirty="0"/>
              <a:t>There  is moderate positive relationship between Budget and Popularity of around 43%</a:t>
            </a:r>
          </a:p>
        </p:txBody>
      </p:sp>
      <p:pic>
        <p:nvPicPr>
          <p:cNvPr id="4" name="Picture 3">
            <a:extLst>
              <a:ext uri="{FF2B5EF4-FFF2-40B4-BE49-F238E27FC236}">
                <a16:creationId xmlns:a16="http://schemas.microsoft.com/office/drawing/2014/main" id="{1BF6B326-E27C-F1CB-4548-9C31E8687111}"/>
              </a:ext>
            </a:extLst>
          </p:cNvPr>
          <p:cNvPicPr>
            <a:picLocks noChangeAspect="1"/>
          </p:cNvPicPr>
          <p:nvPr/>
        </p:nvPicPr>
        <p:blipFill>
          <a:blip r:embed="rId2"/>
          <a:stretch>
            <a:fillRect/>
          </a:stretch>
        </p:blipFill>
        <p:spPr>
          <a:xfrm>
            <a:off x="477788" y="836712"/>
            <a:ext cx="7033573" cy="1390452"/>
          </a:xfrm>
          <a:prstGeom prst="rect">
            <a:avLst/>
          </a:prstGeom>
          <a:scene3d>
            <a:camera prst="orthographicFront"/>
            <a:lightRig rig="threePt" dir="t"/>
          </a:scene3d>
          <a:sp3d>
            <a:bevelT/>
          </a:sp3d>
        </p:spPr>
      </p:pic>
      <p:pic>
        <p:nvPicPr>
          <p:cNvPr id="7" name="Picture 6">
            <a:extLst>
              <a:ext uri="{FF2B5EF4-FFF2-40B4-BE49-F238E27FC236}">
                <a16:creationId xmlns:a16="http://schemas.microsoft.com/office/drawing/2014/main" id="{9556AA71-BB56-7073-E3E1-771C3E0A2D35}"/>
              </a:ext>
            </a:extLst>
          </p:cNvPr>
          <p:cNvPicPr>
            <a:picLocks noChangeAspect="1"/>
          </p:cNvPicPr>
          <p:nvPr/>
        </p:nvPicPr>
        <p:blipFill>
          <a:blip r:embed="rId3"/>
          <a:stretch>
            <a:fillRect/>
          </a:stretch>
        </p:blipFill>
        <p:spPr>
          <a:xfrm>
            <a:off x="8398668" y="1027014"/>
            <a:ext cx="2476500" cy="1200150"/>
          </a:xfrm>
          <a:prstGeom prst="rect">
            <a:avLst/>
          </a:prstGeom>
          <a:scene3d>
            <a:camera prst="orthographicFront"/>
            <a:lightRig rig="threePt" dir="t"/>
          </a:scene3d>
          <a:sp3d>
            <a:bevelT/>
          </a:sp3d>
        </p:spPr>
      </p:pic>
      <p:pic>
        <p:nvPicPr>
          <p:cNvPr id="10" name="Picture 9">
            <a:extLst>
              <a:ext uri="{FF2B5EF4-FFF2-40B4-BE49-F238E27FC236}">
                <a16:creationId xmlns:a16="http://schemas.microsoft.com/office/drawing/2014/main" id="{51BE43C7-C6B6-7F33-63F8-6A9B18BEFB91}"/>
              </a:ext>
            </a:extLst>
          </p:cNvPr>
          <p:cNvPicPr>
            <a:picLocks noChangeAspect="1"/>
          </p:cNvPicPr>
          <p:nvPr/>
        </p:nvPicPr>
        <p:blipFill>
          <a:blip r:embed="rId4"/>
          <a:stretch>
            <a:fillRect/>
          </a:stretch>
        </p:blipFill>
        <p:spPr>
          <a:xfrm>
            <a:off x="3430116" y="2394710"/>
            <a:ext cx="5122714" cy="3626578"/>
          </a:xfrm>
          <a:prstGeom prst="rect">
            <a:avLst/>
          </a:prstGeom>
          <a:scene3d>
            <a:camera prst="orthographicFront"/>
            <a:lightRig rig="threePt" dir="t"/>
          </a:scene3d>
          <a:sp3d>
            <a:bevelT/>
          </a:sp3d>
        </p:spPr>
      </p:pic>
    </p:spTree>
    <p:extLst>
      <p:ext uri="{BB962C8B-B14F-4D97-AF65-F5344CB8AC3E}">
        <p14:creationId xmlns:p14="http://schemas.microsoft.com/office/powerpoint/2010/main" val="175995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D5346A-5039-E913-0431-DF89BDF9201F}"/>
              </a:ext>
            </a:extLst>
          </p:cNvPr>
          <p:cNvSpPr txBox="1"/>
          <p:nvPr/>
        </p:nvSpPr>
        <p:spPr>
          <a:xfrm>
            <a:off x="1" y="0"/>
            <a:ext cx="12188824" cy="830997"/>
          </a:xfrm>
          <a:prstGeom prst="rect">
            <a:avLst/>
          </a:prstGeom>
          <a:noFill/>
        </p:spPr>
        <p:txBody>
          <a:bodyPr wrap="square" rtlCol="0">
            <a:spAutoFit/>
          </a:bodyPr>
          <a:lstStyle/>
          <a:p>
            <a:pPr algn="ctr"/>
            <a:r>
              <a:rPr lang="it-IT" sz="2400" dirty="0"/>
              <a:t>TMDB Movie Data Analysis</a:t>
            </a:r>
            <a:br>
              <a:rPr lang="it-IT" sz="2400" dirty="0"/>
            </a:br>
            <a:r>
              <a:rPr lang="en-US" sz="2400" dirty="0"/>
              <a:t>Task</a:t>
            </a:r>
            <a:endParaRPr lang="en-IN" sz="2400" dirty="0"/>
          </a:p>
        </p:txBody>
      </p:sp>
      <p:sp>
        <p:nvSpPr>
          <p:cNvPr id="12" name="TextBox 11">
            <a:extLst>
              <a:ext uri="{FF2B5EF4-FFF2-40B4-BE49-F238E27FC236}">
                <a16:creationId xmlns:a16="http://schemas.microsoft.com/office/drawing/2014/main" id="{8E169F07-B01F-B8C2-AD07-A0612282FBF6}"/>
              </a:ext>
            </a:extLst>
          </p:cNvPr>
          <p:cNvSpPr txBox="1"/>
          <p:nvPr/>
        </p:nvSpPr>
        <p:spPr>
          <a:xfrm>
            <a:off x="239588" y="5276543"/>
            <a:ext cx="4774704" cy="1200329"/>
          </a:xfrm>
          <a:prstGeom prst="rect">
            <a:avLst/>
          </a:prstGeom>
          <a:noFill/>
        </p:spPr>
        <p:txBody>
          <a:bodyPr wrap="square" rtlCol="0">
            <a:spAutoFit/>
          </a:bodyPr>
          <a:lstStyle/>
          <a:p>
            <a:r>
              <a:rPr lang="en-IN" dirty="0"/>
              <a:t>By using Explode function on specific column we created list  value to separate column values and then got the count of production companies  who made how much movies</a:t>
            </a:r>
          </a:p>
        </p:txBody>
      </p:sp>
      <p:sp>
        <p:nvSpPr>
          <p:cNvPr id="21" name="TextBox 20">
            <a:extLst>
              <a:ext uri="{FF2B5EF4-FFF2-40B4-BE49-F238E27FC236}">
                <a16:creationId xmlns:a16="http://schemas.microsoft.com/office/drawing/2014/main" id="{E32E32B7-819C-2FE7-B50D-0BDBE31B115F}"/>
              </a:ext>
            </a:extLst>
          </p:cNvPr>
          <p:cNvSpPr txBox="1"/>
          <p:nvPr/>
        </p:nvSpPr>
        <p:spPr>
          <a:xfrm>
            <a:off x="5446340" y="5850702"/>
            <a:ext cx="6646914" cy="646331"/>
          </a:xfrm>
          <a:prstGeom prst="rect">
            <a:avLst/>
          </a:prstGeom>
          <a:noFill/>
        </p:spPr>
        <p:txBody>
          <a:bodyPr wrap="square" rtlCol="0">
            <a:spAutoFit/>
          </a:bodyPr>
          <a:lstStyle/>
          <a:p>
            <a:r>
              <a:rPr lang="en-IN" dirty="0"/>
              <a:t>We used group by function on to previous task data frame got no. of movies created by production companies and head for top 25  </a:t>
            </a:r>
          </a:p>
        </p:txBody>
      </p:sp>
      <p:pic>
        <p:nvPicPr>
          <p:cNvPr id="3" name="Picture 2">
            <a:extLst>
              <a:ext uri="{FF2B5EF4-FFF2-40B4-BE49-F238E27FC236}">
                <a16:creationId xmlns:a16="http://schemas.microsoft.com/office/drawing/2014/main" id="{CA946562-A693-50A8-931C-439A5DE2A6E5}"/>
              </a:ext>
            </a:extLst>
          </p:cNvPr>
          <p:cNvPicPr>
            <a:picLocks noChangeAspect="1"/>
          </p:cNvPicPr>
          <p:nvPr/>
        </p:nvPicPr>
        <p:blipFill>
          <a:blip r:embed="rId2"/>
          <a:stretch>
            <a:fillRect/>
          </a:stretch>
        </p:blipFill>
        <p:spPr>
          <a:xfrm>
            <a:off x="239588" y="1119791"/>
            <a:ext cx="4937383" cy="1154082"/>
          </a:xfrm>
          <a:prstGeom prst="rect">
            <a:avLst/>
          </a:prstGeom>
          <a:scene3d>
            <a:camera prst="orthographicFront"/>
            <a:lightRig rig="threePt" dir="t"/>
          </a:scene3d>
          <a:sp3d>
            <a:bevelT/>
          </a:sp3d>
        </p:spPr>
      </p:pic>
      <p:pic>
        <p:nvPicPr>
          <p:cNvPr id="5" name="Picture 4">
            <a:extLst>
              <a:ext uri="{FF2B5EF4-FFF2-40B4-BE49-F238E27FC236}">
                <a16:creationId xmlns:a16="http://schemas.microsoft.com/office/drawing/2014/main" id="{9C569648-8827-CC7D-B823-B7B80BC9F0B5}"/>
              </a:ext>
            </a:extLst>
          </p:cNvPr>
          <p:cNvPicPr>
            <a:picLocks noChangeAspect="1"/>
          </p:cNvPicPr>
          <p:nvPr/>
        </p:nvPicPr>
        <p:blipFill>
          <a:blip r:embed="rId3"/>
          <a:stretch>
            <a:fillRect/>
          </a:stretch>
        </p:blipFill>
        <p:spPr>
          <a:xfrm>
            <a:off x="190398" y="2420888"/>
            <a:ext cx="5105400" cy="2505075"/>
          </a:xfrm>
          <a:prstGeom prst="rect">
            <a:avLst/>
          </a:prstGeom>
          <a:scene3d>
            <a:camera prst="orthographicFront"/>
            <a:lightRig rig="threePt" dir="t"/>
          </a:scene3d>
          <a:sp3d>
            <a:bevelT/>
          </a:sp3d>
        </p:spPr>
      </p:pic>
      <p:pic>
        <p:nvPicPr>
          <p:cNvPr id="8" name="Picture 7">
            <a:extLst>
              <a:ext uri="{FF2B5EF4-FFF2-40B4-BE49-F238E27FC236}">
                <a16:creationId xmlns:a16="http://schemas.microsoft.com/office/drawing/2014/main" id="{87A794BA-FF8F-A1C6-C5FD-57D68C0F58A1}"/>
              </a:ext>
            </a:extLst>
          </p:cNvPr>
          <p:cNvPicPr>
            <a:picLocks noChangeAspect="1"/>
          </p:cNvPicPr>
          <p:nvPr/>
        </p:nvPicPr>
        <p:blipFill>
          <a:blip r:embed="rId4"/>
          <a:stretch>
            <a:fillRect/>
          </a:stretch>
        </p:blipFill>
        <p:spPr>
          <a:xfrm>
            <a:off x="5518349" y="1168195"/>
            <a:ext cx="6135966" cy="1036670"/>
          </a:xfrm>
          <a:prstGeom prst="rect">
            <a:avLst/>
          </a:prstGeom>
          <a:scene3d>
            <a:camera prst="orthographicFront"/>
            <a:lightRig rig="threePt" dir="t"/>
          </a:scene3d>
          <a:sp3d>
            <a:bevelT/>
          </a:sp3d>
        </p:spPr>
      </p:pic>
      <p:pic>
        <p:nvPicPr>
          <p:cNvPr id="10" name="Picture 9">
            <a:extLst>
              <a:ext uri="{FF2B5EF4-FFF2-40B4-BE49-F238E27FC236}">
                <a16:creationId xmlns:a16="http://schemas.microsoft.com/office/drawing/2014/main" id="{79FD19D5-1CED-C798-1A09-B7B8CCC09CD8}"/>
              </a:ext>
            </a:extLst>
          </p:cNvPr>
          <p:cNvPicPr>
            <a:picLocks noChangeAspect="1"/>
          </p:cNvPicPr>
          <p:nvPr/>
        </p:nvPicPr>
        <p:blipFill>
          <a:blip r:embed="rId5"/>
          <a:stretch>
            <a:fillRect/>
          </a:stretch>
        </p:blipFill>
        <p:spPr>
          <a:xfrm>
            <a:off x="7011855" y="2255377"/>
            <a:ext cx="2814999" cy="3544813"/>
          </a:xfrm>
          <a:prstGeom prst="rect">
            <a:avLst/>
          </a:prstGeom>
          <a:scene3d>
            <a:camera prst="orthographicFront"/>
            <a:lightRig rig="threePt" dir="t"/>
          </a:scene3d>
          <a:sp3d>
            <a:bevelT/>
          </a:sp3d>
        </p:spPr>
      </p:pic>
    </p:spTree>
    <p:extLst>
      <p:ext uri="{BB962C8B-B14F-4D97-AF65-F5344CB8AC3E}">
        <p14:creationId xmlns:p14="http://schemas.microsoft.com/office/powerpoint/2010/main" val="374454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1875</TotalTime>
  <Words>859</Words>
  <Application>Microsoft Office PowerPoint</Application>
  <PresentationFormat>Custom</PresentationFormat>
  <Paragraphs>58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Digital Blue Tunnel 16x9</vt:lpstr>
      <vt:lpstr>Capstone Project</vt:lpstr>
      <vt:lpstr>Business Objective</vt:lpstr>
      <vt:lpstr>Problem Statements</vt:lpstr>
      <vt:lpstr>Loading of data, Level 0 Analysis and Conversion of data for viewing </vt:lpstr>
      <vt:lpstr>TMDB Movie Data Analysis Task</vt:lpstr>
      <vt:lpstr>TMDB Movie Data Analysis Task</vt:lpstr>
      <vt:lpstr>PowerPoint Presentation</vt:lpstr>
      <vt:lpstr>TMDB Movie Data Analysis Task</vt:lpstr>
      <vt:lpstr>PowerPoint Presentation</vt:lpstr>
      <vt:lpstr>TMDB Movie Data Analysis Task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Rohan Deshmukh</dc:creator>
  <cp:lastModifiedBy>Rohan Deshmukh</cp:lastModifiedBy>
  <cp:revision>5</cp:revision>
  <dcterms:created xsi:type="dcterms:W3CDTF">2023-09-27T12:57:40Z</dcterms:created>
  <dcterms:modified xsi:type="dcterms:W3CDTF">2023-10-06T04:35:42Z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