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1" r:id="rId3"/>
    <p:sldId id="273" r:id="rId4"/>
    <p:sldId id="274" r:id="rId5"/>
    <p:sldId id="275" r:id="rId6"/>
    <p:sldId id="276" r:id="rId7"/>
    <p:sldId id="277" r:id="rId8"/>
    <p:sldId id="278" r:id="rId9"/>
    <p:sldId id="279" r:id="rId10"/>
    <p:sldId id="28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Deshmukh" initials="RD" lastIdx="1" clrIdx="0">
    <p:extLst>
      <p:ext uri="{19B8F6BF-5375-455C-9EA6-DF929625EA0E}">
        <p15:presenceInfo xmlns:p15="http://schemas.microsoft.com/office/powerpoint/2012/main" userId="ba279d8363c2f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93B0-24D6-4952-A760-583C37ED4C5C}"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2FBC9-3A53-4B76-BD63-8C33473E0E98}" type="slidenum">
              <a:rPr lang="en-IN" smtClean="0"/>
              <a:t>‹#›</a:t>
            </a:fld>
            <a:endParaRPr lang="en-IN"/>
          </a:p>
        </p:txBody>
      </p:sp>
    </p:spTree>
    <p:extLst>
      <p:ext uri="{BB962C8B-B14F-4D97-AF65-F5344CB8AC3E}">
        <p14:creationId xmlns:p14="http://schemas.microsoft.com/office/powerpoint/2010/main" val="142058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DF86C87-EB3E-4C5E-8662-0FF91CE80E48}" type="datetime1">
              <a:rPr lang="en-US" smtClean="0"/>
              <a:t>10/5/2023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SQL</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6EF63-E746-43F1-957E-FFC9CA94FC6B}" type="datetime1">
              <a:rPr lang="en-US" smtClean="0"/>
              <a:t>10/5/2023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B262B-7182-4B40-8CE9-7F638EC4128F}"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BC2E2-C5B6-43D2-B967-DD7064439F38}"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5DBC2-6672-41DE-8431-F698942A4612}"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265F81-F288-48A0-8279-38A745CA13C2}"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00714-4F69-4349-9412-980760FC5678}"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6318-94F2-44B9-8DFB-70CAC07C5549}"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11E93-8316-4283-B211-74A73A2EA590}"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51823-9350-4A51-AD3A-997C567A46E0}"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1D94-1501-4546-8172-5ACB8DBD235D}" type="datetime1">
              <a:rPr lang="en-US" smtClean="0"/>
              <a:t>10/5/2023</a:t>
            </a:fld>
            <a:endParaRPr lang="en-US" dirty="0"/>
          </a:p>
        </p:txBody>
      </p:sp>
      <p:sp>
        <p:nvSpPr>
          <p:cNvPr id="5" name="Footer Placeholder 4"/>
          <p:cNvSpPr>
            <a:spLocks noGrp="1"/>
          </p:cNvSpPr>
          <p:nvPr>
            <p:ph type="ftr" sz="quarter" idx="11"/>
          </p:nvPr>
        </p:nvSpPr>
        <p:spPr/>
        <p:txBody>
          <a:bodyPr/>
          <a:lstStyle/>
          <a:p>
            <a:r>
              <a:rPr lang="en-US"/>
              <a:t>SQL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7690D-EB31-4CDC-95AD-2E11AFE8ADAB}" type="datetime1">
              <a:rPr lang="en-US" smtClean="0"/>
              <a:t>10/5/2023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FFBFEA-E7D7-49B2-871C-C8D2BF6A9F66}" type="datetime1">
              <a:rPr lang="en-US" smtClean="0"/>
              <a:t>10/5/2023</a:t>
            </a:fld>
            <a:endParaRPr lang="en-US" dirty="0"/>
          </a:p>
        </p:txBody>
      </p:sp>
      <p:sp>
        <p:nvSpPr>
          <p:cNvPr id="8" name="Footer Placeholder 7"/>
          <p:cNvSpPr>
            <a:spLocks noGrp="1"/>
          </p:cNvSpPr>
          <p:nvPr>
            <p:ph type="ftr" sz="quarter" idx="11"/>
          </p:nvPr>
        </p:nvSpPr>
        <p:spPr/>
        <p:txBody>
          <a:bodyPr/>
          <a:lstStyle/>
          <a:p>
            <a:r>
              <a:rPr lang="en-US"/>
              <a:t>SQL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024884-B3AF-4A23-B08A-039AF0326AE9}" type="datetime1">
              <a:rPr lang="en-US" smtClean="0"/>
              <a:t>10/5/2023</a:t>
            </a:fld>
            <a:endParaRPr lang="en-US" dirty="0"/>
          </a:p>
        </p:txBody>
      </p:sp>
      <p:sp>
        <p:nvSpPr>
          <p:cNvPr id="4" name="Footer Placeholder 3"/>
          <p:cNvSpPr>
            <a:spLocks noGrp="1"/>
          </p:cNvSpPr>
          <p:nvPr>
            <p:ph type="ftr" sz="quarter" idx="11"/>
          </p:nvPr>
        </p:nvSpPr>
        <p:spPr/>
        <p:txBody>
          <a:bodyPr/>
          <a:lstStyle/>
          <a:p>
            <a:r>
              <a:rPr lang="en-US"/>
              <a:t>SQL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D0E63-5589-4AED-8DCE-ABC9511CC04F}" type="datetime1">
              <a:rPr lang="en-US" smtClean="0"/>
              <a:t>10/5/2023</a:t>
            </a:fld>
            <a:endParaRPr lang="en-US" dirty="0"/>
          </a:p>
        </p:txBody>
      </p:sp>
      <p:sp>
        <p:nvSpPr>
          <p:cNvPr id="3" name="Footer Placeholder 2"/>
          <p:cNvSpPr>
            <a:spLocks noGrp="1"/>
          </p:cNvSpPr>
          <p:nvPr>
            <p:ph type="ftr" sz="quarter" idx="11"/>
          </p:nvPr>
        </p:nvSpPr>
        <p:spPr/>
        <p:txBody>
          <a:bodyPr/>
          <a:lstStyle/>
          <a:p>
            <a:r>
              <a:rPr lang="en-US"/>
              <a:t>SQL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CA4DE-1175-4AE8-ABD2-5554B2FC42D4}" type="datetime1">
              <a:rPr lang="en-US" smtClean="0"/>
              <a:t>10/5/2023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EA30A-1BEE-4F82-AE4F-26F87A070D73}" type="datetime1">
              <a:rPr lang="en-US" smtClean="0"/>
              <a:t>10/5/2023</a:t>
            </a:fld>
            <a:endParaRPr lang="en-US" dirty="0"/>
          </a:p>
        </p:txBody>
      </p:sp>
      <p:sp>
        <p:nvSpPr>
          <p:cNvPr id="6" name="Footer Placeholder 5"/>
          <p:cNvSpPr>
            <a:spLocks noGrp="1"/>
          </p:cNvSpPr>
          <p:nvPr>
            <p:ph type="ftr" sz="quarter" idx="11"/>
          </p:nvPr>
        </p:nvSpPr>
        <p:spPr/>
        <p:txBody>
          <a:bodyPr/>
          <a:lstStyle/>
          <a:p>
            <a:r>
              <a:rPr lang="en-US"/>
              <a:t>SQL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E37B87-F62C-4F87-8D7E-B398FA1D8892}" type="datetime1">
              <a:rPr lang="en-US" smtClean="0"/>
              <a:t>10/5/2023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SQL</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0DDA-BBE5-E6A7-DB9A-8A3684DAD156}"/>
              </a:ext>
            </a:extLst>
          </p:cNvPr>
          <p:cNvSpPr>
            <a:spLocks noGrp="1"/>
          </p:cNvSpPr>
          <p:nvPr>
            <p:ph type="ctrTitle"/>
          </p:nvPr>
        </p:nvSpPr>
        <p:spPr>
          <a:xfrm>
            <a:off x="3924376" y="561595"/>
            <a:ext cx="7197726" cy="2421464"/>
          </a:xfrm>
        </p:spPr>
        <p:txBody>
          <a:bodyPr anchor="ctr"/>
          <a:lstStyle/>
          <a:p>
            <a:pPr algn="ctr"/>
            <a:r>
              <a:rPr lang="en-IN" b="1" dirty="0" err="1"/>
              <a:t>CApStone</a:t>
            </a:r>
            <a:r>
              <a:rPr lang="en-IN" b="1" dirty="0"/>
              <a:t> Project-1</a:t>
            </a:r>
          </a:p>
        </p:txBody>
      </p:sp>
      <p:sp>
        <p:nvSpPr>
          <p:cNvPr id="3" name="Subtitle 2">
            <a:extLst>
              <a:ext uri="{FF2B5EF4-FFF2-40B4-BE49-F238E27FC236}">
                <a16:creationId xmlns:a16="http://schemas.microsoft.com/office/drawing/2014/main" id="{ED14E918-F1DD-C126-56D8-243828265410}"/>
              </a:ext>
            </a:extLst>
          </p:cNvPr>
          <p:cNvSpPr>
            <a:spLocks noGrp="1"/>
          </p:cNvSpPr>
          <p:nvPr>
            <p:ph type="subTitle" idx="1"/>
          </p:nvPr>
        </p:nvSpPr>
        <p:spPr>
          <a:xfrm>
            <a:off x="3924376" y="3054081"/>
            <a:ext cx="7197726" cy="1405467"/>
          </a:xfrm>
        </p:spPr>
        <p:txBody>
          <a:bodyPr anchor="t"/>
          <a:lstStyle/>
          <a:p>
            <a:pPr algn="ctr"/>
            <a:r>
              <a:rPr lang="en-IN" sz="2800" b="1" dirty="0">
                <a:latin typeface="+mj-lt"/>
              </a:rPr>
              <a:t>Movie rental data analysis</a:t>
            </a:r>
          </a:p>
          <a:p>
            <a:endParaRPr lang="en-IN" dirty="0"/>
          </a:p>
        </p:txBody>
      </p:sp>
      <p:sp>
        <p:nvSpPr>
          <p:cNvPr id="4" name="TextBox 3">
            <a:extLst>
              <a:ext uri="{FF2B5EF4-FFF2-40B4-BE49-F238E27FC236}">
                <a16:creationId xmlns:a16="http://schemas.microsoft.com/office/drawing/2014/main" id="{2FACE5C7-BB06-7CFF-0D5A-09E6B1B7C4F3}"/>
              </a:ext>
            </a:extLst>
          </p:cNvPr>
          <p:cNvSpPr txBox="1"/>
          <p:nvPr/>
        </p:nvSpPr>
        <p:spPr>
          <a:xfrm>
            <a:off x="9286043" y="4758430"/>
            <a:ext cx="1836059" cy="338554"/>
          </a:xfrm>
          <a:prstGeom prst="rect">
            <a:avLst/>
          </a:prstGeom>
          <a:noFill/>
        </p:spPr>
        <p:txBody>
          <a:bodyPr wrap="square" rtlCol="0">
            <a:spAutoFit/>
          </a:bodyPr>
          <a:lstStyle/>
          <a:p>
            <a:r>
              <a:rPr lang="en-IN" sz="1400" b="1" dirty="0"/>
              <a:t>-  Rohan </a:t>
            </a:r>
            <a:r>
              <a:rPr lang="en-IN" sz="1600" b="1" dirty="0"/>
              <a:t>Deshmukh</a:t>
            </a:r>
            <a:endParaRPr lang="en-IN" sz="1400" b="1" dirty="0"/>
          </a:p>
        </p:txBody>
      </p:sp>
    </p:spTree>
    <p:extLst>
      <p:ext uri="{BB962C8B-B14F-4D97-AF65-F5344CB8AC3E}">
        <p14:creationId xmlns:p14="http://schemas.microsoft.com/office/powerpoint/2010/main" val="22045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8" name="Callout: Up Arrow 17">
            <a:extLst>
              <a:ext uri="{FF2B5EF4-FFF2-40B4-BE49-F238E27FC236}">
                <a16:creationId xmlns:a16="http://schemas.microsoft.com/office/drawing/2014/main" id="{E73CF0FB-210A-F4BD-B811-0374979CBF46}"/>
              </a:ext>
            </a:extLst>
          </p:cNvPr>
          <p:cNvSpPr/>
          <p:nvPr/>
        </p:nvSpPr>
        <p:spPr>
          <a:xfrm>
            <a:off x="465458" y="4155614"/>
            <a:ext cx="2211067" cy="2029299"/>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Over here we are displaying min max and average rental rate  for each rating</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3301424" y="4211417"/>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958 movies  with Rental Frequency</a:t>
            </a:r>
          </a:p>
        </p:txBody>
      </p:sp>
      <p:sp>
        <p:nvSpPr>
          <p:cNvPr id="20" name="Callout: Up Arrow 19">
            <a:extLst>
              <a:ext uri="{FF2B5EF4-FFF2-40B4-BE49-F238E27FC236}">
                <a16:creationId xmlns:a16="http://schemas.microsoft.com/office/drawing/2014/main" id="{51A13BAF-FC9D-5BEB-A1CF-B7089550D625}"/>
              </a:ext>
            </a:extLst>
          </p:cNvPr>
          <p:cNvSpPr/>
          <p:nvPr/>
        </p:nvSpPr>
        <p:spPr>
          <a:xfrm>
            <a:off x="6605289" y="4196692"/>
            <a:ext cx="2414886" cy="1678504"/>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We get Average rental cost and average  rental rate for each category</a:t>
            </a:r>
          </a:p>
        </p:txBody>
      </p:sp>
      <p:sp>
        <p:nvSpPr>
          <p:cNvPr id="15" name="Callout: Up Arrow 14">
            <a:extLst>
              <a:ext uri="{FF2B5EF4-FFF2-40B4-BE49-F238E27FC236}">
                <a16:creationId xmlns:a16="http://schemas.microsoft.com/office/drawing/2014/main" id="{F962D733-813E-B8C8-968B-1734D5B98340}"/>
              </a:ext>
            </a:extLst>
          </p:cNvPr>
          <p:cNvSpPr/>
          <p:nvPr/>
        </p:nvSpPr>
        <p:spPr>
          <a:xfrm>
            <a:off x="9333332" y="4211418"/>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We got 2 category with movie more than 70 which are Foreign and Sports</a:t>
            </a:r>
          </a:p>
        </p:txBody>
      </p:sp>
      <p:sp>
        <p:nvSpPr>
          <p:cNvPr id="21" name="TextBox 20">
            <a:extLst>
              <a:ext uri="{FF2B5EF4-FFF2-40B4-BE49-F238E27FC236}">
                <a16:creationId xmlns:a16="http://schemas.microsoft.com/office/drawing/2014/main" id="{96FD47E2-99C8-0E97-A324-D56C798ABE54}"/>
              </a:ext>
            </a:extLst>
          </p:cNvPr>
          <p:cNvSpPr txBox="1"/>
          <p:nvPr/>
        </p:nvSpPr>
        <p:spPr>
          <a:xfrm>
            <a:off x="8152511" y="982804"/>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8</a:t>
            </a:r>
          </a:p>
        </p:txBody>
      </p:sp>
      <p:pic>
        <p:nvPicPr>
          <p:cNvPr id="3" name="Picture 2">
            <a:extLst>
              <a:ext uri="{FF2B5EF4-FFF2-40B4-BE49-F238E27FC236}">
                <a16:creationId xmlns:a16="http://schemas.microsoft.com/office/drawing/2014/main" id="{30DA80B7-4200-70EA-160B-8F9DD7C7C7D0}"/>
              </a:ext>
            </a:extLst>
          </p:cNvPr>
          <p:cNvPicPr>
            <a:picLocks noChangeAspect="1"/>
          </p:cNvPicPr>
          <p:nvPr/>
        </p:nvPicPr>
        <p:blipFill>
          <a:blip r:embed="rId2"/>
          <a:stretch>
            <a:fillRect/>
          </a:stretch>
        </p:blipFill>
        <p:spPr>
          <a:xfrm>
            <a:off x="179595" y="180975"/>
            <a:ext cx="2884334" cy="3958338"/>
          </a:xfrm>
          <a:prstGeom prst="rect">
            <a:avLst/>
          </a:prstGeom>
        </p:spPr>
      </p:pic>
      <p:sp>
        <p:nvSpPr>
          <p:cNvPr id="4" name="TextBox 3">
            <a:extLst>
              <a:ext uri="{FF2B5EF4-FFF2-40B4-BE49-F238E27FC236}">
                <a16:creationId xmlns:a16="http://schemas.microsoft.com/office/drawing/2014/main" id="{46F2763F-84BE-2C68-5084-14692CB43E80}"/>
              </a:ext>
            </a:extLst>
          </p:cNvPr>
          <p:cNvSpPr txBox="1"/>
          <p:nvPr/>
        </p:nvSpPr>
        <p:spPr>
          <a:xfrm>
            <a:off x="1622566" y="219920"/>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10 a</a:t>
            </a:r>
          </a:p>
        </p:txBody>
      </p:sp>
      <p:pic>
        <p:nvPicPr>
          <p:cNvPr id="9" name="Picture 8">
            <a:extLst>
              <a:ext uri="{FF2B5EF4-FFF2-40B4-BE49-F238E27FC236}">
                <a16:creationId xmlns:a16="http://schemas.microsoft.com/office/drawing/2014/main" id="{2E65A6CF-5098-F4B8-C396-4F46740D01F3}"/>
              </a:ext>
            </a:extLst>
          </p:cNvPr>
          <p:cNvPicPr>
            <a:picLocks noChangeAspect="1"/>
          </p:cNvPicPr>
          <p:nvPr/>
        </p:nvPicPr>
        <p:blipFill>
          <a:blip r:embed="rId3"/>
          <a:stretch>
            <a:fillRect/>
          </a:stretch>
        </p:blipFill>
        <p:spPr>
          <a:xfrm>
            <a:off x="3238835" y="180975"/>
            <a:ext cx="2957965" cy="4015717"/>
          </a:xfrm>
          <a:prstGeom prst="rect">
            <a:avLst/>
          </a:prstGeom>
        </p:spPr>
      </p:pic>
      <p:sp>
        <p:nvSpPr>
          <p:cNvPr id="10" name="TextBox 9">
            <a:extLst>
              <a:ext uri="{FF2B5EF4-FFF2-40B4-BE49-F238E27FC236}">
                <a16:creationId xmlns:a16="http://schemas.microsoft.com/office/drawing/2014/main" id="{9AFEEAF7-99CC-4AE7-ADDD-2E7325D6C886}"/>
              </a:ext>
            </a:extLst>
          </p:cNvPr>
          <p:cNvSpPr txBox="1"/>
          <p:nvPr/>
        </p:nvSpPr>
        <p:spPr>
          <a:xfrm>
            <a:off x="4777611" y="841869"/>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10 b</a:t>
            </a:r>
          </a:p>
        </p:txBody>
      </p:sp>
      <p:pic>
        <p:nvPicPr>
          <p:cNvPr id="16" name="Picture 15">
            <a:extLst>
              <a:ext uri="{FF2B5EF4-FFF2-40B4-BE49-F238E27FC236}">
                <a16:creationId xmlns:a16="http://schemas.microsoft.com/office/drawing/2014/main" id="{8317B31E-5C59-A728-6256-DFEDC27C1AB7}"/>
              </a:ext>
            </a:extLst>
          </p:cNvPr>
          <p:cNvPicPr>
            <a:picLocks noChangeAspect="1"/>
          </p:cNvPicPr>
          <p:nvPr/>
        </p:nvPicPr>
        <p:blipFill>
          <a:blip r:embed="rId4"/>
          <a:stretch>
            <a:fillRect/>
          </a:stretch>
        </p:blipFill>
        <p:spPr>
          <a:xfrm>
            <a:off x="6309030" y="195700"/>
            <a:ext cx="2867724" cy="4015717"/>
          </a:xfrm>
          <a:prstGeom prst="rect">
            <a:avLst/>
          </a:prstGeom>
        </p:spPr>
      </p:pic>
      <p:pic>
        <p:nvPicPr>
          <p:cNvPr id="25" name="Picture 24">
            <a:extLst>
              <a:ext uri="{FF2B5EF4-FFF2-40B4-BE49-F238E27FC236}">
                <a16:creationId xmlns:a16="http://schemas.microsoft.com/office/drawing/2014/main" id="{449B77D4-6DA8-5E3B-BF48-2E2C7C71B5DF}"/>
              </a:ext>
            </a:extLst>
          </p:cNvPr>
          <p:cNvPicPr>
            <a:picLocks noChangeAspect="1"/>
          </p:cNvPicPr>
          <p:nvPr/>
        </p:nvPicPr>
        <p:blipFill>
          <a:blip r:embed="rId5"/>
          <a:stretch>
            <a:fillRect/>
          </a:stretch>
        </p:blipFill>
        <p:spPr>
          <a:xfrm>
            <a:off x="9288984" y="195700"/>
            <a:ext cx="2719625" cy="4015717"/>
          </a:xfrm>
          <a:prstGeom prst="rect">
            <a:avLst/>
          </a:prstGeom>
        </p:spPr>
      </p:pic>
      <p:sp>
        <p:nvSpPr>
          <p:cNvPr id="26" name="TextBox 25">
            <a:extLst>
              <a:ext uri="{FF2B5EF4-FFF2-40B4-BE49-F238E27FC236}">
                <a16:creationId xmlns:a16="http://schemas.microsoft.com/office/drawing/2014/main" id="{E9E4D747-9BB0-2EF0-3248-2972EF380247}"/>
              </a:ext>
            </a:extLst>
          </p:cNvPr>
          <p:cNvSpPr txBox="1"/>
          <p:nvPr/>
        </p:nvSpPr>
        <p:spPr>
          <a:xfrm>
            <a:off x="7768492" y="219920"/>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11</a:t>
            </a:r>
          </a:p>
        </p:txBody>
      </p:sp>
      <p:sp>
        <p:nvSpPr>
          <p:cNvPr id="27" name="TextBox 26">
            <a:extLst>
              <a:ext uri="{FF2B5EF4-FFF2-40B4-BE49-F238E27FC236}">
                <a16:creationId xmlns:a16="http://schemas.microsoft.com/office/drawing/2014/main" id="{0633FB07-6D9A-143E-788F-A98AA882DE9D}"/>
              </a:ext>
            </a:extLst>
          </p:cNvPr>
          <p:cNvSpPr txBox="1"/>
          <p:nvPr/>
        </p:nvSpPr>
        <p:spPr>
          <a:xfrm>
            <a:off x="10340211" y="236805"/>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12</a:t>
            </a:r>
          </a:p>
        </p:txBody>
      </p:sp>
    </p:spTree>
    <p:extLst>
      <p:ext uri="{BB962C8B-B14F-4D97-AF65-F5344CB8AC3E}">
        <p14:creationId xmlns:p14="http://schemas.microsoft.com/office/powerpoint/2010/main" val="218322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EB29-843F-7E17-B759-68BE16D1B5A2}"/>
              </a:ext>
            </a:extLst>
          </p:cNvPr>
          <p:cNvSpPr>
            <a:spLocks noGrp="1"/>
          </p:cNvSpPr>
          <p:nvPr>
            <p:ph type="title"/>
          </p:nvPr>
        </p:nvSpPr>
        <p:spPr>
          <a:xfrm>
            <a:off x="712434" y="609601"/>
            <a:ext cx="10131425" cy="943992"/>
          </a:xfrm>
        </p:spPr>
        <p:txBody>
          <a:bodyPr>
            <a:normAutofit/>
          </a:bodyPr>
          <a:lstStyle/>
          <a:p>
            <a:pPr algn="ctr"/>
            <a:r>
              <a:rPr lang="en-IN" sz="4000" b="1" dirty="0"/>
              <a:t>Conclusions</a:t>
            </a:r>
          </a:p>
        </p:txBody>
      </p:sp>
      <p:sp>
        <p:nvSpPr>
          <p:cNvPr id="5" name="Rectangle 2">
            <a:extLst>
              <a:ext uri="{FF2B5EF4-FFF2-40B4-BE49-F238E27FC236}">
                <a16:creationId xmlns:a16="http://schemas.microsoft.com/office/drawing/2014/main" id="{342AE303-0EE7-A2BB-5448-CA3A670F38B8}"/>
              </a:ext>
            </a:extLst>
          </p:cNvPr>
          <p:cNvSpPr>
            <a:spLocks noGrp="1" noChangeArrowheads="1"/>
          </p:cNvSpPr>
          <p:nvPr>
            <p:ph idx="1"/>
          </p:nvPr>
        </p:nvSpPr>
        <p:spPr bwMode="auto">
          <a:xfrm>
            <a:off x="3604334" y="1553593"/>
            <a:ext cx="520231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There are 200 unique names in the list.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There are 79 unique movies in the table.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There are 958 movies with rental frequency.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 most popular genres are Foreign and Sports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Arial" panose="020B0604020202020204" pitchFamily="34" charset="0"/>
              </a:rPr>
              <a:t>Rental rates range from $0.99 to $4.99.</a:t>
            </a:r>
          </a:p>
          <a:p>
            <a:pPr defTabSz="914400" eaLnBrk="0" fontAlgn="base" hangingPunct="0">
              <a:spcBef>
                <a:spcPct val="0"/>
              </a:spcBef>
              <a:spcAft>
                <a:spcPct val="0"/>
              </a:spcAft>
              <a:buClrTx/>
              <a:buSzTx/>
              <a:buFont typeface="Wingdings" panose="05000000000000000000" pitchFamily="2" charset="2"/>
              <a:buChar char="Ø"/>
            </a:pPr>
            <a:r>
              <a:rPr lang="en-IN" sz="2000" dirty="0">
                <a:latin typeface="Arial" panose="020B0604020202020204" pitchFamily="34" charset="0"/>
              </a:rPr>
              <a:t>Foreign movies having the highest rates.</a:t>
            </a:r>
          </a:p>
        </p:txBody>
      </p:sp>
    </p:spTree>
    <p:extLst>
      <p:ext uri="{BB962C8B-B14F-4D97-AF65-F5344CB8AC3E}">
        <p14:creationId xmlns:p14="http://schemas.microsoft.com/office/powerpoint/2010/main" val="20822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353D-F5DF-79B5-3E1E-A6A2BF2432E9}"/>
              </a:ext>
            </a:extLst>
          </p:cNvPr>
          <p:cNvSpPr>
            <a:spLocks noGrp="1"/>
          </p:cNvSpPr>
          <p:nvPr>
            <p:ph type="title"/>
          </p:nvPr>
        </p:nvSpPr>
        <p:spPr>
          <a:xfrm>
            <a:off x="685802" y="2700866"/>
            <a:ext cx="10131425" cy="1456267"/>
          </a:xfrm>
        </p:spPr>
        <p:txBody>
          <a:bodyPr/>
          <a:lstStyle/>
          <a:p>
            <a:pPr algn="ctr"/>
            <a:r>
              <a:rPr lang="en-IN" b="1" i="1" dirty="0"/>
              <a:t>Thank you</a:t>
            </a:r>
          </a:p>
        </p:txBody>
      </p:sp>
    </p:spTree>
    <p:extLst>
      <p:ext uri="{BB962C8B-B14F-4D97-AF65-F5344CB8AC3E}">
        <p14:creationId xmlns:p14="http://schemas.microsoft.com/office/powerpoint/2010/main" val="29158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690-7156-C109-E4FA-5671B3356121}"/>
              </a:ext>
            </a:extLst>
          </p:cNvPr>
          <p:cNvSpPr>
            <a:spLocks noGrp="1"/>
          </p:cNvSpPr>
          <p:nvPr>
            <p:ph type="title"/>
          </p:nvPr>
        </p:nvSpPr>
        <p:spPr>
          <a:xfrm>
            <a:off x="685801" y="609601"/>
            <a:ext cx="10848974" cy="1104900"/>
          </a:xfrm>
        </p:spPr>
        <p:txBody>
          <a:bodyPr>
            <a:normAutofit/>
          </a:bodyPr>
          <a:lstStyle/>
          <a:p>
            <a:pPr algn="ctr"/>
            <a:r>
              <a:rPr lang="en-IN" sz="4400" dirty="0"/>
              <a:t>Business objective</a:t>
            </a:r>
          </a:p>
        </p:txBody>
      </p:sp>
      <p:sp>
        <p:nvSpPr>
          <p:cNvPr id="3" name="Content Placeholder 2">
            <a:extLst>
              <a:ext uri="{FF2B5EF4-FFF2-40B4-BE49-F238E27FC236}">
                <a16:creationId xmlns:a16="http://schemas.microsoft.com/office/drawing/2014/main" id="{B26B5ACC-B5A8-7606-DC8C-9D675E4B1439}"/>
              </a:ext>
            </a:extLst>
          </p:cNvPr>
          <p:cNvSpPr>
            <a:spLocks noGrp="1"/>
          </p:cNvSpPr>
          <p:nvPr>
            <p:ph idx="1"/>
          </p:nvPr>
        </p:nvSpPr>
        <p:spPr>
          <a:xfrm>
            <a:off x="914401" y="1503892"/>
            <a:ext cx="10131425" cy="1925108"/>
          </a:xfrm>
        </p:spPr>
        <p:txBody>
          <a:bodyPr anchor="t"/>
          <a:lstStyle/>
          <a:p>
            <a:pPr marL="0" indent="0">
              <a:buNone/>
            </a:pPr>
            <a:r>
              <a:rPr lang="en-US" dirty="0"/>
              <a:t>Movie On Rent is a chain of movie rental stores operating in a certain country It has a vast collection of movies in DVD and Blue Ray disc formats. The management of the company wants to analyze what kind of movies are most often rented, which genres they belong to, and which actors appeared in them. It will help the management stock up the inventory as per audience's preferences for improved business</a:t>
            </a:r>
            <a:endParaRPr lang="en-IN" dirty="0"/>
          </a:p>
        </p:txBody>
      </p:sp>
    </p:spTree>
    <p:extLst>
      <p:ext uri="{BB962C8B-B14F-4D97-AF65-F5344CB8AC3E}">
        <p14:creationId xmlns:p14="http://schemas.microsoft.com/office/powerpoint/2010/main" val="164939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258F-E639-5EF1-5923-09CD094948BE}"/>
              </a:ext>
            </a:extLst>
          </p:cNvPr>
          <p:cNvSpPr>
            <a:spLocks noGrp="1"/>
          </p:cNvSpPr>
          <p:nvPr>
            <p:ph type="title"/>
          </p:nvPr>
        </p:nvSpPr>
        <p:spPr>
          <a:xfrm>
            <a:off x="1030286" y="147961"/>
            <a:ext cx="10131425" cy="713173"/>
          </a:xfrm>
        </p:spPr>
        <p:txBody>
          <a:bodyPr>
            <a:normAutofit/>
          </a:bodyPr>
          <a:lstStyle/>
          <a:p>
            <a:pPr algn="ctr"/>
            <a:r>
              <a:rPr lang="en-IN" sz="1800" b="1" u="sng" dirty="0"/>
              <a:t>SAKILA DATABASE Er diagram</a:t>
            </a:r>
          </a:p>
        </p:txBody>
      </p:sp>
      <p:pic>
        <p:nvPicPr>
          <p:cNvPr id="4" name="Picture 3">
            <a:extLst>
              <a:ext uri="{FF2B5EF4-FFF2-40B4-BE49-F238E27FC236}">
                <a16:creationId xmlns:a16="http://schemas.microsoft.com/office/drawing/2014/main" id="{EA36006D-A4EC-93E3-18C2-EA853B8AEFD9}"/>
              </a:ext>
            </a:extLst>
          </p:cNvPr>
          <p:cNvPicPr>
            <a:picLocks noChangeAspect="1"/>
          </p:cNvPicPr>
          <p:nvPr/>
        </p:nvPicPr>
        <p:blipFill>
          <a:blip r:embed="rId2"/>
          <a:stretch>
            <a:fillRect/>
          </a:stretch>
        </p:blipFill>
        <p:spPr>
          <a:xfrm>
            <a:off x="1447059" y="861134"/>
            <a:ext cx="9348188" cy="5601810"/>
          </a:xfrm>
          <a:prstGeom prst="rect">
            <a:avLst/>
          </a:prstGeom>
        </p:spPr>
      </p:pic>
    </p:spTree>
    <p:extLst>
      <p:ext uri="{BB962C8B-B14F-4D97-AF65-F5344CB8AC3E}">
        <p14:creationId xmlns:p14="http://schemas.microsoft.com/office/powerpoint/2010/main" val="241617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8E76-D5EF-0332-1916-694A89F940E4}"/>
              </a:ext>
            </a:extLst>
          </p:cNvPr>
          <p:cNvSpPr>
            <a:spLocks noGrp="1"/>
          </p:cNvSpPr>
          <p:nvPr>
            <p:ph type="title"/>
          </p:nvPr>
        </p:nvSpPr>
        <p:spPr>
          <a:xfrm>
            <a:off x="685801" y="0"/>
            <a:ext cx="10131425" cy="435006"/>
          </a:xfrm>
        </p:spPr>
        <p:txBody>
          <a:bodyPr>
            <a:noAutofit/>
          </a:bodyPr>
          <a:lstStyle/>
          <a:p>
            <a:pPr algn="ctr"/>
            <a:r>
              <a:rPr lang="en-IN" sz="2800" b="1" dirty="0"/>
              <a:t>Problem statements</a:t>
            </a:r>
          </a:p>
        </p:txBody>
      </p:sp>
      <p:sp>
        <p:nvSpPr>
          <p:cNvPr id="3" name="Content Placeholder 2">
            <a:extLst>
              <a:ext uri="{FF2B5EF4-FFF2-40B4-BE49-F238E27FC236}">
                <a16:creationId xmlns:a16="http://schemas.microsoft.com/office/drawing/2014/main" id="{EF4E4182-17F2-C539-7668-41B048A419FB}"/>
              </a:ext>
            </a:extLst>
          </p:cNvPr>
          <p:cNvSpPr>
            <a:spLocks noGrp="1"/>
          </p:cNvSpPr>
          <p:nvPr>
            <p:ph idx="1"/>
          </p:nvPr>
        </p:nvSpPr>
        <p:spPr>
          <a:xfrm>
            <a:off x="0" y="435006"/>
            <a:ext cx="12191999" cy="6422993"/>
          </a:xfrm>
        </p:spPr>
        <p:txBody>
          <a:bodyPr anchor="t">
            <a:normAutofit lnSpcReduction="10000"/>
          </a:bodyPr>
          <a:lstStyle/>
          <a:p>
            <a:pPr marL="0" indent="0">
              <a:spcAft>
                <a:spcPts val="100"/>
              </a:spcAft>
              <a:buNone/>
            </a:pPr>
            <a:r>
              <a:rPr lang="en-US" sz="1600" b="1" u="sng" dirty="0"/>
              <a:t>Task 1: </a:t>
            </a:r>
            <a:r>
              <a:rPr lang="en-US" sz="1400" dirty="0"/>
              <a:t>Display the full names of actors available in the database.</a:t>
            </a:r>
          </a:p>
          <a:p>
            <a:pPr marL="0" indent="0">
              <a:spcAft>
                <a:spcPts val="100"/>
              </a:spcAft>
              <a:buNone/>
            </a:pPr>
            <a:r>
              <a:rPr lang="en-US" sz="1600" b="1" u="sng" dirty="0"/>
              <a:t>Task 2 </a:t>
            </a:r>
            <a:r>
              <a:rPr lang="en-US" sz="1400" dirty="0"/>
              <a:t>Management wants to know if there are any names of the actors appearing frequently.</a:t>
            </a:r>
          </a:p>
          <a:p>
            <a:pPr marL="400050" indent="-400050">
              <a:spcAft>
                <a:spcPts val="100"/>
              </a:spcAft>
              <a:buAutoNum type="romanLcPeriod"/>
            </a:pPr>
            <a:r>
              <a:rPr lang="en-US" sz="1400" dirty="0"/>
              <a:t>Display the number of times each first name appears in the database.</a:t>
            </a:r>
          </a:p>
          <a:p>
            <a:pPr marL="400050" indent="-400050">
              <a:spcAft>
                <a:spcPts val="100"/>
              </a:spcAft>
              <a:buAutoNum type="romanLcPeriod"/>
            </a:pPr>
            <a:r>
              <a:rPr lang="en-US" sz="1400" dirty="0"/>
              <a:t>What is the count of actors that have unique first names in the database? Display the first names of all these actors.</a:t>
            </a:r>
          </a:p>
          <a:p>
            <a:pPr marL="0" indent="0">
              <a:spcAft>
                <a:spcPts val="100"/>
              </a:spcAft>
              <a:buNone/>
            </a:pPr>
            <a:r>
              <a:rPr lang="en-US" sz="1600" b="1" u="sng" dirty="0"/>
              <a:t>Task 3: </a:t>
            </a:r>
            <a:r>
              <a:rPr lang="en-US" sz="1400" dirty="0"/>
              <a:t>The management is interested to analyze the similarity in the last names of the actors</a:t>
            </a:r>
          </a:p>
          <a:p>
            <a:pPr marL="400050" indent="-400050">
              <a:spcAft>
                <a:spcPts val="100"/>
              </a:spcAft>
              <a:buAutoNum type="romanLcPeriod"/>
            </a:pPr>
            <a:r>
              <a:rPr lang="en-US" sz="1400" dirty="0"/>
              <a:t>Display the number of times each last name appears in the database.</a:t>
            </a:r>
          </a:p>
          <a:p>
            <a:pPr marL="400050" indent="-400050">
              <a:spcAft>
                <a:spcPts val="100"/>
              </a:spcAft>
              <a:buAutoNum type="romanLcPeriod"/>
            </a:pPr>
            <a:r>
              <a:rPr lang="en-US" sz="1400" dirty="0"/>
              <a:t>Display all unique last names in the database.</a:t>
            </a:r>
          </a:p>
          <a:p>
            <a:pPr marL="0" indent="0">
              <a:spcAft>
                <a:spcPts val="100"/>
              </a:spcAft>
              <a:buNone/>
            </a:pPr>
            <a:r>
              <a:rPr lang="en-US" sz="1600" b="1" u="sng" dirty="0"/>
              <a:t>Task 4</a:t>
            </a:r>
            <a:r>
              <a:rPr lang="en-US" sz="1400" dirty="0"/>
              <a:t>: The management wants to analyze the movies based on their ratings to determine if they are suitable for kids or some parental assistance is required. Perform the following tasks to perform the required analysis.</a:t>
            </a:r>
          </a:p>
          <a:p>
            <a:pPr marL="400050" indent="-400050">
              <a:spcAft>
                <a:spcPts val="100"/>
              </a:spcAft>
              <a:buAutoNum type="romanLcPeriod"/>
            </a:pPr>
            <a:r>
              <a:rPr lang="en-US" sz="1400" dirty="0"/>
              <a:t>Display the list of records for the movies with the rating "R" (The movies with the rating "R" are not suitable for audience under 17 years of age).</a:t>
            </a:r>
          </a:p>
          <a:p>
            <a:pPr marL="400050" indent="-400050">
              <a:spcAft>
                <a:spcPts val="100"/>
              </a:spcAft>
              <a:buAutoNum type="romanLcPeriod"/>
            </a:pPr>
            <a:r>
              <a:rPr lang="en-US" sz="1400" dirty="0"/>
              <a:t>Display the list of records for the movies that are not rated "R".</a:t>
            </a:r>
          </a:p>
          <a:p>
            <a:pPr marL="400050" indent="-400050">
              <a:spcAft>
                <a:spcPts val="100"/>
              </a:spcAft>
              <a:buAutoNum type="romanLcPeriod" startAt="3"/>
            </a:pPr>
            <a:r>
              <a:rPr lang="en-US" sz="1400" dirty="0"/>
              <a:t>Display the list of records for the movies that are suitable for audience below 13 years of age</a:t>
            </a:r>
            <a:endParaRPr lang="en-IN" sz="1400" dirty="0"/>
          </a:p>
          <a:p>
            <a:pPr marL="0" indent="0">
              <a:spcAft>
                <a:spcPts val="100"/>
              </a:spcAft>
              <a:buNone/>
            </a:pPr>
            <a:r>
              <a:rPr lang="en-US" sz="1600" b="1" u="sng" dirty="0"/>
              <a:t>Task 5</a:t>
            </a:r>
            <a:r>
              <a:rPr lang="en-US" sz="1400" dirty="0"/>
              <a:t>: The board members want to understand the replacement cost of a movie copy(disc - DVD/Blue Ray). The replacement cost refers to the amount charged to the customer if the movie disc is not returned or is returned in a damaged state.</a:t>
            </a:r>
          </a:p>
          <a:p>
            <a:pPr marL="400050" indent="-400050">
              <a:spcAft>
                <a:spcPts val="100"/>
              </a:spcAft>
              <a:buAutoNum type="romanLcPeriod"/>
            </a:pPr>
            <a:r>
              <a:rPr lang="en-US" sz="1400" dirty="0"/>
              <a:t>Display the list of records for the movies where the replacement cost is up to $11.</a:t>
            </a:r>
          </a:p>
          <a:p>
            <a:pPr marL="400050" indent="-400050">
              <a:spcAft>
                <a:spcPts val="100"/>
              </a:spcAft>
              <a:buAutoNum type="romanLcPeriod"/>
            </a:pPr>
            <a:r>
              <a:rPr lang="en-US" sz="1400" dirty="0"/>
              <a:t>Display the list of records for the movies where the replacement cost is between $11 and $20.</a:t>
            </a:r>
          </a:p>
          <a:p>
            <a:pPr marL="400050" indent="-400050">
              <a:spcAft>
                <a:spcPts val="100"/>
              </a:spcAft>
              <a:buAutoNum type="romanLcPeriod"/>
            </a:pPr>
            <a:r>
              <a:rPr lang="en-US" sz="1400" dirty="0"/>
              <a:t>Display the list of records for the all movies in descending order of their replacement costs.</a:t>
            </a:r>
          </a:p>
          <a:p>
            <a:pPr marL="0" indent="0">
              <a:spcAft>
                <a:spcPts val="100"/>
              </a:spcAft>
              <a:buNone/>
            </a:pPr>
            <a:r>
              <a:rPr lang="en-US" sz="1600" b="1" u="sng" dirty="0"/>
              <a:t>Task 6:</a:t>
            </a:r>
            <a:r>
              <a:rPr lang="en-US" sz="1400" dirty="0"/>
              <a:t> Display the names of the top 3 movies with the greatest number of actors.</a:t>
            </a:r>
          </a:p>
          <a:p>
            <a:pPr marL="0" indent="0">
              <a:spcAft>
                <a:spcPts val="100"/>
              </a:spcAft>
              <a:buNone/>
            </a:pPr>
            <a:r>
              <a:rPr lang="en-US" sz="1600" b="1" u="sng" dirty="0"/>
              <a:t>Task 7. </a:t>
            </a:r>
            <a:r>
              <a:rPr lang="en-US" sz="1400" dirty="0"/>
              <a:t>'Music of Queen' and 'Kris Kristofferson' have seen an unlikely resurgence. As an unintended consequence, films starting with the letters 'K' and 'Q' have also soared in popularity. Display the titles of the movies starting with the letters 'K' and ‘Q</a:t>
            </a:r>
          </a:p>
          <a:p>
            <a:pPr marL="0" indent="0">
              <a:spcAft>
                <a:spcPts val="100"/>
              </a:spcAft>
              <a:buNone/>
            </a:pPr>
            <a:r>
              <a:rPr lang="en-US" sz="1600" b="1" u="sng" dirty="0"/>
              <a:t>Task 8: </a:t>
            </a:r>
            <a:r>
              <a:rPr lang="en-US" sz="1400" dirty="0"/>
              <a:t>The film 'Agent Truman' has been a great success. Display the names of all actors who appeared in this film.</a:t>
            </a:r>
          </a:p>
          <a:p>
            <a:pPr marL="0" indent="0">
              <a:spcAft>
                <a:spcPts val="100"/>
              </a:spcAft>
              <a:buNone/>
            </a:pPr>
            <a:r>
              <a:rPr lang="en-US" sz="1600" b="1" u="sng" dirty="0"/>
              <a:t>Task 9: </a:t>
            </a:r>
            <a:r>
              <a:rPr lang="en-US" sz="1400" dirty="0"/>
              <a:t>Sales have been lagging among young families, so the management wants to promote family movies Identify all the movies categorized as family films.</a:t>
            </a:r>
          </a:p>
          <a:p>
            <a:pPr marL="0" indent="0">
              <a:spcAft>
                <a:spcPts val="100"/>
              </a:spcAft>
              <a:buNone/>
            </a:pPr>
            <a:r>
              <a:rPr lang="en-US" sz="1600" b="1" u="sng" dirty="0"/>
              <a:t>Task 10</a:t>
            </a:r>
            <a:r>
              <a:rPr lang="en-US" sz="1400" dirty="0"/>
              <a:t>: The management wants to observe the rental rates and rental frequencies(Number of time the movie disc is rented).</a:t>
            </a:r>
          </a:p>
          <a:p>
            <a:pPr>
              <a:spcAft>
                <a:spcPts val="100"/>
              </a:spcAft>
              <a:buAutoNum type="romanLcPeriod"/>
            </a:pPr>
            <a:r>
              <a:rPr lang="en-US" sz="1400" dirty="0"/>
              <a:t>Display the maximum, minimum, and average rental rates of movies based on their ratings. The output must be sorted in descending order of the average rental rates.</a:t>
            </a:r>
          </a:p>
          <a:p>
            <a:pPr>
              <a:spcAft>
                <a:spcPts val="100"/>
              </a:spcAft>
              <a:buAutoNum type="romanLcPeriod"/>
            </a:pPr>
            <a:r>
              <a:rPr lang="en-US" sz="1400" dirty="0"/>
              <a:t>Display the movies in descending order of their rental frequencies, so the management can maintain more copies of those movies</a:t>
            </a:r>
          </a:p>
          <a:p>
            <a:pPr marL="0" indent="0">
              <a:spcAft>
                <a:spcPts val="100"/>
              </a:spcAft>
              <a:buNone/>
            </a:pPr>
            <a:r>
              <a:rPr lang="en-US" sz="1600" b="1" u="sng" dirty="0"/>
              <a:t>Task 11: </a:t>
            </a:r>
            <a:r>
              <a:rPr lang="en-US" sz="1400" dirty="0"/>
              <a:t>In how many film categories, the difference between the average film replacement cost ((disc-DVD/Blue Ray) and the average film rental rate is greater than $15?Display the list of all film categories identified above, along with the corresponding average film replacement cost and average film rental rate.</a:t>
            </a:r>
          </a:p>
          <a:p>
            <a:pPr marL="0" indent="0">
              <a:spcAft>
                <a:spcPts val="100"/>
              </a:spcAft>
              <a:buNone/>
            </a:pPr>
            <a:r>
              <a:rPr lang="en-US" sz="1600" b="1" u="sng" dirty="0"/>
              <a:t>Task 12: </a:t>
            </a:r>
            <a:r>
              <a:rPr lang="en-US" sz="1400" dirty="0"/>
              <a:t>Display the film categories in which the number of movies is greater than 70.</a:t>
            </a:r>
          </a:p>
        </p:txBody>
      </p:sp>
    </p:spTree>
    <p:extLst>
      <p:ext uri="{BB962C8B-B14F-4D97-AF65-F5344CB8AC3E}">
        <p14:creationId xmlns:p14="http://schemas.microsoft.com/office/powerpoint/2010/main" val="299001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F4F0C-6871-BD54-42D7-09AE0E04F5C3}"/>
              </a:ext>
            </a:extLst>
          </p:cNvPr>
          <p:cNvPicPr>
            <a:picLocks noChangeAspect="1"/>
          </p:cNvPicPr>
          <p:nvPr/>
        </p:nvPicPr>
        <p:blipFill>
          <a:blip r:embed="rId2"/>
          <a:stretch>
            <a:fillRect/>
          </a:stretch>
        </p:blipFill>
        <p:spPr>
          <a:xfrm>
            <a:off x="125916" y="484604"/>
            <a:ext cx="3036998" cy="3817529"/>
          </a:xfrm>
          <a:prstGeom prst="rect">
            <a:avLst/>
          </a:prstGeom>
          <a:effectLst>
            <a:innerShdw blurRad="114300">
              <a:prstClr val="black"/>
            </a:innerShdw>
          </a:effectLst>
        </p:spPr>
      </p:pic>
      <p:pic>
        <p:nvPicPr>
          <p:cNvPr id="9" name="Picture 8">
            <a:extLst>
              <a:ext uri="{FF2B5EF4-FFF2-40B4-BE49-F238E27FC236}">
                <a16:creationId xmlns:a16="http://schemas.microsoft.com/office/drawing/2014/main" id="{28ED695D-6FD0-5335-9BBF-D5FA546EF136}"/>
              </a:ext>
            </a:extLst>
          </p:cNvPr>
          <p:cNvPicPr>
            <a:picLocks noChangeAspect="1"/>
          </p:cNvPicPr>
          <p:nvPr/>
        </p:nvPicPr>
        <p:blipFill>
          <a:blip r:embed="rId3"/>
          <a:stretch>
            <a:fillRect/>
          </a:stretch>
        </p:blipFill>
        <p:spPr>
          <a:xfrm>
            <a:off x="8530843" y="658815"/>
            <a:ext cx="3321580" cy="3557034"/>
          </a:xfrm>
          <a:prstGeom prst="rect">
            <a:avLst/>
          </a:prstGeom>
          <a:effectLst>
            <a:innerShdw blurRad="114300">
              <a:prstClr val="black"/>
            </a:innerShdw>
          </a:effectLst>
        </p:spPr>
      </p:pic>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61B960A-2C07-6F09-E970-32B67FB242AB}"/>
              </a:ext>
            </a:extLst>
          </p:cNvPr>
          <p:cNvSpPr txBox="1"/>
          <p:nvPr/>
        </p:nvSpPr>
        <p:spPr>
          <a:xfrm>
            <a:off x="1691936" y="484605"/>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1</a:t>
            </a:r>
          </a:p>
        </p:txBody>
      </p:sp>
      <p:sp>
        <p:nvSpPr>
          <p:cNvPr id="18" name="Callout: Up Arrow 17">
            <a:extLst>
              <a:ext uri="{FF2B5EF4-FFF2-40B4-BE49-F238E27FC236}">
                <a16:creationId xmlns:a16="http://schemas.microsoft.com/office/drawing/2014/main" id="{E73CF0FB-210A-F4BD-B811-0374979CBF46}"/>
              </a:ext>
            </a:extLst>
          </p:cNvPr>
          <p:cNvSpPr/>
          <p:nvPr/>
        </p:nvSpPr>
        <p:spPr>
          <a:xfrm>
            <a:off x="354297" y="4469805"/>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After concating first_name and last_name we have got 200 rows means there are 200 name in the list</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4758361" y="4562202"/>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We got around 128 rows  means around 72 names are repeating</a:t>
            </a:r>
          </a:p>
        </p:txBody>
      </p:sp>
      <p:sp>
        <p:nvSpPr>
          <p:cNvPr id="20" name="Callout: Up Arrow 19">
            <a:extLst>
              <a:ext uri="{FF2B5EF4-FFF2-40B4-BE49-F238E27FC236}">
                <a16:creationId xmlns:a16="http://schemas.microsoft.com/office/drawing/2014/main" id="{984AEC7E-4620-4AD4-1A8A-CA0369016EB2}"/>
              </a:ext>
            </a:extLst>
          </p:cNvPr>
          <p:cNvSpPr/>
          <p:nvPr/>
        </p:nvSpPr>
        <p:spPr>
          <a:xfrm>
            <a:off x="8853995" y="4358933"/>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around 76 unique names in the table</a:t>
            </a:r>
          </a:p>
        </p:txBody>
      </p:sp>
      <p:pic>
        <p:nvPicPr>
          <p:cNvPr id="22" name="Picture 21">
            <a:extLst>
              <a:ext uri="{FF2B5EF4-FFF2-40B4-BE49-F238E27FC236}">
                <a16:creationId xmlns:a16="http://schemas.microsoft.com/office/drawing/2014/main" id="{DD674DDE-57ED-C605-C4D2-20E931C8E71B}"/>
              </a:ext>
            </a:extLst>
          </p:cNvPr>
          <p:cNvPicPr>
            <a:picLocks noChangeAspect="1"/>
          </p:cNvPicPr>
          <p:nvPr/>
        </p:nvPicPr>
        <p:blipFill>
          <a:blip r:embed="rId4"/>
          <a:stretch>
            <a:fillRect/>
          </a:stretch>
        </p:blipFill>
        <p:spPr>
          <a:xfrm>
            <a:off x="3447497" y="658815"/>
            <a:ext cx="4744003" cy="3903387"/>
          </a:xfrm>
          <a:prstGeom prst="rect">
            <a:avLst/>
          </a:prstGeom>
          <a:effectLst>
            <a:innerShdw blurRad="114300">
              <a:prstClr val="black"/>
            </a:innerShdw>
          </a:effectLst>
        </p:spPr>
      </p:pic>
      <p:sp>
        <p:nvSpPr>
          <p:cNvPr id="25" name="TextBox 24">
            <a:extLst>
              <a:ext uri="{FF2B5EF4-FFF2-40B4-BE49-F238E27FC236}">
                <a16:creationId xmlns:a16="http://schemas.microsoft.com/office/drawing/2014/main" id="{8BD0AA04-CF5B-ADB2-8C0C-D116A5B45220}"/>
              </a:ext>
            </a:extLst>
          </p:cNvPr>
          <p:cNvSpPr txBox="1"/>
          <p:nvPr/>
        </p:nvSpPr>
        <p:spPr>
          <a:xfrm>
            <a:off x="5680751" y="669271"/>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2 a</a:t>
            </a:r>
          </a:p>
        </p:txBody>
      </p:sp>
      <p:sp>
        <p:nvSpPr>
          <p:cNvPr id="26" name="TextBox 25">
            <a:extLst>
              <a:ext uri="{FF2B5EF4-FFF2-40B4-BE49-F238E27FC236}">
                <a16:creationId xmlns:a16="http://schemas.microsoft.com/office/drawing/2014/main" id="{BF750B5A-90A7-B0E4-D8FE-8B4869593C22}"/>
              </a:ext>
            </a:extLst>
          </p:cNvPr>
          <p:cNvSpPr txBox="1"/>
          <p:nvPr/>
        </p:nvSpPr>
        <p:spPr>
          <a:xfrm>
            <a:off x="10298830" y="658815"/>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2 b</a:t>
            </a:r>
          </a:p>
        </p:txBody>
      </p:sp>
    </p:spTree>
    <p:extLst>
      <p:ext uri="{BB962C8B-B14F-4D97-AF65-F5344CB8AC3E}">
        <p14:creationId xmlns:p14="http://schemas.microsoft.com/office/powerpoint/2010/main" val="397351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8" name="Callout: Up Arrow 17">
            <a:extLst>
              <a:ext uri="{FF2B5EF4-FFF2-40B4-BE49-F238E27FC236}">
                <a16:creationId xmlns:a16="http://schemas.microsoft.com/office/drawing/2014/main" id="{E73CF0FB-210A-F4BD-B811-0374979CBF46}"/>
              </a:ext>
            </a:extLst>
          </p:cNvPr>
          <p:cNvSpPr/>
          <p:nvPr/>
        </p:nvSpPr>
        <p:spPr>
          <a:xfrm>
            <a:off x="1390995" y="4200052"/>
            <a:ext cx="3188050" cy="2029299"/>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We got around 121 rows  means around 79 names are repeating</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7863398" y="4571527"/>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around 66 unique names in the table</a:t>
            </a:r>
          </a:p>
        </p:txBody>
      </p:sp>
      <p:pic>
        <p:nvPicPr>
          <p:cNvPr id="4" name="Picture 3">
            <a:extLst>
              <a:ext uri="{FF2B5EF4-FFF2-40B4-BE49-F238E27FC236}">
                <a16:creationId xmlns:a16="http://schemas.microsoft.com/office/drawing/2014/main" id="{25867003-AF23-3C76-47AA-D051A8B0FF59}"/>
              </a:ext>
            </a:extLst>
          </p:cNvPr>
          <p:cNvPicPr>
            <a:picLocks noChangeAspect="1"/>
          </p:cNvPicPr>
          <p:nvPr/>
        </p:nvPicPr>
        <p:blipFill>
          <a:blip r:embed="rId2"/>
          <a:stretch>
            <a:fillRect/>
          </a:stretch>
        </p:blipFill>
        <p:spPr>
          <a:xfrm>
            <a:off x="662725" y="785590"/>
            <a:ext cx="5768964" cy="3414462"/>
          </a:xfrm>
          <a:prstGeom prst="rect">
            <a:avLst/>
          </a:prstGeom>
          <a:effectLst>
            <a:innerShdw blurRad="114300">
              <a:prstClr val="black"/>
            </a:innerShdw>
          </a:effectLst>
        </p:spPr>
      </p:pic>
      <p:sp>
        <p:nvSpPr>
          <p:cNvPr id="5" name="TextBox 4">
            <a:extLst>
              <a:ext uri="{FF2B5EF4-FFF2-40B4-BE49-F238E27FC236}">
                <a16:creationId xmlns:a16="http://schemas.microsoft.com/office/drawing/2014/main" id="{954666DC-D0C3-CD1A-87B8-215C8D556172}"/>
              </a:ext>
            </a:extLst>
          </p:cNvPr>
          <p:cNvSpPr txBox="1"/>
          <p:nvPr/>
        </p:nvSpPr>
        <p:spPr>
          <a:xfrm>
            <a:off x="3547207" y="755330"/>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3a</a:t>
            </a:r>
          </a:p>
        </p:txBody>
      </p:sp>
      <p:pic>
        <p:nvPicPr>
          <p:cNvPr id="7" name="Picture 6">
            <a:extLst>
              <a:ext uri="{FF2B5EF4-FFF2-40B4-BE49-F238E27FC236}">
                <a16:creationId xmlns:a16="http://schemas.microsoft.com/office/drawing/2014/main" id="{9454A86A-8416-7696-7067-6BD50D3F4F06}"/>
              </a:ext>
            </a:extLst>
          </p:cNvPr>
          <p:cNvPicPr>
            <a:picLocks noChangeAspect="1"/>
          </p:cNvPicPr>
          <p:nvPr/>
        </p:nvPicPr>
        <p:blipFill>
          <a:blip r:embed="rId3"/>
          <a:stretch>
            <a:fillRect/>
          </a:stretch>
        </p:blipFill>
        <p:spPr>
          <a:xfrm>
            <a:off x="7460010" y="171908"/>
            <a:ext cx="3482052" cy="4399619"/>
          </a:xfrm>
          <a:prstGeom prst="rect">
            <a:avLst/>
          </a:prstGeom>
          <a:effectLst>
            <a:innerShdw blurRad="114300">
              <a:prstClr val="black"/>
            </a:innerShdw>
          </a:effectLst>
        </p:spPr>
      </p:pic>
      <p:sp>
        <p:nvSpPr>
          <p:cNvPr id="8" name="TextBox 7">
            <a:extLst>
              <a:ext uri="{FF2B5EF4-FFF2-40B4-BE49-F238E27FC236}">
                <a16:creationId xmlns:a16="http://schemas.microsoft.com/office/drawing/2014/main" id="{A5F8360D-B6A0-5EBE-09D1-132FE38BCCF1}"/>
              </a:ext>
            </a:extLst>
          </p:cNvPr>
          <p:cNvSpPr txBox="1"/>
          <p:nvPr/>
        </p:nvSpPr>
        <p:spPr>
          <a:xfrm>
            <a:off x="9761878" y="219991"/>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3b</a:t>
            </a:r>
          </a:p>
        </p:txBody>
      </p:sp>
    </p:spTree>
    <p:extLst>
      <p:ext uri="{BB962C8B-B14F-4D97-AF65-F5344CB8AC3E}">
        <p14:creationId xmlns:p14="http://schemas.microsoft.com/office/powerpoint/2010/main" val="394352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8" name="Callout: Up Arrow 17">
            <a:extLst>
              <a:ext uri="{FF2B5EF4-FFF2-40B4-BE49-F238E27FC236}">
                <a16:creationId xmlns:a16="http://schemas.microsoft.com/office/drawing/2014/main" id="{E73CF0FB-210A-F4BD-B811-0374979CBF46}"/>
              </a:ext>
            </a:extLst>
          </p:cNvPr>
          <p:cNvSpPr/>
          <p:nvPr/>
        </p:nvSpPr>
        <p:spPr>
          <a:xfrm>
            <a:off x="213714" y="4155614"/>
            <a:ext cx="3188050" cy="2029299"/>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195 R Rating Movies</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4758361" y="4155614"/>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805 Non R rating Movies</a:t>
            </a:r>
          </a:p>
        </p:txBody>
      </p:sp>
      <p:pic>
        <p:nvPicPr>
          <p:cNvPr id="10" name="Picture 9">
            <a:extLst>
              <a:ext uri="{FF2B5EF4-FFF2-40B4-BE49-F238E27FC236}">
                <a16:creationId xmlns:a16="http://schemas.microsoft.com/office/drawing/2014/main" id="{7A87C6EB-7B33-271D-E355-08C8C82E323C}"/>
              </a:ext>
            </a:extLst>
          </p:cNvPr>
          <p:cNvPicPr>
            <a:picLocks noChangeAspect="1"/>
          </p:cNvPicPr>
          <p:nvPr/>
        </p:nvPicPr>
        <p:blipFill>
          <a:blip r:embed="rId2"/>
          <a:stretch>
            <a:fillRect/>
          </a:stretch>
        </p:blipFill>
        <p:spPr>
          <a:xfrm>
            <a:off x="213714" y="762571"/>
            <a:ext cx="3404617" cy="3163345"/>
          </a:xfrm>
          <a:prstGeom prst="rect">
            <a:avLst/>
          </a:prstGeom>
        </p:spPr>
      </p:pic>
      <p:sp>
        <p:nvSpPr>
          <p:cNvPr id="12" name="TextBox 11">
            <a:extLst>
              <a:ext uri="{FF2B5EF4-FFF2-40B4-BE49-F238E27FC236}">
                <a16:creationId xmlns:a16="http://schemas.microsoft.com/office/drawing/2014/main" id="{07B81EB4-9F67-7498-1F96-0F35B48757DB}"/>
              </a:ext>
            </a:extLst>
          </p:cNvPr>
          <p:cNvSpPr txBox="1"/>
          <p:nvPr/>
        </p:nvSpPr>
        <p:spPr>
          <a:xfrm>
            <a:off x="2189734" y="762571"/>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4 a</a:t>
            </a:r>
          </a:p>
        </p:txBody>
      </p:sp>
      <p:pic>
        <p:nvPicPr>
          <p:cNvPr id="14" name="Picture 13">
            <a:extLst>
              <a:ext uri="{FF2B5EF4-FFF2-40B4-BE49-F238E27FC236}">
                <a16:creationId xmlns:a16="http://schemas.microsoft.com/office/drawing/2014/main" id="{2DC41E52-863F-6427-E2F9-29165BB1F231}"/>
              </a:ext>
            </a:extLst>
          </p:cNvPr>
          <p:cNvPicPr>
            <a:picLocks noChangeAspect="1"/>
          </p:cNvPicPr>
          <p:nvPr/>
        </p:nvPicPr>
        <p:blipFill>
          <a:blip r:embed="rId3"/>
          <a:stretch>
            <a:fillRect/>
          </a:stretch>
        </p:blipFill>
        <p:spPr>
          <a:xfrm>
            <a:off x="4387127" y="826626"/>
            <a:ext cx="3176447" cy="3328988"/>
          </a:xfrm>
          <a:prstGeom prst="rect">
            <a:avLst/>
          </a:prstGeom>
        </p:spPr>
      </p:pic>
      <p:sp>
        <p:nvSpPr>
          <p:cNvPr id="17" name="TextBox 16">
            <a:extLst>
              <a:ext uri="{FF2B5EF4-FFF2-40B4-BE49-F238E27FC236}">
                <a16:creationId xmlns:a16="http://schemas.microsoft.com/office/drawing/2014/main" id="{7A0D5F64-6292-81CD-8116-0C62504FBAF8}"/>
              </a:ext>
            </a:extLst>
          </p:cNvPr>
          <p:cNvSpPr txBox="1"/>
          <p:nvPr/>
        </p:nvSpPr>
        <p:spPr>
          <a:xfrm>
            <a:off x="6096000" y="821363"/>
            <a:ext cx="1553593" cy="369332"/>
          </a:xfrm>
          <a:prstGeom prst="rect">
            <a:avLst/>
          </a:prstGeom>
          <a:noFill/>
          <a:effectLst>
            <a:glow rad="228600">
              <a:schemeClr val="accent3">
                <a:satMod val="175000"/>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4 b</a:t>
            </a:r>
          </a:p>
        </p:txBody>
      </p:sp>
      <p:sp>
        <p:nvSpPr>
          <p:cNvPr id="20" name="Callout: Up Arrow 19">
            <a:extLst>
              <a:ext uri="{FF2B5EF4-FFF2-40B4-BE49-F238E27FC236}">
                <a16:creationId xmlns:a16="http://schemas.microsoft.com/office/drawing/2014/main" id="{51A13BAF-FC9D-5BEB-A1CF-B7089550D625}"/>
              </a:ext>
            </a:extLst>
          </p:cNvPr>
          <p:cNvSpPr/>
          <p:nvPr/>
        </p:nvSpPr>
        <p:spPr>
          <a:xfrm>
            <a:off x="8920171" y="4121525"/>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372 PG and  G rating Movies</a:t>
            </a:r>
          </a:p>
        </p:txBody>
      </p:sp>
      <p:pic>
        <p:nvPicPr>
          <p:cNvPr id="22" name="Picture 21">
            <a:extLst>
              <a:ext uri="{FF2B5EF4-FFF2-40B4-BE49-F238E27FC236}">
                <a16:creationId xmlns:a16="http://schemas.microsoft.com/office/drawing/2014/main" id="{6853E4B7-4AB2-27A5-FA9C-1B3B9E30401C}"/>
              </a:ext>
            </a:extLst>
          </p:cNvPr>
          <p:cNvPicPr>
            <a:picLocks noChangeAspect="1"/>
          </p:cNvPicPr>
          <p:nvPr/>
        </p:nvPicPr>
        <p:blipFill>
          <a:blip r:embed="rId4"/>
          <a:stretch>
            <a:fillRect/>
          </a:stretch>
        </p:blipFill>
        <p:spPr>
          <a:xfrm>
            <a:off x="7896225" y="924257"/>
            <a:ext cx="3905250" cy="3133725"/>
          </a:xfrm>
          <a:prstGeom prst="rect">
            <a:avLst/>
          </a:prstGeom>
        </p:spPr>
      </p:pic>
      <p:sp>
        <p:nvSpPr>
          <p:cNvPr id="23" name="TextBox 22">
            <a:extLst>
              <a:ext uri="{FF2B5EF4-FFF2-40B4-BE49-F238E27FC236}">
                <a16:creationId xmlns:a16="http://schemas.microsoft.com/office/drawing/2014/main" id="{4E661C41-F046-3886-33F2-09DDD8CA38EA}"/>
              </a:ext>
            </a:extLst>
          </p:cNvPr>
          <p:cNvSpPr txBox="1"/>
          <p:nvPr/>
        </p:nvSpPr>
        <p:spPr>
          <a:xfrm>
            <a:off x="10257809" y="951133"/>
            <a:ext cx="1553593" cy="369332"/>
          </a:xfrm>
          <a:prstGeom prst="rect">
            <a:avLst/>
          </a:prstGeom>
          <a:noFill/>
          <a:effectLst>
            <a:glow rad="228600">
              <a:schemeClr val="accent3">
                <a:satMod val="175000"/>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4 c</a:t>
            </a:r>
          </a:p>
        </p:txBody>
      </p:sp>
    </p:spTree>
    <p:extLst>
      <p:ext uri="{BB962C8B-B14F-4D97-AF65-F5344CB8AC3E}">
        <p14:creationId xmlns:p14="http://schemas.microsoft.com/office/powerpoint/2010/main" val="253399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8" name="Callout: Up Arrow 17">
            <a:extLst>
              <a:ext uri="{FF2B5EF4-FFF2-40B4-BE49-F238E27FC236}">
                <a16:creationId xmlns:a16="http://schemas.microsoft.com/office/drawing/2014/main" id="{E73CF0FB-210A-F4BD-B811-0374979CBF46}"/>
              </a:ext>
            </a:extLst>
          </p:cNvPr>
          <p:cNvSpPr/>
          <p:nvPr/>
        </p:nvSpPr>
        <p:spPr>
          <a:xfrm>
            <a:off x="213714" y="4155614"/>
            <a:ext cx="3188050" cy="2029299"/>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90 movies whose Rental cost is less than 11$</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4758361" y="4155614"/>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424 Movies whose Replacement cost is between 11$ and 20$</a:t>
            </a:r>
          </a:p>
        </p:txBody>
      </p:sp>
      <p:sp>
        <p:nvSpPr>
          <p:cNvPr id="20" name="Callout: Up Arrow 19">
            <a:extLst>
              <a:ext uri="{FF2B5EF4-FFF2-40B4-BE49-F238E27FC236}">
                <a16:creationId xmlns:a16="http://schemas.microsoft.com/office/drawing/2014/main" id="{51A13BAF-FC9D-5BEB-A1CF-B7089550D625}"/>
              </a:ext>
            </a:extLst>
          </p:cNvPr>
          <p:cNvSpPr/>
          <p:nvPr/>
        </p:nvSpPr>
        <p:spPr>
          <a:xfrm>
            <a:off x="8920171" y="4121525"/>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We use order by to arrange data in ascending order based on replacement cost</a:t>
            </a:r>
          </a:p>
        </p:txBody>
      </p:sp>
      <p:pic>
        <p:nvPicPr>
          <p:cNvPr id="3" name="Picture 2">
            <a:extLst>
              <a:ext uri="{FF2B5EF4-FFF2-40B4-BE49-F238E27FC236}">
                <a16:creationId xmlns:a16="http://schemas.microsoft.com/office/drawing/2014/main" id="{2224B5C9-79B2-3417-DF5E-4CDE8CBAF562}"/>
              </a:ext>
            </a:extLst>
          </p:cNvPr>
          <p:cNvPicPr>
            <a:picLocks noChangeAspect="1"/>
          </p:cNvPicPr>
          <p:nvPr/>
        </p:nvPicPr>
        <p:blipFill>
          <a:blip r:embed="rId2"/>
          <a:stretch>
            <a:fillRect/>
          </a:stretch>
        </p:blipFill>
        <p:spPr>
          <a:xfrm>
            <a:off x="351341" y="711290"/>
            <a:ext cx="3181350" cy="3276600"/>
          </a:xfrm>
          <a:prstGeom prst="rect">
            <a:avLst/>
          </a:prstGeom>
        </p:spPr>
      </p:pic>
      <p:sp>
        <p:nvSpPr>
          <p:cNvPr id="4" name="TextBox 3">
            <a:extLst>
              <a:ext uri="{FF2B5EF4-FFF2-40B4-BE49-F238E27FC236}">
                <a16:creationId xmlns:a16="http://schemas.microsoft.com/office/drawing/2014/main" id="{525CA997-DD2C-6B03-4213-F8C427A3EE97}"/>
              </a:ext>
            </a:extLst>
          </p:cNvPr>
          <p:cNvSpPr txBox="1"/>
          <p:nvPr/>
        </p:nvSpPr>
        <p:spPr>
          <a:xfrm>
            <a:off x="2225730" y="915064"/>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5 a</a:t>
            </a:r>
          </a:p>
        </p:txBody>
      </p:sp>
      <p:pic>
        <p:nvPicPr>
          <p:cNvPr id="6" name="Picture 5">
            <a:extLst>
              <a:ext uri="{FF2B5EF4-FFF2-40B4-BE49-F238E27FC236}">
                <a16:creationId xmlns:a16="http://schemas.microsoft.com/office/drawing/2014/main" id="{DC7F3223-3D85-8BCB-73FB-AA210180F960}"/>
              </a:ext>
            </a:extLst>
          </p:cNvPr>
          <p:cNvPicPr>
            <a:picLocks noChangeAspect="1"/>
          </p:cNvPicPr>
          <p:nvPr/>
        </p:nvPicPr>
        <p:blipFill>
          <a:blip r:embed="rId3"/>
          <a:stretch>
            <a:fillRect/>
          </a:stretch>
        </p:blipFill>
        <p:spPr>
          <a:xfrm>
            <a:off x="4086131" y="1197350"/>
            <a:ext cx="3616287" cy="2924175"/>
          </a:xfrm>
          <a:prstGeom prst="rect">
            <a:avLst/>
          </a:prstGeom>
        </p:spPr>
      </p:pic>
      <p:sp>
        <p:nvSpPr>
          <p:cNvPr id="7" name="TextBox 6">
            <a:extLst>
              <a:ext uri="{FF2B5EF4-FFF2-40B4-BE49-F238E27FC236}">
                <a16:creationId xmlns:a16="http://schemas.microsoft.com/office/drawing/2014/main" id="{407DB5A5-4E92-199F-FFAA-266DAC1EB174}"/>
              </a:ext>
            </a:extLst>
          </p:cNvPr>
          <p:cNvSpPr txBox="1"/>
          <p:nvPr/>
        </p:nvSpPr>
        <p:spPr>
          <a:xfrm>
            <a:off x="5880045" y="1284396"/>
            <a:ext cx="1553593" cy="369332"/>
          </a:xfrm>
          <a:prstGeom prst="rect">
            <a:avLst/>
          </a:prstGeom>
          <a:noFill/>
          <a:effectLst>
            <a:glow rad="228600">
              <a:schemeClr val="accent3">
                <a:satMod val="175000"/>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5 b</a:t>
            </a:r>
          </a:p>
        </p:txBody>
      </p:sp>
      <p:pic>
        <p:nvPicPr>
          <p:cNvPr id="9" name="Picture 8">
            <a:extLst>
              <a:ext uri="{FF2B5EF4-FFF2-40B4-BE49-F238E27FC236}">
                <a16:creationId xmlns:a16="http://schemas.microsoft.com/office/drawing/2014/main" id="{0050C30D-2E18-B493-D55C-FA9C9F53E4F4}"/>
              </a:ext>
            </a:extLst>
          </p:cNvPr>
          <p:cNvPicPr>
            <a:picLocks noChangeAspect="1"/>
          </p:cNvPicPr>
          <p:nvPr/>
        </p:nvPicPr>
        <p:blipFill>
          <a:blip r:embed="rId4"/>
          <a:stretch>
            <a:fillRect/>
          </a:stretch>
        </p:blipFill>
        <p:spPr>
          <a:xfrm>
            <a:off x="8230684" y="1221162"/>
            <a:ext cx="3609975" cy="2876550"/>
          </a:xfrm>
          <a:prstGeom prst="rect">
            <a:avLst/>
          </a:prstGeom>
        </p:spPr>
      </p:pic>
      <p:sp>
        <p:nvSpPr>
          <p:cNvPr id="13" name="TextBox 12">
            <a:extLst>
              <a:ext uri="{FF2B5EF4-FFF2-40B4-BE49-F238E27FC236}">
                <a16:creationId xmlns:a16="http://schemas.microsoft.com/office/drawing/2014/main" id="{720B08F5-292B-BD33-4F16-7A1ED6A2B9E5}"/>
              </a:ext>
            </a:extLst>
          </p:cNvPr>
          <p:cNvSpPr txBox="1"/>
          <p:nvPr/>
        </p:nvSpPr>
        <p:spPr>
          <a:xfrm>
            <a:off x="10257809" y="1284396"/>
            <a:ext cx="1553593" cy="369332"/>
          </a:xfrm>
          <a:prstGeom prst="rect">
            <a:avLst/>
          </a:prstGeom>
          <a:noFill/>
          <a:effectLst>
            <a:glow rad="228600">
              <a:schemeClr val="accent3">
                <a:satMod val="175000"/>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5 c</a:t>
            </a:r>
          </a:p>
        </p:txBody>
      </p:sp>
    </p:spTree>
    <p:extLst>
      <p:ext uri="{BB962C8B-B14F-4D97-AF65-F5344CB8AC3E}">
        <p14:creationId xmlns:p14="http://schemas.microsoft.com/office/powerpoint/2010/main" val="390319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3C2A55E-9A78-970D-FD3E-0745D8B42CC3}"/>
              </a:ext>
            </a:extLst>
          </p:cNvPr>
          <p:cNvSpPr txBox="1"/>
          <p:nvPr/>
        </p:nvSpPr>
        <p:spPr>
          <a:xfrm>
            <a:off x="277474" y="5255581"/>
            <a:ext cx="3060530" cy="839848"/>
          </a:xfrm>
          <a:prstGeom prst="rect">
            <a:avLst/>
          </a:prstGeom>
          <a:noFill/>
        </p:spPr>
        <p:txBody>
          <a:bodyPr wrap="square" rtlCol="0">
            <a:spAutoFit/>
          </a:bodyPr>
          <a:lstStyle/>
          <a:p>
            <a:endParaRPr lang="en-IN" dirty="0"/>
          </a:p>
        </p:txBody>
      </p:sp>
      <p:sp>
        <p:nvSpPr>
          <p:cNvPr id="18" name="Callout: Up Arrow 17">
            <a:extLst>
              <a:ext uri="{FF2B5EF4-FFF2-40B4-BE49-F238E27FC236}">
                <a16:creationId xmlns:a16="http://schemas.microsoft.com/office/drawing/2014/main" id="{E73CF0FB-210A-F4BD-B811-0374979CBF46}"/>
              </a:ext>
            </a:extLst>
          </p:cNvPr>
          <p:cNvSpPr/>
          <p:nvPr/>
        </p:nvSpPr>
        <p:spPr>
          <a:xfrm>
            <a:off x="465458" y="4155614"/>
            <a:ext cx="2211067" cy="2029299"/>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These are the top 3 movies</a:t>
            </a:r>
          </a:p>
        </p:txBody>
      </p:sp>
      <p:sp>
        <p:nvSpPr>
          <p:cNvPr id="19" name="Callout: Up Arrow 18">
            <a:extLst>
              <a:ext uri="{FF2B5EF4-FFF2-40B4-BE49-F238E27FC236}">
                <a16:creationId xmlns:a16="http://schemas.microsoft.com/office/drawing/2014/main" id="{58124D7C-3BBB-60BE-BA2D-A12B06B8B6A7}"/>
              </a:ext>
            </a:extLst>
          </p:cNvPr>
          <p:cNvSpPr/>
          <p:nvPr/>
        </p:nvSpPr>
        <p:spPr>
          <a:xfrm>
            <a:off x="3301424" y="4211417"/>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15 movie title whose initials start from K or Q</a:t>
            </a:r>
          </a:p>
        </p:txBody>
      </p:sp>
      <p:sp>
        <p:nvSpPr>
          <p:cNvPr id="20" name="Callout: Up Arrow 19">
            <a:extLst>
              <a:ext uri="{FF2B5EF4-FFF2-40B4-BE49-F238E27FC236}">
                <a16:creationId xmlns:a16="http://schemas.microsoft.com/office/drawing/2014/main" id="{51A13BAF-FC9D-5BEB-A1CF-B7089550D625}"/>
              </a:ext>
            </a:extLst>
          </p:cNvPr>
          <p:cNvSpPr/>
          <p:nvPr/>
        </p:nvSpPr>
        <p:spPr>
          <a:xfrm>
            <a:off x="6605289" y="4196692"/>
            <a:ext cx="2324019" cy="1563710"/>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7 Actors in Agent Truman movie</a:t>
            </a:r>
          </a:p>
        </p:txBody>
      </p:sp>
      <p:pic>
        <p:nvPicPr>
          <p:cNvPr id="5" name="Picture 4">
            <a:extLst>
              <a:ext uri="{FF2B5EF4-FFF2-40B4-BE49-F238E27FC236}">
                <a16:creationId xmlns:a16="http://schemas.microsoft.com/office/drawing/2014/main" id="{DB92BAF8-872C-7AC9-2CC6-3482E1F9F1B0}"/>
              </a:ext>
            </a:extLst>
          </p:cNvPr>
          <p:cNvPicPr>
            <a:picLocks noChangeAspect="1"/>
          </p:cNvPicPr>
          <p:nvPr/>
        </p:nvPicPr>
        <p:blipFill>
          <a:blip r:embed="rId2"/>
          <a:stretch>
            <a:fillRect/>
          </a:stretch>
        </p:blipFill>
        <p:spPr>
          <a:xfrm>
            <a:off x="213714" y="531920"/>
            <a:ext cx="2908250" cy="3623694"/>
          </a:xfrm>
          <a:prstGeom prst="rect">
            <a:avLst/>
          </a:prstGeom>
        </p:spPr>
      </p:pic>
      <p:sp>
        <p:nvSpPr>
          <p:cNvPr id="8" name="TextBox 7">
            <a:extLst>
              <a:ext uri="{FF2B5EF4-FFF2-40B4-BE49-F238E27FC236}">
                <a16:creationId xmlns:a16="http://schemas.microsoft.com/office/drawing/2014/main" id="{2997FAF4-6158-CE0E-A899-7C4C3D1D52F5}"/>
              </a:ext>
            </a:extLst>
          </p:cNvPr>
          <p:cNvSpPr txBox="1"/>
          <p:nvPr/>
        </p:nvSpPr>
        <p:spPr>
          <a:xfrm>
            <a:off x="2227913" y="982804"/>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6</a:t>
            </a:r>
          </a:p>
        </p:txBody>
      </p:sp>
      <p:pic>
        <p:nvPicPr>
          <p:cNvPr id="12" name="Picture 11">
            <a:extLst>
              <a:ext uri="{FF2B5EF4-FFF2-40B4-BE49-F238E27FC236}">
                <a16:creationId xmlns:a16="http://schemas.microsoft.com/office/drawing/2014/main" id="{AD727757-4265-D055-FC95-F8C83959F41C}"/>
              </a:ext>
            </a:extLst>
          </p:cNvPr>
          <p:cNvPicPr>
            <a:picLocks noChangeAspect="1"/>
          </p:cNvPicPr>
          <p:nvPr/>
        </p:nvPicPr>
        <p:blipFill>
          <a:blip r:embed="rId3"/>
          <a:stretch>
            <a:fillRect/>
          </a:stretch>
        </p:blipFill>
        <p:spPr>
          <a:xfrm>
            <a:off x="3301424" y="605633"/>
            <a:ext cx="2863261" cy="3549981"/>
          </a:xfrm>
          <a:prstGeom prst="rect">
            <a:avLst/>
          </a:prstGeom>
        </p:spPr>
      </p:pic>
      <p:sp>
        <p:nvSpPr>
          <p:cNvPr id="14" name="TextBox 13">
            <a:extLst>
              <a:ext uri="{FF2B5EF4-FFF2-40B4-BE49-F238E27FC236}">
                <a16:creationId xmlns:a16="http://schemas.microsoft.com/office/drawing/2014/main" id="{CF288DCF-4D27-1097-550D-993FE9E98500}"/>
              </a:ext>
            </a:extLst>
          </p:cNvPr>
          <p:cNvSpPr txBox="1"/>
          <p:nvPr/>
        </p:nvSpPr>
        <p:spPr>
          <a:xfrm>
            <a:off x="5104463" y="647467"/>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7</a:t>
            </a:r>
          </a:p>
        </p:txBody>
      </p:sp>
      <p:sp>
        <p:nvSpPr>
          <p:cNvPr id="15" name="Callout: Up Arrow 14">
            <a:extLst>
              <a:ext uri="{FF2B5EF4-FFF2-40B4-BE49-F238E27FC236}">
                <a16:creationId xmlns:a16="http://schemas.microsoft.com/office/drawing/2014/main" id="{F962D733-813E-B8C8-968B-1734D5B98340}"/>
              </a:ext>
            </a:extLst>
          </p:cNvPr>
          <p:cNvSpPr/>
          <p:nvPr/>
        </p:nvSpPr>
        <p:spPr>
          <a:xfrm>
            <a:off x="9333332" y="4211418"/>
            <a:ext cx="2675277" cy="1793295"/>
          </a:xfrm>
          <a:prstGeom prst="upArrowCallout">
            <a:avLst/>
          </a:prstGeom>
          <a:solidFill>
            <a:schemeClr val="tx1"/>
          </a:solidFill>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There are total 69 movies with Family category</a:t>
            </a:r>
          </a:p>
        </p:txBody>
      </p:sp>
      <p:pic>
        <p:nvPicPr>
          <p:cNvPr id="17" name="Picture 16">
            <a:extLst>
              <a:ext uri="{FF2B5EF4-FFF2-40B4-BE49-F238E27FC236}">
                <a16:creationId xmlns:a16="http://schemas.microsoft.com/office/drawing/2014/main" id="{F3D6FC6D-B91D-A58D-445C-D86F6A066E6F}"/>
              </a:ext>
            </a:extLst>
          </p:cNvPr>
          <p:cNvPicPr>
            <a:picLocks noChangeAspect="1"/>
          </p:cNvPicPr>
          <p:nvPr/>
        </p:nvPicPr>
        <p:blipFill>
          <a:blip r:embed="rId4"/>
          <a:stretch>
            <a:fillRect/>
          </a:stretch>
        </p:blipFill>
        <p:spPr>
          <a:xfrm>
            <a:off x="6335667" y="605633"/>
            <a:ext cx="2863261" cy="3549982"/>
          </a:xfrm>
          <a:prstGeom prst="rect">
            <a:avLst/>
          </a:prstGeom>
        </p:spPr>
      </p:pic>
      <p:sp>
        <p:nvSpPr>
          <p:cNvPr id="21" name="TextBox 20">
            <a:extLst>
              <a:ext uri="{FF2B5EF4-FFF2-40B4-BE49-F238E27FC236}">
                <a16:creationId xmlns:a16="http://schemas.microsoft.com/office/drawing/2014/main" id="{96FD47E2-99C8-0E97-A324-D56C798ABE54}"/>
              </a:ext>
            </a:extLst>
          </p:cNvPr>
          <p:cNvSpPr txBox="1"/>
          <p:nvPr/>
        </p:nvSpPr>
        <p:spPr>
          <a:xfrm>
            <a:off x="8152511" y="982804"/>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8</a:t>
            </a:r>
          </a:p>
        </p:txBody>
      </p:sp>
      <p:pic>
        <p:nvPicPr>
          <p:cNvPr id="23" name="Picture 22">
            <a:extLst>
              <a:ext uri="{FF2B5EF4-FFF2-40B4-BE49-F238E27FC236}">
                <a16:creationId xmlns:a16="http://schemas.microsoft.com/office/drawing/2014/main" id="{607658EC-CEF8-5E9B-ED1F-7B0F936CC150}"/>
              </a:ext>
            </a:extLst>
          </p:cNvPr>
          <p:cNvPicPr>
            <a:picLocks noChangeAspect="1"/>
          </p:cNvPicPr>
          <p:nvPr/>
        </p:nvPicPr>
        <p:blipFill>
          <a:blip r:embed="rId5"/>
          <a:stretch>
            <a:fillRect/>
          </a:stretch>
        </p:blipFill>
        <p:spPr>
          <a:xfrm>
            <a:off x="9333332" y="313950"/>
            <a:ext cx="2810759" cy="3882742"/>
          </a:xfrm>
          <a:prstGeom prst="rect">
            <a:avLst/>
          </a:prstGeom>
        </p:spPr>
      </p:pic>
      <p:sp>
        <p:nvSpPr>
          <p:cNvPr id="24" name="TextBox 23">
            <a:extLst>
              <a:ext uri="{FF2B5EF4-FFF2-40B4-BE49-F238E27FC236}">
                <a16:creationId xmlns:a16="http://schemas.microsoft.com/office/drawing/2014/main" id="{D4E36D6B-7507-ED33-53A6-FABF4304ECD1}"/>
              </a:ext>
            </a:extLst>
          </p:cNvPr>
          <p:cNvSpPr txBox="1"/>
          <p:nvPr/>
        </p:nvSpPr>
        <p:spPr>
          <a:xfrm>
            <a:off x="10990961" y="546865"/>
            <a:ext cx="1553593" cy="369332"/>
          </a:xfrm>
          <a:prstGeom prst="rect">
            <a:avLst/>
          </a:prstGeom>
          <a:noFill/>
          <a:effectLst>
            <a:glow rad="228600">
              <a:schemeClr val="bg1">
                <a:alpha val="40000"/>
              </a:schemeClr>
            </a:glow>
          </a:effectLst>
        </p:spPr>
        <p:txBody>
          <a:bodyPr wrap="square" rtlCol="0">
            <a:spAutoFit/>
          </a:bodyPr>
          <a:lstStyle/>
          <a:p>
            <a:r>
              <a:rPr lang="en-IN" b="1" dirty="0">
                <a:effectLst>
                  <a:glow rad="139700">
                    <a:schemeClr val="accent2">
                      <a:satMod val="175000"/>
                      <a:alpha val="40000"/>
                    </a:schemeClr>
                  </a:glow>
                  <a:outerShdw blurRad="50800" dist="38100" dir="18900000" algn="bl" rotWithShape="0">
                    <a:schemeClr val="bg2">
                      <a:lumMod val="40000"/>
                      <a:lumOff val="60000"/>
                      <a:alpha val="40000"/>
                    </a:schemeClr>
                  </a:outerShdw>
                </a:effectLst>
              </a:rPr>
              <a:t>Task 9</a:t>
            </a:r>
          </a:p>
        </p:txBody>
      </p:sp>
    </p:spTree>
    <p:extLst>
      <p:ext uri="{BB962C8B-B14F-4D97-AF65-F5344CB8AC3E}">
        <p14:creationId xmlns:p14="http://schemas.microsoft.com/office/powerpoint/2010/main" val="198421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{8350D96C-AC52-464E-87D5-F03E7678A7CA}tf03457452</Template>
  <TotalTime>3722</TotalTime>
  <Words>1003</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CApStone Project-1</vt:lpstr>
      <vt:lpstr>Business objective</vt:lpstr>
      <vt:lpstr>SAKILA DATABASE Er diagram</vt:lpstr>
      <vt:lpstr>Problem statements</vt:lpstr>
      <vt:lpstr>PowerPoint Presentation</vt:lpstr>
      <vt:lpstr>PowerPoint Presentation</vt:lpstr>
      <vt:lpstr>PowerPoint Presentation</vt:lpstr>
      <vt:lpstr>PowerPoint Presentation</vt:lpstr>
      <vt:lpstr>PowerPoint Presentation</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Rohan Deshmukh</dc:creator>
  <cp:lastModifiedBy>Rohan Deshmukh</cp:lastModifiedBy>
  <cp:revision>9</cp:revision>
  <dcterms:created xsi:type="dcterms:W3CDTF">2023-06-07T10:18:18Z</dcterms:created>
  <dcterms:modified xsi:type="dcterms:W3CDTF">2023-10-06T04:35:48Z</dcterms:modified>
</cp:coreProperties>
</file>