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7" r:id="rId3"/>
    <p:sldId id="258" r:id="rId4"/>
    <p:sldId id="267" r:id="rId5"/>
    <p:sldId id="268" r:id="rId6"/>
    <p:sldId id="269" r:id="rId7"/>
    <p:sldId id="266" r:id="rId8"/>
    <p:sldId id="270" r:id="rId9"/>
    <p:sldId id="271" r:id="rId10"/>
    <p:sldId id="272" r:id="rId11"/>
    <p:sldId id="273" r:id="rId12"/>
    <p:sldId id="274" r:id="rId13"/>
    <p:sldId id="275" r:id="rId14"/>
    <p:sldId id="277" r:id="rId15"/>
    <p:sldId id="278" r:id="rId16"/>
    <p:sldId id="279" r:id="rId17"/>
    <p:sldId id="280" r:id="rId18"/>
    <p:sldId id="281" r:id="rId19"/>
    <p:sldId id="282" r:id="rId20"/>
    <p:sldId id="276" r:id="rId21"/>
    <p:sldId id="283" r:id="rId22"/>
    <p:sldId id="284"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8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9/28/2023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9/28/2023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9/28/2023</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9/28/2023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9/28/2023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9/28/2023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9/28/2023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9/28/2023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9/28/2023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9/28/2023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9/28/2023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9/28/2023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9/28/2023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9/28/2023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1.xml"/><Relationship Id="rId1" Type="http://schemas.openxmlformats.org/officeDocument/2006/relationships/slideLayout" Target="../slideLayouts/slideLayout4.xml"/><Relationship Id="rId4" Type="http://schemas.openxmlformats.org/officeDocument/2006/relationships/hyperlink" Target="https://public.tableau.com/views/CapstoneProject_16959102868330/Task7?:language=en-US&amp;:display_count=n&amp;:origin=viz_share_link"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public.tableau.com/views/CapstoneProject_16959102868330/Q7?:language=en-US&amp;:display"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3" y="609601"/>
            <a:ext cx="3962400" cy="2963416"/>
          </a:xfrm>
        </p:spPr>
        <p:txBody>
          <a:bodyPr/>
          <a:lstStyle/>
          <a:p>
            <a:r>
              <a:rPr lang="en-US" dirty="0"/>
              <a:t>Capstone Project Tableau</a:t>
            </a:r>
          </a:p>
        </p:txBody>
      </p:sp>
      <p:sp>
        <p:nvSpPr>
          <p:cNvPr id="3" name="Subtitle 2"/>
          <p:cNvSpPr>
            <a:spLocks noGrp="1"/>
          </p:cNvSpPr>
          <p:nvPr>
            <p:ph type="subTitle" idx="1"/>
          </p:nvPr>
        </p:nvSpPr>
        <p:spPr/>
        <p:txBody>
          <a:bodyPr/>
          <a:lstStyle/>
          <a:p>
            <a:r>
              <a:rPr lang="en-US" dirty="0"/>
              <a:t>-</a:t>
            </a:r>
            <a:r>
              <a:rPr lang="en-US" sz="1400" dirty="0"/>
              <a:t>Rohan Deshmukh</a:t>
            </a:r>
          </a:p>
          <a:p>
            <a:r>
              <a:rPr lang="en-US" sz="1400" dirty="0"/>
              <a:t> </a:t>
            </a:r>
            <a:r>
              <a:rPr lang="en-IN" sz="1400" dirty="0"/>
              <a:t>DA92S9-EN12024077730</a:t>
            </a:r>
            <a:endParaRPr lang="en-US" sz="1400" dirty="0"/>
          </a:p>
        </p:txBody>
      </p:sp>
      <p:sp>
        <p:nvSpPr>
          <p:cNvPr id="4" name="Title 1">
            <a:extLst>
              <a:ext uri="{FF2B5EF4-FFF2-40B4-BE49-F238E27FC236}">
                <a16:creationId xmlns:a16="http://schemas.microsoft.com/office/drawing/2014/main" id="{3B302F1D-CC28-6AA1-F5D1-625EA854DF43}"/>
              </a:ext>
            </a:extLst>
          </p:cNvPr>
          <p:cNvSpPr txBox="1">
            <a:spLocks/>
          </p:cNvSpPr>
          <p:nvPr/>
        </p:nvSpPr>
        <p:spPr>
          <a:xfrm>
            <a:off x="608013" y="3573017"/>
            <a:ext cx="3962400" cy="126112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800" kern="1200">
                <a:solidFill>
                  <a:schemeClr val="tx2"/>
                </a:solidFill>
                <a:latin typeface="+mj-lt"/>
                <a:ea typeface="+mj-ea"/>
                <a:cs typeface="+mj-cs"/>
              </a:defRPr>
            </a:lvl1pPr>
          </a:lstStyle>
          <a:p>
            <a:r>
              <a:rPr lang="en-US" sz="3200" dirty="0"/>
              <a:t>Customer Churn Analysis</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4</a:t>
            </a:r>
          </a:p>
        </p:txBody>
      </p:sp>
      <p:sp>
        <p:nvSpPr>
          <p:cNvPr id="4" name="TextBox 3">
            <a:extLst>
              <a:ext uri="{FF2B5EF4-FFF2-40B4-BE49-F238E27FC236}">
                <a16:creationId xmlns:a16="http://schemas.microsoft.com/office/drawing/2014/main" id="{08018A50-F27F-E9B6-7B15-1CAE86B5A845}"/>
              </a:ext>
            </a:extLst>
          </p:cNvPr>
          <p:cNvSpPr txBox="1"/>
          <p:nvPr/>
        </p:nvSpPr>
        <p:spPr>
          <a:xfrm>
            <a:off x="621804" y="2025716"/>
            <a:ext cx="4248472" cy="646331"/>
          </a:xfrm>
          <a:prstGeom prst="rect">
            <a:avLst/>
          </a:prstGeom>
          <a:noFill/>
          <a:ln>
            <a:solidFill>
              <a:schemeClr val="bg2"/>
            </a:solidFill>
          </a:ln>
        </p:spPr>
        <p:txBody>
          <a:bodyPr wrap="square" rtlCol="0" anchor="ctr" anchorCtr="1">
            <a:spAutoFit/>
          </a:bodyPr>
          <a:lstStyle/>
          <a:p>
            <a:pPr algn="ctr"/>
            <a:r>
              <a:rPr lang="en-US" b="1" dirty="0"/>
              <a:t>I created a bar chart to visualize the percentage of churn by card category.</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332566"/>
            <a:ext cx="8424936" cy="369332"/>
          </a:xfrm>
          <a:prstGeom prst="rect">
            <a:avLst/>
          </a:prstGeom>
          <a:noFill/>
          <a:ln>
            <a:solidFill>
              <a:schemeClr val="bg2"/>
            </a:solidFill>
          </a:ln>
        </p:spPr>
        <p:txBody>
          <a:bodyPr wrap="square" rtlCol="0" anchor="ctr" anchorCtr="1">
            <a:spAutoFit/>
          </a:bodyPr>
          <a:lstStyle/>
          <a:p>
            <a:r>
              <a:rPr lang="en-US" b="1" dirty="0"/>
              <a:t>Among card categories, Blue card users are most likely to churn.</a:t>
            </a:r>
            <a:endParaRPr lang="en-IN" dirty="0"/>
          </a:p>
        </p:txBody>
      </p:sp>
      <p:pic>
        <p:nvPicPr>
          <p:cNvPr id="6" name="Picture 5">
            <a:extLst>
              <a:ext uri="{FF2B5EF4-FFF2-40B4-BE49-F238E27FC236}">
                <a16:creationId xmlns:a16="http://schemas.microsoft.com/office/drawing/2014/main" id="{254A3E57-58F0-9616-AEF1-AE6018E41750}"/>
              </a:ext>
            </a:extLst>
          </p:cNvPr>
          <p:cNvPicPr>
            <a:picLocks noChangeAspect="1"/>
          </p:cNvPicPr>
          <p:nvPr/>
        </p:nvPicPr>
        <p:blipFill>
          <a:blip r:embed="rId2"/>
          <a:stretch>
            <a:fillRect/>
          </a:stretch>
        </p:blipFill>
        <p:spPr>
          <a:xfrm>
            <a:off x="5361949" y="620688"/>
            <a:ext cx="5484991" cy="4586453"/>
          </a:xfrm>
          <a:prstGeom prst="rect">
            <a:avLst/>
          </a:prstGeom>
        </p:spPr>
      </p:pic>
    </p:spTree>
    <p:extLst>
      <p:ext uri="{BB962C8B-B14F-4D97-AF65-F5344CB8AC3E}">
        <p14:creationId xmlns:p14="http://schemas.microsoft.com/office/powerpoint/2010/main" val="3391134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5</a:t>
            </a:r>
          </a:p>
        </p:txBody>
      </p:sp>
      <p:sp>
        <p:nvSpPr>
          <p:cNvPr id="4" name="TextBox 3">
            <a:extLst>
              <a:ext uri="{FF2B5EF4-FFF2-40B4-BE49-F238E27FC236}">
                <a16:creationId xmlns:a16="http://schemas.microsoft.com/office/drawing/2014/main" id="{08018A50-F27F-E9B6-7B15-1CAE86B5A845}"/>
              </a:ext>
            </a:extLst>
          </p:cNvPr>
          <p:cNvSpPr txBox="1"/>
          <p:nvPr/>
        </p:nvSpPr>
        <p:spPr>
          <a:xfrm>
            <a:off x="621804" y="2025716"/>
            <a:ext cx="4248472" cy="646331"/>
          </a:xfrm>
          <a:prstGeom prst="rect">
            <a:avLst/>
          </a:prstGeom>
          <a:noFill/>
          <a:ln>
            <a:solidFill>
              <a:schemeClr val="bg2"/>
            </a:solidFill>
          </a:ln>
        </p:spPr>
        <p:txBody>
          <a:bodyPr wrap="square" rtlCol="0" anchor="ctr" anchorCtr="1">
            <a:spAutoFit/>
          </a:bodyPr>
          <a:lstStyle/>
          <a:p>
            <a:pPr algn="ctr"/>
            <a:r>
              <a:rPr lang="en-US" dirty="0"/>
              <a:t>I used a bar chart to visualize the percentage of churn by income category.</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332566"/>
            <a:ext cx="8424936" cy="369332"/>
          </a:xfrm>
          <a:prstGeom prst="rect">
            <a:avLst/>
          </a:prstGeom>
          <a:noFill/>
          <a:ln>
            <a:solidFill>
              <a:schemeClr val="bg2"/>
            </a:solidFill>
          </a:ln>
        </p:spPr>
        <p:txBody>
          <a:bodyPr wrap="square" rtlCol="0" anchor="ctr" anchorCtr="1">
            <a:spAutoFit/>
          </a:bodyPr>
          <a:lstStyle/>
          <a:p>
            <a:r>
              <a:rPr lang="en-US" b="1" dirty="0"/>
              <a:t>There is a negative correlation between income and churn.</a:t>
            </a:r>
            <a:endParaRPr lang="en-IN" dirty="0"/>
          </a:p>
        </p:txBody>
      </p:sp>
      <p:pic>
        <p:nvPicPr>
          <p:cNvPr id="3" name="Picture 2">
            <a:extLst>
              <a:ext uri="{FF2B5EF4-FFF2-40B4-BE49-F238E27FC236}">
                <a16:creationId xmlns:a16="http://schemas.microsoft.com/office/drawing/2014/main" id="{62B930A6-DEBF-D973-FF86-9830D7BF720C}"/>
              </a:ext>
            </a:extLst>
          </p:cNvPr>
          <p:cNvPicPr>
            <a:picLocks noChangeAspect="1"/>
          </p:cNvPicPr>
          <p:nvPr/>
        </p:nvPicPr>
        <p:blipFill>
          <a:blip r:embed="rId2"/>
          <a:stretch>
            <a:fillRect/>
          </a:stretch>
        </p:blipFill>
        <p:spPr>
          <a:xfrm>
            <a:off x="5374332" y="620688"/>
            <a:ext cx="6426486" cy="4163739"/>
          </a:xfrm>
          <a:prstGeom prst="rect">
            <a:avLst/>
          </a:prstGeom>
        </p:spPr>
      </p:pic>
    </p:spTree>
    <p:extLst>
      <p:ext uri="{BB962C8B-B14F-4D97-AF65-F5344CB8AC3E}">
        <p14:creationId xmlns:p14="http://schemas.microsoft.com/office/powerpoint/2010/main" val="3303558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6</a:t>
            </a:r>
          </a:p>
        </p:txBody>
      </p:sp>
      <p:sp>
        <p:nvSpPr>
          <p:cNvPr id="4" name="TextBox 3">
            <a:extLst>
              <a:ext uri="{FF2B5EF4-FFF2-40B4-BE49-F238E27FC236}">
                <a16:creationId xmlns:a16="http://schemas.microsoft.com/office/drawing/2014/main" id="{08018A50-F27F-E9B6-7B15-1CAE86B5A845}"/>
              </a:ext>
            </a:extLst>
          </p:cNvPr>
          <p:cNvSpPr txBox="1"/>
          <p:nvPr/>
        </p:nvSpPr>
        <p:spPr>
          <a:xfrm>
            <a:off x="621804" y="1748717"/>
            <a:ext cx="4248472" cy="1200329"/>
          </a:xfrm>
          <a:prstGeom prst="rect">
            <a:avLst/>
          </a:prstGeom>
          <a:noFill/>
          <a:ln>
            <a:solidFill>
              <a:schemeClr val="bg2"/>
            </a:solidFill>
          </a:ln>
        </p:spPr>
        <p:txBody>
          <a:bodyPr wrap="square" rtlCol="0" anchor="ctr" anchorCtr="1">
            <a:spAutoFit/>
          </a:bodyPr>
          <a:lstStyle/>
          <a:p>
            <a:pPr algn="ctr"/>
            <a:r>
              <a:rPr lang="en-US" b="1" dirty="0"/>
              <a:t>I used a bubble chart to visualize the count of people living in different regions, with the region as the dimension and the count of client number as the value</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332566"/>
            <a:ext cx="8424936" cy="369332"/>
          </a:xfrm>
          <a:prstGeom prst="rect">
            <a:avLst/>
          </a:prstGeom>
          <a:noFill/>
          <a:ln>
            <a:solidFill>
              <a:schemeClr val="bg2"/>
            </a:solidFill>
          </a:ln>
        </p:spPr>
        <p:txBody>
          <a:bodyPr wrap="square" rtlCol="0" anchor="ctr" anchorCtr="1">
            <a:spAutoFit/>
          </a:bodyPr>
          <a:lstStyle/>
          <a:p>
            <a:r>
              <a:rPr lang="en-US" dirty="0"/>
              <a:t>The chart shows that people living in England are more likely to churn</a:t>
            </a:r>
            <a:endParaRPr lang="en-IN" dirty="0"/>
          </a:p>
        </p:txBody>
      </p:sp>
      <p:pic>
        <p:nvPicPr>
          <p:cNvPr id="7" name="Picture 6">
            <a:extLst>
              <a:ext uri="{FF2B5EF4-FFF2-40B4-BE49-F238E27FC236}">
                <a16:creationId xmlns:a16="http://schemas.microsoft.com/office/drawing/2014/main" id="{DC6FB789-F429-31CF-ABE3-CC4A772F7EB3}"/>
              </a:ext>
            </a:extLst>
          </p:cNvPr>
          <p:cNvPicPr>
            <a:picLocks noChangeAspect="1"/>
          </p:cNvPicPr>
          <p:nvPr/>
        </p:nvPicPr>
        <p:blipFill>
          <a:blip r:embed="rId2"/>
          <a:stretch>
            <a:fillRect/>
          </a:stretch>
        </p:blipFill>
        <p:spPr>
          <a:xfrm>
            <a:off x="5302323" y="569253"/>
            <a:ext cx="5544617" cy="4619207"/>
          </a:xfrm>
          <a:prstGeom prst="rect">
            <a:avLst/>
          </a:prstGeom>
        </p:spPr>
      </p:pic>
    </p:spTree>
    <p:extLst>
      <p:ext uri="{BB962C8B-B14F-4D97-AF65-F5344CB8AC3E}">
        <p14:creationId xmlns:p14="http://schemas.microsoft.com/office/powerpoint/2010/main" val="2020169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7</a:t>
            </a:r>
          </a:p>
        </p:txBody>
      </p:sp>
      <p:sp>
        <p:nvSpPr>
          <p:cNvPr id="4" name="TextBox 3">
            <a:extLst>
              <a:ext uri="{FF2B5EF4-FFF2-40B4-BE49-F238E27FC236}">
                <a16:creationId xmlns:a16="http://schemas.microsoft.com/office/drawing/2014/main" id="{08018A50-F27F-E9B6-7B15-1CAE86B5A845}"/>
              </a:ext>
            </a:extLst>
          </p:cNvPr>
          <p:cNvSpPr txBox="1"/>
          <p:nvPr/>
        </p:nvSpPr>
        <p:spPr>
          <a:xfrm>
            <a:off x="3790156" y="451489"/>
            <a:ext cx="4248472" cy="369332"/>
          </a:xfrm>
          <a:prstGeom prst="rect">
            <a:avLst/>
          </a:prstGeom>
          <a:noFill/>
          <a:ln>
            <a:solidFill>
              <a:schemeClr val="bg2"/>
            </a:solidFill>
          </a:ln>
        </p:spPr>
        <p:txBody>
          <a:bodyPr wrap="square" rtlCol="0" anchor="ctr" anchorCtr="1">
            <a:spAutoFit/>
          </a:bodyPr>
          <a:lstStyle/>
          <a:p>
            <a:pPr algn="ctr"/>
            <a:r>
              <a:rPr lang="en-US" dirty="0"/>
              <a:t>Dashboard 1</a:t>
            </a:r>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DF546504-C6D7-076E-EB4E-621FD2597B13}"/>
                  </a:ext>
                </a:extLst>
              </p:cNvPr>
              <p:cNvGraphicFramePr>
                <a:graphicFrameLocks noGrp="1"/>
              </p:cNvGraphicFramePr>
              <p:nvPr>
                <p:extLst>
                  <p:ext uri="{D42A27DB-BD31-4B8C-83A1-F6EECF244321}">
                    <p14:modId xmlns:p14="http://schemas.microsoft.com/office/powerpoint/2010/main" val="3958939262"/>
                  </p:ext>
                </p:extLst>
              </p:nvPr>
            </p:nvGraphicFramePr>
            <p:xfrm>
              <a:off x="1269876" y="908720"/>
              <a:ext cx="9505056" cy="554960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VizSlides">
                <a:extLst>
                  <a:ext uri="{FF2B5EF4-FFF2-40B4-BE49-F238E27FC236}">
                    <a16:creationId xmlns:a16="http://schemas.microsoft.com/office/drawing/2014/main" id="{DF546504-C6D7-076E-EB4E-621FD2597B13}"/>
                  </a:ext>
                </a:extLst>
              </p:cNvPr>
              <p:cNvPicPr>
                <a:picLocks noGrp="1" noRot="1" noChangeAspect="1" noMove="1" noResize="1" noEditPoints="1" noAdjustHandles="1" noChangeArrowheads="1" noChangeShapeType="1"/>
              </p:cNvPicPr>
              <p:nvPr/>
            </p:nvPicPr>
            <p:blipFill>
              <a:blip r:embed="rId3"/>
              <a:stretch>
                <a:fillRect/>
              </a:stretch>
            </p:blipFill>
            <p:spPr>
              <a:xfrm>
                <a:off x="1269876" y="908720"/>
                <a:ext cx="9505056" cy="5549602"/>
              </a:xfrm>
              <a:prstGeom prst="rect">
                <a:avLst/>
              </a:prstGeom>
            </p:spPr>
          </p:pic>
        </mc:Fallback>
      </mc:AlternateContent>
      <p:sp>
        <p:nvSpPr>
          <p:cNvPr id="3" name="TextBox 2">
            <a:extLst>
              <a:ext uri="{FF2B5EF4-FFF2-40B4-BE49-F238E27FC236}">
                <a16:creationId xmlns:a16="http://schemas.microsoft.com/office/drawing/2014/main" id="{1AC90867-DEB9-8C5A-C61B-EB1D38BAC52A}"/>
              </a:ext>
            </a:extLst>
          </p:cNvPr>
          <p:cNvSpPr txBox="1"/>
          <p:nvPr/>
        </p:nvSpPr>
        <p:spPr>
          <a:xfrm>
            <a:off x="8974732" y="6524033"/>
            <a:ext cx="1656184" cy="369332"/>
          </a:xfrm>
          <a:prstGeom prst="rect">
            <a:avLst/>
          </a:prstGeom>
          <a:noFill/>
          <a:ln>
            <a:solidFill>
              <a:schemeClr val="bg2"/>
            </a:solidFill>
          </a:ln>
        </p:spPr>
        <p:txBody>
          <a:bodyPr wrap="square" rtlCol="0" anchor="ctr" anchorCtr="1">
            <a:spAutoFit/>
          </a:bodyPr>
          <a:lstStyle/>
          <a:p>
            <a:r>
              <a:rPr lang="en-IN" dirty="0">
                <a:hlinkClick r:id="rId4"/>
              </a:rPr>
              <a:t>Dashboard Link</a:t>
            </a:r>
            <a:endParaRPr lang="en-IN" dirty="0"/>
          </a:p>
        </p:txBody>
      </p:sp>
    </p:spTree>
    <p:extLst>
      <p:ext uri="{BB962C8B-B14F-4D97-AF65-F5344CB8AC3E}">
        <p14:creationId xmlns:p14="http://schemas.microsoft.com/office/powerpoint/2010/main" val="2452208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8</a:t>
            </a:r>
          </a:p>
        </p:txBody>
      </p:sp>
      <p:sp>
        <p:nvSpPr>
          <p:cNvPr id="4" name="TextBox 3">
            <a:extLst>
              <a:ext uri="{FF2B5EF4-FFF2-40B4-BE49-F238E27FC236}">
                <a16:creationId xmlns:a16="http://schemas.microsoft.com/office/drawing/2014/main" id="{08018A50-F27F-E9B6-7B15-1CAE86B5A845}"/>
              </a:ext>
            </a:extLst>
          </p:cNvPr>
          <p:cNvSpPr txBox="1"/>
          <p:nvPr/>
        </p:nvSpPr>
        <p:spPr>
          <a:xfrm>
            <a:off x="621804" y="2025716"/>
            <a:ext cx="4248472" cy="646331"/>
          </a:xfrm>
          <a:prstGeom prst="rect">
            <a:avLst/>
          </a:prstGeom>
          <a:noFill/>
          <a:ln>
            <a:solidFill>
              <a:schemeClr val="bg2"/>
            </a:solidFill>
          </a:ln>
        </p:spPr>
        <p:txBody>
          <a:bodyPr wrap="square" rtlCol="0" anchor="ctr" anchorCtr="1">
            <a:spAutoFit/>
          </a:bodyPr>
          <a:lstStyle/>
          <a:p>
            <a:pPr algn="ctr"/>
            <a:r>
              <a:rPr lang="en-US" b="1" dirty="0"/>
              <a:t>I used a bar chart to find attrited count based on Education Level</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332566"/>
            <a:ext cx="8424936" cy="369332"/>
          </a:xfrm>
          <a:prstGeom prst="rect">
            <a:avLst/>
          </a:prstGeom>
          <a:noFill/>
          <a:ln>
            <a:solidFill>
              <a:schemeClr val="bg2"/>
            </a:solidFill>
          </a:ln>
        </p:spPr>
        <p:txBody>
          <a:bodyPr wrap="square" rtlCol="0" anchor="ctr" anchorCtr="1">
            <a:spAutoFit/>
          </a:bodyPr>
          <a:lstStyle/>
          <a:p>
            <a:r>
              <a:rPr lang="en-US" dirty="0"/>
              <a:t>The chart shows that Graduate are more likely to churn</a:t>
            </a:r>
            <a:endParaRPr lang="en-IN" dirty="0"/>
          </a:p>
        </p:txBody>
      </p:sp>
      <p:pic>
        <p:nvPicPr>
          <p:cNvPr id="3" name="Picture 2">
            <a:extLst>
              <a:ext uri="{FF2B5EF4-FFF2-40B4-BE49-F238E27FC236}">
                <a16:creationId xmlns:a16="http://schemas.microsoft.com/office/drawing/2014/main" id="{046D121B-2B94-E26D-C49F-88E39B7A1413}"/>
              </a:ext>
            </a:extLst>
          </p:cNvPr>
          <p:cNvPicPr>
            <a:picLocks noChangeAspect="1"/>
          </p:cNvPicPr>
          <p:nvPr/>
        </p:nvPicPr>
        <p:blipFill>
          <a:blip r:embed="rId2"/>
          <a:stretch>
            <a:fillRect/>
          </a:stretch>
        </p:blipFill>
        <p:spPr>
          <a:xfrm>
            <a:off x="5086300" y="692696"/>
            <a:ext cx="6278648" cy="3925044"/>
          </a:xfrm>
          <a:prstGeom prst="rect">
            <a:avLst/>
          </a:prstGeom>
        </p:spPr>
      </p:pic>
    </p:spTree>
    <p:extLst>
      <p:ext uri="{BB962C8B-B14F-4D97-AF65-F5344CB8AC3E}">
        <p14:creationId xmlns:p14="http://schemas.microsoft.com/office/powerpoint/2010/main" val="1295482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9</a:t>
            </a:r>
          </a:p>
        </p:txBody>
      </p:sp>
      <p:sp>
        <p:nvSpPr>
          <p:cNvPr id="4" name="TextBox 3">
            <a:extLst>
              <a:ext uri="{FF2B5EF4-FFF2-40B4-BE49-F238E27FC236}">
                <a16:creationId xmlns:a16="http://schemas.microsoft.com/office/drawing/2014/main" id="{08018A50-F27F-E9B6-7B15-1CAE86B5A845}"/>
              </a:ext>
            </a:extLst>
          </p:cNvPr>
          <p:cNvSpPr txBox="1"/>
          <p:nvPr/>
        </p:nvSpPr>
        <p:spPr>
          <a:xfrm>
            <a:off x="621804" y="2025716"/>
            <a:ext cx="4248472" cy="646331"/>
          </a:xfrm>
          <a:prstGeom prst="rect">
            <a:avLst/>
          </a:prstGeom>
          <a:noFill/>
          <a:ln>
            <a:solidFill>
              <a:schemeClr val="bg2"/>
            </a:solidFill>
          </a:ln>
        </p:spPr>
        <p:txBody>
          <a:bodyPr wrap="square" rtlCol="0" anchor="ctr" anchorCtr="1">
            <a:spAutoFit/>
          </a:bodyPr>
          <a:lstStyle/>
          <a:p>
            <a:pPr algn="ctr"/>
            <a:r>
              <a:rPr lang="en-US" b="1" dirty="0"/>
              <a:t>I used a histogram for age group and client count to find churn rate</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332566"/>
            <a:ext cx="8424936" cy="369332"/>
          </a:xfrm>
          <a:prstGeom prst="rect">
            <a:avLst/>
          </a:prstGeom>
          <a:noFill/>
          <a:ln>
            <a:solidFill>
              <a:schemeClr val="bg2"/>
            </a:solidFill>
          </a:ln>
        </p:spPr>
        <p:txBody>
          <a:bodyPr wrap="square" rtlCol="0" anchor="ctr" anchorCtr="1">
            <a:spAutoFit/>
          </a:bodyPr>
          <a:lstStyle/>
          <a:p>
            <a:r>
              <a:rPr lang="en-US" dirty="0"/>
              <a:t>The chart shows that 35 to 45 age group are more likely to churn</a:t>
            </a:r>
            <a:endParaRPr lang="en-IN" dirty="0"/>
          </a:p>
        </p:txBody>
      </p:sp>
      <p:pic>
        <p:nvPicPr>
          <p:cNvPr id="6" name="Picture 5">
            <a:extLst>
              <a:ext uri="{FF2B5EF4-FFF2-40B4-BE49-F238E27FC236}">
                <a16:creationId xmlns:a16="http://schemas.microsoft.com/office/drawing/2014/main" id="{527F1D76-2964-88D5-9281-06816ADD0937}"/>
              </a:ext>
            </a:extLst>
          </p:cNvPr>
          <p:cNvPicPr>
            <a:picLocks noChangeAspect="1"/>
          </p:cNvPicPr>
          <p:nvPr/>
        </p:nvPicPr>
        <p:blipFill>
          <a:blip r:embed="rId2"/>
          <a:stretch>
            <a:fillRect/>
          </a:stretch>
        </p:blipFill>
        <p:spPr>
          <a:xfrm>
            <a:off x="4654252" y="590431"/>
            <a:ext cx="7200800" cy="4638770"/>
          </a:xfrm>
          <a:prstGeom prst="rect">
            <a:avLst/>
          </a:prstGeom>
        </p:spPr>
      </p:pic>
    </p:spTree>
    <p:extLst>
      <p:ext uri="{BB962C8B-B14F-4D97-AF65-F5344CB8AC3E}">
        <p14:creationId xmlns:p14="http://schemas.microsoft.com/office/powerpoint/2010/main" val="3118948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10</a:t>
            </a:r>
          </a:p>
        </p:txBody>
      </p:sp>
      <p:sp>
        <p:nvSpPr>
          <p:cNvPr id="4" name="TextBox 3">
            <a:extLst>
              <a:ext uri="{FF2B5EF4-FFF2-40B4-BE49-F238E27FC236}">
                <a16:creationId xmlns:a16="http://schemas.microsoft.com/office/drawing/2014/main" id="{08018A50-F27F-E9B6-7B15-1CAE86B5A845}"/>
              </a:ext>
            </a:extLst>
          </p:cNvPr>
          <p:cNvSpPr txBox="1"/>
          <p:nvPr/>
        </p:nvSpPr>
        <p:spPr>
          <a:xfrm>
            <a:off x="621804" y="2025716"/>
            <a:ext cx="4248472" cy="646331"/>
          </a:xfrm>
          <a:prstGeom prst="rect">
            <a:avLst/>
          </a:prstGeom>
          <a:noFill/>
          <a:ln>
            <a:solidFill>
              <a:schemeClr val="bg2"/>
            </a:solidFill>
          </a:ln>
        </p:spPr>
        <p:txBody>
          <a:bodyPr wrap="square" rtlCol="0" anchor="ctr" anchorCtr="1">
            <a:spAutoFit/>
          </a:bodyPr>
          <a:lstStyle/>
          <a:p>
            <a:pPr algn="ctr"/>
            <a:r>
              <a:rPr lang="en-US" b="1" dirty="0"/>
              <a:t>I used a bar graph for income category based on gender </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332566"/>
            <a:ext cx="8424936" cy="369332"/>
          </a:xfrm>
          <a:prstGeom prst="rect">
            <a:avLst/>
          </a:prstGeom>
          <a:noFill/>
          <a:ln>
            <a:solidFill>
              <a:schemeClr val="bg2"/>
            </a:solidFill>
          </a:ln>
        </p:spPr>
        <p:txBody>
          <a:bodyPr wrap="square" rtlCol="0" anchor="ctr" anchorCtr="1">
            <a:spAutoFit/>
          </a:bodyPr>
          <a:lstStyle/>
          <a:p>
            <a:r>
              <a:rPr lang="en-US" dirty="0"/>
              <a:t>The chart shows that more female for less than $40k and men for $80k-$120k </a:t>
            </a:r>
            <a:endParaRPr lang="en-IN" dirty="0"/>
          </a:p>
        </p:txBody>
      </p:sp>
      <p:pic>
        <p:nvPicPr>
          <p:cNvPr id="3" name="Picture 2">
            <a:extLst>
              <a:ext uri="{FF2B5EF4-FFF2-40B4-BE49-F238E27FC236}">
                <a16:creationId xmlns:a16="http://schemas.microsoft.com/office/drawing/2014/main" id="{187FB9B7-CC0C-9511-143E-DB72D23686FC}"/>
              </a:ext>
            </a:extLst>
          </p:cNvPr>
          <p:cNvPicPr>
            <a:picLocks noChangeAspect="1"/>
          </p:cNvPicPr>
          <p:nvPr/>
        </p:nvPicPr>
        <p:blipFill>
          <a:blip r:embed="rId2"/>
          <a:stretch>
            <a:fillRect/>
          </a:stretch>
        </p:blipFill>
        <p:spPr>
          <a:xfrm>
            <a:off x="5003463" y="764704"/>
            <a:ext cx="6572824" cy="4012480"/>
          </a:xfrm>
          <a:prstGeom prst="rect">
            <a:avLst/>
          </a:prstGeom>
        </p:spPr>
      </p:pic>
    </p:spTree>
    <p:extLst>
      <p:ext uri="{BB962C8B-B14F-4D97-AF65-F5344CB8AC3E}">
        <p14:creationId xmlns:p14="http://schemas.microsoft.com/office/powerpoint/2010/main" val="2137126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11</a:t>
            </a:r>
          </a:p>
        </p:txBody>
      </p:sp>
      <p:sp>
        <p:nvSpPr>
          <p:cNvPr id="4" name="TextBox 3">
            <a:extLst>
              <a:ext uri="{FF2B5EF4-FFF2-40B4-BE49-F238E27FC236}">
                <a16:creationId xmlns:a16="http://schemas.microsoft.com/office/drawing/2014/main" id="{08018A50-F27F-E9B6-7B15-1CAE86B5A845}"/>
              </a:ext>
            </a:extLst>
          </p:cNvPr>
          <p:cNvSpPr txBox="1"/>
          <p:nvPr/>
        </p:nvSpPr>
        <p:spPr>
          <a:xfrm>
            <a:off x="693812" y="1952245"/>
            <a:ext cx="4248472" cy="646331"/>
          </a:xfrm>
          <a:prstGeom prst="rect">
            <a:avLst/>
          </a:prstGeom>
          <a:noFill/>
          <a:ln>
            <a:solidFill>
              <a:schemeClr val="bg2"/>
            </a:solidFill>
          </a:ln>
        </p:spPr>
        <p:txBody>
          <a:bodyPr wrap="square" rtlCol="0" anchor="ctr" anchorCtr="1">
            <a:spAutoFit/>
          </a:bodyPr>
          <a:lstStyle/>
          <a:p>
            <a:pPr algn="ctr"/>
            <a:r>
              <a:rPr lang="en-US" b="1" dirty="0"/>
              <a:t>I used a bar graph for card category count based on region </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332566"/>
            <a:ext cx="8424936" cy="369332"/>
          </a:xfrm>
          <a:prstGeom prst="rect">
            <a:avLst/>
          </a:prstGeom>
          <a:noFill/>
          <a:ln>
            <a:solidFill>
              <a:schemeClr val="bg2"/>
            </a:solidFill>
          </a:ln>
        </p:spPr>
        <p:txBody>
          <a:bodyPr wrap="square" rtlCol="0" anchor="ctr" anchorCtr="1">
            <a:spAutoFit/>
          </a:bodyPr>
          <a:lstStyle/>
          <a:p>
            <a:r>
              <a:rPr lang="en-US" dirty="0"/>
              <a:t>The chart shows that more Blue card in England then rest</a:t>
            </a:r>
            <a:endParaRPr lang="en-IN" dirty="0"/>
          </a:p>
        </p:txBody>
      </p:sp>
      <p:pic>
        <p:nvPicPr>
          <p:cNvPr id="6" name="Picture 5">
            <a:extLst>
              <a:ext uri="{FF2B5EF4-FFF2-40B4-BE49-F238E27FC236}">
                <a16:creationId xmlns:a16="http://schemas.microsoft.com/office/drawing/2014/main" id="{65DA149A-3E6B-4890-3210-6E1F1ADAC3A4}"/>
              </a:ext>
            </a:extLst>
          </p:cNvPr>
          <p:cNvPicPr>
            <a:picLocks noChangeAspect="1"/>
          </p:cNvPicPr>
          <p:nvPr/>
        </p:nvPicPr>
        <p:blipFill>
          <a:blip r:embed="rId2"/>
          <a:stretch>
            <a:fillRect/>
          </a:stretch>
        </p:blipFill>
        <p:spPr>
          <a:xfrm>
            <a:off x="5698368" y="548680"/>
            <a:ext cx="5461217" cy="4510062"/>
          </a:xfrm>
          <a:prstGeom prst="rect">
            <a:avLst/>
          </a:prstGeom>
        </p:spPr>
      </p:pic>
    </p:spTree>
    <p:extLst>
      <p:ext uri="{BB962C8B-B14F-4D97-AF65-F5344CB8AC3E}">
        <p14:creationId xmlns:p14="http://schemas.microsoft.com/office/powerpoint/2010/main" val="2537245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12</a:t>
            </a:r>
          </a:p>
        </p:txBody>
      </p:sp>
      <p:sp>
        <p:nvSpPr>
          <p:cNvPr id="4" name="TextBox 3">
            <a:extLst>
              <a:ext uri="{FF2B5EF4-FFF2-40B4-BE49-F238E27FC236}">
                <a16:creationId xmlns:a16="http://schemas.microsoft.com/office/drawing/2014/main" id="{08018A50-F27F-E9B6-7B15-1CAE86B5A845}"/>
              </a:ext>
            </a:extLst>
          </p:cNvPr>
          <p:cNvSpPr txBox="1"/>
          <p:nvPr/>
        </p:nvSpPr>
        <p:spPr>
          <a:xfrm>
            <a:off x="693812" y="1952245"/>
            <a:ext cx="4248472" cy="646331"/>
          </a:xfrm>
          <a:prstGeom prst="rect">
            <a:avLst/>
          </a:prstGeom>
          <a:noFill/>
          <a:ln>
            <a:solidFill>
              <a:schemeClr val="bg2"/>
            </a:solidFill>
          </a:ln>
        </p:spPr>
        <p:txBody>
          <a:bodyPr wrap="square" rtlCol="0" anchor="ctr" anchorCtr="1">
            <a:spAutoFit/>
          </a:bodyPr>
          <a:lstStyle/>
          <a:p>
            <a:pPr algn="ctr"/>
            <a:r>
              <a:rPr lang="en-US" b="1" dirty="0"/>
              <a:t>I used </a:t>
            </a:r>
            <a:r>
              <a:rPr lang="en-US" sz="1800" b="1" dirty="0">
                <a:effectLst/>
                <a:latin typeface="Tableau Light"/>
              </a:rPr>
              <a:t>Education level wise Attrited Count </a:t>
            </a:r>
            <a:r>
              <a:rPr lang="en-US" sz="1800" b="1" dirty="0" err="1">
                <a:effectLst/>
                <a:latin typeface="Tableau Light"/>
              </a:rPr>
              <a:t>treemap</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332566"/>
            <a:ext cx="8424936" cy="369332"/>
          </a:xfrm>
          <a:prstGeom prst="rect">
            <a:avLst/>
          </a:prstGeom>
          <a:noFill/>
          <a:ln>
            <a:solidFill>
              <a:schemeClr val="bg2"/>
            </a:solidFill>
          </a:ln>
        </p:spPr>
        <p:txBody>
          <a:bodyPr wrap="square" rtlCol="0" anchor="ctr" anchorCtr="1">
            <a:spAutoFit/>
          </a:bodyPr>
          <a:lstStyle/>
          <a:p>
            <a:r>
              <a:rPr lang="en-US" dirty="0"/>
              <a:t>The chart shows that more Existing customer in Graduate section </a:t>
            </a:r>
            <a:endParaRPr lang="en-IN" dirty="0"/>
          </a:p>
        </p:txBody>
      </p:sp>
      <p:pic>
        <p:nvPicPr>
          <p:cNvPr id="3" name="Picture 2">
            <a:extLst>
              <a:ext uri="{FF2B5EF4-FFF2-40B4-BE49-F238E27FC236}">
                <a16:creationId xmlns:a16="http://schemas.microsoft.com/office/drawing/2014/main" id="{994C7947-6C60-0776-FE59-88A658563BD4}"/>
              </a:ext>
            </a:extLst>
          </p:cNvPr>
          <p:cNvPicPr>
            <a:picLocks noChangeAspect="1"/>
          </p:cNvPicPr>
          <p:nvPr/>
        </p:nvPicPr>
        <p:blipFill>
          <a:blip r:embed="rId2"/>
          <a:stretch>
            <a:fillRect/>
          </a:stretch>
        </p:blipFill>
        <p:spPr>
          <a:xfrm>
            <a:off x="5086300" y="812567"/>
            <a:ext cx="6534150" cy="4143375"/>
          </a:xfrm>
          <a:prstGeom prst="rect">
            <a:avLst/>
          </a:prstGeom>
        </p:spPr>
      </p:pic>
    </p:spTree>
    <p:extLst>
      <p:ext uri="{BB962C8B-B14F-4D97-AF65-F5344CB8AC3E}">
        <p14:creationId xmlns:p14="http://schemas.microsoft.com/office/powerpoint/2010/main" val="126752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13</a:t>
            </a:r>
          </a:p>
        </p:txBody>
      </p:sp>
      <p:sp>
        <p:nvSpPr>
          <p:cNvPr id="4" name="TextBox 3">
            <a:extLst>
              <a:ext uri="{FF2B5EF4-FFF2-40B4-BE49-F238E27FC236}">
                <a16:creationId xmlns:a16="http://schemas.microsoft.com/office/drawing/2014/main" id="{08018A50-F27F-E9B6-7B15-1CAE86B5A845}"/>
              </a:ext>
            </a:extLst>
          </p:cNvPr>
          <p:cNvSpPr txBox="1"/>
          <p:nvPr/>
        </p:nvSpPr>
        <p:spPr>
          <a:xfrm>
            <a:off x="693812" y="1952245"/>
            <a:ext cx="4248472" cy="646331"/>
          </a:xfrm>
          <a:prstGeom prst="rect">
            <a:avLst/>
          </a:prstGeom>
          <a:noFill/>
          <a:ln>
            <a:solidFill>
              <a:schemeClr val="bg2"/>
            </a:solidFill>
          </a:ln>
        </p:spPr>
        <p:txBody>
          <a:bodyPr wrap="square" rtlCol="0" anchor="ctr" anchorCtr="1">
            <a:spAutoFit/>
          </a:bodyPr>
          <a:lstStyle/>
          <a:p>
            <a:pPr algn="ctr"/>
            <a:r>
              <a:rPr lang="en-US" b="1" dirty="0"/>
              <a:t>I used bubble </a:t>
            </a:r>
            <a:r>
              <a:rPr lang="en-US" sz="1800" b="1" dirty="0">
                <a:effectLst/>
                <a:latin typeface="Tableau Light"/>
              </a:rPr>
              <a:t>Income category wise credit limit</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332566"/>
            <a:ext cx="8424936" cy="369332"/>
          </a:xfrm>
          <a:prstGeom prst="rect">
            <a:avLst/>
          </a:prstGeom>
          <a:noFill/>
          <a:ln>
            <a:solidFill>
              <a:schemeClr val="bg2"/>
            </a:solidFill>
          </a:ln>
        </p:spPr>
        <p:txBody>
          <a:bodyPr wrap="square" rtlCol="0" anchor="ctr" anchorCtr="1">
            <a:spAutoFit/>
          </a:bodyPr>
          <a:lstStyle/>
          <a:p>
            <a:r>
              <a:rPr lang="en-US" dirty="0"/>
              <a:t>The chart shows that more attrited value in less than 40k </a:t>
            </a:r>
            <a:endParaRPr lang="en-IN" dirty="0"/>
          </a:p>
        </p:txBody>
      </p:sp>
      <p:pic>
        <p:nvPicPr>
          <p:cNvPr id="10" name="Picture 9">
            <a:extLst>
              <a:ext uri="{FF2B5EF4-FFF2-40B4-BE49-F238E27FC236}">
                <a16:creationId xmlns:a16="http://schemas.microsoft.com/office/drawing/2014/main" id="{3B7F97B9-0F5D-EC6C-ED19-A4F75C06C541}"/>
              </a:ext>
            </a:extLst>
          </p:cNvPr>
          <p:cNvPicPr>
            <a:picLocks noChangeAspect="1"/>
          </p:cNvPicPr>
          <p:nvPr/>
        </p:nvPicPr>
        <p:blipFill>
          <a:blip r:embed="rId2"/>
          <a:stretch>
            <a:fillRect/>
          </a:stretch>
        </p:blipFill>
        <p:spPr>
          <a:xfrm>
            <a:off x="5698368" y="764704"/>
            <a:ext cx="5133975" cy="3914775"/>
          </a:xfrm>
          <a:prstGeom prst="rect">
            <a:avLst/>
          </a:prstGeom>
        </p:spPr>
      </p:pic>
    </p:spTree>
    <p:extLst>
      <p:ext uri="{BB962C8B-B14F-4D97-AF65-F5344CB8AC3E}">
        <p14:creationId xmlns:p14="http://schemas.microsoft.com/office/powerpoint/2010/main" val="4091068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940" y="836712"/>
            <a:ext cx="7344816" cy="692696"/>
          </a:xfrm>
        </p:spPr>
        <p:txBody>
          <a:bodyPr/>
          <a:lstStyle/>
          <a:p>
            <a:r>
              <a:rPr lang="en-US" dirty="0"/>
              <a:t>Business Objective</a:t>
            </a:r>
          </a:p>
        </p:txBody>
      </p:sp>
      <p:sp>
        <p:nvSpPr>
          <p:cNvPr id="3" name="Content Placeholder 2"/>
          <p:cNvSpPr>
            <a:spLocks noGrp="1"/>
          </p:cNvSpPr>
          <p:nvPr>
            <p:ph idx="13"/>
          </p:nvPr>
        </p:nvSpPr>
        <p:spPr>
          <a:xfrm>
            <a:off x="2205980" y="1877648"/>
            <a:ext cx="7560840" cy="4225767"/>
          </a:xfrm>
        </p:spPr>
        <p:txBody>
          <a:bodyPr>
            <a:normAutofit/>
          </a:bodyPr>
          <a:lstStyle/>
          <a:p>
            <a:r>
              <a:rPr lang="en-US" sz="2400" dirty="0"/>
              <a:t>A certain bank in North America wants to perform customer churn analysis, as the credit card business of the bank is not performing very well. Churn analysis will help the bank evaluate the customers who have stopped purchasing the credit card of the bank and figure out measures to reduce the bank's customer loss rate</a:t>
            </a:r>
          </a:p>
          <a:p>
            <a:r>
              <a:rPr lang="en-US" sz="2400" dirty="0"/>
              <a:t> As data analyst, has been asked to analyze the banks customers' churn data by performing the tasks</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14</a:t>
            </a:r>
          </a:p>
        </p:txBody>
      </p:sp>
      <p:sp>
        <p:nvSpPr>
          <p:cNvPr id="4" name="TextBox 3">
            <a:extLst>
              <a:ext uri="{FF2B5EF4-FFF2-40B4-BE49-F238E27FC236}">
                <a16:creationId xmlns:a16="http://schemas.microsoft.com/office/drawing/2014/main" id="{08018A50-F27F-E9B6-7B15-1CAE86B5A845}"/>
              </a:ext>
            </a:extLst>
          </p:cNvPr>
          <p:cNvSpPr txBox="1"/>
          <p:nvPr/>
        </p:nvSpPr>
        <p:spPr>
          <a:xfrm>
            <a:off x="3790156" y="451489"/>
            <a:ext cx="4248472" cy="369332"/>
          </a:xfrm>
          <a:prstGeom prst="rect">
            <a:avLst/>
          </a:prstGeom>
          <a:noFill/>
          <a:ln>
            <a:solidFill>
              <a:schemeClr val="bg2"/>
            </a:solidFill>
          </a:ln>
        </p:spPr>
        <p:txBody>
          <a:bodyPr wrap="square" rtlCol="0" anchor="ctr" anchorCtr="1">
            <a:spAutoFit/>
          </a:bodyPr>
          <a:lstStyle/>
          <a:p>
            <a:pPr algn="ctr"/>
            <a:r>
              <a:rPr lang="en-US" dirty="0"/>
              <a:t>Dashboard 2</a:t>
            </a:r>
            <a:endParaRPr lang="en-IN" dirty="0"/>
          </a:p>
        </p:txBody>
      </p:sp>
      <p:sp>
        <p:nvSpPr>
          <p:cNvPr id="3" name="TextBox 2">
            <a:extLst>
              <a:ext uri="{FF2B5EF4-FFF2-40B4-BE49-F238E27FC236}">
                <a16:creationId xmlns:a16="http://schemas.microsoft.com/office/drawing/2014/main" id="{1AC90867-DEB9-8C5A-C61B-EB1D38BAC52A}"/>
              </a:ext>
            </a:extLst>
          </p:cNvPr>
          <p:cNvSpPr txBox="1"/>
          <p:nvPr/>
        </p:nvSpPr>
        <p:spPr>
          <a:xfrm>
            <a:off x="8974732" y="6524033"/>
            <a:ext cx="1656184" cy="369332"/>
          </a:xfrm>
          <a:prstGeom prst="rect">
            <a:avLst/>
          </a:prstGeom>
          <a:noFill/>
          <a:ln>
            <a:solidFill>
              <a:schemeClr val="bg2"/>
            </a:solidFill>
          </a:ln>
        </p:spPr>
        <p:txBody>
          <a:bodyPr wrap="square" rtlCol="0" anchor="ctr" anchorCtr="1">
            <a:spAutoFit/>
          </a:bodyPr>
          <a:lstStyle/>
          <a:p>
            <a:r>
              <a:rPr lang="en-IN" dirty="0">
                <a:hlinkClick r:id="rId2"/>
              </a:rPr>
              <a:t>Dashboard Link</a:t>
            </a:r>
            <a:endParaRPr lang="en-IN" dirty="0"/>
          </a:p>
        </p:txBody>
      </p:sp>
      <p:pic>
        <p:nvPicPr>
          <p:cNvPr id="8" name="Picture 7">
            <a:extLst>
              <a:ext uri="{FF2B5EF4-FFF2-40B4-BE49-F238E27FC236}">
                <a16:creationId xmlns:a16="http://schemas.microsoft.com/office/drawing/2014/main" id="{66618F1C-E692-0E92-5EF0-146EB0A363D2}"/>
              </a:ext>
            </a:extLst>
          </p:cNvPr>
          <p:cNvPicPr>
            <a:picLocks noChangeAspect="1"/>
          </p:cNvPicPr>
          <p:nvPr/>
        </p:nvPicPr>
        <p:blipFill>
          <a:blip r:embed="rId3"/>
          <a:stretch>
            <a:fillRect/>
          </a:stretch>
        </p:blipFill>
        <p:spPr>
          <a:xfrm>
            <a:off x="591469" y="856877"/>
            <a:ext cx="11005885" cy="5667156"/>
          </a:xfrm>
          <a:prstGeom prst="rect">
            <a:avLst/>
          </a:prstGeom>
        </p:spPr>
      </p:pic>
    </p:spTree>
    <p:extLst>
      <p:ext uri="{BB962C8B-B14F-4D97-AF65-F5344CB8AC3E}">
        <p14:creationId xmlns:p14="http://schemas.microsoft.com/office/powerpoint/2010/main" val="2341455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5D6D-5E0D-5978-D535-3A90C13F8817}"/>
              </a:ext>
            </a:extLst>
          </p:cNvPr>
          <p:cNvSpPr>
            <a:spLocks noGrp="1"/>
          </p:cNvSpPr>
          <p:nvPr>
            <p:ph type="title"/>
          </p:nvPr>
        </p:nvSpPr>
        <p:spPr>
          <a:xfrm>
            <a:off x="333772" y="0"/>
            <a:ext cx="10971372" cy="1066800"/>
          </a:xfrm>
        </p:spPr>
        <p:txBody>
          <a:bodyPr/>
          <a:lstStyle/>
          <a:p>
            <a:r>
              <a:rPr lang="en-IN" dirty="0"/>
              <a:t>Conclusion</a:t>
            </a:r>
          </a:p>
        </p:txBody>
      </p:sp>
      <p:sp>
        <p:nvSpPr>
          <p:cNvPr id="3" name="Content Placeholder 2">
            <a:extLst>
              <a:ext uri="{FF2B5EF4-FFF2-40B4-BE49-F238E27FC236}">
                <a16:creationId xmlns:a16="http://schemas.microsoft.com/office/drawing/2014/main" id="{7F09E201-A534-6097-773E-C27143134B96}"/>
              </a:ext>
            </a:extLst>
          </p:cNvPr>
          <p:cNvSpPr>
            <a:spLocks noGrp="1"/>
          </p:cNvSpPr>
          <p:nvPr>
            <p:ph idx="13"/>
          </p:nvPr>
        </p:nvSpPr>
        <p:spPr>
          <a:xfrm>
            <a:off x="334141" y="1066800"/>
            <a:ext cx="10287000" cy="5386536"/>
          </a:xfrm>
        </p:spPr>
        <p:txBody>
          <a:bodyPr>
            <a:noAutofit/>
          </a:bodyPr>
          <a:lstStyle/>
          <a:p>
            <a:pPr marL="0" indent="0">
              <a:buNone/>
            </a:pPr>
            <a:r>
              <a:rPr lang="en-US" sz="2000" dirty="0"/>
              <a:t>We used data visualization and an interactive dashboard to analyze customer churn data. This helped us find ways to reduce customer attrition in the bank's credit card business.</a:t>
            </a:r>
          </a:p>
          <a:p>
            <a:pPr marL="0" indent="0">
              <a:buNone/>
            </a:pPr>
            <a:r>
              <a:rPr lang="en-US" sz="2000" dirty="0"/>
              <a:t>Based on these findings, the company could focus their retention efforts on the following groups:</a:t>
            </a:r>
          </a:p>
          <a:p>
            <a:pPr>
              <a:buFont typeface="Arial" panose="020B0604020202020204" pitchFamily="34" charset="0"/>
              <a:buChar char="•"/>
            </a:pPr>
            <a:r>
              <a:rPr lang="en-US" sz="2000" dirty="0"/>
              <a:t>Females</a:t>
            </a:r>
          </a:p>
          <a:p>
            <a:pPr>
              <a:buFont typeface="Arial" panose="020B0604020202020204" pitchFamily="34" charset="0"/>
              <a:buChar char="•"/>
            </a:pPr>
            <a:r>
              <a:rPr lang="en-US" sz="2000" dirty="0"/>
              <a:t>People in England</a:t>
            </a:r>
          </a:p>
          <a:p>
            <a:pPr>
              <a:buFont typeface="Arial" panose="020B0604020202020204" pitchFamily="34" charset="0"/>
              <a:buChar char="•"/>
            </a:pPr>
            <a:r>
              <a:rPr lang="en-US" sz="2000" dirty="0"/>
              <a:t>Graduates</a:t>
            </a:r>
          </a:p>
          <a:p>
            <a:pPr>
              <a:buFont typeface="Arial" panose="020B0604020202020204" pitchFamily="34" charset="0"/>
              <a:buChar char="•"/>
            </a:pPr>
            <a:r>
              <a:rPr lang="en-US" sz="2000" dirty="0"/>
              <a:t>People in the 35-45 age group</a:t>
            </a:r>
          </a:p>
          <a:p>
            <a:pPr>
              <a:buFont typeface="Arial" panose="020B0604020202020204" pitchFamily="34" charset="0"/>
              <a:buChar char="•"/>
            </a:pPr>
            <a:r>
              <a:rPr lang="en-US" sz="2000" dirty="0"/>
              <a:t>People with lower incomes</a:t>
            </a:r>
          </a:p>
          <a:p>
            <a:pPr>
              <a:buFont typeface="Arial" panose="020B0604020202020204" pitchFamily="34" charset="0"/>
              <a:buChar char="•"/>
            </a:pPr>
            <a:r>
              <a:rPr lang="en-US" sz="2000" dirty="0"/>
              <a:t>Blue card users</a:t>
            </a:r>
          </a:p>
          <a:p>
            <a:pPr>
              <a:buFont typeface="Arial" panose="020B0604020202020204" pitchFamily="34" charset="0"/>
              <a:buChar char="•"/>
            </a:pPr>
            <a:r>
              <a:rPr lang="en-US" sz="2000" dirty="0"/>
              <a:t>Existing customers</a:t>
            </a:r>
          </a:p>
          <a:p>
            <a:pPr>
              <a:buFont typeface="Arial" panose="020B0604020202020204" pitchFamily="34" charset="0"/>
              <a:buChar char="•"/>
            </a:pPr>
            <a:r>
              <a:rPr lang="en-US" sz="2000" dirty="0"/>
              <a:t>People in the less than $40k income group</a:t>
            </a:r>
          </a:p>
          <a:p>
            <a:endParaRPr lang="en-IN" sz="2000" dirty="0"/>
          </a:p>
        </p:txBody>
      </p:sp>
    </p:spTree>
    <p:extLst>
      <p:ext uri="{BB962C8B-B14F-4D97-AF65-F5344CB8AC3E}">
        <p14:creationId xmlns:p14="http://schemas.microsoft.com/office/powerpoint/2010/main" val="389647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D5275E-D4A3-4C57-9197-1CA095AF85A3}"/>
              </a:ext>
            </a:extLst>
          </p:cNvPr>
          <p:cNvSpPr txBox="1"/>
          <p:nvPr/>
        </p:nvSpPr>
        <p:spPr>
          <a:xfrm>
            <a:off x="6958508" y="1830017"/>
            <a:ext cx="3672408" cy="830997"/>
          </a:xfrm>
          <a:prstGeom prst="rect">
            <a:avLst/>
          </a:prstGeom>
          <a:noFill/>
          <a:ln>
            <a:solidFill>
              <a:schemeClr val="bg2"/>
            </a:solidFill>
          </a:ln>
        </p:spPr>
        <p:txBody>
          <a:bodyPr wrap="square" rtlCol="0" anchor="ctr" anchorCtr="1">
            <a:spAutoFit/>
          </a:bodyPr>
          <a:lstStyle/>
          <a:p>
            <a:r>
              <a:rPr lang="en-IN" sz="4800" b="1" i="1" dirty="0"/>
              <a:t>Thank You</a:t>
            </a:r>
          </a:p>
        </p:txBody>
      </p:sp>
      <p:sp>
        <p:nvSpPr>
          <p:cNvPr id="3" name="TextBox 2">
            <a:extLst>
              <a:ext uri="{FF2B5EF4-FFF2-40B4-BE49-F238E27FC236}">
                <a16:creationId xmlns:a16="http://schemas.microsoft.com/office/drawing/2014/main" id="{EF571703-457F-F3F3-5CB2-7E6909566A0A}"/>
              </a:ext>
            </a:extLst>
          </p:cNvPr>
          <p:cNvSpPr txBox="1"/>
          <p:nvPr/>
        </p:nvSpPr>
        <p:spPr>
          <a:xfrm>
            <a:off x="7318548" y="2878197"/>
            <a:ext cx="2952328" cy="584775"/>
          </a:xfrm>
          <a:prstGeom prst="rect">
            <a:avLst/>
          </a:prstGeom>
          <a:noFill/>
          <a:ln>
            <a:solidFill>
              <a:schemeClr val="bg2"/>
            </a:solidFill>
          </a:ln>
        </p:spPr>
        <p:txBody>
          <a:bodyPr wrap="square" rtlCol="0" anchor="ctr" anchorCtr="1">
            <a:spAutoFit/>
          </a:bodyPr>
          <a:lstStyle/>
          <a:p>
            <a:r>
              <a:rPr lang="en-US" sz="1600" dirty="0"/>
              <a:t>-Rohan Deshmukh</a:t>
            </a:r>
          </a:p>
          <a:p>
            <a:r>
              <a:rPr lang="en-US" sz="1600" dirty="0"/>
              <a:t> </a:t>
            </a:r>
            <a:r>
              <a:rPr lang="en-IN" sz="1600" dirty="0"/>
              <a:t>DA92S9-EN12024077730</a:t>
            </a:r>
            <a:endParaRPr lang="en-US" sz="1600" dirty="0"/>
          </a:p>
        </p:txBody>
      </p:sp>
    </p:spTree>
    <p:extLst>
      <p:ext uri="{BB962C8B-B14F-4D97-AF65-F5344CB8AC3E}">
        <p14:creationId xmlns:p14="http://schemas.microsoft.com/office/powerpoint/2010/main" val="41672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1372" cy="620688"/>
          </a:xfrm>
        </p:spPr>
        <p:txBody>
          <a:bodyPr/>
          <a:lstStyle/>
          <a:p>
            <a:r>
              <a:rPr lang="en-IN" dirty="0"/>
              <a:t>Challenge definition</a:t>
            </a:r>
            <a:endParaRPr lang="en-US" dirty="0"/>
          </a:p>
        </p:txBody>
      </p:sp>
      <p:sp>
        <p:nvSpPr>
          <p:cNvPr id="5" name="Content Placeholder 4">
            <a:extLst>
              <a:ext uri="{FF2B5EF4-FFF2-40B4-BE49-F238E27FC236}">
                <a16:creationId xmlns:a16="http://schemas.microsoft.com/office/drawing/2014/main" id="{9D21238F-6428-772A-E812-99A472A4C7A7}"/>
              </a:ext>
            </a:extLst>
          </p:cNvPr>
          <p:cNvSpPr>
            <a:spLocks noGrp="1"/>
          </p:cNvSpPr>
          <p:nvPr>
            <p:ph idx="13"/>
          </p:nvPr>
        </p:nvSpPr>
        <p:spPr>
          <a:xfrm>
            <a:off x="-1" y="620688"/>
            <a:ext cx="12188825" cy="6237312"/>
          </a:xfrm>
        </p:spPr>
        <p:txBody>
          <a:bodyPr>
            <a:normAutofit/>
          </a:bodyPr>
          <a:lstStyle/>
          <a:p>
            <a:pPr>
              <a:buFont typeface="Wingdings" panose="05000000000000000000" pitchFamily="2" charset="2"/>
              <a:buChar char="Ø"/>
            </a:pPr>
            <a:r>
              <a:rPr lang="en-IN" dirty="0"/>
              <a:t>Python</a:t>
            </a:r>
          </a:p>
          <a:p>
            <a:pPr>
              <a:spcBef>
                <a:spcPts val="100"/>
              </a:spcBef>
              <a:buFont typeface="Wingdings" panose="05000000000000000000" pitchFamily="2" charset="2"/>
              <a:buChar char="§"/>
            </a:pPr>
            <a:r>
              <a:rPr lang="en-US" sz="1600" dirty="0"/>
              <a:t>Display the summary statistics of the dataset</a:t>
            </a:r>
          </a:p>
          <a:p>
            <a:pPr>
              <a:spcBef>
                <a:spcPts val="100"/>
              </a:spcBef>
              <a:buFont typeface="Wingdings" panose="05000000000000000000" pitchFamily="2" charset="2"/>
              <a:buChar char="§"/>
            </a:pPr>
            <a:r>
              <a:rPr lang="en-US" sz="1600" dirty="0"/>
              <a:t>Identify the outliers in the dataset. (if there any)</a:t>
            </a:r>
          </a:p>
          <a:p>
            <a:pPr>
              <a:spcBef>
                <a:spcPts val="100"/>
              </a:spcBef>
              <a:buFont typeface="Wingdings" panose="05000000000000000000" pitchFamily="2" charset="2"/>
              <a:buChar char="§"/>
            </a:pPr>
            <a:r>
              <a:rPr lang="en-US" sz="1600" dirty="0"/>
              <a:t>Identify the missing values in the dataset and display the count of missing values.</a:t>
            </a:r>
            <a:endParaRPr lang="en-IN" sz="1600" dirty="0"/>
          </a:p>
          <a:p>
            <a:pPr>
              <a:buFont typeface="Wingdings" panose="05000000000000000000" pitchFamily="2" charset="2"/>
              <a:buChar char="Ø"/>
            </a:pPr>
            <a:r>
              <a:rPr lang="en-IN" dirty="0"/>
              <a:t>Tableau</a:t>
            </a:r>
          </a:p>
          <a:p>
            <a:pPr marL="0" indent="0">
              <a:spcBef>
                <a:spcPts val="100"/>
              </a:spcBef>
              <a:buNone/>
            </a:pPr>
            <a:r>
              <a:rPr lang="en-US" sz="1600" dirty="0"/>
              <a:t>Task 1: Display the percentage of the attrited and the existing customers from the data.</a:t>
            </a:r>
          </a:p>
          <a:p>
            <a:pPr marL="0" indent="0">
              <a:spcBef>
                <a:spcPts val="100"/>
              </a:spcBef>
              <a:buNone/>
            </a:pPr>
            <a:r>
              <a:rPr lang="en-US" sz="1600" dirty="0"/>
              <a:t>Task 2 Display gender-wise percentage of the attrited and the existing customers.</a:t>
            </a:r>
          </a:p>
          <a:p>
            <a:pPr marL="0" indent="0">
              <a:spcBef>
                <a:spcPts val="100"/>
              </a:spcBef>
              <a:buNone/>
            </a:pPr>
            <a:r>
              <a:rPr lang="en-US" sz="1600" dirty="0"/>
              <a:t>Task 3: Display region-wise percentage of the attrited and the existing customers.</a:t>
            </a:r>
          </a:p>
          <a:p>
            <a:pPr marL="0" indent="0">
              <a:spcBef>
                <a:spcPts val="100"/>
              </a:spcBef>
              <a:buNone/>
            </a:pPr>
            <a:r>
              <a:rPr lang="en-US" sz="1600" dirty="0"/>
              <a:t>Task 4: Display the percentage of the attrited and the existing customers for each card category</a:t>
            </a:r>
          </a:p>
          <a:p>
            <a:pPr marL="0" indent="0">
              <a:spcBef>
                <a:spcPts val="100"/>
              </a:spcBef>
              <a:buNone/>
            </a:pPr>
            <a:r>
              <a:rPr lang="en-US" sz="1600" dirty="0"/>
              <a:t>Task 5: Display the percentage of the attrited and the existing customers for each income category.</a:t>
            </a:r>
          </a:p>
          <a:p>
            <a:pPr marL="0" indent="0">
              <a:spcBef>
                <a:spcPts val="100"/>
              </a:spcBef>
              <a:buNone/>
            </a:pPr>
            <a:r>
              <a:rPr lang="en-US" sz="1600" dirty="0"/>
              <a:t>Task 6: Display region-wise count of customers. Identify the region that has the maximum number of customers.</a:t>
            </a:r>
          </a:p>
          <a:p>
            <a:pPr marL="0" indent="0">
              <a:spcBef>
                <a:spcPts val="100"/>
              </a:spcBef>
              <a:buNone/>
            </a:pPr>
            <a:r>
              <a:rPr lang="en-US" sz="1600" dirty="0"/>
              <a:t>Task 7: Create an interactive dashboard by following the given instructions:</a:t>
            </a:r>
          </a:p>
          <a:p>
            <a:pPr marL="342900" indent="-342900">
              <a:spcBef>
                <a:spcPts val="100"/>
              </a:spcBef>
              <a:buFont typeface="+mj-lt"/>
              <a:buAutoNum type="alphaUcPeriod"/>
            </a:pPr>
            <a:r>
              <a:rPr lang="en-US" sz="1600" dirty="0"/>
              <a:t>	Create a Figma template for the dashboard</a:t>
            </a:r>
          </a:p>
          <a:p>
            <a:pPr marL="342900" indent="-342900">
              <a:spcBef>
                <a:spcPts val="100"/>
              </a:spcBef>
              <a:buFont typeface="+mj-lt"/>
              <a:buAutoNum type="alphaUcPeriod"/>
            </a:pPr>
            <a:r>
              <a:rPr lang="en-US" sz="1600" dirty="0"/>
              <a:t>	Design the dashboard with the charts created in tasks 1-6.</a:t>
            </a:r>
          </a:p>
          <a:p>
            <a:pPr marL="342900" indent="-342900">
              <a:spcBef>
                <a:spcPts val="100"/>
              </a:spcBef>
              <a:buFont typeface="+mj-lt"/>
              <a:buAutoNum type="alphaUcPeriod"/>
            </a:pPr>
            <a:r>
              <a:rPr lang="en-US" sz="1600" dirty="0"/>
              <a:t>	B Apply action filters on the charts created in tasks 1 and 6</a:t>
            </a:r>
          </a:p>
          <a:p>
            <a:pPr marL="0" indent="0">
              <a:spcBef>
                <a:spcPts val="100"/>
              </a:spcBef>
              <a:buNone/>
            </a:pPr>
            <a:r>
              <a:rPr lang="en-US" sz="1600" dirty="0"/>
              <a:t>Task 8: Identify 5 to 10 more points of analysis, present them using charts/graphs, and build an interactive dashboard using these charts/graphs Give proper interpretations by inferring data from the dashboard</a:t>
            </a:r>
          </a:p>
          <a:p>
            <a:pPr marL="342900" indent="-342900">
              <a:spcBef>
                <a:spcPts val="100"/>
              </a:spcBef>
              <a:buFont typeface="+mj-lt"/>
              <a:buAutoNum type="arabicPeriod"/>
            </a:pPr>
            <a:r>
              <a:rPr lang="en-US" sz="1600" dirty="0"/>
              <a:t>Display </a:t>
            </a:r>
            <a:r>
              <a:rPr lang="en-US" sz="1600" dirty="0">
                <a:effectLst/>
                <a:latin typeface="Tableau Light"/>
              </a:rPr>
              <a:t>Attrited based count on Education level </a:t>
            </a:r>
          </a:p>
          <a:p>
            <a:pPr marL="342900" indent="-342900">
              <a:spcBef>
                <a:spcPts val="100"/>
              </a:spcBef>
              <a:buFont typeface="+mj-lt"/>
              <a:buAutoNum type="arabicPeriod"/>
            </a:pPr>
            <a:r>
              <a:rPr lang="en-US" sz="1600" dirty="0">
                <a:latin typeface="Tableau Light"/>
              </a:rPr>
              <a:t>Display Customer age wise Client count</a:t>
            </a:r>
          </a:p>
          <a:p>
            <a:pPr marL="342900" indent="-342900">
              <a:spcBef>
                <a:spcPts val="100"/>
              </a:spcBef>
              <a:buFont typeface="+mj-lt"/>
              <a:buAutoNum type="arabicPeriod"/>
            </a:pPr>
            <a:r>
              <a:rPr lang="en-US" sz="1600" dirty="0">
                <a:latin typeface="Tableau Light"/>
              </a:rPr>
              <a:t>Display Region wise card category wise card category count</a:t>
            </a:r>
          </a:p>
          <a:p>
            <a:pPr marL="342900" indent="-342900">
              <a:spcBef>
                <a:spcPts val="100"/>
              </a:spcBef>
              <a:buFont typeface="+mj-lt"/>
              <a:buAutoNum type="arabicPeriod"/>
            </a:pPr>
            <a:r>
              <a:rPr lang="en-US" sz="1600" dirty="0">
                <a:latin typeface="Tableau Light"/>
              </a:rPr>
              <a:t>Display Income category wise Gender count</a:t>
            </a:r>
          </a:p>
          <a:p>
            <a:pPr marL="342900" indent="-342900">
              <a:spcBef>
                <a:spcPts val="100"/>
              </a:spcBef>
              <a:buFont typeface="+mj-lt"/>
              <a:buAutoNum type="arabicPeriod"/>
            </a:pPr>
            <a:r>
              <a:rPr lang="en-US" sz="1600" dirty="0">
                <a:latin typeface="Tableau Light"/>
              </a:rPr>
              <a:t>Display </a:t>
            </a:r>
            <a:r>
              <a:rPr lang="en-US" sz="1600" dirty="0"/>
              <a:t>Education level wise Attrited Count </a:t>
            </a:r>
            <a:r>
              <a:rPr lang="en-US" sz="1600" dirty="0" err="1"/>
              <a:t>treemap</a:t>
            </a:r>
            <a:endParaRPr lang="en-US" sz="1600" dirty="0"/>
          </a:p>
          <a:p>
            <a:pPr marL="342900" indent="-342900">
              <a:spcBef>
                <a:spcPts val="100"/>
              </a:spcBef>
              <a:buFont typeface="+mj-lt"/>
              <a:buAutoNum type="arabicPeriod"/>
            </a:pPr>
            <a:r>
              <a:rPr lang="en-US" sz="1600" dirty="0"/>
              <a:t>Display Income category wise credit limit</a:t>
            </a:r>
          </a:p>
          <a:p>
            <a:pPr marL="342900" indent="-342900">
              <a:spcBef>
                <a:spcPts val="100"/>
              </a:spcBef>
              <a:buFont typeface="+mj-lt"/>
              <a:buAutoNum type="arabicPeriod"/>
            </a:pPr>
            <a:r>
              <a:rPr lang="en-US" sz="1600" dirty="0"/>
              <a:t>Create an interactive dashboard</a:t>
            </a:r>
            <a:endParaRPr lang="en-IN" sz="1600" dirty="0">
              <a:latin typeface="Tableau Light"/>
            </a:endParaRP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Python Tasks</a:t>
            </a:r>
          </a:p>
        </p:txBody>
      </p:sp>
      <p:sp>
        <p:nvSpPr>
          <p:cNvPr id="4" name="TextBox 3">
            <a:extLst>
              <a:ext uri="{FF2B5EF4-FFF2-40B4-BE49-F238E27FC236}">
                <a16:creationId xmlns:a16="http://schemas.microsoft.com/office/drawing/2014/main" id="{AF53BED5-AB0C-C381-1CBA-9BA7AA02AF67}"/>
              </a:ext>
            </a:extLst>
          </p:cNvPr>
          <p:cNvSpPr txBox="1"/>
          <p:nvPr/>
        </p:nvSpPr>
        <p:spPr>
          <a:xfrm>
            <a:off x="549796" y="980728"/>
            <a:ext cx="1944216" cy="369332"/>
          </a:xfrm>
          <a:prstGeom prst="rect">
            <a:avLst/>
          </a:prstGeom>
          <a:noFill/>
          <a:ln>
            <a:solidFill>
              <a:schemeClr val="bg2"/>
            </a:solidFill>
          </a:ln>
        </p:spPr>
        <p:txBody>
          <a:bodyPr wrap="square">
            <a:spAutoFit/>
          </a:bodyPr>
          <a:lstStyle/>
          <a:p>
            <a:pPr algn="ctr"/>
            <a:r>
              <a:rPr lang="en-IN" dirty="0"/>
              <a:t>Importing libraries</a:t>
            </a:r>
          </a:p>
        </p:txBody>
      </p:sp>
      <p:pic>
        <p:nvPicPr>
          <p:cNvPr id="6" name="Picture 5">
            <a:extLst>
              <a:ext uri="{FF2B5EF4-FFF2-40B4-BE49-F238E27FC236}">
                <a16:creationId xmlns:a16="http://schemas.microsoft.com/office/drawing/2014/main" id="{2A402D83-EB57-DD5A-FE70-E00EB8CB70AC}"/>
              </a:ext>
            </a:extLst>
          </p:cNvPr>
          <p:cNvPicPr>
            <a:picLocks noChangeAspect="1"/>
          </p:cNvPicPr>
          <p:nvPr/>
        </p:nvPicPr>
        <p:blipFill>
          <a:blip r:embed="rId2"/>
          <a:stretch>
            <a:fillRect/>
          </a:stretch>
        </p:blipFill>
        <p:spPr>
          <a:xfrm>
            <a:off x="2998068" y="689144"/>
            <a:ext cx="3695700" cy="952500"/>
          </a:xfrm>
          <a:prstGeom prst="rect">
            <a:avLst/>
          </a:prstGeom>
        </p:spPr>
      </p:pic>
      <p:sp>
        <p:nvSpPr>
          <p:cNvPr id="9" name="TextBox 8">
            <a:extLst>
              <a:ext uri="{FF2B5EF4-FFF2-40B4-BE49-F238E27FC236}">
                <a16:creationId xmlns:a16="http://schemas.microsoft.com/office/drawing/2014/main" id="{EE57D83A-7E12-0ECE-6565-5263D970B3D1}"/>
              </a:ext>
            </a:extLst>
          </p:cNvPr>
          <p:cNvSpPr txBox="1"/>
          <p:nvPr/>
        </p:nvSpPr>
        <p:spPr>
          <a:xfrm>
            <a:off x="621804" y="1810111"/>
            <a:ext cx="1944216" cy="646331"/>
          </a:xfrm>
          <a:prstGeom prst="rect">
            <a:avLst/>
          </a:prstGeom>
          <a:noFill/>
          <a:ln>
            <a:solidFill>
              <a:schemeClr val="bg2"/>
            </a:solidFill>
          </a:ln>
        </p:spPr>
        <p:txBody>
          <a:bodyPr wrap="square">
            <a:spAutoFit/>
          </a:bodyPr>
          <a:lstStyle/>
          <a:p>
            <a:pPr algn="ctr"/>
            <a:r>
              <a:rPr lang="en-IN" dirty="0"/>
              <a:t>Loading value in </a:t>
            </a:r>
            <a:r>
              <a:rPr lang="en-IN" dirty="0" err="1"/>
              <a:t>dataframe</a:t>
            </a:r>
            <a:endParaRPr lang="en-IN" dirty="0"/>
          </a:p>
        </p:txBody>
      </p:sp>
      <p:pic>
        <p:nvPicPr>
          <p:cNvPr id="12" name="Picture 11">
            <a:extLst>
              <a:ext uri="{FF2B5EF4-FFF2-40B4-BE49-F238E27FC236}">
                <a16:creationId xmlns:a16="http://schemas.microsoft.com/office/drawing/2014/main" id="{64CAA184-2B8F-F910-0BF7-3F69E19A598D}"/>
              </a:ext>
            </a:extLst>
          </p:cNvPr>
          <p:cNvPicPr>
            <a:picLocks noChangeAspect="1"/>
          </p:cNvPicPr>
          <p:nvPr/>
        </p:nvPicPr>
        <p:blipFill>
          <a:blip r:embed="rId3"/>
          <a:stretch>
            <a:fillRect/>
          </a:stretch>
        </p:blipFill>
        <p:spPr>
          <a:xfrm>
            <a:off x="2981681" y="1929164"/>
            <a:ext cx="5572125" cy="400050"/>
          </a:xfrm>
          <a:prstGeom prst="rect">
            <a:avLst/>
          </a:prstGeom>
        </p:spPr>
      </p:pic>
      <p:sp>
        <p:nvSpPr>
          <p:cNvPr id="15" name="TextBox 14">
            <a:extLst>
              <a:ext uri="{FF2B5EF4-FFF2-40B4-BE49-F238E27FC236}">
                <a16:creationId xmlns:a16="http://schemas.microsoft.com/office/drawing/2014/main" id="{E97823FD-D412-3F34-7705-E22334E5968A}"/>
              </a:ext>
            </a:extLst>
          </p:cNvPr>
          <p:cNvSpPr txBox="1"/>
          <p:nvPr/>
        </p:nvSpPr>
        <p:spPr>
          <a:xfrm>
            <a:off x="622175" y="3540905"/>
            <a:ext cx="1944216" cy="369332"/>
          </a:xfrm>
          <a:prstGeom prst="rect">
            <a:avLst/>
          </a:prstGeom>
          <a:noFill/>
          <a:ln>
            <a:solidFill>
              <a:schemeClr val="bg2"/>
            </a:solidFill>
          </a:ln>
        </p:spPr>
        <p:txBody>
          <a:bodyPr wrap="square">
            <a:spAutoFit/>
          </a:bodyPr>
          <a:lstStyle/>
          <a:p>
            <a:pPr algn="ctr"/>
            <a:r>
              <a:rPr lang="en-IN" dirty="0"/>
              <a:t>Summarizing data</a:t>
            </a:r>
          </a:p>
        </p:txBody>
      </p:sp>
      <p:pic>
        <p:nvPicPr>
          <p:cNvPr id="17" name="Picture 16">
            <a:extLst>
              <a:ext uri="{FF2B5EF4-FFF2-40B4-BE49-F238E27FC236}">
                <a16:creationId xmlns:a16="http://schemas.microsoft.com/office/drawing/2014/main" id="{8D09B4F8-3C42-29B3-769B-4E280DE8CA4D}"/>
              </a:ext>
            </a:extLst>
          </p:cNvPr>
          <p:cNvPicPr>
            <a:picLocks noChangeAspect="1"/>
          </p:cNvPicPr>
          <p:nvPr/>
        </p:nvPicPr>
        <p:blipFill>
          <a:blip r:embed="rId4"/>
          <a:stretch>
            <a:fillRect/>
          </a:stretch>
        </p:blipFill>
        <p:spPr>
          <a:xfrm>
            <a:off x="2998068" y="2616734"/>
            <a:ext cx="2982838" cy="2217675"/>
          </a:xfrm>
          <a:prstGeom prst="rect">
            <a:avLst/>
          </a:prstGeom>
        </p:spPr>
      </p:pic>
      <p:pic>
        <p:nvPicPr>
          <p:cNvPr id="19" name="Picture 18">
            <a:extLst>
              <a:ext uri="{FF2B5EF4-FFF2-40B4-BE49-F238E27FC236}">
                <a16:creationId xmlns:a16="http://schemas.microsoft.com/office/drawing/2014/main" id="{942D083A-68B1-D618-7141-A0F0C6E25BDF}"/>
              </a:ext>
            </a:extLst>
          </p:cNvPr>
          <p:cNvPicPr>
            <a:picLocks noChangeAspect="1"/>
          </p:cNvPicPr>
          <p:nvPr/>
        </p:nvPicPr>
        <p:blipFill>
          <a:blip r:embed="rId5"/>
          <a:stretch>
            <a:fillRect/>
          </a:stretch>
        </p:blipFill>
        <p:spPr>
          <a:xfrm>
            <a:off x="7339352" y="5339635"/>
            <a:ext cx="4608512" cy="666461"/>
          </a:xfrm>
          <a:prstGeom prst="rect">
            <a:avLst/>
          </a:prstGeom>
        </p:spPr>
      </p:pic>
      <p:pic>
        <p:nvPicPr>
          <p:cNvPr id="21" name="Picture 20">
            <a:extLst>
              <a:ext uri="{FF2B5EF4-FFF2-40B4-BE49-F238E27FC236}">
                <a16:creationId xmlns:a16="http://schemas.microsoft.com/office/drawing/2014/main" id="{E3BC0CAD-3109-6276-9F65-02A55270019B}"/>
              </a:ext>
            </a:extLst>
          </p:cNvPr>
          <p:cNvPicPr>
            <a:picLocks noChangeAspect="1"/>
          </p:cNvPicPr>
          <p:nvPr/>
        </p:nvPicPr>
        <p:blipFill>
          <a:blip r:embed="rId6"/>
          <a:stretch>
            <a:fillRect/>
          </a:stretch>
        </p:blipFill>
        <p:spPr>
          <a:xfrm>
            <a:off x="7984547" y="3512987"/>
            <a:ext cx="3318123" cy="1719291"/>
          </a:xfrm>
          <a:prstGeom prst="rect">
            <a:avLst/>
          </a:prstGeom>
        </p:spPr>
      </p:pic>
      <p:pic>
        <p:nvPicPr>
          <p:cNvPr id="23" name="Picture 22">
            <a:extLst>
              <a:ext uri="{FF2B5EF4-FFF2-40B4-BE49-F238E27FC236}">
                <a16:creationId xmlns:a16="http://schemas.microsoft.com/office/drawing/2014/main" id="{6CD40686-65CB-C042-AA90-E031E391950E}"/>
              </a:ext>
            </a:extLst>
          </p:cNvPr>
          <p:cNvPicPr>
            <a:picLocks noChangeAspect="1"/>
          </p:cNvPicPr>
          <p:nvPr/>
        </p:nvPicPr>
        <p:blipFill>
          <a:blip r:embed="rId7"/>
          <a:stretch>
            <a:fillRect/>
          </a:stretch>
        </p:blipFill>
        <p:spPr>
          <a:xfrm>
            <a:off x="8352829" y="2855738"/>
            <a:ext cx="2908349" cy="532104"/>
          </a:xfrm>
          <a:prstGeom prst="rect">
            <a:avLst/>
          </a:prstGeom>
        </p:spPr>
      </p:pic>
      <p:pic>
        <p:nvPicPr>
          <p:cNvPr id="25" name="Picture 24">
            <a:extLst>
              <a:ext uri="{FF2B5EF4-FFF2-40B4-BE49-F238E27FC236}">
                <a16:creationId xmlns:a16="http://schemas.microsoft.com/office/drawing/2014/main" id="{AFEC7999-507B-080C-5083-158E32A8674D}"/>
              </a:ext>
            </a:extLst>
          </p:cNvPr>
          <p:cNvPicPr>
            <a:picLocks noChangeAspect="1"/>
          </p:cNvPicPr>
          <p:nvPr/>
        </p:nvPicPr>
        <p:blipFill>
          <a:blip r:embed="rId8"/>
          <a:stretch>
            <a:fillRect/>
          </a:stretch>
        </p:blipFill>
        <p:spPr>
          <a:xfrm>
            <a:off x="7174532" y="2516294"/>
            <a:ext cx="1023021" cy="338703"/>
          </a:xfrm>
          <a:prstGeom prst="rect">
            <a:avLst/>
          </a:prstGeom>
        </p:spPr>
      </p:pic>
      <p:pic>
        <p:nvPicPr>
          <p:cNvPr id="27" name="Picture 26">
            <a:extLst>
              <a:ext uri="{FF2B5EF4-FFF2-40B4-BE49-F238E27FC236}">
                <a16:creationId xmlns:a16="http://schemas.microsoft.com/office/drawing/2014/main" id="{9759554D-DC42-58EB-E352-7FFB551D15CA}"/>
              </a:ext>
            </a:extLst>
          </p:cNvPr>
          <p:cNvPicPr>
            <a:picLocks noChangeAspect="1"/>
          </p:cNvPicPr>
          <p:nvPr/>
        </p:nvPicPr>
        <p:blipFill>
          <a:blip r:embed="rId9"/>
          <a:stretch>
            <a:fillRect/>
          </a:stretch>
        </p:blipFill>
        <p:spPr>
          <a:xfrm>
            <a:off x="1766863" y="5191220"/>
            <a:ext cx="4214043" cy="903396"/>
          </a:xfrm>
          <a:prstGeom prst="rect">
            <a:avLst/>
          </a:prstGeom>
        </p:spPr>
      </p:pic>
      <p:cxnSp>
        <p:nvCxnSpPr>
          <p:cNvPr id="31" name="Connector: Elbow 30">
            <a:extLst>
              <a:ext uri="{FF2B5EF4-FFF2-40B4-BE49-F238E27FC236}">
                <a16:creationId xmlns:a16="http://schemas.microsoft.com/office/drawing/2014/main" id="{3EFEF234-8D25-9C66-F593-16164FD57B95}"/>
              </a:ext>
            </a:extLst>
          </p:cNvPr>
          <p:cNvCxnSpPr>
            <a:endCxn id="25" idx="1"/>
          </p:cNvCxnSpPr>
          <p:nvPr/>
        </p:nvCxnSpPr>
        <p:spPr>
          <a:xfrm flipV="1">
            <a:off x="5980906" y="2685646"/>
            <a:ext cx="1193626" cy="144304"/>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08BD092-A86F-95A6-39F5-583044E2B62A}"/>
              </a:ext>
            </a:extLst>
          </p:cNvPr>
          <p:cNvCxnSpPr>
            <a:endCxn id="23" idx="1"/>
          </p:cNvCxnSpPr>
          <p:nvPr/>
        </p:nvCxnSpPr>
        <p:spPr>
          <a:xfrm flipV="1">
            <a:off x="5980906" y="3121790"/>
            <a:ext cx="2371923" cy="163194"/>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F3BB17C-F28F-5BF6-501E-B157B7E9E6F8}"/>
              </a:ext>
            </a:extLst>
          </p:cNvPr>
          <p:cNvCxnSpPr>
            <a:stCxn id="17" idx="3"/>
            <a:endCxn id="21" idx="1"/>
          </p:cNvCxnSpPr>
          <p:nvPr/>
        </p:nvCxnSpPr>
        <p:spPr>
          <a:xfrm>
            <a:off x="5980906" y="3725572"/>
            <a:ext cx="2003641" cy="647061"/>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5D1B785-51C7-45E0-4790-33B32BC33FA5}"/>
              </a:ext>
            </a:extLst>
          </p:cNvPr>
          <p:cNvCxnSpPr>
            <a:cxnSpLocks/>
          </p:cNvCxnSpPr>
          <p:nvPr/>
        </p:nvCxnSpPr>
        <p:spPr>
          <a:xfrm>
            <a:off x="5962550" y="4243185"/>
            <a:ext cx="1376802" cy="1130031"/>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767D20E-A579-0521-775F-E5D5FB32E848}"/>
              </a:ext>
            </a:extLst>
          </p:cNvPr>
          <p:cNvCxnSpPr>
            <a:stCxn id="17" idx="2"/>
          </p:cNvCxnSpPr>
          <p:nvPr/>
        </p:nvCxnSpPr>
        <p:spPr>
          <a:xfrm>
            <a:off x="4489487" y="4834409"/>
            <a:ext cx="0" cy="3568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011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C03EA2-C696-40A1-0456-AF82917683AC}"/>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Python Tasks</a:t>
            </a:r>
          </a:p>
        </p:txBody>
      </p:sp>
      <p:pic>
        <p:nvPicPr>
          <p:cNvPr id="5" name="Picture 4">
            <a:extLst>
              <a:ext uri="{FF2B5EF4-FFF2-40B4-BE49-F238E27FC236}">
                <a16:creationId xmlns:a16="http://schemas.microsoft.com/office/drawing/2014/main" id="{85A8C9FB-544B-04A7-FC15-DAC4F5753461}"/>
              </a:ext>
            </a:extLst>
          </p:cNvPr>
          <p:cNvPicPr>
            <a:picLocks noChangeAspect="1"/>
          </p:cNvPicPr>
          <p:nvPr/>
        </p:nvPicPr>
        <p:blipFill>
          <a:blip r:embed="rId2"/>
          <a:stretch>
            <a:fillRect/>
          </a:stretch>
        </p:blipFill>
        <p:spPr>
          <a:xfrm>
            <a:off x="269450" y="1128936"/>
            <a:ext cx="5654447" cy="1395029"/>
          </a:xfrm>
          <a:prstGeom prst="rect">
            <a:avLst/>
          </a:prstGeom>
        </p:spPr>
      </p:pic>
      <p:sp>
        <p:nvSpPr>
          <p:cNvPr id="7" name="TextBox 6">
            <a:extLst>
              <a:ext uri="{FF2B5EF4-FFF2-40B4-BE49-F238E27FC236}">
                <a16:creationId xmlns:a16="http://schemas.microsoft.com/office/drawing/2014/main" id="{FC112A0A-BCB1-6F0D-8CC6-8827B868C32E}"/>
              </a:ext>
            </a:extLst>
          </p:cNvPr>
          <p:cNvSpPr txBox="1"/>
          <p:nvPr/>
        </p:nvSpPr>
        <p:spPr>
          <a:xfrm>
            <a:off x="202747" y="552640"/>
            <a:ext cx="7128792" cy="369332"/>
          </a:xfrm>
          <a:prstGeom prst="rect">
            <a:avLst/>
          </a:prstGeom>
          <a:noFill/>
          <a:ln>
            <a:solidFill>
              <a:schemeClr val="bg2"/>
            </a:solidFill>
          </a:ln>
        </p:spPr>
        <p:txBody>
          <a:bodyPr wrap="square" rtlCol="0" anchor="ctr" anchorCtr="1">
            <a:spAutoFit/>
          </a:bodyPr>
          <a:lstStyle/>
          <a:p>
            <a:r>
              <a:rPr lang="en-IN" dirty="0"/>
              <a:t>In this we are finding null  values and replacing or remove the values </a:t>
            </a:r>
          </a:p>
        </p:txBody>
      </p:sp>
      <p:pic>
        <p:nvPicPr>
          <p:cNvPr id="10" name="Picture 9">
            <a:extLst>
              <a:ext uri="{FF2B5EF4-FFF2-40B4-BE49-F238E27FC236}">
                <a16:creationId xmlns:a16="http://schemas.microsoft.com/office/drawing/2014/main" id="{03AC2611-9665-E003-90AE-850B4D4A71B1}"/>
              </a:ext>
            </a:extLst>
          </p:cNvPr>
          <p:cNvPicPr>
            <a:picLocks noChangeAspect="1"/>
          </p:cNvPicPr>
          <p:nvPr/>
        </p:nvPicPr>
        <p:blipFill>
          <a:blip r:embed="rId3"/>
          <a:stretch>
            <a:fillRect/>
          </a:stretch>
        </p:blipFill>
        <p:spPr>
          <a:xfrm>
            <a:off x="8254652" y="449274"/>
            <a:ext cx="2330755" cy="3116188"/>
          </a:xfrm>
          <a:prstGeom prst="rect">
            <a:avLst/>
          </a:prstGeom>
        </p:spPr>
      </p:pic>
      <p:pic>
        <p:nvPicPr>
          <p:cNvPr id="14" name="Picture 13">
            <a:extLst>
              <a:ext uri="{FF2B5EF4-FFF2-40B4-BE49-F238E27FC236}">
                <a16:creationId xmlns:a16="http://schemas.microsoft.com/office/drawing/2014/main" id="{FBD74F06-2D2E-6625-5C19-4B50191F31D2}"/>
              </a:ext>
            </a:extLst>
          </p:cNvPr>
          <p:cNvPicPr>
            <a:picLocks noChangeAspect="1"/>
          </p:cNvPicPr>
          <p:nvPr/>
        </p:nvPicPr>
        <p:blipFill>
          <a:blip r:embed="rId4"/>
          <a:stretch>
            <a:fillRect/>
          </a:stretch>
        </p:blipFill>
        <p:spPr>
          <a:xfrm>
            <a:off x="5734372" y="2808612"/>
            <a:ext cx="2347483" cy="3116188"/>
          </a:xfrm>
          <a:prstGeom prst="rect">
            <a:avLst/>
          </a:prstGeom>
        </p:spPr>
      </p:pic>
      <p:cxnSp>
        <p:nvCxnSpPr>
          <p:cNvPr id="26" name="Connector: Elbow 25">
            <a:extLst>
              <a:ext uri="{FF2B5EF4-FFF2-40B4-BE49-F238E27FC236}">
                <a16:creationId xmlns:a16="http://schemas.microsoft.com/office/drawing/2014/main" id="{F6EC8DE7-CC85-10F6-22C5-A3F8FEA0621E}"/>
              </a:ext>
            </a:extLst>
          </p:cNvPr>
          <p:cNvCxnSpPr/>
          <p:nvPr/>
        </p:nvCxnSpPr>
        <p:spPr>
          <a:xfrm flipV="1">
            <a:off x="5911690" y="1096266"/>
            <a:ext cx="2342962" cy="172494"/>
          </a:xfrm>
          <a:prstGeom prst="bentConnector3">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5FC6937-730E-4B2C-9F15-3087FCF4FF0C}"/>
              </a:ext>
            </a:extLst>
          </p:cNvPr>
          <p:cNvCxnSpPr>
            <a:cxnSpLocks/>
          </p:cNvCxnSpPr>
          <p:nvPr/>
        </p:nvCxnSpPr>
        <p:spPr>
          <a:xfrm>
            <a:off x="4294212" y="2461824"/>
            <a:ext cx="1440160" cy="607136"/>
          </a:xfrm>
          <a:prstGeom prst="bentConnector3">
            <a:avLst>
              <a:gd name="adj1" fmla="val -54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01E229A-8C86-BDFA-CBD2-4270810B2291}"/>
              </a:ext>
            </a:extLst>
          </p:cNvPr>
          <p:cNvSpPr txBox="1"/>
          <p:nvPr/>
        </p:nvSpPr>
        <p:spPr>
          <a:xfrm>
            <a:off x="405780" y="4010871"/>
            <a:ext cx="4680520" cy="646331"/>
          </a:xfrm>
          <a:prstGeom prst="rect">
            <a:avLst/>
          </a:prstGeom>
          <a:noFill/>
          <a:ln>
            <a:solidFill>
              <a:schemeClr val="bg2"/>
            </a:solidFill>
          </a:ln>
        </p:spPr>
        <p:txBody>
          <a:bodyPr wrap="square" rtlCol="0" anchor="ctr" anchorCtr="1">
            <a:spAutoFit/>
          </a:bodyPr>
          <a:lstStyle/>
          <a:p>
            <a:r>
              <a:rPr lang="en-IN" dirty="0"/>
              <a:t>We got 2 columns with null value so we replaced it with Median and Mode</a:t>
            </a:r>
          </a:p>
        </p:txBody>
      </p:sp>
    </p:spTree>
    <p:extLst>
      <p:ext uri="{BB962C8B-B14F-4D97-AF65-F5344CB8AC3E}">
        <p14:creationId xmlns:p14="http://schemas.microsoft.com/office/powerpoint/2010/main" val="3673393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C03EA2-C696-40A1-0456-AF82917683AC}"/>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Python Tasks</a:t>
            </a:r>
          </a:p>
        </p:txBody>
      </p:sp>
      <p:sp>
        <p:nvSpPr>
          <p:cNvPr id="7" name="TextBox 6">
            <a:extLst>
              <a:ext uri="{FF2B5EF4-FFF2-40B4-BE49-F238E27FC236}">
                <a16:creationId xmlns:a16="http://schemas.microsoft.com/office/drawing/2014/main" id="{FC112A0A-BCB1-6F0D-8CC6-8827B868C32E}"/>
              </a:ext>
            </a:extLst>
          </p:cNvPr>
          <p:cNvSpPr txBox="1"/>
          <p:nvPr/>
        </p:nvSpPr>
        <p:spPr>
          <a:xfrm>
            <a:off x="202746" y="552640"/>
            <a:ext cx="11580297" cy="369332"/>
          </a:xfrm>
          <a:prstGeom prst="rect">
            <a:avLst/>
          </a:prstGeom>
          <a:noFill/>
          <a:ln>
            <a:solidFill>
              <a:schemeClr val="bg2"/>
            </a:solidFill>
          </a:ln>
        </p:spPr>
        <p:txBody>
          <a:bodyPr wrap="square" rtlCol="0" anchor="ctr" anchorCtr="1">
            <a:spAutoFit/>
          </a:bodyPr>
          <a:lstStyle/>
          <a:p>
            <a:r>
              <a:rPr lang="en-IN" dirty="0"/>
              <a:t>We are doing outlier analysis on the numerical column</a:t>
            </a:r>
          </a:p>
        </p:txBody>
      </p:sp>
      <p:sp>
        <p:nvSpPr>
          <p:cNvPr id="40" name="TextBox 39">
            <a:extLst>
              <a:ext uri="{FF2B5EF4-FFF2-40B4-BE49-F238E27FC236}">
                <a16:creationId xmlns:a16="http://schemas.microsoft.com/office/drawing/2014/main" id="{101E229A-8C86-BDFA-CBD2-4270810B2291}"/>
              </a:ext>
            </a:extLst>
          </p:cNvPr>
          <p:cNvSpPr txBox="1"/>
          <p:nvPr/>
        </p:nvSpPr>
        <p:spPr>
          <a:xfrm>
            <a:off x="229756" y="6159787"/>
            <a:ext cx="11409272" cy="369332"/>
          </a:xfrm>
          <a:prstGeom prst="rect">
            <a:avLst/>
          </a:prstGeom>
          <a:noFill/>
          <a:ln>
            <a:solidFill>
              <a:schemeClr val="bg2"/>
            </a:solidFill>
          </a:ln>
        </p:spPr>
        <p:txBody>
          <a:bodyPr wrap="square" rtlCol="0" anchor="ctr" anchorCtr="1">
            <a:spAutoFit/>
          </a:bodyPr>
          <a:lstStyle/>
          <a:p>
            <a:r>
              <a:rPr lang="en-IN" dirty="0"/>
              <a:t>Yes we found a lot of outliers in numerical columns and we can say max outliers are in </a:t>
            </a:r>
            <a:r>
              <a:rPr lang="en-IN" dirty="0" err="1"/>
              <a:t>Credit_Limit</a:t>
            </a:r>
            <a:endParaRPr lang="en-IN" dirty="0"/>
          </a:p>
        </p:txBody>
      </p:sp>
      <p:pic>
        <p:nvPicPr>
          <p:cNvPr id="4" name="Picture 3">
            <a:extLst>
              <a:ext uri="{FF2B5EF4-FFF2-40B4-BE49-F238E27FC236}">
                <a16:creationId xmlns:a16="http://schemas.microsoft.com/office/drawing/2014/main" id="{CE10DDF3-76E3-1FB3-3472-180E423E1C32}"/>
              </a:ext>
            </a:extLst>
          </p:cNvPr>
          <p:cNvPicPr>
            <a:picLocks noChangeAspect="1"/>
          </p:cNvPicPr>
          <p:nvPr/>
        </p:nvPicPr>
        <p:blipFill>
          <a:blip r:embed="rId2"/>
          <a:stretch>
            <a:fillRect/>
          </a:stretch>
        </p:blipFill>
        <p:spPr>
          <a:xfrm>
            <a:off x="333772" y="999073"/>
            <a:ext cx="4291848" cy="5160714"/>
          </a:xfrm>
          <a:prstGeom prst="rect">
            <a:avLst/>
          </a:prstGeom>
        </p:spPr>
      </p:pic>
      <p:pic>
        <p:nvPicPr>
          <p:cNvPr id="8" name="Picture 7">
            <a:extLst>
              <a:ext uri="{FF2B5EF4-FFF2-40B4-BE49-F238E27FC236}">
                <a16:creationId xmlns:a16="http://schemas.microsoft.com/office/drawing/2014/main" id="{F9DA8E96-2BB5-D74E-1355-078C3319CC5A}"/>
              </a:ext>
            </a:extLst>
          </p:cNvPr>
          <p:cNvPicPr>
            <a:picLocks noChangeAspect="1"/>
          </p:cNvPicPr>
          <p:nvPr/>
        </p:nvPicPr>
        <p:blipFill>
          <a:blip r:embed="rId3"/>
          <a:stretch>
            <a:fillRect/>
          </a:stretch>
        </p:blipFill>
        <p:spPr>
          <a:xfrm>
            <a:off x="4762581" y="1619362"/>
            <a:ext cx="7307887" cy="3619276"/>
          </a:xfrm>
          <a:prstGeom prst="rect">
            <a:avLst/>
          </a:prstGeom>
        </p:spPr>
      </p:pic>
    </p:spTree>
    <p:extLst>
      <p:ext uri="{BB962C8B-B14F-4D97-AF65-F5344CB8AC3E}">
        <p14:creationId xmlns:p14="http://schemas.microsoft.com/office/powerpoint/2010/main" val="1051625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1</a:t>
            </a:r>
          </a:p>
        </p:txBody>
      </p:sp>
      <p:pic>
        <p:nvPicPr>
          <p:cNvPr id="3" name="Picture 2">
            <a:extLst>
              <a:ext uri="{FF2B5EF4-FFF2-40B4-BE49-F238E27FC236}">
                <a16:creationId xmlns:a16="http://schemas.microsoft.com/office/drawing/2014/main" id="{3A00D8CC-34DA-04EC-BF79-94D92E1726A8}"/>
              </a:ext>
            </a:extLst>
          </p:cNvPr>
          <p:cNvPicPr>
            <a:picLocks noChangeAspect="1"/>
          </p:cNvPicPr>
          <p:nvPr/>
        </p:nvPicPr>
        <p:blipFill>
          <a:blip r:embed="rId2"/>
          <a:stretch>
            <a:fillRect/>
          </a:stretch>
        </p:blipFill>
        <p:spPr>
          <a:xfrm>
            <a:off x="6094412" y="1017602"/>
            <a:ext cx="4285282" cy="3120042"/>
          </a:xfrm>
          <a:prstGeom prst="rect">
            <a:avLst/>
          </a:prstGeom>
        </p:spPr>
      </p:pic>
      <p:sp>
        <p:nvSpPr>
          <p:cNvPr id="4" name="TextBox 3">
            <a:extLst>
              <a:ext uri="{FF2B5EF4-FFF2-40B4-BE49-F238E27FC236}">
                <a16:creationId xmlns:a16="http://schemas.microsoft.com/office/drawing/2014/main" id="{08018A50-F27F-E9B6-7B15-1CAE86B5A845}"/>
              </a:ext>
            </a:extLst>
          </p:cNvPr>
          <p:cNvSpPr txBox="1"/>
          <p:nvPr/>
        </p:nvSpPr>
        <p:spPr>
          <a:xfrm>
            <a:off x="621804" y="2025715"/>
            <a:ext cx="4248472" cy="646331"/>
          </a:xfrm>
          <a:prstGeom prst="rect">
            <a:avLst/>
          </a:prstGeom>
          <a:noFill/>
          <a:ln>
            <a:solidFill>
              <a:schemeClr val="bg2"/>
            </a:solidFill>
          </a:ln>
        </p:spPr>
        <p:txBody>
          <a:bodyPr wrap="square" rtlCol="0" anchor="ctr" anchorCtr="1">
            <a:spAutoFit/>
          </a:bodyPr>
          <a:lstStyle/>
          <a:p>
            <a:r>
              <a:rPr lang="en-IN" dirty="0"/>
              <a:t>I drew a pie chart to get attrition  percentage  based on client count</a:t>
            </a:r>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194067"/>
            <a:ext cx="8424936" cy="646331"/>
          </a:xfrm>
          <a:prstGeom prst="rect">
            <a:avLst/>
          </a:prstGeom>
          <a:noFill/>
          <a:ln>
            <a:solidFill>
              <a:schemeClr val="bg2"/>
            </a:solidFill>
          </a:ln>
        </p:spPr>
        <p:txBody>
          <a:bodyPr wrap="square" rtlCol="0" anchor="ctr" anchorCtr="1">
            <a:spAutoFit/>
          </a:bodyPr>
          <a:lstStyle/>
          <a:p>
            <a:r>
              <a:rPr lang="en-IN" dirty="0"/>
              <a:t>We can see that over </a:t>
            </a:r>
            <a:r>
              <a:rPr lang="en-IN" dirty="0">
                <a:solidFill>
                  <a:srgbClr val="FF0000"/>
                </a:solidFill>
              </a:rPr>
              <a:t>16’07% </a:t>
            </a:r>
            <a:r>
              <a:rPr lang="en-IN" dirty="0"/>
              <a:t>of  clients are churn in the given data</a:t>
            </a:r>
          </a:p>
          <a:p>
            <a:endParaRPr lang="en-IN" dirty="0"/>
          </a:p>
        </p:txBody>
      </p:sp>
    </p:spTree>
    <p:extLst>
      <p:ext uri="{BB962C8B-B14F-4D97-AF65-F5344CB8AC3E}">
        <p14:creationId xmlns:p14="http://schemas.microsoft.com/office/powerpoint/2010/main" val="4186217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2</a:t>
            </a:r>
          </a:p>
        </p:txBody>
      </p:sp>
      <p:sp>
        <p:nvSpPr>
          <p:cNvPr id="4" name="TextBox 3">
            <a:extLst>
              <a:ext uri="{FF2B5EF4-FFF2-40B4-BE49-F238E27FC236}">
                <a16:creationId xmlns:a16="http://schemas.microsoft.com/office/drawing/2014/main" id="{08018A50-F27F-E9B6-7B15-1CAE86B5A845}"/>
              </a:ext>
            </a:extLst>
          </p:cNvPr>
          <p:cNvSpPr txBox="1"/>
          <p:nvPr/>
        </p:nvSpPr>
        <p:spPr>
          <a:xfrm>
            <a:off x="621804" y="1887216"/>
            <a:ext cx="4248472" cy="923330"/>
          </a:xfrm>
          <a:prstGeom prst="rect">
            <a:avLst/>
          </a:prstGeom>
          <a:noFill/>
          <a:ln>
            <a:solidFill>
              <a:schemeClr val="bg2"/>
            </a:solidFill>
          </a:ln>
        </p:spPr>
        <p:txBody>
          <a:bodyPr wrap="square" rtlCol="0" anchor="ctr" anchorCtr="1">
            <a:spAutoFit/>
          </a:bodyPr>
          <a:lstStyle/>
          <a:p>
            <a:pPr algn="ctr"/>
            <a:r>
              <a:rPr lang="en-US" b="1" dirty="0"/>
              <a:t>I created a bar chart to show the percentage of customers who churned, by gender.</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194067"/>
            <a:ext cx="8424936" cy="646331"/>
          </a:xfrm>
          <a:prstGeom prst="rect">
            <a:avLst/>
          </a:prstGeom>
          <a:noFill/>
          <a:ln>
            <a:solidFill>
              <a:schemeClr val="bg2"/>
            </a:solidFill>
          </a:ln>
        </p:spPr>
        <p:txBody>
          <a:bodyPr wrap="square" rtlCol="0" anchor="ctr" anchorCtr="1">
            <a:spAutoFit/>
          </a:bodyPr>
          <a:lstStyle/>
          <a:p>
            <a:r>
              <a:rPr lang="en-US" b="1" dirty="0"/>
              <a:t>Females are more likely to churn than males, even when other factors are not taken into account</a:t>
            </a:r>
            <a:endParaRPr lang="en-IN" dirty="0"/>
          </a:p>
        </p:txBody>
      </p:sp>
      <p:pic>
        <p:nvPicPr>
          <p:cNvPr id="6" name="Picture 5">
            <a:extLst>
              <a:ext uri="{FF2B5EF4-FFF2-40B4-BE49-F238E27FC236}">
                <a16:creationId xmlns:a16="http://schemas.microsoft.com/office/drawing/2014/main" id="{1DA67955-B4A2-9FEF-FC38-B61F28F82C05}"/>
              </a:ext>
            </a:extLst>
          </p:cNvPr>
          <p:cNvPicPr>
            <a:picLocks noChangeAspect="1"/>
          </p:cNvPicPr>
          <p:nvPr/>
        </p:nvPicPr>
        <p:blipFill>
          <a:blip r:embed="rId2"/>
          <a:stretch>
            <a:fillRect/>
          </a:stretch>
        </p:blipFill>
        <p:spPr>
          <a:xfrm>
            <a:off x="5698368" y="631749"/>
            <a:ext cx="5323861" cy="4474470"/>
          </a:xfrm>
          <a:prstGeom prst="rect">
            <a:avLst/>
          </a:prstGeom>
        </p:spPr>
      </p:pic>
    </p:spTree>
    <p:extLst>
      <p:ext uri="{BB962C8B-B14F-4D97-AF65-F5344CB8AC3E}">
        <p14:creationId xmlns:p14="http://schemas.microsoft.com/office/powerpoint/2010/main" val="3041490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65E621-053B-79BD-FB94-FCC4DE66A236}"/>
              </a:ext>
            </a:extLst>
          </p:cNvPr>
          <p:cNvSpPr txBox="1"/>
          <p:nvPr/>
        </p:nvSpPr>
        <p:spPr>
          <a:xfrm>
            <a:off x="-1" y="-12391"/>
            <a:ext cx="12188825" cy="461665"/>
          </a:xfrm>
          <a:prstGeom prst="rect">
            <a:avLst/>
          </a:prstGeom>
          <a:noFill/>
          <a:ln>
            <a:solidFill>
              <a:schemeClr val="bg2"/>
            </a:solidFill>
          </a:ln>
        </p:spPr>
        <p:txBody>
          <a:bodyPr wrap="square" rtlCol="0" anchor="ctr" anchorCtr="1">
            <a:spAutoFit/>
          </a:bodyPr>
          <a:lstStyle/>
          <a:p>
            <a:r>
              <a:rPr lang="en-IN" sz="2400" dirty="0"/>
              <a:t>Tableau Finding Churn: Task 3</a:t>
            </a:r>
          </a:p>
        </p:txBody>
      </p:sp>
      <p:sp>
        <p:nvSpPr>
          <p:cNvPr id="4" name="TextBox 3">
            <a:extLst>
              <a:ext uri="{FF2B5EF4-FFF2-40B4-BE49-F238E27FC236}">
                <a16:creationId xmlns:a16="http://schemas.microsoft.com/office/drawing/2014/main" id="{08018A50-F27F-E9B6-7B15-1CAE86B5A845}"/>
              </a:ext>
            </a:extLst>
          </p:cNvPr>
          <p:cNvSpPr txBox="1"/>
          <p:nvPr/>
        </p:nvSpPr>
        <p:spPr>
          <a:xfrm>
            <a:off x="621804" y="1748717"/>
            <a:ext cx="4248472" cy="1200329"/>
          </a:xfrm>
          <a:prstGeom prst="rect">
            <a:avLst/>
          </a:prstGeom>
          <a:noFill/>
          <a:ln>
            <a:solidFill>
              <a:schemeClr val="bg2"/>
            </a:solidFill>
          </a:ln>
        </p:spPr>
        <p:txBody>
          <a:bodyPr wrap="square" rtlCol="0" anchor="ctr" anchorCtr="1">
            <a:spAutoFit/>
          </a:bodyPr>
          <a:lstStyle/>
          <a:p>
            <a:pPr algn="ctr"/>
            <a:r>
              <a:rPr lang="en-US" dirty="0"/>
              <a:t>I used a bar chart to visualize the percentage of churn between regions, with region as the dimension and count of churn as the value</a:t>
            </a:r>
            <a:endParaRPr lang="en-IN" dirty="0"/>
          </a:p>
        </p:txBody>
      </p:sp>
      <p:sp>
        <p:nvSpPr>
          <p:cNvPr id="5" name="TextBox 4">
            <a:extLst>
              <a:ext uri="{FF2B5EF4-FFF2-40B4-BE49-F238E27FC236}">
                <a16:creationId xmlns:a16="http://schemas.microsoft.com/office/drawing/2014/main" id="{3E5FA3DA-43AC-739F-35DE-22E74DFC7FE0}"/>
              </a:ext>
            </a:extLst>
          </p:cNvPr>
          <p:cNvSpPr txBox="1"/>
          <p:nvPr/>
        </p:nvSpPr>
        <p:spPr>
          <a:xfrm>
            <a:off x="1485900" y="5332566"/>
            <a:ext cx="8424936" cy="369332"/>
          </a:xfrm>
          <a:prstGeom prst="rect">
            <a:avLst/>
          </a:prstGeom>
          <a:noFill/>
          <a:ln>
            <a:solidFill>
              <a:schemeClr val="bg2"/>
            </a:solidFill>
          </a:ln>
        </p:spPr>
        <p:txBody>
          <a:bodyPr wrap="square" rtlCol="0" anchor="ctr" anchorCtr="1">
            <a:spAutoFit/>
          </a:bodyPr>
          <a:lstStyle/>
          <a:p>
            <a:r>
              <a:rPr lang="en-US" b="1" dirty="0"/>
              <a:t>England has the highest churn rate of all regions</a:t>
            </a:r>
            <a:endParaRPr lang="en-IN" dirty="0"/>
          </a:p>
        </p:txBody>
      </p:sp>
      <p:pic>
        <p:nvPicPr>
          <p:cNvPr id="3" name="Picture 2">
            <a:extLst>
              <a:ext uri="{FF2B5EF4-FFF2-40B4-BE49-F238E27FC236}">
                <a16:creationId xmlns:a16="http://schemas.microsoft.com/office/drawing/2014/main" id="{EF56AF12-7582-7066-42DF-A19C06056A3E}"/>
              </a:ext>
            </a:extLst>
          </p:cNvPr>
          <p:cNvPicPr>
            <a:picLocks noChangeAspect="1"/>
          </p:cNvPicPr>
          <p:nvPr/>
        </p:nvPicPr>
        <p:blipFill>
          <a:blip r:embed="rId2"/>
          <a:stretch>
            <a:fillRect/>
          </a:stretch>
        </p:blipFill>
        <p:spPr>
          <a:xfrm>
            <a:off x="5806380" y="654001"/>
            <a:ext cx="5284099" cy="4313089"/>
          </a:xfrm>
          <a:prstGeom prst="rect">
            <a:avLst/>
          </a:prstGeom>
        </p:spPr>
      </p:pic>
    </p:spTree>
    <p:extLst>
      <p:ext uri="{BB962C8B-B14F-4D97-AF65-F5344CB8AC3E}">
        <p14:creationId xmlns:p14="http://schemas.microsoft.com/office/powerpoint/2010/main" val="2543483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1.png"/></Relationships>
</file>

<file path=ppt/webextensions/webextension1.xml><?xml version="1.0" encoding="utf-8"?>
<we:webextension xmlns:we="http://schemas.microsoft.com/office/webextensions/webextension/2010/11" id="{B4F188F1-15BA-4B8A-B8E3-E9DE7512C4B0}">
  <we:reference id="wa200004798" version="1.0.1.0" store="en-US" storeType="OMEX"/>
  <we:alternateReferences>
    <we:reference id="WA200004798" version="1.0.1.0" store="WA200004798" storeType="OMEX"/>
  </we:alternateReferences>
  <we:properties>
    <we:property name="embedUrl" value="&quot;\&quot;https://public.tableau.com/views/CapstoneProject_16959102868330/Task7\&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Task7\&quot;,\&quot;dashboard\&quot;:\&quot;CapstoneProject_16959102868330\&quot;,\&quot;tabs\&quot;:true,\&quot;toolbar\&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228</TotalTime>
  <Words>942</Words>
  <Application>Microsoft Office PowerPoint</Application>
  <PresentationFormat>Custom</PresentationFormat>
  <Paragraphs>99</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vt:lpstr>
      <vt:lpstr>Corbel</vt:lpstr>
      <vt:lpstr>Tableau Light</vt:lpstr>
      <vt:lpstr>Wingdings</vt:lpstr>
      <vt:lpstr>Sales presentation on product or service</vt:lpstr>
      <vt:lpstr>Capstone Project Tableau</vt:lpstr>
      <vt:lpstr>Business Objective</vt:lpstr>
      <vt:lpstr>Challenge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Tableau</dc:title>
  <dc:creator>Rohan Deshmukh</dc:creator>
  <cp:lastModifiedBy>Rohan Deshmukh</cp:lastModifiedBy>
  <cp:revision>2</cp:revision>
  <dcterms:created xsi:type="dcterms:W3CDTF">2023-09-28T11:17:54Z</dcterms:created>
  <dcterms:modified xsi:type="dcterms:W3CDTF">2023-09-28T15:06:02Z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