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webextensions/webextension1.xml" ContentType="application/vnd.ms-office.webextension+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530" r:id="rId5"/>
    <p:sldId id="533" r:id="rId6"/>
    <p:sldId id="554" r:id="rId7"/>
    <p:sldId id="553" r:id="rId8"/>
    <p:sldId id="546" r:id="rId9"/>
    <p:sldId id="549" r:id="rId10"/>
    <p:sldId id="550" r:id="rId11"/>
    <p:sldId id="551" r:id="rId12"/>
    <p:sldId id="547" r:id="rId13"/>
    <p:sldId id="552" r:id="rId14"/>
    <p:sldId id="54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422"/>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9/29/2023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sldNum="0" hdr="0" ft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shriyashjagtap/e-commerce-customer-for-behavior-analysis"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microsoft.com/office/2011/relationships/webextension" Target="../webextensions/webextension1.xml"/><Relationship Id="rId1" Type="http://schemas.openxmlformats.org/officeDocument/2006/relationships/slideLayout" Target="../slideLayouts/slideLayout2.xml"/><Relationship Id="rId4" Type="http://schemas.openxmlformats.org/officeDocument/2006/relationships/hyperlink" Target="https://public.tableau.com/views/Pre_Placement_Analysis/Dashboard1?:language=en-US&amp;:display_count=n&amp;:origin=viz_share_lin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br>
              <a:rPr lang="en-US" dirty="0"/>
            </a:br>
            <a:r>
              <a:rPr lang="en-IN" dirty="0"/>
              <a:t>Ecommerce Customer Behaviour Analysis</a:t>
            </a:r>
            <a:endParaRPr lang="en-US" dirty="0"/>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2561844" y="4039162"/>
            <a:ext cx="7068312" cy="758952"/>
          </a:xfrm>
        </p:spPr>
        <p:txBody>
          <a:bodyPr vert="horz" lIns="91440" tIns="45720" rIns="91440" bIns="45720" rtlCol="0">
            <a:noAutofit/>
          </a:bodyPr>
          <a:lstStyle/>
          <a:p>
            <a:r>
              <a:rPr lang="en-US" dirty="0"/>
              <a:t>Rohan Deshmukh</a:t>
            </a:r>
          </a:p>
          <a:p>
            <a:r>
              <a:rPr lang="en-IN" dirty="0"/>
              <a:t>DA92S9-EN12024077730</a:t>
            </a:r>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87A92-D57D-CB62-7B92-D92A44466FD6}"/>
              </a:ext>
            </a:extLst>
          </p:cNvPr>
          <p:cNvSpPr>
            <a:spLocks noGrp="1"/>
          </p:cNvSpPr>
          <p:nvPr>
            <p:ph type="title"/>
          </p:nvPr>
        </p:nvSpPr>
        <p:spPr>
          <a:xfrm>
            <a:off x="1536192" y="370465"/>
            <a:ext cx="8878824" cy="1069848"/>
          </a:xfrm>
        </p:spPr>
        <p:txBody>
          <a:bodyPr/>
          <a:lstStyle/>
          <a:p>
            <a:r>
              <a:rPr lang="en-IN" dirty="0"/>
              <a:t>conclusion</a:t>
            </a:r>
          </a:p>
        </p:txBody>
      </p:sp>
      <p:sp>
        <p:nvSpPr>
          <p:cNvPr id="3" name="Content Placeholder 2">
            <a:extLst>
              <a:ext uri="{FF2B5EF4-FFF2-40B4-BE49-F238E27FC236}">
                <a16:creationId xmlns:a16="http://schemas.microsoft.com/office/drawing/2014/main" id="{50F2C35C-D7B8-8E3E-D284-158A95FCF4D2}"/>
              </a:ext>
            </a:extLst>
          </p:cNvPr>
          <p:cNvSpPr>
            <a:spLocks noGrp="1"/>
          </p:cNvSpPr>
          <p:nvPr>
            <p:ph idx="1"/>
          </p:nvPr>
        </p:nvSpPr>
        <p:spPr>
          <a:xfrm>
            <a:off x="1536192" y="1547022"/>
            <a:ext cx="10182332" cy="5013575"/>
          </a:xfrm>
        </p:spPr>
        <p:txBody>
          <a:bodyPr/>
          <a:lstStyle/>
          <a:p>
            <a:r>
              <a:rPr lang="en-IN" sz="2000" dirty="0"/>
              <a:t>After doing analysis we can say that amount of Churn customers are very low when we consider the over all data. But there is always going to be 50-50 chance for a customer get churn </a:t>
            </a:r>
          </a:p>
          <a:p>
            <a:r>
              <a:rPr lang="en-IN" sz="2000" dirty="0"/>
              <a:t>Below table show proper </a:t>
            </a:r>
            <a:r>
              <a:rPr lang="en-IN" sz="2000"/>
              <a:t>conclusion of some of </a:t>
            </a:r>
            <a:r>
              <a:rPr lang="en-IN" sz="2000" dirty="0"/>
              <a:t>previous analysis</a:t>
            </a:r>
          </a:p>
        </p:txBody>
      </p:sp>
      <p:graphicFrame>
        <p:nvGraphicFramePr>
          <p:cNvPr id="6" name="Table 5">
            <a:extLst>
              <a:ext uri="{FF2B5EF4-FFF2-40B4-BE49-F238E27FC236}">
                <a16:creationId xmlns:a16="http://schemas.microsoft.com/office/drawing/2014/main" id="{EF4698D4-0D32-1295-4FE7-DBA0AF1C4FE3}"/>
              </a:ext>
            </a:extLst>
          </p:cNvPr>
          <p:cNvGraphicFramePr>
            <a:graphicFrameLocks noGrp="1"/>
          </p:cNvGraphicFramePr>
          <p:nvPr>
            <p:extLst>
              <p:ext uri="{D42A27DB-BD31-4B8C-83A1-F6EECF244321}">
                <p14:modId xmlns:p14="http://schemas.microsoft.com/office/powerpoint/2010/main" val="2287417180"/>
              </p:ext>
            </p:extLst>
          </p:nvPr>
        </p:nvGraphicFramePr>
        <p:xfrm>
          <a:off x="3438017" y="3926366"/>
          <a:ext cx="5586355" cy="1854200"/>
        </p:xfrm>
        <a:graphic>
          <a:graphicData uri="http://schemas.openxmlformats.org/drawingml/2006/table">
            <a:tbl>
              <a:tblPr firstRow="1" bandRow="1">
                <a:tableStyleId>{0660B408-B3CF-4A94-85FC-2B1E0A45F4A2}</a:tableStyleId>
              </a:tblPr>
              <a:tblGrid>
                <a:gridCol w="2877022">
                  <a:extLst>
                    <a:ext uri="{9D8B030D-6E8A-4147-A177-3AD203B41FA5}">
                      <a16:colId xmlns:a16="http://schemas.microsoft.com/office/drawing/2014/main" val="1067869814"/>
                    </a:ext>
                  </a:extLst>
                </a:gridCol>
                <a:gridCol w="2709333">
                  <a:extLst>
                    <a:ext uri="{9D8B030D-6E8A-4147-A177-3AD203B41FA5}">
                      <a16:colId xmlns:a16="http://schemas.microsoft.com/office/drawing/2014/main" val="2464116083"/>
                    </a:ext>
                  </a:extLst>
                </a:gridCol>
              </a:tblGrid>
              <a:tr h="370840">
                <a:tc>
                  <a:txBody>
                    <a:bodyPr/>
                    <a:lstStyle/>
                    <a:p>
                      <a:r>
                        <a:rPr lang="en-IN" dirty="0"/>
                        <a:t>Characteristic</a:t>
                      </a:r>
                    </a:p>
                  </a:txBody>
                  <a:tcPr anchor="ctr"/>
                </a:tc>
                <a:tc>
                  <a:txBody>
                    <a:bodyPr/>
                    <a:lstStyle/>
                    <a:p>
                      <a:r>
                        <a:rPr lang="en-IN"/>
                        <a:t>More likely to churn</a:t>
                      </a:r>
                    </a:p>
                  </a:txBody>
                  <a:tcPr anchor="ctr"/>
                </a:tc>
                <a:extLst>
                  <a:ext uri="{0D108BD9-81ED-4DB2-BD59-A6C34878D82A}">
                    <a16:rowId xmlns:a16="http://schemas.microsoft.com/office/drawing/2014/main" val="2963293692"/>
                  </a:ext>
                </a:extLst>
              </a:tr>
              <a:tr h="370840">
                <a:tc>
                  <a:txBody>
                    <a:bodyPr/>
                    <a:lstStyle/>
                    <a:p>
                      <a:r>
                        <a:rPr lang="en-IN"/>
                        <a:t>Gender</a:t>
                      </a:r>
                    </a:p>
                  </a:txBody>
                  <a:tcPr anchor="ctr"/>
                </a:tc>
                <a:tc>
                  <a:txBody>
                    <a:bodyPr/>
                    <a:lstStyle/>
                    <a:p>
                      <a:r>
                        <a:rPr lang="en-IN"/>
                        <a:t>Female</a:t>
                      </a:r>
                    </a:p>
                  </a:txBody>
                  <a:tcPr anchor="ctr"/>
                </a:tc>
                <a:extLst>
                  <a:ext uri="{0D108BD9-81ED-4DB2-BD59-A6C34878D82A}">
                    <a16:rowId xmlns:a16="http://schemas.microsoft.com/office/drawing/2014/main" val="3174692002"/>
                  </a:ext>
                </a:extLst>
              </a:tr>
              <a:tr h="370840">
                <a:tc>
                  <a:txBody>
                    <a:bodyPr/>
                    <a:lstStyle/>
                    <a:p>
                      <a:r>
                        <a:rPr lang="en-IN"/>
                        <a:t>Product category</a:t>
                      </a:r>
                    </a:p>
                  </a:txBody>
                  <a:tcPr anchor="ctr"/>
                </a:tc>
                <a:tc>
                  <a:txBody>
                    <a:bodyPr/>
                    <a:lstStyle/>
                    <a:p>
                      <a:r>
                        <a:rPr lang="en-IN"/>
                        <a:t>Book, Clothing</a:t>
                      </a:r>
                    </a:p>
                  </a:txBody>
                  <a:tcPr anchor="ctr"/>
                </a:tc>
                <a:extLst>
                  <a:ext uri="{0D108BD9-81ED-4DB2-BD59-A6C34878D82A}">
                    <a16:rowId xmlns:a16="http://schemas.microsoft.com/office/drawing/2014/main" val="3284995819"/>
                  </a:ext>
                </a:extLst>
              </a:tr>
              <a:tr h="370840">
                <a:tc>
                  <a:txBody>
                    <a:bodyPr/>
                    <a:lstStyle/>
                    <a:p>
                      <a:r>
                        <a:rPr lang="en-IN"/>
                        <a:t>Age group</a:t>
                      </a:r>
                    </a:p>
                  </a:txBody>
                  <a:tcPr anchor="ctr"/>
                </a:tc>
                <a:tc>
                  <a:txBody>
                    <a:bodyPr/>
                    <a:lstStyle/>
                    <a:p>
                      <a:r>
                        <a:rPr lang="en-IN" dirty="0"/>
                        <a:t>18-28</a:t>
                      </a:r>
                    </a:p>
                  </a:txBody>
                  <a:tcPr anchor="ctr"/>
                </a:tc>
                <a:extLst>
                  <a:ext uri="{0D108BD9-81ED-4DB2-BD59-A6C34878D82A}">
                    <a16:rowId xmlns:a16="http://schemas.microsoft.com/office/drawing/2014/main" val="1837144221"/>
                  </a:ext>
                </a:extLst>
              </a:tr>
              <a:tr h="370840">
                <a:tc>
                  <a:txBody>
                    <a:bodyPr/>
                    <a:lstStyle/>
                    <a:p>
                      <a:r>
                        <a:rPr lang="en-IN"/>
                        <a:t>Payment method</a:t>
                      </a:r>
                    </a:p>
                  </a:txBody>
                  <a:tcPr anchor="ctr"/>
                </a:tc>
                <a:tc>
                  <a:txBody>
                    <a:bodyPr/>
                    <a:lstStyle/>
                    <a:p>
                      <a:r>
                        <a:rPr lang="en-IN" dirty="0"/>
                        <a:t>PayPal</a:t>
                      </a:r>
                    </a:p>
                  </a:txBody>
                  <a:tcPr anchor="ctr"/>
                </a:tc>
                <a:extLst>
                  <a:ext uri="{0D108BD9-81ED-4DB2-BD59-A6C34878D82A}">
                    <a16:rowId xmlns:a16="http://schemas.microsoft.com/office/drawing/2014/main" val="4261907492"/>
                  </a:ext>
                </a:extLst>
              </a:tr>
            </a:tbl>
          </a:graphicData>
        </a:graphic>
      </p:graphicFrame>
    </p:spTree>
    <p:extLst>
      <p:ext uri="{BB962C8B-B14F-4D97-AF65-F5344CB8AC3E}">
        <p14:creationId xmlns:p14="http://schemas.microsoft.com/office/powerpoint/2010/main" val="2700223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r>
              <a:rPr lang="en-US" sz="1800" dirty="0">
                <a:latin typeface="Segoe UI Light" panose="020B0502040204020203" pitchFamily="34" charset="0"/>
                <a:cs typeface="Segoe UI Light" panose="020B0502040204020203" pitchFamily="34" charset="0"/>
              </a:rPr>
              <a:t>Rohan Deshmukh</a:t>
            </a:r>
          </a:p>
          <a:p>
            <a:r>
              <a:rPr lang="en-IN" sz="1800" dirty="0"/>
              <a:t>DA92S9-EN12024077730</a:t>
            </a:r>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829017" y="2397681"/>
            <a:ext cx="6533965" cy="887057"/>
          </a:xfrm>
        </p:spPr>
        <p:txBody>
          <a:bodyPr/>
          <a:lstStyle/>
          <a:p>
            <a:r>
              <a:rPr lang="en-IN" sz="4000" b="1" cap="all" spc="600" dirty="0">
                <a:solidFill>
                  <a:schemeClr val="bg1"/>
                </a:solidFill>
                <a:latin typeface="+mj-lt"/>
                <a:ea typeface="+mj-ea"/>
                <a:cs typeface="+mj-cs"/>
              </a:rPr>
              <a:t>Business Objective:</a:t>
            </a:r>
            <a:endParaRPr lang="en-US" dirty="0"/>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1500325" y="3806568"/>
            <a:ext cx="8975325" cy="1133856"/>
          </a:xfrm>
        </p:spPr>
        <p:txBody>
          <a:bodyPr/>
          <a:lstStyle/>
          <a:p>
            <a:r>
              <a:rPr lang="en-US" dirty="0"/>
              <a:t>Alias E-commerce want to see customer behavior churn that can affect there business </a:t>
            </a:r>
          </a:p>
          <a:p>
            <a:r>
              <a:rPr lang="en-US" dirty="0"/>
              <a:t>So they ask to do analysis is the process of examining customer behavior data to identify patterns and trends that can be used to predict which customers are at risk of churning</a:t>
            </a:r>
          </a:p>
        </p:txBody>
      </p:sp>
      <p:sp>
        <p:nvSpPr>
          <p:cNvPr id="4" name="Rectangle: Rounded Corners 3">
            <a:extLst>
              <a:ext uri="{FF2B5EF4-FFF2-40B4-BE49-F238E27FC236}">
                <a16:creationId xmlns:a16="http://schemas.microsoft.com/office/drawing/2014/main" id="{EEC58C0E-CC5F-B877-D983-8E725C57B2E6}"/>
              </a:ext>
            </a:extLst>
          </p:cNvPr>
          <p:cNvSpPr/>
          <p:nvPr/>
        </p:nvSpPr>
        <p:spPr>
          <a:xfrm>
            <a:off x="8780016" y="5462254"/>
            <a:ext cx="1491447" cy="36149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 </a:t>
            </a:r>
            <a:r>
              <a:rPr lang="en-IN" dirty="0">
                <a:solidFill>
                  <a:schemeClr val="tx1"/>
                </a:solidFill>
                <a:hlinkClick r:id="rId2"/>
              </a:rPr>
              <a:t>Dataset Link</a:t>
            </a:r>
            <a:endParaRPr lang="en-IN" dirty="0">
              <a:solidFill>
                <a:schemeClr val="tx1"/>
              </a:solidFill>
            </a:endParaRPr>
          </a:p>
        </p:txBody>
      </p:sp>
    </p:spTree>
    <p:extLst>
      <p:ext uri="{BB962C8B-B14F-4D97-AF65-F5344CB8AC3E}">
        <p14:creationId xmlns:p14="http://schemas.microsoft.com/office/powerpoint/2010/main" val="3380759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E271D-E057-3298-CA0E-DDE869D7B69F}"/>
              </a:ext>
            </a:extLst>
          </p:cNvPr>
          <p:cNvSpPr>
            <a:spLocks noGrp="1"/>
          </p:cNvSpPr>
          <p:nvPr>
            <p:ph type="title"/>
          </p:nvPr>
        </p:nvSpPr>
        <p:spPr>
          <a:xfrm>
            <a:off x="838200" y="539141"/>
            <a:ext cx="10881360" cy="1069848"/>
          </a:xfrm>
        </p:spPr>
        <p:txBody>
          <a:bodyPr/>
          <a:lstStyle/>
          <a:p>
            <a:pPr algn="ctr"/>
            <a:r>
              <a:rPr lang="en-IN" dirty="0"/>
              <a:t>Business Problem statement</a:t>
            </a:r>
          </a:p>
        </p:txBody>
      </p:sp>
      <p:sp>
        <p:nvSpPr>
          <p:cNvPr id="3" name="Content Placeholder 2">
            <a:extLst>
              <a:ext uri="{FF2B5EF4-FFF2-40B4-BE49-F238E27FC236}">
                <a16:creationId xmlns:a16="http://schemas.microsoft.com/office/drawing/2014/main" id="{AF79AD91-AB8F-E693-8829-7E8459EA7422}"/>
              </a:ext>
            </a:extLst>
          </p:cNvPr>
          <p:cNvSpPr>
            <a:spLocks noGrp="1"/>
          </p:cNvSpPr>
          <p:nvPr>
            <p:ph sz="half" idx="1"/>
          </p:nvPr>
        </p:nvSpPr>
        <p:spPr>
          <a:xfrm>
            <a:off x="838199" y="1825625"/>
            <a:ext cx="5331781" cy="4493234"/>
          </a:xfrm>
        </p:spPr>
        <p:txBody>
          <a:bodyPr/>
          <a:lstStyle/>
          <a:p>
            <a:pPr>
              <a:buFont typeface="+mj-lt"/>
              <a:buAutoNum type="arabicPeriod"/>
            </a:pPr>
            <a:r>
              <a:rPr lang="en-US" sz="1600" dirty="0"/>
              <a:t>Upload data in database for safe keeping and create csv file for tableau creation</a:t>
            </a:r>
          </a:p>
          <a:p>
            <a:pPr>
              <a:buFont typeface="+mj-lt"/>
              <a:buAutoNum type="arabicPeriod"/>
            </a:pPr>
            <a:r>
              <a:rPr lang="en-US" sz="1600" dirty="0"/>
              <a:t>See relationship with other column and generate heat map</a:t>
            </a:r>
          </a:p>
          <a:p>
            <a:pPr>
              <a:buFont typeface="+mj-lt"/>
              <a:buAutoNum type="arabicPeriod"/>
            </a:pPr>
            <a:r>
              <a:rPr lang="en-US" sz="1600" dirty="0"/>
              <a:t>Using pivot table Analyses churn for product category and gender</a:t>
            </a:r>
          </a:p>
          <a:p>
            <a:pPr>
              <a:buFont typeface="+mj-lt"/>
              <a:buAutoNum type="arabicPeriod"/>
            </a:pPr>
            <a:r>
              <a:rPr lang="en-US" sz="1600" dirty="0"/>
              <a:t>Analysis of Churn count</a:t>
            </a:r>
          </a:p>
          <a:p>
            <a:pPr>
              <a:buFont typeface="+mj-lt"/>
              <a:buAutoNum type="arabicPeriod"/>
            </a:pPr>
            <a:r>
              <a:rPr lang="en-US" sz="1600" dirty="0"/>
              <a:t>Analysis of Gender on Churn</a:t>
            </a:r>
          </a:p>
          <a:p>
            <a:pPr>
              <a:buFont typeface="+mj-lt"/>
              <a:buAutoNum type="arabicPeriod"/>
            </a:pPr>
            <a:r>
              <a:rPr lang="en-US" sz="1600" dirty="0"/>
              <a:t>Customer based on Product category who got churn or not</a:t>
            </a:r>
          </a:p>
          <a:p>
            <a:pPr>
              <a:buFont typeface="+mj-lt"/>
              <a:buAutoNum type="arabicPeriod"/>
            </a:pPr>
            <a:r>
              <a:rPr lang="en-US" sz="1600" dirty="0"/>
              <a:t>Analysis on age wise churn rate in customer</a:t>
            </a:r>
          </a:p>
          <a:p>
            <a:pPr>
              <a:buFont typeface="+mj-lt"/>
              <a:buAutoNum type="arabicPeriod"/>
            </a:pPr>
            <a:r>
              <a:rPr lang="en-US" sz="1600" dirty="0"/>
              <a:t>Analysis on Every age churn rate in customer</a:t>
            </a:r>
          </a:p>
          <a:p>
            <a:pPr>
              <a:buFont typeface="+mj-lt"/>
              <a:buAutoNum type="arabicPeriod"/>
            </a:pPr>
            <a:r>
              <a:rPr lang="en-IN" sz="1600" dirty="0"/>
              <a:t>Analysis on Quantity based on Churn</a:t>
            </a:r>
          </a:p>
          <a:p>
            <a:pPr>
              <a:buFont typeface="+mj-lt"/>
              <a:buAutoNum type="arabicPeriod"/>
            </a:pPr>
            <a:r>
              <a:rPr lang="en-IN" sz="1600" dirty="0"/>
              <a:t> Analysis on Payment Method based on Churn</a:t>
            </a:r>
          </a:p>
          <a:p>
            <a:pPr>
              <a:buFont typeface="+mj-lt"/>
              <a:buAutoNum type="arabicPeriod"/>
            </a:pPr>
            <a:endParaRPr lang="en-US" sz="1600" dirty="0"/>
          </a:p>
          <a:p>
            <a:pPr>
              <a:buFont typeface="+mj-lt"/>
              <a:buAutoNum type="arabicPeriod"/>
            </a:pPr>
            <a:endParaRPr lang="en-IN" sz="1600" dirty="0"/>
          </a:p>
        </p:txBody>
      </p:sp>
      <p:sp>
        <p:nvSpPr>
          <p:cNvPr id="4" name="Content Placeholder 3">
            <a:extLst>
              <a:ext uri="{FF2B5EF4-FFF2-40B4-BE49-F238E27FC236}">
                <a16:creationId xmlns:a16="http://schemas.microsoft.com/office/drawing/2014/main" id="{CEF70278-6857-2059-8E26-AF7FC20815A5}"/>
              </a:ext>
            </a:extLst>
          </p:cNvPr>
          <p:cNvSpPr>
            <a:spLocks noGrp="1"/>
          </p:cNvSpPr>
          <p:nvPr>
            <p:ph sz="half" idx="2"/>
          </p:nvPr>
        </p:nvSpPr>
        <p:spPr>
          <a:xfrm>
            <a:off x="6241002" y="1822450"/>
            <a:ext cx="5478558" cy="4427430"/>
          </a:xfrm>
        </p:spPr>
        <p:txBody>
          <a:bodyPr/>
          <a:lstStyle/>
          <a:p>
            <a:pPr marL="342900" indent="-342900">
              <a:buFont typeface="+mj-lt"/>
              <a:buAutoNum type="arabicPeriod" startAt="11"/>
            </a:pPr>
            <a:r>
              <a:rPr lang="en-US" sz="1600" dirty="0"/>
              <a:t>Analysis on Return based on Quantity with churn as 1</a:t>
            </a:r>
          </a:p>
          <a:p>
            <a:pPr marL="342900" indent="-342900">
              <a:buFont typeface="+mj-lt"/>
              <a:buAutoNum type="arabicPeriod" startAt="11"/>
            </a:pPr>
            <a:r>
              <a:rPr lang="en-US" sz="1600" dirty="0"/>
              <a:t>Analysis on Product category based on Returns with churn as 1</a:t>
            </a:r>
            <a:endParaRPr lang="en-IN" sz="1600" dirty="0"/>
          </a:p>
          <a:p>
            <a:pPr marL="342900" indent="-342900">
              <a:buFont typeface="+mj-lt"/>
              <a:buAutoNum type="arabicPeriod" startAt="11"/>
            </a:pPr>
            <a:r>
              <a:rPr lang="en-IN" sz="1600" dirty="0"/>
              <a:t>Year wise total quantity sold (Tableau)</a:t>
            </a:r>
          </a:p>
          <a:p>
            <a:pPr marL="342900" indent="-342900">
              <a:buFont typeface="+mj-lt"/>
              <a:buAutoNum type="arabicPeriod" startAt="11"/>
            </a:pPr>
            <a:r>
              <a:rPr lang="en-IN" sz="1600" dirty="0"/>
              <a:t>Churn wise gender and total purchase amount (Tableau)</a:t>
            </a:r>
          </a:p>
          <a:p>
            <a:pPr marL="342900" indent="-342900">
              <a:buFont typeface="+mj-lt"/>
              <a:buAutoNum type="arabicPeriod" startAt="11"/>
            </a:pPr>
            <a:r>
              <a:rPr lang="en-IN" sz="1600" dirty="0"/>
              <a:t>Gender percentage wise pie chart (Tableau)</a:t>
            </a:r>
          </a:p>
          <a:p>
            <a:pPr marL="342900" indent="-342900">
              <a:buFont typeface="+mj-lt"/>
              <a:buAutoNum type="arabicPeriod" startAt="11"/>
            </a:pPr>
            <a:r>
              <a:rPr lang="en-IN" sz="1600" dirty="0"/>
              <a:t>Product category wise churn (Tableau)</a:t>
            </a:r>
          </a:p>
          <a:p>
            <a:pPr marL="342900" indent="-342900">
              <a:buFont typeface="+mj-lt"/>
              <a:buAutoNum type="arabicPeriod" startAt="11"/>
            </a:pPr>
            <a:r>
              <a:rPr lang="en-IN" sz="1600" dirty="0"/>
              <a:t>Year wise, quarter wise and month wise Churn count (Tableau)</a:t>
            </a:r>
          </a:p>
          <a:p>
            <a:pPr marL="342900" indent="-342900">
              <a:buFont typeface="+mj-lt"/>
              <a:buAutoNum type="arabicPeriod" startAt="11"/>
            </a:pPr>
            <a:r>
              <a:rPr lang="en-IN" sz="1600" dirty="0"/>
              <a:t>Based on Return churn count (Tableau)</a:t>
            </a:r>
          </a:p>
          <a:p>
            <a:pPr marL="342900" indent="-342900">
              <a:buFont typeface="+mj-lt"/>
              <a:buAutoNum type="arabicPeriod" startAt="11"/>
            </a:pPr>
            <a:r>
              <a:rPr lang="en-IN" sz="1600" dirty="0"/>
              <a:t>Payment method and gender base churn  (Tableau)</a:t>
            </a:r>
          </a:p>
          <a:p>
            <a:pPr marL="342900" indent="-342900">
              <a:buFont typeface="+mj-lt"/>
              <a:buAutoNum type="arabicPeriod" startAt="11"/>
            </a:pPr>
            <a:r>
              <a:rPr lang="en-IN" sz="1600" dirty="0"/>
              <a:t>KPI Dashboard -Ecommerce Customer Behaviour </a:t>
            </a:r>
          </a:p>
        </p:txBody>
      </p:sp>
    </p:spTree>
    <p:extLst>
      <p:ext uri="{BB962C8B-B14F-4D97-AF65-F5344CB8AC3E}">
        <p14:creationId xmlns:p14="http://schemas.microsoft.com/office/powerpoint/2010/main" val="3669755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1E47F-4B14-15CF-65A9-6AFA1B4DE802}"/>
              </a:ext>
            </a:extLst>
          </p:cNvPr>
          <p:cNvSpPr>
            <a:spLocks noGrp="1"/>
          </p:cNvSpPr>
          <p:nvPr>
            <p:ph type="title"/>
          </p:nvPr>
        </p:nvSpPr>
        <p:spPr>
          <a:xfrm>
            <a:off x="818403" y="32614"/>
            <a:ext cx="10555194" cy="870012"/>
          </a:xfrm>
        </p:spPr>
        <p:txBody>
          <a:bodyPr anchor="ctr"/>
          <a:lstStyle/>
          <a:p>
            <a:r>
              <a:rPr lang="en-IN" sz="2400" dirty="0"/>
              <a:t>cleaning of data</a:t>
            </a:r>
          </a:p>
        </p:txBody>
      </p:sp>
      <p:sp>
        <p:nvSpPr>
          <p:cNvPr id="6" name="TextBox 5">
            <a:extLst>
              <a:ext uri="{FF2B5EF4-FFF2-40B4-BE49-F238E27FC236}">
                <a16:creationId xmlns:a16="http://schemas.microsoft.com/office/drawing/2014/main" id="{CF12AD98-02D5-BF56-DEB8-38E0F0AEE8CB}"/>
              </a:ext>
            </a:extLst>
          </p:cNvPr>
          <p:cNvSpPr txBox="1"/>
          <p:nvPr/>
        </p:nvSpPr>
        <p:spPr>
          <a:xfrm>
            <a:off x="941203" y="1388012"/>
            <a:ext cx="1455937" cy="369332"/>
          </a:xfrm>
          <a:prstGeom prst="rect">
            <a:avLst/>
          </a:prstGeom>
          <a:noFill/>
        </p:spPr>
        <p:txBody>
          <a:bodyPr wrap="square" rtlCol="0">
            <a:spAutoFit/>
          </a:bodyPr>
          <a:lstStyle/>
          <a:p>
            <a:r>
              <a:rPr lang="en-IN" dirty="0">
                <a:solidFill>
                  <a:schemeClr val="bg1"/>
                </a:solidFill>
              </a:rPr>
              <a:t>Input</a:t>
            </a:r>
            <a:r>
              <a:rPr lang="en-IN" dirty="0"/>
              <a:t>:</a:t>
            </a:r>
          </a:p>
        </p:txBody>
      </p:sp>
      <p:sp>
        <p:nvSpPr>
          <p:cNvPr id="7" name="TextBox 6">
            <a:extLst>
              <a:ext uri="{FF2B5EF4-FFF2-40B4-BE49-F238E27FC236}">
                <a16:creationId xmlns:a16="http://schemas.microsoft.com/office/drawing/2014/main" id="{4DABB1BE-7834-0F3E-4DA2-0B672B030979}"/>
              </a:ext>
            </a:extLst>
          </p:cNvPr>
          <p:cNvSpPr txBox="1"/>
          <p:nvPr/>
        </p:nvSpPr>
        <p:spPr>
          <a:xfrm>
            <a:off x="941203" y="3429000"/>
            <a:ext cx="1917576" cy="369332"/>
          </a:xfrm>
          <a:prstGeom prst="rect">
            <a:avLst/>
          </a:prstGeom>
          <a:noFill/>
        </p:spPr>
        <p:txBody>
          <a:bodyPr wrap="square" rtlCol="0">
            <a:spAutoFit/>
          </a:bodyPr>
          <a:lstStyle/>
          <a:p>
            <a:r>
              <a:rPr lang="en-IN" dirty="0">
                <a:solidFill>
                  <a:schemeClr val="bg1"/>
                </a:solidFill>
              </a:rPr>
              <a:t>Output</a:t>
            </a:r>
          </a:p>
        </p:txBody>
      </p:sp>
      <p:sp>
        <p:nvSpPr>
          <p:cNvPr id="14" name="TextBox 13">
            <a:extLst>
              <a:ext uri="{FF2B5EF4-FFF2-40B4-BE49-F238E27FC236}">
                <a16:creationId xmlns:a16="http://schemas.microsoft.com/office/drawing/2014/main" id="{C2483F94-5339-4842-0177-7E6C7FB60454}"/>
              </a:ext>
            </a:extLst>
          </p:cNvPr>
          <p:cNvSpPr txBox="1"/>
          <p:nvPr/>
        </p:nvSpPr>
        <p:spPr>
          <a:xfrm>
            <a:off x="8087728" y="2321004"/>
            <a:ext cx="3939296" cy="1477328"/>
          </a:xfrm>
          <a:prstGeom prst="rect">
            <a:avLst/>
          </a:prstGeom>
          <a:noFill/>
        </p:spPr>
        <p:txBody>
          <a:bodyPr wrap="square" rtlCol="0">
            <a:spAutoFit/>
          </a:bodyPr>
          <a:lstStyle/>
          <a:p>
            <a:r>
              <a:rPr lang="en-IN" dirty="0">
                <a:solidFill>
                  <a:schemeClr val="bg1"/>
                </a:solidFill>
              </a:rPr>
              <a:t>After seeing data we can see that some values are missing in Return column so added 2 as not mention for empty value and age column is repeated so we removed that column</a:t>
            </a:r>
          </a:p>
        </p:txBody>
      </p:sp>
      <p:sp>
        <p:nvSpPr>
          <p:cNvPr id="15" name="TextBox 14">
            <a:extLst>
              <a:ext uri="{FF2B5EF4-FFF2-40B4-BE49-F238E27FC236}">
                <a16:creationId xmlns:a16="http://schemas.microsoft.com/office/drawing/2014/main" id="{6E9EF41A-1655-30D8-B73A-03701B9DC6E6}"/>
              </a:ext>
            </a:extLst>
          </p:cNvPr>
          <p:cNvSpPr txBox="1"/>
          <p:nvPr/>
        </p:nvSpPr>
        <p:spPr>
          <a:xfrm>
            <a:off x="1008466" y="815679"/>
            <a:ext cx="10923122" cy="369332"/>
          </a:xfrm>
          <a:prstGeom prst="rect">
            <a:avLst/>
          </a:prstGeom>
          <a:noFill/>
        </p:spPr>
        <p:txBody>
          <a:bodyPr wrap="square" rtlCol="0">
            <a:spAutoFit/>
          </a:bodyPr>
          <a:lstStyle/>
          <a:p>
            <a:r>
              <a:rPr lang="en-US" dirty="0">
                <a:solidFill>
                  <a:schemeClr val="bg1"/>
                </a:solidFill>
              </a:rPr>
              <a:t>Check for null values and Duplicate Values if present replace or remove it</a:t>
            </a:r>
            <a:endParaRPr lang="en-IN" dirty="0">
              <a:solidFill>
                <a:schemeClr val="bg1"/>
              </a:solidFill>
            </a:endParaRPr>
          </a:p>
        </p:txBody>
      </p:sp>
      <p:pic>
        <p:nvPicPr>
          <p:cNvPr id="21" name="Picture 20">
            <a:extLst>
              <a:ext uri="{FF2B5EF4-FFF2-40B4-BE49-F238E27FC236}">
                <a16:creationId xmlns:a16="http://schemas.microsoft.com/office/drawing/2014/main" id="{AC6B6681-FFE9-3D1B-DCC0-63279992F11D}"/>
              </a:ext>
            </a:extLst>
          </p:cNvPr>
          <p:cNvPicPr>
            <a:picLocks noChangeAspect="1"/>
          </p:cNvPicPr>
          <p:nvPr/>
        </p:nvPicPr>
        <p:blipFill>
          <a:blip r:embed="rId2"/>
          <a:stretch>
            <a:fillRect/>
          </a:stretch>
        </p:blipFill>
        <p:spPr>
          <a:xfrm>
            <a:off x="1899991" y="3285153"/>
            <a:ext cx="2530459" cy="2476455"/>
          </a:xfrm>
          <a:prstGeom prst="rect">
            <a:avLst/>
          </a:prstGeom>
        </p:spPr>
      </p:pic>
      <p:pic>
        <p:nvPicPr>
          <p:cNvPr id="25" name="Content Placeholder 24">
            <a:extLst>
              <a:ext uri="{FF2B5EF4-FFF2-40B4-BE49-F238E27FC236}">
                <a16:creationId xmlns:a16="http://schemas.microsoft.com/office/drawing/2014/main" id="{69D98CC7-7254-F384-9E82-CD403C3282FD}"/>
              </a:ext>
            </a:extLst>
          </p:cNvPr>
          <p:cNvPicPr>
            <a:picLocks noGrp="1" noChangeAspect="1"/>
          </p:cNvPicPr>
          <p:nvPr>
            <p:ph idx="1"/>
          </p:nvPr>
        </p:nvPicPr>
        <p:blipFill>
          <a:blip r:embed="rId3"/>
          <a:stretch>
            <a:fillRect/>
          </a:stretch>
        </p:blipFill>
        <p:spPr>
          <a:xfrm>
            <a:off x="1669171" y="1328858"/>
            <a:ext cx="5981700" cy="1356360"/>
          </a:xfrm>
        </p:spPr>
      </p:pic>
      <p:sp>
        <p:nvSpPr>
          <p:cNvPr id="26" name="TextBox 25">
            <a:extLst>
              <a:ext uri="{FF2B5EF4-FFF2-40B4-BE49-F238E27FC236}">
                <a16:creationId xmlns:a16="http://schemas.microsoft.com/office/drawing/2014/main" id="{B132B577-A264-A27F-BCDD-7537412E1912}"/>
              </a:ext>
            </a:extLst>
          </p:cNvPr>
          <p:cNvSpPr txBox="1"/>
          <p:nvPr/>
        </p:nvSpPr>
        <p:spPr>
          <a:xfrm>
            <a:off x="2574524" y="2915821"/>
            <a:ext cx="834501" cy="369332"/>
          </a:xfrm>
          <a:prstGeom prst="rect">
            <a:avLst/>
          </a:prstGeom>
          <a:noFill/>
        </p:spPr>
        <p:txBody>
          <a:bodyPr wrap="square" rtlCol="0">
            <a:spAutoFit/>
          </a:bodyPr>
          <a:lstStyle/>
          <a:p>
            <a:r>
              <a:rPr lang="en-IN" dirty="0">
                <a:solidFill>
                  <a:schemeClr val="bg1"/>
                </a:solidFill>
              </a:rPr>
              <a:t>Before</a:t>
            </a:r>
          </a:p>
        </p:txBody>
      </p:sp>
      <p:pic>
        <p:nvPicPr>
          <p:cNvPr id="28" name="Picture 27">
            <a:extLst>
              <a:ext uri="{FF2B5EF4-FFF2-40B4-BE49-F238E27FC236}">
                <a16:creationId xmlns:a16="http://schemas.microsoft.com/office/drawing/2014/main" id="{D9658E3B-36AA-E901-996C-C044C79E66B2}"/>
              </a:ext>
            </a:extLst>
          </p:cNvPr>
          <p:cNvPicPr>
            <a:picLocks noChangeAspect="1"/>
          </p:cNvPicPr>
          <p:nvPr/>
        </p:nvPicPr>
        <p:blipFill>
          <a:blip r:embed="rId4"/>
          <a:stretch>
            <a:fillRect/>
          </a:stretch>
        </p:blipFill>
        <p:spPr>
          <a:xfrm>
            <a:off x="4867307" y="3285153"/>
            <a:ext cx="2523158" cy="2445918"/>
          </a:xfrm>
          <a:prstGeom prst="rect">
            <a:avLst/>
          </a:prstGeom>
        </p:spPr>
      </p:pic>
      <p:sp>
        <p:nvSpPr>
          <p:cNvPr id="29" name="TextBox 28">
            <a:extLst>
              <a:ext uri="{FF2B5EF4-FFF2-40B4-BE49-F238E27FC236}">
                <a16:creationId xmlns:a16="http://schemas.microsoft.com/office/drawing/2014/main" id="{C7A479D4-C5C9-CFD5-56F5-A158BD94F7D8}"/>
              </a:ext>
            </a:extLst>
          </p:cNvPr>
          <p:cNvSpPr txBox="1"/>
          <p:nvPr/>
        </p:nvSpPr>
        <p:spPr>
          <a:xfrm>
            <a:off x="5507138" y="2916453"/>
            <a:ext cx="834501" cy="369332"/>
          </a:xfrm>
          <a:prstGeom prst="rect">
            <a:avLst/>
          </a:prstGeom>
          <a:noFill/>
        </p:spPr>
        <p:txBody>
          <a:bodyPr wrap="square" rtlCol="0">
            <a:spAutoFit/>
          </a:bodyPr>
          <a:lstStyle/>
          <a:p>
            <a:r>
              <a:rPr lang="en-IN" dirty="0">
                <a:solidFill>
                  <a:schemeClr val="bg1"/>
                </a:solidFill>
              </a:rPr>
              <a:t>After</a:t>
            </a:r>
          </a:p>
        </p:txBody>
      </p:sp>
    </p:spTree>
    <p:extLst>
      <p:ext uri="{BB962C8B-B14F-4D97-AF65-F5344CB8AC3E}">
        <p14:creationId xmlns:p14="http://schemas.microsoft.com/office/powerpoint/2010/main" val="1007760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1E47F-4B14-15CF-65A9-6AFA1B4DE802}"/>
              </a:ext>
            </a:extLst>
          </p:cNvPr>
          <p:cNvSpPr>
            <a:spLocks noGrp="1"/>
          </p:cNvSpPr>
          <p:nvPr>
            <p:ph type="title"/>
          </p:nvPr>
        </p:nvSpPr>
        <p:spPr>
          <a:xfrm>
            <a:off x="817101" y="-76877"/>
            <a:ext cx="10555194" cy="870012"/>
          </a:xfrm>
        </p:spPr>
        <p:txBody>
          <a:bodyPr anchor="ctr"/>
          <a:lstStyle/>
          <a:p>
            <a:r>
              <a:rPr lang="en-IN" sz="2400" dirty="0"/>
              <a:t>Uploading and Creating Csv file for Tableau</a:t>
            </a:r>
          </a:p>
        </p:txBody>
      </p:sp>
      <p:pic>
        <p:nvPicPr>
          <p:cNvPr id="5" name="Content Placeholder 4">
            <a:extLst>
              <a:ext uri="{FF2B5EF4-FFF2-40B4-BE49-F238E27FC236}">
                <a16:creationId xmlns:a16="http://schemas.microsoft.com/office/drawing/2014/main" id="{445C7570-CF64-DB63-1623-D6825C3CC0CD}"/>
              </a:ext>
            </a:extLst>
          </p:cNvPr>
          <p:cNvPicPr>
            <a:picLocks noGrp="1" noChangeAspect="1"/>
          </p:cNvPicPr>
          <p:nvPr>
            <p:ph idx="1"/>
          </p:nvPr>
        </p:nvPicPr>
        <p:blipFill>
          <a:blip r:embed="rId2"/>
          <a:stretch>
            <a:fillRect/>
          </a:stretch>
        </p:blipFill>
        <p:spPr>
          <a:xfrm>
            <a:off x="1960071" y="1483015"/>
            <a:ext cx="9412224" cy="1945985"/>
          </a:xfrm>
        </p:spPr>
      </p:pic>
      <p:sp>
        <p:nvSpPr>
          <p:cNvPr id="6" name="TextBox 5">
            <a:extLst>
              <a:ext uri="{FF2B5EF4-FFF2-40B4-BE49-F238E27FC236}">
                <a16:creationId xmlns:a16="http://schemas.microsoft.com/office/drawing/2014/main" id="{CF12AD98-02D5-BF56-DEB8-38E0F0AEE8CB}"/>
              </a:ext>
            </a:extLst>
          </p:cNvPr>
          <p:cNvSpPr txBox="1"/>
          <p:nvPr/>
        </p:nvSpPr>
        <p:spPr>
          <a:xfrm>
            <a:off x="941373" y="2236941"/>
            <a:ext cx="1455937" cy="369332"/>
          </a:xfrm>
          <a:prstGeom prst="rect">
            <a:avLst/>
          </a:prstGeom>
          <a:noFill/>
        </p:spPr>
        <p:txBody>
          <a:bodyPr wrap="square" rtlCol="0">
            <a:spAutoFit/>
          </a:bodyPr>
          <a:lstStyle/>
          <a:p>
            <a:r>
              <a:rPr lang="en-IN" dirty="0">
                <a:solidFill>
                  <a:schemeClr val="bg1"/>
                </a:solidFill>
              </a:rPr>
              <a:t>Input</a:t>
            </a:r>
            <a:r>
              <a:rPr lang="en-IN" dirty="0"/>
              <a:t>:</a:t>
            </a:r>
          </a:p>
        </p:txBody>
      </p:sp>
      <p:sp>
        <p:nvSpPr>
          <p:cNvPr id="7" name="TextBox 6">
            <a:extLst>
              <a:ext uri="{FF2B5EF4-FFF2-40B4-BE49-F238E27FC236}">
                <a16:creationId xmlns:a16="http://schemas.microsoft.com/office/drawing/2014/main" id="{4DABB1BE-7834-0F3E-4DA2-0B672B030979}"/>
              </a:ext>
            </a:extLst>
          </p:cNvPr>
          <p:cNvSpPr txBox="1"/>
          <p:nvPr/>
        </p:nvSpPr>
        <p:spPr>
          <a:xfrm>
            <a:off x="941373" y="3777893"/>
            <a:ext cx="1917576" cy="369332"/>
          </a:xfrm>
          <a:prstGeom prst="rect">
            <a:avLst/>
          </a:prstGeom>
          <a:noFill/>
        </p:spPr>
        <p:txBody>
          <a:bodyPr wrap="square" rtlCol="0">
            <a:spAutoFit/>
          </a:bodyPr>
          <a:lstStyle/>
          <a:p>
            <a:r>
              <a:rPr lang="en-IN" dirty="0">
                <a:solidFill>
                  <a:schemeClr val="bg1"/>
                </a:solidFill>
              </a:rPr>
              <a:t>Output</a:t>
            </a:r>
          </a:p>
        </p:txBody>
      </p:sp>
      <p:pic>
        <p:nvPicPr>
          <p:cNvPr id="9" name="Picture 8">
            <a:extLst>
              <a:ext uri="{FF2B5EF4-FFF2-40B4-BE49-F238E27FC236}">
                <a16:creationId xmlns:a16="http://schemas.microsoft.com/office/drawing/2014/main" id="{6692DF86-0792-26E9-A249-1AFF5D638B7E}"/>
              </a:ext>
            </a:extLst>
          </p:cNvPr>
          <p:cNvPicPr>
            <a:picLocks noChangeAspect="1"/>
          </p:cNvPicPr>
          <p:nvPr/>
        </p:nvPicPr>
        <p:blipFill>
          <a:blip r:embed="rId3"/>
          <a:stretch>
            <a:fillRect/>
          </a:stretch>
        </p:blipFill>
        <p:spPr>
          <a:xfrm>
            <a:off x="3866276" y="5123614"/>
            <a:ext cx="5509260" cy="320040"/>
          </a:xfrm>
          <a:prstGeom prst="rect">
            <a:avLst/>
          </a:prstGeom>
        </p:spPr>
      </p:pic>
      <p:pic>
        <p:nvPicPr>
          <p:cNvPr id="11" name="Picture 10">
            <a:extLst>
              <a:ext uri="{FF2B5EF4-FFF2-40B4-BE49-F238E27FC236}">
                <a16:creationId xmlns:a16="http://schemas.microsoft.com/office/drawing/2014/main" id="{C93DD38B-B78A-7D87-8E1B-CF2D7E5B824C}"/>
              </a:ext>
            </a:extLst>
          </p:cNvPr>
          <p:cNvPicPr>
            <a:picLocks noChangeAspect="1"/>
          </p:cNvPicPr>
          <p:nvPr/>
        </p:nvPicPr>
        <p:blipFill>
          <a:blip r:embed="rId4"/>
          <a:stretch>
            <a:fillRect/>
          </a:stretch>
        </p:blipFill>
        <p:spPr>
          <a:xfrm>
            <a:off x="4105863" y="3819806"/>
            <a:ext cx="2560320" cy="952500"/>
          </a:xfrm>
          <a:prstGeom prst="rect">
            <a:avLst/>
          </a:prstGeom>
        </p:spPr>
      </p:pic>
      <p:sp>
        <p:nvSpPr>
          <p:cNvPr id="12" name="TextBox 11">
            <a:extLst>
              <a:ext uri="{FF2B5EF4-FFF2-40B4-BE49-F238E27FC236}">
                <a16:creationId xmlns:a16="http://schemas.microsoft.com/office/drawing/2014/main" id="{2C5152B5-9FBB-5847-4F7D-9152FA6EDD69}"/>
              </a:ext>
            </a:extLst>
          </p:cNvPr>
          <p:cNvSpPr txBox="1"/>
          <p:nvPr/>
        </p:nvSpPr>
        <p:spPr>
          <a:xfrm>
            <a:off x="2383934" y="4064402"/>
            <a:ext cx="1535836" cy="369332"/>
          </a:xfrm>
          <a:prstGeom prst="rect">
            <a:avLst/>
          </a:prstGeom>
          <a:noFill/>
        </p:spPr>
        <p:txBody>
          <a:bodyPr wrap="square" rtlCol="0">
            <a:spAutoFit/>
          </a:bodyPr>
          <a:lstStyle/>
          <a:p>
            <a:r>
              <a:rPr lang="en-IN" dirty="0">
                <a:solidFill>
                  <a:schemeClr val="bg1"/>
                </a:solidFill>
              </a:rPr>
              <a:t>SQL </a:t>
            </a:r>
          </a:p>
        </p:txBody>
      </p:sp>
      <p:sp>
        <p:nvSpPr>
          <p:cNvPr id="13" name="TextBox 12">
            <a:extLst>
              <a:ext uri="{FF2B5EF4-FFF2-40B4-BE49-F238E27FC236}">
                <a16:creationId xmlns:a16="http://schemas.microsoft.com/office/drawing/2014/main" id="{BA43C050-82D5-C5BD-E4DF-4E8518E9D95D}"/>
              </a:ext>
            </a:extLst>
          </p:cNvPr>
          <p:cNvSpPr txBox="1"/>
          <p:nvPr/>
        </p:nvSpPr>
        <p:spPr>
          <a:xfrm>
            <a:off x="1851622" y="5069136"/>
            <a:ext cx="2014654" cy="369332"/>
          </a:xfrm>
          <a:prstGeom prst="rect">
            <a:avLst/>
          </a:prstGeom>
          <a:noFill/>
        </p:spPr>
        <p:txBody>
          <a:bodyPr wrap="square" rtlCol="0">
            <a:spAutoFit/>
          </a:bodyPr>
          <a:lstStyle/>
          <a:p>
            <a:r>
              <a:rPr lang="en-IN" dirty="0">
                <a:solidFill>
                  <a:schemeClr val="bg1"/>
                </a:solidFill>
              </a:rPr>
              <a:t>Jupyter Notebook</a:t>
            </a:r>
          </a:p>
        </p:txBody>
      </p:sp>
      <p:sp>
        <p:nvSpPr>
          <p:cNvPr id="14" name="TextBox 13">
            <a:extLst>
              <a:ext uri="{FF2B5EF4-FFF2-40B4-BE49-F238E27FC236}">
                <a16:creationId xmlns:a16="http://schemas.microsoft.com/office/drawing/2014/main" id="{52B78CBA-23F4-D5BC-E449-EA5235ED177C}"/>
              </a:ext>
            </a:extLst>
          </p:cNvPr>
          <p:cNvSpPr txBox="1"/>
          <p:nvPr/>
        </p:nvSpPr>
        <p:spPr>
          <a:xfrm>
            <a:off x="941373" y="980648"/>
            <a:ext cx="10235613" cy="369332"/>
          </a:xfrm>
          <a:prstGeom prst="rect">
            <a:avLst/>
          </a:prstGeom>
          <a:noFill/>
        </p:spPr>
        <p:txBody>
          <a:bodyPr wrap="square" rtlCol="0">
            <a:spAutoFit/>
          </a:bodyPr>
          <a:lstStyle/>
          <a:p>
            <a:r>
              <a:rPr lang="en-US" b="1" dirty="0">
                <a:solidFill>
                  <a:schemeClr val="bg1"/>
                </a:solidFill>
              </a:rPr>
              <a:t>Upload data in database for safe keeping and create csv file for tableau creation</a:t>
            </a:r>
            <a:endParaRPr lang="en-IN" b="1" dirty="0"/>
          </a:p>
        </p:txBody>
      </p:sp>
    </p:spTree>
    <p:extLst>
      <p:ext uri="{BB962C8B-B14F-4D97-AF65-F5344CB8AC3E}">
        <p14:creationId xmlns:p14="http://schemas.microsoft.com/office/powerpoint/2010/main" val="189510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1E47F-4B14-15CF-65A9-6AFA1B4DE802}"/>
              </a:ext>
            </a:extLst>
          </p:cNvPr>
          <p:cNvSpPr>
            <a:spLocks noGrp="1"/>
          </p:cNvSpPr>
          <p:nvPr>
            <p:ph type="title"/>
          </p:nvPr>
        </p:nvSpPr>
        <p:spPr>
          <a:xfrm>
            <a:off x="845036" y="375483"/>
            <a:ext cx="10501928" cy="549506"/>
          </a:xfrm>
        </p:spPr>
        <p:txBody>
          <a:bodyPr anchor="ctr"/>
          <a:lstStyle/>
          <a:p>
            <a:r>
              <a:rPr lang="en-IN" sz="2400" dirty="0"/>
              <a:t>analysis on the data in Python</a:t>
            </a:r>
            <a:br>
              <a:rPr lang="en-IN" sz="1400" dirty="0"/>
            </a:br>
            <a:br>
              <a:rPr lang="en-IN" sz="2400" dirty="0"/>
            </a:br>
            <a:endParaRPr lang="en-IN" sz="2400" dirty="0"/>
          </a:p>
        </p:txBody>
      </p:sp>
      <p:sp>
        <p:nvSpPr>
          <p:cNvPr id="6" name="TextBox 5">
            <a:extLst>
              <a:ext uri="{FF2B5EF4-FFF2-40B4-BE49-F238E27FC236}">
                <a16:creationId xmlns:a16="http://schemas.microsoft.com/office/drawing/2014/main" id="{CF12AD98-02D5-BF56-DEB8-38E0F0AEE8CB}"/>
              </a:ext>
            </a:extLst>
          </p:cNvPr>
          <p:cNvSpPr txBox="1"/>
          <p:nvPr/>
        </p:nvSpPr>
        <p:spPr>
          <a:xfrm>
            <a:off x="1003344" y="1559879"/>
            <a:ext cx="9747511" cy="369332"/>
          </a:xfrm>
          <a:prstGeom prst="rect">
            <a:avLst/>
          </a:prstGeom>
          <a:noFill/>
        </p:spPr>
        <p:txBody>
          <a:bodyPr wrap="square" rtlCol="0">
            <a:spAutoFit/>
          </a:bodyPr>
          <a:lstStyle/>
          <a:p>
            <a:r>
              <a:rPr lang="en-IN" dirty="0">
                <a:solidFill>
                  <a:schemeClr val="bg1"/>
                </a:solidFill>
              </a:rPr>
              <a:t>Input</a:t>
            </a:r>
            <a:r>
              <a:rPr lang="en-IN" dirty="0"/>
              <a:t>:</a:t>
            </a:r>
          </a:p>
        </p:txBody>
      </p:sp>
      <p:sp>
        <p:nvSpPr>
          <p:cNvPr id="7" name="TextBox 6">
            <a:extLst>
              <a:ext uri="{FF2B5EF4-FFF2-40B4-BE49-F238E27FC236}">
                <a16:creationId xmlns:a16="http://schemas.microsoft.com/office/drawing/2014/main" id="{4DABB1BE-7834-0F3E-4DA2-0B672B030979}"/>
              </a:ext>
            </a:extLst>
          </p:cNvPr>
          <p:cNvSpPr txBox="1"/>
          <p:nvPr/>
        </p:nvSpPr>
        <p:spPr>
          <a:xfrm>
            <a:off x="1003346" y="2569660"/>
            <a:ext cx="1917576" cy="369332"/>
          </a:xfrm>
          <a:prstGeom prst="rect">
            <a:avLst/>
          </a:prstGeom>
          <a:noFill/>
        </p:spPr>
        <p:txBody>
          <a:bodyPr wrap="square" rtlCol="0">
            <a:spAutoFit/>
          </a:bodyPr>
          <a:lstStyle/>
          <a:p>
            <a:r>
              <a:rPr lang="en-IN" dirty="0">
                <a:solidFill>
                  <a:schemeClr val="bg1"/>
                </a:solidFill>
              </a:rPr>
              <a:t>Output</a:t>
            </a:r>
          </a:p>
        </p:txBody>
      </p:sp>
      <p:pic>
        <p:nvPicPr>
          <p:cNvPr id="8" name="Content Placeholder 7">
            <a:extLst>
              <a:ext uri="{FF2B5EF4-FFF2-40B4-BE49-F238E27FC236}">
                <a16:creationId xmlns:a16="http://schemas.microsoft.com/office/drawing/2014/main" id="{F6F67A11-264E-1868-2452-0D8907CEDCC0}"/>
              </a:ext>
            </a:extLst>
          </p:cNvPr>
          <p:cNvPicPr>
            <a:picLocks noGrp="1" noChangeAspect="1"/>
          </p:cNvPicPr>
          <p:nvPr>
            <p:ph idx="1"/>
          </p:nvPr>
        </p:nvPicPr>
        <p:blipFill>
          <a:blip r:embed="rId2"/>
          <a:stretch>
            <a:fillRect/>
          </a:stretch>
        </p:blipFill>
        <p:spPr>
          <a:xfrm>
            <a:off x="2585759" y="1223085"/>
            <a:ext cx="6421438" cy="779439"/>
          </a:xfrm>
        </p:spPr>
      </p:pic>
      <p:pic>
        <p:nvPicPr>
          <p:cNvPr id="10" name="Picture 9">
            <a:extLst>
              <a:ext uri="{FF2B5EF4-FFF2-40B4-BE49-F238E27FC236}">
                <a16:creationId xmlns:a16="http://schemas.microsoft.com/office/drawing/2014/main" id="{A4A5496A-0F64-83BA-EDBD-A44CAA249AD1}"/>
              </a:ext>
            </a:extLst>
          </p:cNvPr>
          <p:cNvPicPr>
            <a:picLocks noChangeAspect="1"/>
          </p:cNvPicPr>
          <p:nvPr/>
        </p:nvPicPr>
        <p:blipFill>
          <a:blip r:embed="rId3"/>
          <a:stretch>
            <a:fillRect/>
          </a:stretch>
        </p:blipFill>
        <p:spPr>
          <a:xfrm>
            <a:off x="2585759" y="2096083"/>
            <a:ext cx="6421438" cy="333375"/>
          </a:xfrm>
          <a:prstGeom prst="rect">
            <a:avLst/>
          </a:prstGeom>
        </p:spPr>
      </p:pic>
      <p:pic>
        <p:nvPicPr>
          <p:cNvPr id="19" name="Picture 18">
            <a:extLst>
              <a:ext uri="{FF2B5EF4-FFF2-40B4-BE49-F238E27FC236}">
                <a16:creationId xmlns:a16="http://schemas.microsoft.com/office/drawing/2014/main" id="{01A0F3AB-54FD-5B9D-6922-1A5F3B49A801}"/>
              </a:ext>
            </a:extLst>
          </p:cNvPr>
          <p:cNvPicPr>
            <a:picLocks noChangeAspect="1"/>
          </p:cNvPicPr>
          <p:nvPr/>
        </p:nvPicPr>
        <p:blipFill>
          <a:blip r:embed="rId4"/>
          <a:stretch>
            <a:fillRect/>
          </a:stretch>
        </p:blipFill>
        <p:spPr>
          <a:xfrm>
            <a:off x="6274293" y="3281272"/>
            <a:ext cx="2434701" cy="2674130"/>
          </a:xfrm>
          <a:prstGeom prst="rect">
            <a:avLst/>
          </a:prstGeom>
        </p:spPr>
      </p:pic>
      <p:sp>
        <p:nvSpPr>
          <p:cNvPr id="20" name="TextBox 19">
            <a:extLst>
              <a:ext uri="{FF2B5EF4-FFF2-40B4-BE49-F238E27FC236}">
                <a16:creationId xmlns:a16="http://schemas.microsoft.com/office/drawing/2014/main" id="{7A8F1348-6C86-5DFC-8CD6-E3C2427DB488}"/>
              </a:ext>
            </a:extLst>
          </p:cNvPr>
          <p:cNvSpPr txBox="1"/>
          <p:nvPr/>
        </p:nvSpPr>
        <p:spPr>
          <a:xfrm>
            <a:off x="3514765" y="2754326"/>
            <a:ext cx="1402672" cy="369332"/>
          </a:xfrm>
          <a:prstGeom prst="rect">
            <a:avLst/>
          </a:prstGeom>
          <a:noFill/>
        </p:spPr>
        <p:txBody>
          <a:bodyPr wrap="square" rtlCol="0">
            <a:spAutoFit/>
          </a:bodyPr>
          <a:lstStyle/>
          <a:p>
            <a:r>
              <a:rPr lang="en-IN" dirty="0">
                <a:solidFill>
                  <a:schemeClr val="bg1"/>
                </a:solidFill>
              </a:rPr>
              <a:t>Churn is 1</a:t>
            </a:r>
          </a:p>
        </p:txBody>
      </p:sp>
      <p:sp>
        <p:nvSpPr>
          <p:cNvPr id="21" name="TextBox 20">
            <a:extLst>
              <a:ext uri="{FF2B5EF4-FFF2-40B4-BE49-F238E27FC236}">
                <a16:creationId xmlns:a16="http://schemas.microsoft.com/office/drawing/2014/main" id="{48726C19-E887-BA8D-30B6-38CDABA60492}"/>
              </a:ext>
            </a:extLst>
          </p:cNvPr>
          <p:cNvSpPr txBox="1"/>
          <p:nvPr/>
        </p:nvSpPr>
        <p:spPr>
          <a:xfrm>
            <a:off x="6913952" y="2754326"/>
            <a:ext cx="1155381" cy="646331"/>
          </a:xfrm>
          <a:prstGeom prst="rect">
            <a:avLst/>
          </a:prstGeom>
          <a:noFill/>
        </p:spPr>
        <p:txBody>
          <a:bodyPr wrap="none" rtlCol="0">
            <a:spAutoFit/>
          </a:bodyPr>
          <a:lstStyle/>
          <a:p>
            <a:r>
              <a:rPr lang="en-IN" dirty="0">
                <a:solidFill>
                  <a:schemeClr val="bg1"/>
                </a:solidFill>
              </a:rPr>
              <a:t>Churn is 0</a:t>
            </a:r>
          </a:p>
          <a:p>
            <a:endParaRPr lang="en-IN" dirty="0"/>
          </a:p>
        </p:txBody>
      </p:sp>
      <p:sp>
        <p:nvSpPr>
          <p:cNvPr id="22" name="TextBox 21">
            <a:extLst>
              <a:ext uri="{FF2B5EF4-FFF2-40B4-BE49-F238E27FC236}">
                <a16:creationId xmlns:a16="http://schemas.microsoft.com/office/drawing/2014/main" id="{EA083730-2ACE-0794-B0CD-95407AA29E8A}"/>
              </a:ext>
            </a:extLst>
          </p:cNvPr>
          <p:cNvSpPr txBox="1"/>
          <p:nvPr/>
        </p:nvSpPr>
        <p:spPr>
          <a:xfrm>
            <a:off x="1046448" y="742947"/>
            <a:ext cx="8424908" cy="646331"/>
          </a:xfrm>
          <a:prstGeom prst="rect">
            <a:avLst/>
          </a:prstGeom>
          <a:noFill/>
        </p:spPr>
        <p:txBody>
          <a:bodyPr wrap="square" rtlCol="0">
            <a:spAutoFit/>
          </a:bodyPr>
          <a:lstStyle/>
          <a:p>
            <a:r>
              <a:rPr lang="en-US" b="1" i="0" dirty="0">
                <a:solidFill>
                  <a:schemeClr val="bg1"/>
                </a:solidFill>
                <a:effectLst/>
                <a:latin typeface="Helvetica Neue"/>
              </a:rPr>
              <a:t>Using pivot table Analyses churn for product category and gender</a:t>
            </a:r>
          </a:p>
          <a:p>
            <a:endParaRPr lang="en-IN" dirty="0">
              <a:solidFill>
                <a:schemeClr val="bg1"/>
              </a:solidFill>
            </a:endParaRPr>
          </a:p>
        </p:txBody>
      </p:sp>
      <p:pic>
        <p:nvPicPr>
          <p:cNvPr id="24" name="Picture 23">
            <a:extLst>
              <a:ext uri="{FF2B5EF4-FFF2-40B4-BE49-F238E27FC236}">
                <a16:creationId xmlns:a16="http://schemas.microsoft.com/office/drawing/2014/main" id="{81569918-2916-8A90-2D94-9EB48E8F7A83}"/>
              </a:ext>
            </a:extLst>
          </p:cNvPr>
          <p:cNvPicPr>
            <a:picLocks noChangeAspect="1"/>
          </p:cNvPicPr>
          <p:nvPr/>
        </p:nvPicPr>
        <p:blipFill>
          <a:blip r:embed="rId5"/>
          <a:stretch>
            <a:fillRect/>
          </a:stretch>
        </p:blipFill>
        <p:spPr>
          <a:xfrm>
            <a:off x="3018130" y="3281273"/>
            <a:ext cx="2533650" cy="2674130"/>
          </a:xfrm>
          <a:prstGeom prst="rect">
            <a:avLst/>
          </a:prstGeom>
        </p:spPr>
      </p:pic>
    </p:spTree>
    <p:extLst>
      <p:ext uri="{BB962C8B-B14F-4D97-AF65-F5344CB8AC3E}">
        <p14:creationId xmlns:p14="http://schemas.microsoft.com/office/powerpoint/2010/main" val="4054340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1E47F-4B14-15CF-65A9-6AFA1B4DE802}"/>
              </a:ext>
            </a:extLst>
          </p:cNvPr>
          <p:cNvSpPr>
            <a:spLocks noGrp="1"/>
          </p:cNvSpPr>
          <p:nvPr>
            <p:ph type="title"/>
          </p:nvPr>
        </p:nvSpPr>
        <p:spPr>
          <a:xfrm>
            <a:off x="845036" y="105223"/>
            <a:ext cx="10501928" cy="549506"/>
          </a:xfrm>
        </p:spPr>
        <p:txBody>
          <a:bodyPr anchor="ctr"/>
          <a:lstStyle/>
          <a:p>
            <a:r>
              <a:rPr lang="en-IN" sz="2400" dirty="0"/>
              <a:t>analysis on the data in Python</a:t>
            </a:r>
          </a:p>
        </p:txBody>
      </p:sp>
      <p:sp>
        <p:nvSpPr>
          <p:cNvPr id="6" name="TextBox 5">
            <a:extLst>
              <a:ext uri="{FF2B5EF4-FFF2-40B4-BE49-F238E27FC236}">
                <a16:creationId xmlns:a16="http://schemas.microsoft.com/office/drawing/2014/main" id="{CF12AD98-02D5-BF56-DEB8-38E0F0AEE8CB}"/>
              </a:ext>
            </a:extLst>
          </p:cNvPr>
          <p:cNvSpPr txBox="1"/>
          <p:nvPr/>
        </p:nvSpPr>
        <p:spPr>
          <a:xfrm>
            <a:off x="1056613" y="1401471"/>
            <a:ext cx="745554" cy="369332"/>
          </a:xfrm>
          <a:prstGeom prst="rect">
            <a:avLst/>
          </a:prstGeom>
          <a:noFill/>
        </p:spPr>
        <p:txBody>
          <a:bodyPr wrap="square" rtlCol="0">
            <a:spAutoFit/>
          </a:bodyPr>
          <a:lstStyle/>
          <a:p>
            <a:r>
              <a:rPr lang="en-IN" dirty="0">
                <a:solidFill>
                  <a:schemeClr val="bg1"/>
                </a:solidFill>
              </a:rPr>
              <a:t>Input</a:t>
            </a:r>
            <a:r>
              <a:rPr lang="en-IN" dirty="0"/>
              <a:t>:</a:t>
            </a:r>
          </a:p>
        </p:txBody>
      </p:sp>
      <p:sp>
        <p:nvSpPr>
          <p:cNvPr id="7" name="TextBox 6">
            <a:extLst>
              <a:ext uri="{FF2B5EF4-FFF2-40B4-BE49-F238E27FC236}">
                <a16:creationId xmlns:a16="http://schemas.microsoft.com/office/drawing/2014/main" id="{4DABB1BE-7834-0F3E-4DA2-0B672B030979}"/>
              </a:ext>
            </a:extLst>
          </p:cNvPr>
          <p:cNvSpPr txBox="1"/>
          <p:nvPr/>
        </p:nvSpPr>
        <p:spPr>
          <a:xfrm>
            <a:off x="1122500" y="4041518"/>
            <a:ext cx="1917576" cy="369332"/>
          </a:xfrm>
          <a:prstGeom prst="rect">
            <a:avLst/>
          </a:prstGeom>
          <a:noFill/>
        </p:spPr>
        <p:txBody>
          <a:bodyPr wrap="square" rtlCol="0">
            <a:spAutoFit/>
          </a:bodyPr>
          <a:lstStyle/>
          <a:p>
            <a:r>
              <a:rPr lang="en-IN" dirty="0">
                <a:solidFill>
                  <a:schemeClr val="bg1"/>
                </a:solidFill>
              </a:rPr>
              <a:t>Output</a:t>
            </a:r>
          </a:p>
        </p:txBody>
      </p:sp>
      <p:pic>
        <p:nvPicPr>
          <p:cNvPr id="8" name="Content Placeholder 7">
            <a:extLst>
              <a:ext uri="{FF2B5EF4-FFF2-40B4-BE49-F238E27FC236}">
                <a16:creationId xmlns:a16="http://schemas.microsoft.com/office/drawing/2014/main" id="{0A1E342F-83AD-2062-259A-8941F072C748}"/>
              </a:ext>
            </a:extLst>
          </p:cNvPr>
          <p:cNvPicPr>
            <a:picLocks noGrp="1" noChangeAspect="1"/>
          </p:cNvPicPr>
          <p:nvPr>
            <p:ph idx="1"/>
          </p:nvPr>
        </p:nvPicPr>
        <p:blipFill>
          <a:blip r:embed="rId2"/>
          <a:stretch>
            <a:fillRect/>
          </a:stretch>
        </p:blipFill>
        <p:spPr>
          <a:xfrm>
            <a:off x="2081288" y="1114148"/>
            <a:ext cx="4335780" cy="1158240"/>
          </a:xfrm>
        </p:spPr>
      </p:pic>
      <p:pic>
        <p:nvPicPr>
          <p:cNvPr id="10" name="Picture 9">
            <a:extLst>
              <a:ext uri="{FF2B5EF4-FFF2-40B4-BE49-F238E27FC236}">
                <a16:creationId xmlns:a16="http://schemas.microsoft.com/office/drawing/2014/main" id="{2C1E28C9-A4E1-C5E9-094C-D0EAC6338EA0}"/>
              </a:ext>
            </a:extLst>
          </p:cNvPr>
          <p:cNvPicPr>
            <a:picLocks noChangeAspect="1"/>
          </p:cNvPicPr>
          <p:nvPr/>
        </p:nvPicPr>
        <p:blipFill>
          <a:blip r:embed="rId3"/>
          <a:stretch>
            <a:fillRect/>
          </a:stretch>
        </p:blipFill>
        <p:spPr>
          <a:xfrm>
            <a:off x="2172711" y="3020038"/>
            <a:ext cx="7846577" cy="2781624"/>
          </a:xfrm>
          <a:prstGeom prst="rect">
            <a:avLst/>
          </a:prstGeom>
        </p:spPr>
      </p:pic>
      <p:sp>
        <p:nvSpPr>
          <p:cNvPr id="4" name="TextBox 3">
            <a:extLst>
              <a:ext uri="{FF2B5EF4-FFF2-40B4-BE49-F238E27FC236}">
                <a16:creationId xmlns:a16="http://schemas.microsoft.com/office/drawing/2014/main" id="{5A543904-1425-FCD6-B330-3417A1D6E244}"/>
              </a:ext>
            </a:extLst>
          </p:cNvPr>
          <p:cNvSpPr txBox="1"/>
          <p:nvPr/>
        </p:nvSpPr>
        <p:spPr>
          <a:xfrm>
            <a:off x="1122500" y="707995"/>
            <a:ext cx="6019061" cy="369332"/>
          </a:xfrm>
          <a:prstGeom prst="rect">
            <a:avLst/>
          </a:prstGeom>
          <a:noFill/>
        </p:spPr>
        <p:txBody>
          <a:bodyPr wrap="square" rtlCol="0">
            <a:spAutoFit/>
          </a:bodyPr>
          <a:lstStyle/>
          <a:p>
            <a:r>
              <a:rPr lang="en-US" dirty="0">
                <a:solidFill>
                  <a:schemeClr val="bg1"/>
                </a:solidFill>
              </a:rPr>
              <a:t>Analysis on age wise churn rate in customer</a:t>
            </a:r>
            <a:endParaRPr lang="en-IN" dirty="0"/>
          </a:p>
        </p:txBody>
      </p:sp>
    </p:spTree>
    <p:extLst>
      <p:ext uri="{BB962C8B-B14F-4D97-AF65-F5344CB8AC3E}">
        <p14:creationId xmlns:p14="http://schemas.microsoft.com/office/powerpoint/2010/main" val="1188881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1E47F-4B14-15CF-65A9-6AFA1B4DE802}"/>
              </a:ext>
            </a:extLst>
          </p:cNvPr>
          <p:cNvSpPr>
            <a:spLocks noGrp="1"/>
          </p:cNvSpPr>
          <p:nvPr>
            <p:ph type="title"/>
          </p:nvPr>
        </p:nvSpPr>
        <p:spPr>
          <a:xfrm>
            <a:off x="924935" y="27212"/>
            <a:ext cx="10501928" cy="549506"/>
          </a:xfrm>
        </p:spPr>
        <p:txBody>
          <a:bodyPr anchor="ctr"/>
          <a:lstStyle/>
          <a:p>
            <a:r>
              <a:rPr lang="en-IN" sz="2400" dirty="0"/>
              <a:t>analysis on the data in Python</a:t>
            </a:r>
          </a:p>
        </p:txBody>
      </p:sp>
      <p:sp>
        <p:nvSpPr>
          <p:cNvPr id="6" name="TextBox 5">
            <a:extLst>
              <a:ext uri="{FF2B5EF4-FFF2-40B4-BE49-F238E27FC236}">
                <a16:creationId xmlns:a16="http://schemas.microsoft.com/office/drawing/2014/main" id="{CF12AD98-02D5-BF56-DEB8-38E0F0AEE8CB}"/>
              </a:ext>
            </a:extLst>
          </p:cNvPr>
          <p:cNvSpPr txBox="1"/>
          <p:nvPr/>
        </p:nvSpPr>
        <p:spPr>
          <a:xfrm>
            <a:off x="1029979" y="1261482"/>
            <a:ext cx="5832459" cy="646331"/>
          </a:xfrm>
          <a:prstGeom prst="rect">
            <a:avLst/>
          </a:prstGeom>
          <a:noFill/>
        </p:spPr>
        <p:txBody>
          <a:bodyPr wrap="square" rtlCol="0">
            <a:spAutoFit/>
          </a:bodyPr>
          <a:lstStyle/>
          <a:p>
            <a:r>
              <a:rPr lang="en-IN" dirty="0">
                <a:solidFill>
                  <a:schemeClr val="bg1"/>
                </a:solidFill>
              </a:rPr>
              <a:t>Input</a:t>
            </a:r>
            <a:r>
              <a:rPr lang="en-IN" dirty="0"/>
              <a:t>:</a:t>
            </a:r>
            <a:endParaRPr lang="en-US" dirty="0">
              <a:solidFill>
                <a:schemeClr val="bg1"/>
              </a:solidFill>
            </a:endParaRPr>
          </a:p>
          <a:p>
            <a:endParaRPr lang="en-IN" dirty="0"/>
          </a:p>
        </p:txBody>
      </p:sp>
      <p:sp>
        <p:nvSpPr>
          <p:cNvPr id="7" name="TextBox 6">
            <a:extLst>
              <a:ext uri="{FF2B5EF4-FFF2-40B4-BE49-F238E27FC236}">
                <a16:creationId xmlns:a16="http://schemas.microsoft.com/office/drawing/2014/main" id="{4DABB1BE-7834-0F3E-4DA2-0B672B030979}"/>
              </a:ext>
            </a:extLst>
          </p:cNvPr>
          <p:cNvSpPr txBox="1"/>
          <p:nvPr/>
        </p:nvSpPr>
        <p:spPr>
          <a:xfrm>
            <a:off x="1101795" y="3677030"/>
            <a:ext cx="1917576" cy="369332"/>
          </a:xfrm>
          <a:prstGeom prst="rect">
            <a:avLst/>
          </a:prstGeom>
          <a:noFill/>
        </p:spPr>
        <p:txBody>
          <a:bodyPr wrap="square" rtlCol="0">
            <a:spAutoFit/>
          </a:bodyPr>
          <a:lstStyle/>
          <a:p>
            <a:r>
              <a:rPr lang="en-IN" dirty="0">
                <a:solidFill>
                  <a:schemeClr val="bg1"/>
                </a:solidFill>
              </a:rPr>
              <a:t>Output</a:t>
            </a:r>
          </a:p>
        </p:txBody>
      </p:sp>
      <p:pic>
        <p:nvPicPr>
          <p:cNvPr id="8" name="Content Placeholder 7">
            <a:extLst>
              <a:ext uri="{FF2B5EF4-FFF2-40B4-BE49-F238E27FC236}">
                <a16:creationId xmlns:a16="http://schemas.microsoft.com/office/drawing/2014/main" id="{7A5CBCBF-616F-B556-8B9A-04278D3E11CA}"/>
              </a:ext>
            </a:extLst>
          </p:cNvPr>
          <p:cNvPicPr>
            <a:picLocks noGrp="1" noChangeAspect="1"/>
          </p:cNvPicPr>
          <p:nvPr>
            <p:ph idx="1"/>
          </p:nvPr>
        </p:nvPicPr>
        <p:blipFill>
          <a:blip r:embed="rId2"/>
          <a:stretch>
            <a:fillRect/>
          </a:stretch>
        </p:blipFill>
        <p:spPr>
          <a:xfrm>
            <a:off x="2557732" y="1156361"/>
            <a:ext cx="4503420" cy="739140"/>
          </a:xfrm>
        </p:spPr>
      </p:pic>
      <p:pic>
        <p:nvPicPr>
          <p:cNvPr id="10" name="Picture 9">
            <a:extLst>
              <a:ext uri="{FF2B5EF4-FFF2-40B4-BE49-F238E27FC236}">
                <a16:creationId xmlns:a16="http://schemas.microsoft.com/office/drawing/2014/main" id="{B6EE69C9-15A0-3EE0-056C-787AF6E0D91B}"/>
              </a:ext>
            </a:extLst>
          </p:cNvPr>
          <p:cNvPicPr>
            <a:picLocks noChangeAspect="1"/>
          </p:cNvPicPr>
          <p:nvPr/>
        </p:nvPicPr>
        <p:blipFill>
          <a:blip r:embed="rId3"/>
          <a:stretch>
            <a:fillRect/>
          </a:stretch>
        </p:blipFill>
        <p:spPr>
          <a:xfrm>
            <a:off x="2619876" y="2126874"/>
            <a:ext cx="4781260" cy="3469644"/>
          </a:xfrm>
          <a:prstGeom prst="rect">
            <a:avLst/>
          </a:prstGeom>
        </p:spPr>
      </p:pic>
      <p:sp>
        <p:nvSpPr>
          <p:cNvPr id="11" name="TextBox 10">
            <a:extLst>
              <a:ext uri="{FF2B5EF4-FFF2-40B4-BE49-F238E27FC236}">
                <a16:creationId xmlns:a16="http://schemas.microsoft.com/office/drawing/2014/main" id="{A7BE49AA-6699-84B0-8DD5-6221904B0DF0}"/>
              </a:ext>
            </a:extLst>
          </p:cNvPr>
          <p:cNvSpPr txBox="1"/>
          <p:nvPr/>
        </p:nvSpPr>
        <p:spPr>
          <a:xfrm>
            <a:off x="1029978" y="611113"/>
            <a:ext cx="5486231" cy="369332"/>
          </a:xfrm>
          <a:prstGeom prst="rect">
            <a:avLst/>
          </a:prstGeom>
          <a:noFill/>
        </p:spPr>
        <p:txBody>
          <a:bodyPr wrap="square" rtlCol="0">
            <a:spAutoFit/>
          </a:bodyPr>
          <a:lstStyle/>
          <a:p>
            <a:r>
              <a:rPr lang="en-US">
                <a:solidFill>
                  <a:schemeClr val="bg1"/>
                </a:solidFill>
              </a:rPr>
              <a:t>Analysis on Payment Method based on Churn</a:t>
            </a:r>
            <a:endParaRPr lang="en-IN" dirty="0"/>
          </a:p>
        </p:txBody>
      </p:sp>
    </p:spTree>
    <p:extLst>
      <p:ext uri="{BB962C8B-B14F-4D97-AF65-F5344CB8AC3E}">
        <p14:creationId xmlns:p14="http://schemas.microsoft.com/office/powerpoint/2010/main" val="2777348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1E47F-4B14-15CF-65A9-6AFA1B4DE802}"/>
              </a:ext>
            </a:extLst>
          </p:cNvPr>
          <p:cNvSpPr>
            <a:spLocks noGrp="1"/>
          </p:cNvSpPr>
          <p:nvPr>
            <p:ph type="title"/>
          </p:nvPr>
        </p:nvSpPr>
        <p:spPr>
          <a:xfrm>
            <a:off x="808223" y="0"/>
            <a:ext cx="10049167" cy="870012"/>
          </a:xfrm>
        </p:spPr>
        <p:txBody>
          <a:bodyPr anchor="ctr"/>
          <a:lstStyle/>
          <a:p>
            <a:pPr algn="ctr"/>
            <a:r>
              <a:rPr lang="en-IN" sz="2400" dirty="0"/>
              <a:t>Tableau dashboard</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3" name="Content Placeholder 2" title="VizSlides">
                <a:extLst>
                  <a:ext uri="{FF2B5EF4-FFF2-40B4-BE49-F238E27FC236}">
                    <a16:creationId xmlns:a16="http://schemas.microsoft.com/office/drawing/2014/main" id="{7ABD9488-DA89-984C-F6C2-D9266A17A1DB}"/>
                  </a:ext>
                </a:extLst>
              </p:cNvPr>
              <p:cNvGraphicFramePr>
                <a:graphicFrameLocks noGrp="1"/>
              </p:cNvGraphicFramePr>
              <p:nvPr>
                <p:ph idx="1"/>
                <p:extLst>
                  <p:ext uri="{D42A27DB-BD31-4B8C-83A1-F6EECF244321}">
                    <p14:modId xmlns:p14="http://schemas.microsoft.com/office/powerpoint/2010/main" val="1989304268"/>
                  </p:ext>
                </p:extLst>
              </p:nvPr>
            </p:nvGraphicFramePr>
            <p:xfrm>
              <a:off x="710214" y="639193"/>
              <a:ext cx="10673563" cy="5584054"/>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3" name="Content Placeholder 2" title="VizSlides">
                <a:extLst>
                  <a:ext uri="{FF2B5EF4-FFF2-40B4-BE49-F238E27FC236}">
                    <a16:creationId xmlns:a16="http://schemas.microsoft.com/office/drawing/2014/main" id="{7ABD9488-DA89-984C-F6C2-D9266A17A1DB}"/>
                  </a:ext>
                </a:extLst>
              </p:cNvPr>
              <p:cNvPicPr>
                <a:picLocks noGrp="1" noRot="1" noChangeAspect="1" noMove="1" noResize="1" noEditPoints="1" noAdjustHandles="1" noChangeArrowheads="1" noChangeShapeType="1"/>
              </p:cNvPicPr>
              <p:nvPr/>
            </p:nvPicPr>
            <p:blipFill>
              <a:blip r:embed="rId3"/>
              <a:stretch>
                <a:fillRect/>
              </a:stretch>
            </p:blipFill>
            <p:spPr>
              <a:xfrm>
                <a:off x="710214" y="639193"/>
                <a:ext cx="10673563" cy="5584054"/>
              </a:xfrm>
              <a:prstGeom prst="rect">
                <a:avLst/>
              </a:prstGeom>
            </p:spPr>
          </p:pic>
        </mc:Fallback>
      </mc:AlternateContent>
      <p:sp>
        <p:nvSpPr>
          <p:cNvPr id="5" name="Rectangle 4">
            <a:extLst>
              <a:ext uri="{FF2B5EF4-FFF2-40B4-BE49-F238E27FC236}">
                <a16:creationId xmlns:a16="http://schemas.microsoft.com/office/drawing/2014/main" id="{F6C9594D-3D1D-AF22-62CF-6A9C069B2C03}"/>
              </a:ext>
            </a:extLst>
          </p:cNvPr>
          <p:cNvSpPr/>
          <p:nvPr/>
        </p:nvSpPr>
        <p:spPr>
          <a:xfrm>
            <a:off x="8575829" y="6360851"/>
            <a:ext cx="2855295" cy="36933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B028C71C-4A7E-CC2B-5E0B-7B6B8EAA6042}"/>
              </a:ext>
            </a:extLst>
          </p:cNvPr>
          <p:cNvSpPr txBox="1"/>
          <p:nvPr/>
        </p:nvSpPr>
        <p:spPr>
          <a:xfrm>
            <a:off x="8771137" y="6360851"/>
            <a:ext cx="2894121" cy="369332"/>
          </a:xfrm>
          <a:prstGeom prst="rect">
            <a:avLst/>
          </a:prstGeom>
          <a:noFill/>
        </p:spPr>
        <p:txBody>
          <a:bodyPr wrap="square" rtlCol="0">
            <a:spAutoFit/>
          </a:bodyPr>
          <a:lstStyle/>
          <a:p>
            <a:r>
              <a:rPr lang="en-IN" dirty="0">
                <a:solidFill>
                  <a:schemeClr val="bg1"/>
                </a:solidFill>
                <a:hlinkClick r:id="rId4"/>
              </a:rPr>
              <a:t>Tableau Dashboard link</a:t>
            </a:r>
            <a:endParaRPr lang="en-IN" dirty="0">
              <a:solidFill>
                <a:schemeClr val="bg1"/>
              </a:solidFill>
            </a:endParaRPr>
          </a:p>
        </p:txBody>
      </p:sp>
    </p:spTree>
    <p:extLst>
      <p:ext uri="{BB962C8B-B14F-4D97-AF65-F5344CB8AC3E}">
        <p14:creationId xmlns:p14="http://schemas.microsoft.com/office/powerpoint/2010/main" val="1225043490"/>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5.png"/></Relationships>
</file>

<file path=ppt/webextensions/webextension1.xml><?xml version="1.0" encoding="utf-8"?>
<we:webextension xmlns:we="http://schemas.microsoft.com/office/webextensions/webextension/2010/11" id="{6C5AA670-2E72-4399-AC0A-D607FEC9200F}">
  <we:reference id="wa200004798" version="1.0.1.0" store="en-US" storeType="OMEX"/>
  <we:alternateReferences>
    <we:reference id="WA200004798" version="1.0.1.0" store="WA200004798" storeType="OMEX"/>
  </we:alternateReferences>
  <we:properties>
    <we:property name="embedUrl" value="&quot;\&quot;https://public.tableau.com/views/Pre_Placement_Analysis/Dashboard1\&quot;&quot;"/>
    <we:property name="serverType" value="&quot;\&quot;public\&quot;&quot;"/>
    <we:property name="isInstalled" value="&quot;true&quot;"/>
    <we:property name="filters" value="&quot;[]&quot;"/>
    <we:property name="parameters" value="&quot;[]&quot;"/>
    <we:property name="marks" value="&quot;[]&quot;"/>
    <we:property name="tabs" value="&quot;null&quot;"/>
    <we:property name="toolbar" value="&quot;null&quot;"/>
    <we:property name="embedForm" value="&quot;{\&quot;site\&quot;:\&quot;\&quot;,\&quot;domain\&quot;:\&quot;public.tableau.com\&quot;,\&quot;worksheet\&quot;:\&quot;Dashboard1\&quot;,\&quot;dashboard\&quot;:\&quot;Pre_Placement_Analysis\&quot;,\&quot;tabs\&quot;:true,\&quot;toolbar\&quot;:true}&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1499</TotalTime>
  <Words>450</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Courier New</vt:lpstr>
      <vt:lpstr>Helvetica Neue</vt:lpstr>
      <vt:lpstr>Segoe UI Light</vt:lpstr>
      <vt:lpstr>Tw Cen MT</vt:lpstr>
      <vt:lpstr>Office Theme</vt:lpstr>
      <vt:lpstr> Ecommerce Customer Behaviour Analysis</vt:lpstr>
      <vt:lpstr>Business Objective:</vt:lpstr>
      <vt:lpstr>Business Problem statement</vt:lpstr>
      <vt:lpstr>cleaning of data</vt:lpstr>
      <vt:lpstr>Uploading and Creating Csv file for Tableau</vt:lpstr>
      <vt:lpstr>analysis on the data in Python  </vt:lpstr>
      <vt:lpstr>analysis on the data in Python</vt:lpstr>
      <vt:lpstr>analysis on the data in Python</vt:lpstr>
      <vt:lpstr>Tableau dashboard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Ecommerce Customer Behaviour Analysis</dc:title>
  <dc:creator>rohan deshmukh</dc:creator>
  <cp:lastModifiedBy>Rohan Deshmukh</cp:lastModifiedBy>
  <cp:revision>11</cp:revision>
  <dcterms:created xsi:type="dcterms:W3CDTF">2023-09-25T04:42:16Z</dcterms:created>
  <dcterms:modified xsi:type="dcterms:W3CDTF">2023-09-29T04:51:07Z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