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sldIdLst>
    <p:sldId id="369" r:id="rId2"/>
    <p:sldId id="758" r:id="rId3"/>
    <p:sldId id="759" r:id="rId4"/>
    <p:sldId id="760" r:id="rId5"/>
    <p:sldId id="761" r:id="rId6"/>
    <p:sldId id="686" r:id="rId7"/>
    <p:sldId id="786" r:id="rId8"/>
    <p:sldId id="861" r:id="rId9"/>
    <p:sldId id="819" r:id="rId10"/>
    <p:sldId id="820" r:id="rId11"/>
    <p:sldId id="925" r:id="rId12"/>
    <p:sldId id="926" r:id="rId13"/>
    <p:sldId id="927" r:id="rId14"/>
    <p:sldId id="928" r:id="rId15"/>
    <p:sldId id="929" r:id="rId16"/>
    <p:sldId id="930" r:id="rId17"/>
    <p:sldId id="931" r:id="rId18"/>
    <p:sldId id="883" r:id="rId19"/>
    <p:sldId id="932" r:id="rId20"/>
    <p:sldId id="933" r:id="rId21"/>
    <p:sldId id="934" r:id="rId22"/>
    <p:sldId id="935" r:id="rId23"/>
    <p:sldId id="936" r:id="rId24"/>
    <p:sldId id="821" r:id="rId25"/>
    <p:sldId id="937" r:id="rId26"/>
    <p:sldId id="938" r:id="rId27"/>
    <p:sldId id="71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3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A22"/>
    <a:srgbClr val="DE0869"/>
    <a:srgbClr val="ECDFF5"/>
    <a:srgbClr val="92003B"/>
    <a:srgbClr val="FFFFB9"/>
    <a:srgbClr val="FFFF9B"/>
    <a:srgbClr val="DBFCFD"/>
    <a:srgbClr val="B7F9FB"/>
    <a:srgbClr val="F60A75"/>
    <a:srgbClr val="FFF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76" autoAdjust="0"/>
  </p:normalViewPr>
  <p:slideViewPr>
    <p:cSldViewPr>
      <p:cViewPr>
        <p:scale>
          <a:sx n="86" d="100"/>
          <a:sy n="86" d="100"/>
        </p:scale>
        <p:origin x="870" y="-366"/>
      </p:cViewPr>
      <p:guideLst>
        <p:guide orient="horz" pos="2160"/>
        <p:guide pos="2880"/>
        <p:guide orient="horz" pos="134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9CF47-3AED-4FEA-847A-93499482BE6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BCE42A1-12FE-493A-95BF-09A2EA6C1E72}">
      <dgm:prSet phldrT="[Text]" custT="1"/>
      <dgm:spPr/>
      <dgm:t>
        <a:bodyPr/>
        <a:lstStyle/>
        <a:p>
          <a:pPr marL="1087438" indent="-1087438"/>
          <a:r>
            <a:rPr lang="en-US" sz="2400" b="1" dirty="0">
              <a:latin typeface="Cambria" pitchFamily="18" charset="0"/>
              <a:ea typeface="Cambria" pitchFamily="18" charset="0"/>
            </a:rPr>
            <a:t>Module 1: Philosophy and Ethics</a:t>
          </a:r>
        </a:p>
      </dgm:t>
    </dgm:pt>
    <dgm:pt modelId="{063F2AC1-92A1-4AA3-A7DE-D394FCFC503E}" type="parTrans" cxnId="{709CBB6D-0774-42A6-9267-878CB5723678}">
      <dgm:prSet/>
      <dgm:spPr/>
      <dgm:t>
        <a:bodyPr/>
        <a:lstStyle/>
        <a:p>
          <a:endParaRPr lang="en-US" sz="2000"/>
        </a:p>
      </dgm:t>
    </dgm:pt>
    <dgm:pt modelId="{D05B82D2-5E0E-4FF2-B346-1B130357BE88}" type="sibTrans" cxnId="{709CBB6D-0774-42A6-9267-878CB5723678}">
      <dgm:prSet/>
      <dgm:spPr/>
      <dgm:t>
        <a:bodyPr/>
        <a:lstStyle/>
        <a:p>
          <a:endParaRPr lang="en-US" sz="2000"/>
        </a:p>
      </dgm:t>
    </dgm:pt>
    <dgm:pt modelId="{28A007C6-B8C1-402A-8038-87FD24A74757}">
      <dgm:prSet phldrT="[Text]" custT="1"/>
      <dgm:spPr/>
      <dgm:t>
        <a:bodyPr/>
        <a:lstStyle/>
        <a:p>
          <a:pPr marL="1025525" indent="-1025525"/>
          <a:r>
            <a:rPr lang="en-US" sz="2400" b="1" dirty="0">
              <a:latin typeface="Cambria" pitchFamily="18" charset="0"/>
              <a:ea typeface="Cambria" pitchFamily="18" charset="0"/>
            </a:rPr>
            <a:t>Module 3: Code of Ethics</a:t>
          </a:r>
        </a:p>
      </dgm:t>
    </dgm:pt>
    <dgm:pt modelId="{F53C45B8-0EBB-4579-9CC0-663C6DA178A9}" type="parTrans" cxnId="{07A4232A-7DE5-4BF0-9D19-018FB87D333D}">
      <dgm:prSet/>
      <dgm:spPr/>
      <dgm:t>
        <a:bodyPr/>
        <a:lstStyle/>
        <a:p>
          <a:endParaRPr lang="en-US" sz="2000"/>
        </a:p>
      </dgm:t>
    </dgm:pt>
    <dgm:pt modelId="{31779C0E-6947-411A-A9B4-A86CA750DF7B}" type="sibTrans" cxnId="{07A4232A-7DE5-4BF0-9D19-018FB87D333D}">
      <dgm:prSet/>
      <dgm:spPr/>
      <dgm:t>
        <a:bodyPr/>
        <a:lstStyle/>
        <a:p>
          <a:endParaRPr lang="en-US" sz="2000"/>
        </a:p>
      </dgm:t>
    </dgm:pt>
    <dgm:pt modelId="{54796EA9-8D7F-4A46-BE12-DF4FFE122D18}">
      <dgm:prSet custT="1"/>
      <dgm:spPr/>
      <dgm:t>
        <a:bodyPr/>
        <a:lstStyle/>
        <a:p>
          <a:r>
            <a:rPr lang="en-US" sz="2400" b="1" dirty="0">
              <a:latin typeface="Cambria" pitchFamily="18" charset="0"/>
              <a:ea typeface="Cambria" pitchFamily="18" charset="0"/>
            </a:rPr>
            <a:t>Module 4: Sustainable Practices</a:t>
          </a:r>
        </a:p>
      </dgm:t>
    </dgm:pt>
    <dgm:pt modelId="{EE1D03F1-84D6-4D22-B469-43487B069737}" type="parTrans" cxnId="{7C9B799F-E1CF-48FF-B6DA-86F9E62CC679}">
      <dgm:prSet/>
      <dgm:spPr/>
      <dgm:t>
        <a:bodyPr/>
        <a:lstStyle/>
        <a:p>
          <a:endParaRPr lang="en-US" sz="2000"/>
        </a:p>
      </dgm:t>
    </dgm:pt>
    <dgm:pt modelId="{8DBD2F2B-3DFD-4544-B0C1-E5F8609ECA4F}" type="sibTrans" cxnId="{7C9B799F-E1CF-48FF-B6DA-86F9E62CC679}">
      <dgm:prSet/>
      <dgm:spPr/>
      <dgm:t>
        <a:bodyPr/>
        <a:lstStyle/>
        <a:p>
          <a:endParaRPr lang="en-US" sz="2000"/>
        </a:p>
      </dgm:t>
    </dgm:pt>
    <dgm:pt modelId="{6885C9D1-2CBD-4669-B846-1A55F4E0AC0B}">
      <dgm:prSet custT="1"/>
      <dgm:spPr/>
      <dgm:t>
        <a:bodyPr/>
        <a:lstStyle/>
        <a:p>
          <a:r>
            <a:rPr lang="en-US" sz="2400" b="1" dirty="0">
              <a:latin typeface="Cambria" pitchFamily="18" charset="0"/>
              <a:ea typeface="Cambria" pitchFamily="18" charset="0"/>
            </a:rPr>
            <a:t>Module 5: Ethics in Different Domain</a:t>
          </a:r>
        </a:p>
      </dgm:t>
    </dgm:pt>
    <dgm:pt modelId="{4DDDE890-0A20-4B7A-8B31-4E7CD22B8E35}" type="parTrans" cxnId="{6A676FB6-2909-400D-BD5A-665DDDFCA530}">
      <dgm:prSet/>
      <dgm:spPr/>
      <dgm:t>
        <a:bodyPr/>
        <a:lstStyle/>
        <a:p>
          <a:endParaRPr lang="en-US" sz="2000"/>
        </a:p>
      </dgm:t>
    </dgm:pt>
    <dgm:pt modelId="{5D8855C1-00E5-4F3B-A322-5BA28AEAC2EE}" type="sibTrans" cxnId="{6A676FB6-2909-400D-BD5A-665DDDFCA530}">
      <dgm:prSet/>
      <dgm:spPr/>
      <dgm:t>
        <a:bodyPr/>
        <a:lstStyle/>
        <a:p>
          <a:endParaRPr lang="en-US" sz="2000"/>
        </a:p>
      </dgm:t>
    </dgm:pt>
    <dgm:pt modelId="{F251794F-5F63-4669-A278-19094D94466A}">
      <dgm:prSet phldrT="[Text]" custT="1"/>
      <dgm:spPr/>
      <dgm:t>
        <a:bodyPr/>
        <a:lstStyle/>
        <a:p>
          <a:pPr marL="1435100" indent="-1435100"/>
          <a:r>
            <a:rPr lang="en-US" sz="2400" b="1" dirty="0">
              <a:latin typeface="Cambria" pitchFamily="18" charset="0"/>
              <a:ea typeface="Cambria" pitchFamily="18" charset="0"/>
            </a:rPr>
            <a:t>Module 2: Ethical Issues and Practices at Workplace</a:t>
          </a:r>
        </a:p>
      </dgm:t>
    </dgm:pt>
    <dgm:pt modelId="{708BB74B-3462-4901-AF7E-A00155DCE04A}" type="sibTrans" cxnId="{A6F41551-47EF-4BFB-B1AD-3FE00736E4A7}">
      <dgm:prSet/>
      <dgm:spPr/>
      <dgm:t>
        <a:bodyPr/>
        <a:lstStyle/>
        <a:p>
          <a:endParaRPr lang="en-US" sz="2000"/>
        </a:p>
      </dgm:t>
    </dgm:pt>
    <dgm:pt modelId="{69BF2BBC-EFFE-444C-8BBA-04415818AD9A}" type="parTrans" cxnId="{A6F41551-47EF-4BFB-B1AD-3FE00736E4A7}">
      <dgm:prSet/>
      <dgm:spPr/>
      <dgm:t>
        <a:bodyPr/>
        <a:lstStyle/>
        <a:p>
          <a:endParaRPr lang="en-US" sz="2000"/>
        </a:p>
      </dgm:t>
    </dgm:pt>
    <dgm:pt modelId="{40889671-F9CE-40B5-A4AB-A1D8423F507A}" type="pres">
      <dgm:prSet presAssocID="{8489CF47-3AED-4FEA-847A-93499482BE62}" presName="linear" presStyleCnt="0">
        <dgm:presLayoutVars>
          <dgm:dir/>
          <dgm:animLvl val="lvl"/>
          <dgm:resizeHandles val="exact"/>
        </dgm:presLayoutVars>
      </dgm:prSet>
      <dgm:spPr/>
    </dgm:pt>
    <dgm:pt modelId="{66DDEC50-1027-4704-BE06-1E915C0204B3}" type="pres">
      <dgm:prSet presAssocID="{BBCE42A1-12FE-493A-95BF-09A2EA6C1E72}" presName="parentLin" presStyleCnt="0"/>
      <dgm:spPr/>
    </dgm:pt>
    <dgm:pt modelId="{A28D8A8B-A5CB-4D31-A971-42A62F41577A}" type="pres">
      <dgm:prSet presAssocID="{BBCE42A1-12FE-493A-95BF-09A2EA6C1E72}" presName="parentLeftMargin" presStyleLbl="node1" presStyleIdx="0" presStyleCnt="5"/>
      <dgm:spPr/>
    </dgm:pt>
    <dgm:pt modelId="{F9C9FE58-98D5-434F-B84C-0C08C9902262}" type="pres">
      <dgm:prSet presAssocID="{BBCE42A1-12FE-493A-95BF-09A2EA6C1E72}" presName="parentText" presStyleLbl="node1" presStyleIdx="0" presStyleCnt="5" custScaleX="123150">
        <dgm:presLayoutVars>
          <dgm:chMax val="0"/>
          <dgm:bulletEnabled val="1"/>
        </dgm:presLayoutVars>
      </dgm:prSet>
      <dgm:spPr/>
    </dgm:pt>
    <dgm:pt modelId="{3284AB5A-133D-437F-A453-C22A40F21CD7}" type="pres">
      <dgm:prSet presAssocID="{BBCE42A1-12FE-493A-95BF-09A2EA6C1E72}" presName="negativeSpace" presStyleCnt="0"/>
      <dgm:spPr/>
    </dgm:pt>
    <dgm:pt modelId="{15C55B58-9D5B-4922-AAA3-C67813A8FF35}" type="pres">
      <dgm:prSet presAssocID="{BBCE42A1-12FE-493A-95BF-09A2EA6C1E72}" presName="childText" presStyleLbl="conFgAcc1" presStyleIdx="0" presStyleCnt="5">
        <dgm:presLayoutVars>
          <dgm:bulletEnabled val="1"/>
        </dgm:presLayoutVars>
      </dgm:prSet>
      <dgm:spPr/>
    </dgm:pt>
    <dgm:pt modelId="{FC95BAF8-2977-4ED3-828D-4F6C0AE49A80}" type="pres">
      <dgm:prSet presAssocID="{D05B82D2-5E0E-4FF2-B346-1B130357BE88}" presName="spaceBetweenRectangles" presStyleCnt="0"/>
      <dgm:spPr/>
    </dgm:pt>
    <dgm:pt modelId="{BA8B3FE3-440C-4005-B97F-F4DDCACB0A04}" type="pres">
      <dgm:prSet presAssocID="{F251794F-5F63-4669-A278-19094D94466A}" presName="parentLin" presStyleCnt="0"/>
      <dgm:spPr/>
    </dgm:pt>
    <dgm:pt modelId="{F41B56BD-5D26-4716-B0EA-5CC9C8787EDD}" type="pres">
      <dgm:prSet presAssocID="{F251794F-5F63-4669-A278-19094D94466A}" presName="parentLeftMargin" presStyleLbl="node1" presStyleIdx="0" presStyleCnt="5"/>
      <dgm:spPr/>
    </dgm:pt>
    <dgm:pt modelId="{5B6FDBCF-E129-4386-AE48-3F891B39DDDA}" type="pres">
      <dgm:prSet presAssocID="{F251794F-5F63-4669-A278-19094D94466A}" presName="parentText" presStyleLbl="node1" presStyleIdx="1" presStyleCnt="5" custScaleX="123214">
        <dgm:presLayoutVars>
          <dgm:chMax val="0"/>
          <dgm:bulletEnabled val="1"/>
        </dgm:presLayoutVars>
      </dgm:prSet>
      <dgm:spPr/>
    </dgm:pt>
    <dgm:pt modelId="{97C7F8CA-4F5F-40DE-A374-CA18755758A5}" type="pres">
      <dgm:prSet presAssocID="{F251794F-5F63-4669-A278-19094D94466A}" presName="negativeSpace" presStyleCnt="0"/>
      <dgm:spPr/>
    </dgm:pt>
    <dgm:pt modelId="{C4E3E2EB-6955-4CE1-A46C-9DCBE9978ADB}" type="pres">
      <dgm:prSet presAssocID="{F251794F-5F63-4669-A278-19094D94466A}" presName="childText" presStyleLbl="conFgAcc1" presStyleIdx="1" presStyleCnt="5">
        <dgm:presLayoutVars>
          <dgm:bulletEnabled val="1"/>
        </dgm:presLayoutVars>
      </dgm:prSet>
      <dgm:spPr/>
    </dgm:pt>
    <dgm:pt modelId="{EC3F09B3-B366-470F-9697-C672FA934996}" type="pres">
      <dgm:prSet presAssocID="{708BB74B-3462-4901-AF7E-A00155DCE04A}" presName="spaceBetweenRectangles" presStyleCnt="0"/>
      <dgm:spPr/>
    </dgm:pt>
    <dgm:pt modelId="{D48678F1-7E91-4A64-9877-50C15CB981BD}" type="pres">
      <dgm:prSet presAssocID="{28A007C6-B8C1-402A-8038-87FD24A74757}" presName="parentLin" presStyleCnt="0"/>
      <dgm:spPr/>
    </dgm:pt>
    <dgm:pt modelId="{DCAF2615-77F1-4820-87D2-FA9BF2F95F72}" type="pres">
      <dgm:prSet presAssocID="{28A007C6-B8C1-402A-8038-87FD24A74757}" presName="parentLeftMargin" presStyleLbl="node1" presStyleIdx="1" presStyleCnt="5"/>
      <dgm:spPr/>
    </dgm:pt>
    <dgm:pt modelId="{607AD687-A4F3-45A5-9EB0-D98D2AB8A5C3}" type="pres">
      <dgm:prSet presAssocID="{28A007C6-B8C1-402A-8038-87FD24A74757}" presName="parentText" presStyleLbl="node1" presStyleIdx="2" presStyleCnt="5" custScaleX="123214">
        <dgm:presLayoutVars>
          <dgm:chMax val="0"/>
          <dgm:bulletEnabled val="1"/>
        </dgm:presLayoutVars>
      </dgm:prSet>
      <dgm:spPr/>
    </dgm:pt>
    <dgm:pt modelId="{BB5557E3-FBCF-4A2E-BA10-8D8C0B68D117}" type="pres">
      <dgm:prSet presAssocID="{28A007C6-B8C1-402A-8038-87FD24A74757}" presName="negativeSpace" presStyleCnt="0"/>
      <dgm:spPr/>
    </dgm:pt>
    <dgm:pt modelId="{F1B6D46E-DD3F-445F-9FA9-88AA521A6FCF}" type="pres">
      <dgm:prSet presAssocID="{28A007C6-B8C1-402A-8038-87FD24A74757}" presName="childText" presStyleLbl="conFgAcc1" presStyleIdx="2" presStyleCnt="5">
        <dgm:presLayoutVars>
          <dgm:bulletEnabled val="1"/>
        </dgm:presLayoutVars>
      </dgm:prSet>
      <dgm:spPr/>
    </dgm:pt>
    <dgm:pt modelId="{AA6B722D-D31E-4210-BE0F-10BBBC2F216B}" type="pres">
      <dgm:prSet presAssocID="{31779C0E-6947-411A-A9B4-A86CA750DF7B}" presName="spaceBetweenRectangles" presStyleCnt="0"/>
      <dgm:spPr/>
    </dgm:pt>
    <dgm:pt modelId="{67378DA4-7C08-4A3B-B5A9-D743AC561666}" type="pres">
      <dgm:prSet presAssocID="{54796EA9-8D7F-4A46-BE12-DF4FFE122D18}" presName="parentLin" presStyleCnt="0"/>
      <dgm:spPr/>
    </dgm:pt>
    <dgm:pt modelId="{CC72C04F-6767-4A39-8882-987074DE9CD9}" type="pres">
      <dgm:prSet presAssocID="{54796EA9-8D7F-4A46-BE12-DF4FFE122D18}" presName="parentLeftMargin" presStyleLbl="node1" presStyleIdx="2" presStyleCnt="5"/>
      <dgm:spPr/>
    </dgm:pt>
    <dgm:pt modelId="{119F161D-F920-488A-9573-2ED3CCADF75A}" type="pres">
      <dgm:prSet presAssocID="{54796EA9-8D7F-4A46-BE12-DF4FFE122D18}" presName="parentText" presStyleLbl="node1" presStyleIdx="3" presStyleCnt="5" custScaleX="123214">
        <dgm:presLayoutVars>
          <dgm:chMax val="0"/>
          <dgm:bulletEnabled val="1"/>
        </dgm:presLayoutVars>
      </dgm:prSet>
      <dgm:spPr/>
    </dgm:pt>
    <dgm:pt modelId="{651C8D9B-9134-43DB-AC58-E55479582C77}" type="pres">
      <dgm:prSet presAssocID="{54796EA9-8D7F-4A46-BE12-DF4FFE122D18}" presName="negativeSpace" presStyleCnt="0"/>
      <dgm:spPr/>
    </dgm:pt>
    <dgm:pt modelId="{72DD9A5E-50FB-4A4E-B06E-FD38A1A3A979}" type="pres">
      <dgm:prSet presAssocID="{54796EA9-8D7F-4A46-BE12-DF4FFE122D18}" presName="childText" presStyleLbl="conFgAcc1" presStyleIdx="3" presStyleCnt="5">
        <dgm:presLayoutVars>
          <dgm:bulletEnabled val="1"/>
        </dgm:presLayoutVars>
      </dgm:prSet>
      <dgm:spPr/>
    </dgm:pt>
    <dgm:pt modelId="{C037C1E2-8E9F-4B6D-8BA9-6A5378607C90}" type="pres">
      <dgm:prSet presAssocID="{8DBD2F2B-3DFD-4544-B0C1-E5F8609ECA4F}" presName="spaceBetweenRectangles" presStyleCnt="0"/>
      <dgm:spPr/>
    </dgm:pt>
    <dgm:pt modelId="{C7E04B34-8114-4248-896E-BE7DDE1E3AC3}" type="pres">
      <dgm:prSet presAssocID="{6885C9D1-2CBD-4669-B846-1A55F4E0AC0B}" presName="parentLin" presStyleCnt="0"/>
      <dgm:spPr/>
    </dgm:pt>
    <dgm:pt modelId="{F8A80771-6068-4638-9EFB-928AB4489A28}" type="pres">
      <dgm:prSet presAssocID="{6885C9D1-2CBD-4669-B846-1A55F4E0AC0B}" presName="parentLeftMargin" presStyleLbl="node1" presStyleIdx="3" presStyleCnt="5"/>
      <dgm:spPr/>
    </dgm:pt>
    <dgm:pt modelId="{CB2D3739-9B3F-4766-BF79-BA81F71FDC53}" type="pres">
      <dgm:prSet presAssocID="{6885C9D1-2CBD-4669-B846-1A55F4E0AC0B}" presName="parentText" presStyleLbl="node1" presStyleIdx="4" presStyleCnt="5" custScaleX="123214">
        <dgm:presLayoutVars>
          <dgm:chMax val="0"/>
          <dgm:bulletEnabled val="1"/>
        </dgm:presLayoutVars>
      </dgm:prSet>
      <dgm:spPr/>
    </dgm:pt>
    <dgm:pt modelId="{3139803E-A95C-4E0D-B23F-4B546E8CBDBF}" type="pres">
      <dgm:prSet presAssocID="{6885C9D1-2CBD-4669-B846-1A55F4E0AC0B}" presName="negativeSpace" presStyleCnt="0"/>
      <dgm:spPr/>
    </dgm:pt>
    <dgm:pt modelId="{8BA04E49-3E32-40DB-AD21-CA9A5A1AF519}" type="pres">
      <dgm:prSet presAssocID="{6885C9D1-2CBD-4669-B846-1A55F4E0AC0B}" presName="childText" presStyleLbl="conFgAcc1" presStyleIdx="4" presStyleCnt="5">
        <dgm:presLayoutVars>
          <dgm:bulletEnabled val="1"/>
        </dgm:presLayoutVars>
      </dgm:prSet>
      <dgm:spPr/>
    </dgm:pt>
  </dgm:ptLst>
  <dgm:cxnLst>
    <dgm:cxn modelId="{DF818704-DF3F-46E3-B97E-FB74AED0558C}" type="presOf" srcId="{6885C9D1-2CBD-4669-B846-1A55F4E0AC0B}" destId="{F8A80771-6068-4638-9EFB-928AB4489A28}" srcOrd="0" destOrd="0" presId="urn:microsoft.com/office/officeart/2005/8/layout/list1"/>
    <dgm:cxn modelId="{459E4A15-4147-44EB-9CCE-124D0FB6312B}" type="presOf" srcId="{BBCE42A1-12FE-493A-95BF-09A2EA6C1E72}" destId="{A28D8A8B-A5CB-4D31-A971-42A62F41577A}" srcOrd="0" destOrd="0" presId="urn:microsoft.com/office/officeart/2005/8/layout/list1"/>
    <dgm:cxn modelId="{38F27820-454E-4689-8329-1A2CFFDB5E82}" type="presOf" srcId="{54796EA9-8D7F-4A46-BE12-DF4FFE122D18}" destId="{CC72C04F-6767-4A39-8882-987074DE9CD9}" srcOrd="0" destOrd="0" presId="urn:microsoft.com/office/officeart/2005/8/layout/list1"/>
    <dgm:cxn modelId="{07A4232A-7DE5-4BF0-9D19-018FB87D333D}" srcId="{8489CF47-3AED-4FEA-847A-93499482BE62}" destId="{28A007C6-B8C1-402A-8038-87FD24A74757}" srcOrd="2" destOrd="0" parTransId="{F53C45B8-0EBB-4579-9CC0-663C6DA178A9}" sibTransId="{31779C0E-6947-411A-A9B4-A86CA750DF7B}"/>
    <dgm:cxn modelId="{1DC5C241-B159-44F5-B92F-70278C13F2B8}" type="presOf" srcId="{28A007C6-B8C1-402A-8038-87FD24A74757}" destId="{DCAF2615-77F1-4820-87D2-FA9BF2F95F72}" srcOrd="0" destOrd="0" presId="urn:microsoft.com/office/officeart/2005/8/layout/list1"/>
    <dgm:cxn modelId="{8D049066-0DBA-47FA-8713-CD7F22D2F854}" type="presOf" srcId="{54796EA9-8D7F-4A46-BE12-DF4FFE122D18}" destId="{119F161D-F920-488A-9573-2ED3CCADF75A}" srcOrd="1" destOrd="0" presId="urn:microsoft.com/office/officeart/2005/8/layout/list1"/>
    <dgm:cxn modelId="{709CBB6D-0774-42A6-9267-878CB5723678}" srcId="{8489CF47-3AED-4FEA-847A-93499482BE62}" destId="{BBCE42A1-12FE-493A-95BF-09A2EA6C1E72}" srcOrd="0" destOrd="0" parTransId="{063F2AC1-92A1-4AA3-A7DE-D394FCFC503E}" sibTransId="{D05B82D2-5E0E-4FF2-B346-1B130357BE88}"/>
    <dgm:cxn modelId="{A6F41551-47EF-4BFB-B1AD-3FE00736E4A7}" srcId="{8489CF47-3AED-4FEA-847A-93499482BE62}" destId="{F251794F-5F63-4669-A278-19094D94466A}" srcOrd="1" destOrd="0" parTransId="{69BF2BBC-EFFE-444C-8BBA-04415818AD9A}" sibTransId="{708BB74B-3462-4901-AF7E-A00155DCE04A}"/>
    <dgm:cxn modelId="{3F432778-FEB3-4521-A62F-D1EBBBA10BF5}" type="presOf" srcId="{8489CF47-3AED-4FEA-847A-93499482BE62}" destId="{40889671-F9CE-40B5-A4AB-A1D8423F507A}" srcOrd="0" destOrd="0" presId="urn:microsoft.com/office/officeart/2005/8/layout/list1"/>
    <dgm:cxn modelId="{B2147A87-0B08-48AE-8C14-38BE9DA949EC}" type="presOf" srcId="{28A007C6-B8C1-402A-8038-87FD24A74757}" destId="{607AD687-A4F3-45A5-9EB0-D98D2AB8A5C3}" srcOrd="1" destOrd="0" presId="urn:microsoft.com/office/officeart/2005/8/layout/list1"/>
    <dgm:cxn modelId="{7C9B799F-E1CF-48FF-B6DA-86F9E62CC679}" srcId="{8489CF47-3AED-4FEA-847A-93499482BE62}" destId="{54796EA9-8D7F-4A46-BE12-DF4FFE122D18}" srcOrd="3" destOrd="0" parTransId="{EE1D03F1-84D6-4D22-B469-43487B069737}" sibTransId="{8DBD2F2B-3DFD-4544-B0C1-E5F8609ECA4F}"/>
    <dgm:cxn modelId="{6A676FB6-2909-400D-BD5A-665DDDFCA530}" srcId="{8489CF47-3AED-4FEA-847A-93499482BE62}" destId="{6885C9D1-2CBD-4669-B846-1A55F4E0AC0B}" srcOrd="4" destOrd="0" parTransId="{4DDDE890-0A20-4B7A-8B31-4E7CD22B8E35}" sibTransId="{5D8855C1-00E5-4F3B-A322-5BA28AEAC2EE}"/>
    <dgm:cxn modelId="{C43067D4-D6C1-4B5E-9DBC-758B985B50AD}" type="presOf" srcId="{BBCE42A1-12FE-493A-95BF-09A2EA6C1E72}" destId="{F9C9FE58-98D5-434F-B84C-0C08C9902262}" srcOrd="1" destOrd="0" presId="urn:microsoft.com/office/officeart/2005/8/layout/list1"/>
    <dgm:cxn modelId="{9A2A97D8-0311-4D06-8832-1B541100CBDC}" type="presOf" srcId="{F251794F-5F63-4669-A278-19094D94466A}" destId="{F41B56BD-5D26-4716-B0EA-5CC9C8787EDD}" srcOrd="0" destOrd="0" presId="urn:microsoft.com/office/officeart/2005/8/layout/list1"/>
    <dgm:cxn modelId="{3D6712DA-A1EB-4730-AAE3-C2B3A8B45E09}" type="presOf" srcId="{6885C9D1-2CBD-4669-B846-1A55F4E0AC0B}" destId="{CB2D3739-9B3F-4766-BF79-BA81F71FDC53}" srcOrd="1" destOrd="0" presId="urn:microsoft.com/office/officeart/2005/8/layout/list1"/>
    <dgm:cxn modelId="{E132BDFD-D52C-4687-B6FD-C73B00785FF3}" type="presOf" srcId="{F251794F-5F63-4669-A278-19094D94466A}" destId="{5B6FDBCF-E129-4386-AE48-3F891B39DDDA}" srcOrd="1" destOrd="0" presId="urn:microsoft.com/office/officeart/2005/8/layout/list1"/>
    <dgm:cxn modelId="{E3311723-9DA9-40C9-A202-CD16AEAE3542}" type="presParOf" srcId="{40889671-F9CE-40B5-A4AB-A1D8423F507A}" destId="{66DDEC50-1027-4704-BE06-1E915C0204B3}" srcOrd="0" destOrd="0" presId="urn:microsoft.com/office/officeart/2005/8/layout/list1"/>
    <dgm:cxn modelId="{9FB96895-04B7-4CDF-A60E-CAB66D5791CF}" type="presParOf" srcId="{66DDEC50-1027-4704-BE06-1E915C0204B3}" destId="{A28D8A8B-A5CB-4D31-A971-42A62F41577A}" srcOrd="0" destOrd="0" presId="urn:microsoft.com/office/officeart/2005/8/layout/list1"/>
    <dgm:cxn modelId="{9F1C5B67-989E-4A42-83F3-67622FED0A92}" type="presParOf" srcId="{66DDEC50-1027-4704-BE06-1E915C0204B3}" destId="{F9C9FE58-98D5-434F-B84C-0C08C9902262}" srcOrd="1" destOrd="0" presId="urn:microsoft.com/office/officeart/2005/8/layout/list1"/>
    <dgm:cxn modelId="{BB822CF3-F9BB-4BEF-8499-F1AD75956987}" type="presParOf" srcId="{40889671-F9CE-40B5-A4AB-A1D8423F507A}" destId="{3284AB5A-133D-437F-A453-C22A40F21CD7}" srcOrd="1" destOrd="0" presId="urn:microsoft.com/office/officeart/2005/8/layout/list1"/>
    <dgm:cxn modelId="{4050DB1C-2C4F-4054-B01C-42EE05F3AD1B}" type="presParOf" srcId="{40889671-F9CE-40B5-A4AB-A1D8423F507A}" destId="{15C55B58-9D5B-4922-AAA3-C67813A8FF35}" srcOrd="2" destOrd="0" presId="urn:microsoft.com/office/officeart/2005/8/layout/list1"/>
    <dgm:cxn modelId="{4A735550-EA14-4E4C-8BD2-7C53128359FE}" type="presParOf" srcId="{40889671-F9CE-40B5-A4AB-A1D8423F507A}" destId="{FC95BAF8-2977-4ED3-828D-4F6C0AE49A80}" srcOrd="3" destOrd="0" presId="urn:microsoft.com/office/officeart/2005/8/layout/list1"/>
    <dgm:cxn modelId="{E85235F6-D36A-4CDE-908E-7191C59E9FC5}" type="presParOf" srcId="{40889671-F9CE-40B5-A4AB-A1D8423F507A}" destId="{BA8B3FE3-440C-4005-B97F-F4DDCACB0A04}" srcOrd="4" destOrd="0" presId="urn:microsoft.com/office/officeart/2005/8/layout/list1"/>
    <dgm:cxn modelId="{215D82A3-DABF-4095-B726-0E7F9084AE33}" type="presParOf" srcId="{BA8B3FE3-440C-4005-B97F-F4DDCACB0A04}" destId="{F41B56BD-5D26-4716-B0EA-5CC9C8787EDD}" srcOrd="0" destOrd="0" presId="urn:microsoft.com/office/officeart/2005/8/layout/list1"/>
    <dgm:cxn modelId="{46EB6F44-4C40-4A33-A2C8-C075BBF02E09}" type="presParOf" srcId="{BA8B3FE3-440C-4005-B97F-F4DDCACB0A04}" destId="{5B6FDBCF-E129-4386-AE48-3F891B39DDDA}" srcOrd="1" destOrd="0" presId="urn:microsoft.com/office/officeart/2005/8/layout/list1"/>
    <dgm:cxn modelId="{58A1A427-53BB-4643-9C55-0293953DED5D}" type="presParOf" srcId="{40889671-F9CE-40B5-A4AB-A1D8423F507A}" destId="{97C7F8CA-4F5F-40DE-A374-CA18755758A5}" srcOrd="5" destOrd="0" presId="urn:microsoft.com/office/officeart/2005/8/layout/list1"/>
    <dgm:cxn modelId="{8FE3BA66-75CD-4769-9CDA-C048124A649B}" type="presParOf" srcId="{40889671-F9CE-40B5-A4AB-A1D8423F507A}" destId="{C4E3E2EB-6955-4CE1-A46C-9DCBE9978ADB}" srcOrd="6" destOrd="0" presId="urn:microsoft.com/office/officeart/2005/8/layout/list1"/>
    <dgm:cxn modelId="{32D37526-730D-4EFA-9B1E-3F33733D3B6B}" type="presParOf" srcId="{40889671-F9CE-40B5-A4AB-A1D8423F507A}" destId="{EC3F09B3-B366-470F-9697-C672FA934996}" srcOrd="7" destOrd="0" presId="urn:microsoft.com/office/officeart/2005/8/layout/list1"/>
    <dgm:cxn modelId="{DCA39977-E8E6-4C6E-B8EC-E59E16C02A17}" type="presParOf" srcId="{40889671-F9CE-40B5-A4AB-A1D8423F507A}" destId="{D48678F1-7E91-4A64-9877-50C15CB981BD}" srcOrd="8" destOrd="0" presId="urn:microsoft.com/office/officeart/2005/8/layout/list1"/>
    <dgm:cxn modelId="{0D400393-B5F1-453F-90C2-8DB36397B08B}" type="presParOf" srcId="{D48678F1-7E91-4A64-9877-50C15CB981BD}" destId="{DCAF2615-77F1-4820-87D2-FA9BF2F95F72}" srcOrd="0" destOrd="0" presId="urn:microsoft.com/office/officeart/2005/8/layout/list1"/>
    <dgm:cxn modelId="{CC06E36D-E5BD-4093-AF6B-F0A1E6E46BA5}" type="presParOf" srcId="{D48678F1-7E91-4A64-9877-50C15CB981BD}" destId="{607AD687-A4F3-45A5-9EB0-D98D2AB8A5C3}" srcOrd="1" destOrd="0" presId="urn:microsoft.com/office/officeart/2005/8/layout/list1"/>
    <dgm:cxn modelId="{DB14B2AA-FD35-4EE6-BEEA-F82582E3DBC9}" type="presParOf" srcId="{40889671-F9CE-40B5-A4AB-A1D8423F507A}" destId="{BB5557E3-FBCF-4A2E-BA10-8D8C0B68D117}" srcOrd="9" destOrd="0" presId="urn:microsoft.com/office/officeart/2005/8/layout/list1"/>
    <dgm:cxn modelId="{0BA80FAA-C783-4CF9-92BC-FF536051C2EB}" type="presParOf" srcId="{40889671-F9CE-40B5-A4AB-A1D8423F507A}" destId="{F1B6D46E-DD3F-445F-9FA9-88AA521A6FCF}" srcOrd="10" destOrd="0" presId="urn:microsoft.com/office/officeart/2005/8/layout/list1"/>
    <dgm:cxn modelId="{09F2C229-E0E9-484E-9A73-E0FB9B27A1AC}" type="presParOf" srcId="{40889671-F9CE-40B5-A4AB-A1D8423F507A}" destId="{AA6B722D-D31E-4210-BE0F-10BBBC2F216B}" srcOrd="11" destOrd="0" presId="urn:microsoft.com/office/officeart/2005/8/layout/list1"/>
    <dgm:cxn modelId="{3A0C8DB8-3B4A-457D-8500-879EC2266399}" type="presParOf" srcId="{40889671-F9CE-40B5-A4AB-A1D8423F507A}" destId="{67378DA4-7C08-4A3B-B5A9-D743AC561666}" srcOrd="12" destOrd="0" presId="urn:microsoft.com/office/officeart/2005/8/layout/list1"/>
    <dgm:cxn modelId="{06A619B8-72F6-4C6B-B262-9104A8A59122}" type="presParOf" srcId="{67378DA4-7C08-4A3B-B5A9-D743AC561666}" destId="{CC72C04F-6767-4A39-8882-987074DE9CD9}" srcOrd="0" destOrd="0" presId="urn:microsoft.com/office/officeart/2005/8/layout/list1"/>
    <dgm:cxn modelId="{81621CFC-8006-4E6E-A679-05B1960C7F4D}" type="presParOf" srcId="{67378DA4-7C08-4A3B-B5A9-D743AC561666}" destId="{119F161D-F920-488A-9573-2ED3CCADF75A}" srcOrd="1" destOrd="0" presId="urn:microsoft.com/office/officeart/2005/8/layout/list1"/>
    <dgm:cxn modelId="{C8CAD23E-7967-4DE5-8AE3-0A367E74E453}" type="presParOf" srcId="{40889671-F9CE-40B5-A4AB-A1D8423F507A}" destId="{651C8D9B-9134-43DB-AC58-E55479582C77}" srcOrd="13" destOrd="0" presId="urn:microsoft.com/office/officeart/2005/8/layout/list1"/>
    <dgm:cxn modelId="{3E35035E-3001-4222-8D35-507FD1E453D7}" type="presParOf" srcId="{40889671-F9CE-40B5-A4AB-A1D8423F507A}" destId="{72DD9A5E-50FB-4A4E-B06E-FD38A1A3A979}" srcOrd="14" destOrd="0" presId="urn:microsoft.com/office/officeart/2005/8/layout/list1"/>
    <dgm:cxn modelId="{0272904D-2812-49CA-B404-DCEBB6D12E37}" type="presParOf" srcId="{40889671-F9CE-40B5-A4AB-A1D8423F507A}" destId="{C037C1E2-8E9F-4B6D-8BA9-6A5378607C90}" srcOrd="15" destOrd="0" presId="urn:microsoft.com/office/officeart/2005/8/layout/list1"/>
    <dgm:cxn modelId="{E8E3B747-BA48-4B6F-AF7C-4AFD80FC4635}" type="presParOf" srcId="{40889671-F9CE-40B5-A4AB-A1D8423F507A}" destId="{C7E04B34-8114-4248-896E-BE7DDE1E3AC3}" srcOrd="16" destOrd="0" presId="urn:microsoft.com/office/officeart/2005/8/layout/list1"/>
    <dgm:cxn modelId="{7C7E8ED4-2C03-4A85-A551-F923FF7CD8DB}" type="presParOf" srcId="{C7E04B34-8114-4248-896E-BE7DDE1E3AC3}" destId="{F8A80771-6068-4638-9EFB-928AB4489A28}" srcOrd="0" destOrd="0" presId="urn:microsoft.com/office/officeart/2005/8/layout/list1"/>
    <dgm:cxn modelId="{3A188AB8-2941-480E-89AB-278E12F0EEAA}" type="presParOf" srcId="{C7E04B34-8114-4248-896E-BE7DDE1E3AC3}" destId="{CB2D3739-9B3F-4766-BF79-BA81F71FDC53}" srcOrd="1" destOrd="0" presId="urn:microsoft.com/office/officeart/2005/8/layout/list1"/>
    <dgm:cxn modelId="{FF323F7B-C30D-487C-A0AE-D4CEF34D40D5}" type="presParOf" srcId="{40889671-F9CE-40B5-A4AB-A1D8423F507A}" destId="{3139803E-A95C-4E0D-B23F-4B546E8CBDBF}" srcOrd="17" destOrd="0" presId="urn:microsoft.com/office/officeart/2005/8/layout/list1"/>
    <dgm:cxn modelId="{51C2E116-94AC-4DB6-A969-329FAECA6B1C}" type="presParOf" srcId="{40889671-F9CE-40B5-A4AB-A1D8423F507A}" destId="{8BA04E49-3E32-40DB-AD21-CA9A5A1AF51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55B58-9D5B-4922-AAA3-C67813A8FF35}">
      <dsp:nvSpPr>
        <dsp:cNvPr id="0" name=""/>
        <dsp:cNvSpPr/>
      </dsp:nvSpPr>
      <dsp:spPr>
        <a:xfrm>
          <a:off x="0" y="447680"/>
          <a:ext cx="8458200" cy="579600"/>
        </a:xfrm>
        <a:prstGeom prst="rect">
          <a:avLst/>
        </a:prstGeom>
        <a:solidFill>
          <a:schemeClr val="lt1">
            <a:alpha val="90000"/>
            <a:hueOff val="0"/>
            <a:satOff val="0"/>
            <a:lumOff val="0"/>
            <a:alphaOff val="0"/>
          </a:schemeClr>
        </a:solidFill>
        <a:ln w="2642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C9FE58-98D5-434F-B84C-0C08C9902262}">
      <dsp:nvSpPr>
        <dsp:cNvPr id="0" name=""/>
        <dsp:cNvSpPr/>
      </dsp:nvSpPr>
      <dsp:spPr>
        <a:xfrm>
          <a:off x="422910" y="108200"/>
          <a:ext cx="7291391" cy="678960"/>
        </a:xfrm>
        <a:prstGeom prst="roundRect">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1087438" lvl="0" indent="-1087438" algn="l" defTabSz="1066800">
            <a:lnSpc>
              <a:spcPct val="90000"/>
            </a:lnSpc>
            <a:spcBef>
              <a:spcPct val="0"/>
            </a:spcBef>
            <a:spcAft>
              <a:spcPct val="35000"/>
            </a:spcAft>
            <a:buNone/>
          </a:pPr>
          <a:r>
            <a:rPr lang="en-US" sz="2400" b="1" kern="1200" dirty="0">
              <a:latin typeface="Cambria" pitchFamily="18" charset="0"/>
              <a:ea typeface="Cambria" pitchFamily="18" charset="0"/>
            </a:rPr>
            <a:t>Module 1: Philosophy and Ethics</a:t>
          </a:r>
        </a:p>
      </dsp:txBody>
      <dsp:txXfrm>
        <a:off x="456054" y="141344"/>
        <a:ext cx="7225103" cy="612672"/>
      </dsp:txXfrm>
    </dsp:sp>
    <dsp:sp modelId="{C4E3E2EB-6955-4CE1-A46C-9DCBE9978ADB}">
      <dsp:nvSpPr>
        <dsp:cNvPr id="0" name=""/>
        <dsp:cNvSpPr/>
      </dsp:nvSpPr>
      <dsp:spPr>
        <a:xfrm>
          <a:off x="0" y="1490960"/>
          <a:ext cx="8458200" cy="579600"/>
        </a:xfrm>
        <a:prstGeom prst="rect">
          <a:avLst/>
        </a:prstGeom>
        <a:solidFill>
          <a:schemeClr val="lt1">
            <a:alpha val="90000"/>
            <a:hueOff val="0"/>
            <a:satOff val="0"/>
            <a:lumOff val="0"/>
            <a:alphaOff val="0"/>
          </a:schemeClr>
        </a:solidFill>
        <a:ln w="2642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6FDBCF-E129-4386-AE48-3F891B39DDDA}">
      <dsp:nvSpPr>
        <dsp:cNvPr id="0" name=""/>
        <dsp:cNvSpPr/>
      </dsp:nvSpPr>
      <dsp:spPr>
        <a:xfrm>
          <a:off x="422910" y="1151480"/>
          <a:ext cx="7295180" cy="678960"/>
        </a:xfrm>
        <a:prstGeom prst="round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1435100" lvl="0" indent="-1435100" algn="l" defTabSz="1066800">
            <a:lnSpc>
              <a:spcPct val="90000"/>
            </a:lnSpc>
            <a:spcBef>
              <a:spcPct val="0"/>
            </a:spcBef>
            <a:spcAft>
              <a:spcPct val="35000"/>
            </a:spcAft>
            <a:buNone/>
          </a:pPr>
          <a:r>
            <a:rPr lang="en-US" sz="2400" b="1" kern="1200" dirty="0">
              <a:latin typeface="Cambria" pitchFamily="18" charset="0"/>
              <a:ea typeface="Cambria" pitchFamily="18" charset="0"/>
            </a:rPr>
            <a:t>Module 2: Ethical Issues and Practices at Workplace</a:t>
          </a:r>
        </a:p>
      </dsp:txBody>
      <dsp:txXfrm>
        <a:off x="456054" y="1184624"/>
        <a:ext cx="7228892" cy="612672"/>
      </dsp:txXfrm>
    </dsp:sp>
    <dsp:sp modelId="{F1B6D46E-DD3F-445F-9FA9-88AA521A6FCF}">
      <dsp:nvSpPr>
        <dsp:cNvPr id="0" name=""/>
        <dsp:cNvSpPr/>
      </dsp:nvSpPr>
      <dsp:spPr>
        <a:xfrm>
          <a:off x="0" y="2534240"/>
          <a:ext cx="8458200" cy="579600"/>
        </a:xfrm>
        <a:prstGeom prst="rect">
          <a:avLst/>
        </a:prstGeom>
        <a:solidFill>
          <a:schemeClr val="lt1">
            <a:alpha val="90000"/>
            <a:hueOff val="0"/>
            <a:satOff val="0"/>
            <a:lumOff val="0"/>
            <a:alphaOff val="0"/>
          </a:schemeClr>
        </a:solidFill>
        <a:ln w="2642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7AD687-A4F3-45A5-9EB0-D98D2AB8A5C3}">
      <dsp:nvSpPr>
        <dsp:cNvPr id="0" name=""/>
        <dsp:cNvSpPr/>
      </dsp:nvSpPr>
      <dsp:spPr>
        <a:xfrm>
          <a:off x="422910" y="2194760"/>
          <a:ext cx="7295180" cy="678960"/>
        </a:xfrm>
        <a:prstGeom prst="roundRect">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1025525" lvl="0" indent="-1025525" algn="l" defTabSz="1066800">
            <a:lnSpc>
              <a:spcPct val="90000"/>
            </a:lnSpc>
            <a:spcBef>
              <a:spcPct val="0"/>
            </a:spcBef>
            <a:spcAft>
              <a:spcPct val="35000"/>
            </a:spcAft>
            <a:buNone/>
          </a:pPr>
          <a:r>
            <a:rPr lang="en-US" sz="2400" b="1" kern="1200" dirty="0">
              <a:latin typeface="Cambria" pitchFamily="18" charset="0"/>
              <a:ea typeface="Cambria" pitchFamily="18" charset="0"/>
            </a:rPr>
            <a:t>Module 3: Code of Ethics</a:t>
          </a:r>
        </a:p>
      </dsp:txBody>
      <dsp:txXfrm>
        <a:off x="456054" y="2227904"/>
        <a:ext cx="7228892" cy="612672"/>
      </dsp:txXfrm>
    </dsp:sp>
    <dsp:sp modelId="{72DD9A5E-50FB-4A4E-B06E-FD38A1A3A979}">
      <dsp:nvSpPr>
        <dsp:cNvPr id="0" name=""/>
        <dsp:cNvSpPr/>
      </dsp:nvSpPr>
      <dsp:spPr>
        <a:xfrm>
          <a:off x="0" y="3577520"/>
          <a:ext cx="8458200" cy="579600"/>
        </a:xfrm>
        <a:prstGeom prst="rect">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161D-F920-488A-9573-2ED3CCADF75A}">
      <dsp:nvSpPr>
        <dsp:cNvPr id="0" name=""/>
        <dsp:cNvSpPr/>
      </dsp:nvSpPr>
      <dsp:spPr>
        <a:xfrm>
          <a:off x="422910" y="3238040"/>
          <a:ext cx="7295180" cy="678960"/>
        </a:xfrm>
        <a:prstGeom prst="round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itchFamily="18" charset="0"/>
              <a:ea typeface="Cambria" pitchFamily="18" charset="0"/>
            </a:rPr>
            <a:t>Module 4: Sustainable Practices</a:t>
          </a:r>
        </a:p>
      </dsp:txBody>
      <dsp:txXfrm>
        <a:off x="456054" y="3271184"/>
        <a:ext cx="7228892" cy="612672"/>
      </dsp:txXfrm>
    </dsp:sp>
    <dsp:sp modelId="{8BA04E49-3E32-40DB-AD21-CA9A5A1AF519}">
      <dsp:nvSpPr>
        <dsp:cNvPr id="0" name=""/>
        <dsp:cNvSpPr/>
      </dsp:nvSpPr>
      <dsp:spPr>
        <a:xfrm>
          <a:off x="0" y="4620800"/>
          <a:ext cx="8458200" cy="579600"/>
        </a:xfrm>
        <a:prstGeom prst="rect">
          <a:avLst/>
        </a:prstGeom>
        <a:solidFill>
          <a:schemeClr val="lt1">
            <a:alpha val="90000"/>
            <a:hueOff val="0"/>
            <a:satOff val="0"/>
            <a:lumOff val="0"/>
            <a:alphaOff val="0"/>
          </a:schemeClr>
        </a:solidFill>
        <a:ln w="2642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2D3739-9B3F-4766-BF79-BA81F71FDC53}">
      <dsp:nvSpPr>
        <dsp:cNvPr id="0" name=""/>
        <dsp:cNvSpPr/>
      </dsp:nvSpPr>
      <dsp:spPr>
        <a:xfrm>
          <a:off x="422910" y="4281320"/>
          <a:ext cx="7295180" cy="678960"/>
        </a:xfrm>
        <a:prstGeom prst="roundRect">
          <a:avLst/>
        </a:prstGeom>
        <a:solidFill>
          <a:schemeClr val="accent6">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Cambria" pitchFamily="18" charset="0"/>
              <a:ea typeface="Cambria" pitchFamily="18" charset="0"/>
            </a:rPr>
            <a:t>Module 5: Ethics in Different Domain</a:t>
          </a:r>
        </a:p>
      </dsp:txBody>
      <dsp:txXfrm>
        <a:off x="456054" y="4314464"/>
        <a:ext cx="722889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2/11/2022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tdtraining.com/blog/decision-making-skill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Amity Business School</a:t>
            </a:r>
          </a:p>
        </p:txBody>
      </p:sp>
      <p:sp>
        <p:nvSpPr>
          <p:cNvPr id="5123"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64E935-276C-4DC2-9B87-0F0626AC79F4}" type="slidenum">
              <a:rPr lang="en-US" altLang="en-US" smtClean="0"/>
              <a:pPr/>
              <a:t>7</a:t>
            </a:fld>
            <a:endParaRPr lang="en-US" altLang="en-US"/>
          </a:p>
        </p:txBody>
      </p:sp>
      <p:sp>
        <p:nvSpPr>
          <p:cNvPr id="5124" name="Rectangle 2"/>
          <p:cNvSpPr>
            <a:spLocks noGrp="1" noRot="1" noChangeAspect="1" noChangeArrowheads="1" noTextEdit="1"/>
          </p:cNvSpPr>
          <p:nvPr>
            <p:ph type="sldImg"/>
          </p:nvPr>
        </p:nvSpPr>
        <p:spPr>
          <a:ln/>
        </p:spPr>
      </p:sp>
      <p:sp>
        <p:nvSpPr>
          <p:cNvPr id="5125"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16</a:t>
            </a:fld>
            <a:endParaRPr lang="en-US" altLang="en-US"/>
          </a:p>
        </p:txBody>
      </p:sp>
    </p:spTree>
    <p:extLst>
      <p:ext uri="{BB962C8B-B14F-4D97-AF65-F5344CB8AC3E}">
        <p14:creationId xmlns:p14="http://schemas.microsoft.com/office/powerpoint/2010/main" val="220100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It </a:t>
            </a:r>
            <a:r>
              <a:rPr lang="en-GB" b="1" i="0" dirty="0">
                <a:solidFill>
                  <a:srgbClr val="202124"/>
                </a:solidFill>
                <a:effectLst/>
                <a:latin typeface="arial" panose="020B0604020202020204" pitchFamily="34" charset="0"/>
              </a:rPr>
              <a:t>describes the situation of constant, unpredictable change that is now the norm in certain industries and areas of the business world</a:t>
            </a:r>
            <a:r>
              <a:rPr lang="en-GB" b="0" i="0" dirty="0">
                <a:solidFill>
                  <a:srgbClr val="202124"/>
                </a:solidFill>
                <a:effectLst/>
                <a:latin typeface="arial" panose="020B0604020202020204" pitchFamily="34" charset="0"/>
              </a:rPr>
              <a:t>. VUCA demands that you avoid traditional, outdated approaches to management and leadership, and day-to-day working.</a:t>
            </a:r>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17</a:t>
            </a:fld>
            <a:endParaRPr lang="en-US" altLang="en-US"/>
          </a:p>
        </p:txBody>
      </p:sp>
    </p:spTree>
    <p:extLst>
      <p:ext uri="{BB962C8B-B14F-4D97-AF65-F5344CB8AC3E}">
        <p14:creationId xmlns:p14="http://schemas.microsoft.com/office/powerpoint/2010/main" val="338415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75354"/>
                </a:solidFill>
                <a:effectLst/>
                <a:latin typeface="Poppins" panose="00000500000000000000" pitchFamily="2" charset="0"/>
              </a:rPr>
              <a:t>Being interconnected on the global stage brings volatility. Volatile markets change unpredictably and rapidly. One of the VUCA examples that displayed volatility recently is China’s economic slowdown. Financial markets were impacted globally as the supply chain of products was affected along with international import and export of products.</a:t>
            </a:r>
          </a:p>
          <a:p>
            <a:endParaRPr lang="en-GB" b="0" i="0" dirty="0">
              <a:solidFill>
                <a:srgbClr val="575354"/>
              </a:solidFill>
              <a:effectLst/>
              <a:latin typeface="Poppins" panose="00000500000000000000" pitchFamily="2" charset="0"/>
            </a:endParaRPr>
          </a:p>
          <a:p>
            <a:pPr algn="l"/>
            <a:r>
              <a:rPr lang="en-GB" b="0" i="0" dirty="0">
                <a:solidFill>
                  <a:srgbClr val="636464"/>
                </a:solidFill>
                <a:effectLst/>
                <a:latin typeface="DroidSans"/>
              </a:rPr>
              <a:t>In a volatile market, for example, the economy can rise or fall considerably in a short period of time, and the direction of a trend may reverse suddenly.</a:t>
            </a:r>
          </a:p>
          <a:p>
            <a:pPr algn="l"/>
            <a:r>
              <a:rPr lang="en-GB" b="1" i="0" dirty="0">
                <a:solidFill>
                  <a:srgbClr val="000000"/>
                </a:solidFill>
                <a:effectLst/>
                <a:latin typeface="DroidSans"/>
              </a:rPr>
              <a:t>So what can managers do to relieve the tension in a volatile market?</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Become adaptive in </a:t>
            </a:r>
            <a:r>
              <a:rPr lang="en-GB" b="0" i="0" u="none" strike="noStrike" dirty="0">
                <a:solidFill>
                  <a:srgbClr val="FD6500"/>
                </a:solidFill>
                <a:effectLst/>
                <a:latin typeface="DroidSans"/>
                <a:hlinkClick r:id="rId3"/>
              </a:rPr>
              <a:t>decision-making</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Have clarity of vision, short and medium-term</a:t>
            </a:r>
          </a:p>
          <a:p>
            <a:pPr algn="l">
              <a:buFont typeface="Arial" panose="020B0604020202020204" pitchFamily="34" charset="0"/>
              <a:buChar char="•"/>
            </a:pPr>
            <a:r>
              <a:rPr lang="en-GB" b="0" i="0" dirty="0">
                <a:solidFill>
                  <a:srgbClr val="636464"/>
                </a:solidFill>
                <a:effectLst/>
                <a:latin typeface="DroidSans"/>
              </a:rPr>
              <a:t>Communicate clearly to reduce confusion</a:t>
            </a:r>
          </a:p>
          <a:p>
            <a:pPr algn="l">
              <a:buFont typeface="Arial" panose="020B0604020202020204" pitchFamily="34" charset="0"/>
              <a:buChar char="•"/>
            </a:pPr>
            <a:r>
              <a:rPr lang="en-GB" b="0" i="0" dirty="0">
                <a:solidFill>
                  <a:srgbClr val="636464"/>
                </a:solidFill>
                <a:effectLst/>
                <a:latin typeface="DroidSans"/>
              </a:rPr>
              <a:t>Determine your intent and resolve</a:t>
            </a:r>
          </a:p>
          <a:p>
            <a:endParaRPr lang="en-IN" dirty="0"/>
          </a:p>
        </p:txBody>
      </p:sp>
      <p:sp>
        <p:nvSpPr>
          <p:cNvPr id="4" name="Slide Number Placeholder 3"/>
          <p:cNvSpPr>
            <a:spLocks noGrp="1"/>
          </p:cNvSpPr>
          <p:nvPr>
            <p:ph type="sldNum" sz="quarter" idx="5"/>
          </p:nvPr>
        </p:nvSpPr>
        <p:spPr/>
        <p:txBody>
          <a:bodyPr/>
          <a:lstStyle/>
          <a:p>
            <a:fld id="{CD2ABF5E-119C-40D0-9F75-E2458688F62F}" type="slidenum">
              <a:rPr lang="en-US" smtClean="0"/>
              <a:t>18</a:t>
            </a:fld>
            <a:endParaRPr lang="en-US"/>
          </a:p>
        </p:txBody>
      </p:sp>
    </p:spTree>
    <p:extLst>
      <p:ext uri="{BB962C8B-B14F-4D97-AF65-F5344CB8AC3E}">
        <p14:creationId xmlns:p14="http://schemas.microsoft.com/office/powerpoint/2010/main" val="3460952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75354"/>
                </a:solidFill>
                <a:effectLst/>
                <a:latin typeface="Poppins" panose="00000500000000000000" pitchFamily="2" charset="0"/>
              </a:rPr>
              <a:t>Uncertain markets cannot be relied on as they are unknown or indefinite. An organization launching a product can impact competitors as it can affect demand and sales. Two popular VUCA examples of uncertainty are Uber and Airbnb. Airbnb impacted the hotel industry by innovating processes and Uber revolutionized the taxi industry by creating ease of booking. They both had unique models that heavily relied on technology to disrupt the industry.</a:t>
            </a:r>
          </a:p>
          <a:p>
            <a:endParaRPr lang="en-GB" b="0" i="0" dirty="0">
              <a:solidFill>
                <a:srgbClr val="575354"/>
              </a:solidFill>
              <a:effectLst/>
              <a:latin typeface="Poppins" panose="00000500000000000000" pitchFamily="2" charset="0"/>
            </a:endParaRPr>
          </a:p>
          <a:p>
            <a:r>
              <a:rPr lang="en-GB" b="1" i="0" dirty="0">
                <a:solidFill>
                  <a:srgbClr val="636464"/>
                </a:solidFill>
                <a:effectLst/>
                <a:latin typeface="DroidSans"/>
              </a:rPr>
              <a:t>No one could have predicted the impact of an unknown virus from China.</a:t>
            </a:r>
          </a:p>
          <a:p>
            <a:endParaRPr lang="en-GB" b="1" i="0" dirty="0">
              <a:solidFill>
                <a:srgbClr val="636464"/>
              </a:solidFill>
              <a:effectLst/>
              <a:latin typeface="DroidSans"/>
            </a:endParaRPr>
          </a:p>
          <a:p>
            <a:pPr algn="l"/>
            <a:r>
              <a:rPr lang="en-GB" b="0" i="0" dirty="0">
                <a:solidFill>
                  <a:srgbClr val="636464"/>
                </a:solidFill>
                <a:effectLst/>
                <a:latin typeface="DroidSans"/>
              </a:rPr>
              <a:t>Businesses hate uncertainty, and when it’s the driving force behind the decisions you have to make, you need to find other ways to create certainty for your business.</a:t>
            </a:r>
          </a:p>
          <a:p>
            <a:pPr algn="l"/>
            <a:r>
              <a:rPr lang="en-GB" b="1" i="0" dirty="0">
                <a:solidFill>
                  <a:srgbClr val="000000"/>
                </a:solidFill>
                <a:effectLst/>
                <a:latin typeface="DroidSans"/>
              </a:rPr>
              <a:t>What can managers do in an uncertain market?</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Flexibility to cope with doubt</a:t>
            </a:r>
          </a:p>
          <a:p>
            <a:pPr algn="l">
              <a:buFont typeface="Arial" panose="020B0604020202020204" pitchFamily="34" charset="0"/>
              <a:buChar char="•"/>
            </a:pPr>
            <a:r>
              <a:rPr lang="en-GB" b="0" i="0" dirty="0">
                <a:solidFill>
                  <a:srgbClr val="636464"/>
                </a:solidFill>
                <a:effectLst/>
                <a:latin typeface="DroidSans"/>
              </a:rPr>
              <a:t>Build commitment and consensus of approach</a:t>
            </a:r>
          </a:p>
          <a:p>
            <a:pPr algn="l">
              <a:buFont typeface="Arial" panose="020B0604020202020204" pitchFamily="34" charset="0"/>
              <a:buChar char="•"/>
            </a:pPr>
            <a:r>
              <a:rPr lang="en-GB" b="0" i="0" dirty="0">
                <a:solidFill>
                  <a:srgbClr val="636464"/>
                </a:solidFill>
                <a:effectLst/>
                <a:latin typeface="DroidSans"/>
              </a:rPr>
              <a:t>Develop new perspectives</a:t>
            </a:r>
          </a:p>
          <a:p>
            <a:pPr algn="l">
              <a:buFont typeface="Arial" panose="020B0604020202020204" pitchFamily="34" charset="0"/>
              <a:buChar char="•"/>
            </a:pPr>
            <a:r>
              <a:rPr lang="en-GB" b="0" i="0" dirty="0">
                <a:solidFill>
                  <a:srgbClr val="636464"/>
                </a:solidFill>
                <a:effectLst/>
                <a:latin typeface="DroidSans"/>
              </a:rPr>
              <a:t>Create risk-management ideologies</a:t>
            </a:r>
          </a:p>
          <a:p>
            <a:endParaRPr lang="en-GB" b="1" i="0" dirty="0">
              <a:solidFill>
                <a:srgbClr val="636464"/>
              </a:solidFill>
              <a:effectLst/>
              <a:latin typeface="DroidSans"/>
            </a:endParaRPr>
          </a:p>
          <a:p>
            <a:pPr algn="l"/>
            <a:r>
              <a:rPr lang="en-GB" b="1" i="0" dirty="0">
                <a:solidFill>
                  <a:srgbClr val="000000"/>
                </a:solidFill>
                <a:effectLst/>
                <a:latin typeface="DroidSans"/>
              </a:rPr>
              <a:t>What can managers do when complexity is the pattern that businesses face?</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Understand the links between cause and effect</a:t>
            </a:r>
          </a:p>
          <a:p>
            <a:pPr algn="l">
              <a:buFont typeface="Arial" panose="020B0604020202020204" pitchFamily="34" charset="0"/>
              <a:buChar char="•"/>
            </a:pPr>
            <a:r>
              <a:rPr lang="en-GB" b="0" i="0" dirty="0">
                <a:solidFill>
                  <a:srgbClr val="636464"/>
                </a:solidFill>
                <a:effectLst/>
                <a:latin typeface="DroidSans"/>
              </a:rPr>
              <a:t>Simplify processes and procedures</a:t>
            </a:r>
          </a:p>
          <a:p>
            <a:pPr algn="l">
              <a:buFont typeface="Arial" panose="020B0604020202020204" pitchFamily="34" charset="0"/>
              <a:buChar char="•"/>
            </a:pPr>
            <a:r>
              <a:rPr lang="en-GB" b="0" i="0" dirty="0">
                <a:solidFill>
                  <a:srgbClr val="636464"/>
                </a:solidFill>
                <a:effectLst/>
                <a:latin typeface="DroidSans"/>
              </a:rPr>
              <a:t>Recognise nothing is permanent</a:t>
            </a:r>
          </a:p>
          <a:p>
            <a:pPr algn="l">
              <a:buFont typeface="Arial" panose="020B0604020202020204" pitchFamily="34" charset="0"/>
              <a:buChar char="•"/>
            </a:pPr>
            <a:r>
              <a:rPr lang="en-GB" b="0" i="0" dirty="0">
                <a:solidFill>
                  <a:srgbClr val="636464"/>
                </a:solidFill>
                <a:effectLst/>
                <a:latin typeface="DroidSans"/>
              </a:rPr>
              <a:t>Encourage development and generation of ideas</a:t>
            </a:r>
          </a:p>
          <a:p>
            <a:endParaRPr lang="en-IN" dirty="0"/>
          </a:p>
        </p:txBody>
      </p:sp>
      <p:sp>
        <p:nvSpPr>
          <p:cNvPr id="4" name="Slide Number Placeholder 3"/>
          <p:cNvSpPr>
            <a:spLocks noGrp="1"/>
          </p:cNvSpPr>
          <p:nvPr>
            <p:ph type="sldNum" sz="quarter" idx="5"/>
          </p:nvPr>
        </p:nvSpPr>
        <p:spPr/>
        <p:txBody>
          <a:bodyPr/>
          <a:lstStyle/>
          <a:p>
            <a:fld id="{CD2ABF5E-119C-40D0-9F75-E2458688F62F}" type="slidenum">
              <a:rPr lang="en-US" smtClean="0"/>
              <a:t>19</a:t>
            </a:fld>
            <a:endParaRPr lang="en-US"/>
          </a:p>
        </p:txBody>
      </p:sp>
    </p:spTree>
    <p:extLst>
      <p:ext uri="{BB962C8B-B14F-4D97-AF65-F5344CB8AC3E}">
        <p14:creationId xmlns:p14="http://schemas.microsoft.com/office/powerpoint/2010/main" val="175043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75354"/>
                </a:solidFill>
                <a:effectLst/>
                <a:latin typeface="Poppins" panose="00000500000000000000" pitchFamily="2" charset="0"/>
              </a:rPr>
              <a:t>Complex environments are usually seen with businesses that operate internationally or over large geographical areas. Different cultures, environments and regulations can create complexities that a manager must be prepared for. One product may generate huge revenue through sales in a region but may be undesirable or heavily regulated and taxed in another. This creates complexities in operations and logistics.</a:t>
            </a:r>
          </a:p>
          <a:p>
            <a:endParaRPr lang="en-GB" b="0" i="0" dirty="0">
              <a:solidFill>
                <a:srgbClr val="575354"/>
              </a:solidFill>
              <a:effectLst/>
              <a:latin typeface="Poppins" panose="00000500000000000000" pitchFamily="2" charset="0"/>
            </a:endParaRPr>
          </a:p>
          <a:p>
            <a:pPr algn="l"/>
            <a:r>
              <a:rPr lang="en-GB" b="1" i="0" dirty="0">
                <a:solidFill>
                  <a:srgbClr val="000000"/>
                </a:solidFill>
                <a:effectLst/>
                <a:latin typeface="DroidSans"/>
              </a:rPr>
              <a:t>What can managers do when complexity is the pattern that businesses face?</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Understand the links between cause and effect</a:t>
            </a:r>
          </a:p>
          <a:p>
            <a:pPr algn="l">
              <a:buFont typeface="Arial" panose="020B0604020202020204" pitchFamily="34" charset="0"/>
              <a:buChar char="•"/>
            </a:pPr>
            <a:r>
              <a:rPr lang="en-GB" b="0" i="0" dirty="0">
                <a:solidFill>
                  <a:srgbClr val="636464"/>
                </a:solidFill>
                <a:effectLst/>
                <a:latin typeface="DroidSans"/>
              </a:rPr>
              <a:t>Simplify processes and procedures</a:t>
            </a:r>
          </a:p>
          <a:p>
            <a:pPr algn="l">
              <a:buFont typeface="Arial" panose="020B0604020202020204" pitchFamily="34" charset="0"/>
              <a:buChar char="•"/>
            </a:pPr>
            <a:r>
              <a:rPr lang="en-GB" b="0" i="0" dirty="0">
                <a:solidFill>
                  <a:srgbClr val="636464"/>
                </a:solidFill>
                <a:effectLst/>
                <a:latin typeface="DroidSans"/>
              </a:rPr>
              <a:t>Recognise nothing is permanent</a:t>
            </a:r>
          </a:p>
          <a:p>
            <a:pPr algn="l">
              <a:buFont typeface="Arial" panose="020B0604020202020204" pitchFamily="34" charset="0"/>
              <a:buChar char="•"/>
            </a:pPr>
            <a:r>
              <a:rPr lang="en-GB" b="0" i="0" dirty="0">
                <a:solidFill>
                  <a:srgbClr val="636464"/>
                </a:solidFill>
                <a:effectLst/>
                <a:latin typeface="DroidSans"/>
              </a:rPr>
              <a:t>Encourage development and generation of ideas</a:t>
            </a:r>
          </a:p>
          <a:p>
            <a:endParaRPr lang="en-IN" dirty="0"/>
          </a:p>
        </p:txBody>
      </p:sp>
      <p:sp>
        <p:nvSpPr>
          <p:cNvPr id="4" name="Slide Number Placeholder 3"/>
          <p:cNvSpPr>
            <a:spLocks noGrp="1"/>
          </p:cNvSpPr>
          <p:nvPr>
            <p:ph type="sldNum" sz="quarter" idx="5"/>
          </p:nvPr>
        </p:nvSpPr>
        <p:spPr/>
        <p:txBody>
          <a:bodyPr/>
          <a:lstStyle/>
          <a:p>
            <a:fld id="{CD2ABF5E-119C-40D0-9F75-E2458688F62F}" type="slidenum">
              <a:rPr lang="en-US" smtClean="0"/>
              <a:t>20</a:t>
            </a:fld>
            <a:endParaRPr lang="en-US"/>
          </a:p>
        </p:txBody>
      </p:sp>
    </p:spTree>
    <p:extLst>
      <p:ext uri="{BB962C8B-B14F-4D97-AF65-F5344CB8AC3E}">
        <p14:creationId xmlns:p14="http://schemas.microsoft.com/office/powerpoint/2010/main" val="201306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575354"/>
                </a:solidFill>
                <a:effectLst/>
                <a:latin typeface="Poppins" panose="00000500000000000000" pitchFamily="2" charset="0"/>
              </a:rPr>
              <a:t>Business leaders have to be prepared to face the unknown at some point in their lives. An ambiguous landscape offers no simple answers. When it comes to situations and problems there are multiple layers to them that have no obvious meaning and are open to interpretation. Globalization is an example of venturing into ambiguous landscapes that can reap benefits due to expansion or losses due to inability. </a:t>
            </a:r>
          </a:p>
          <a:p>
            <a:endParaRPr lang="en-GB" b="0" i="0" dirty="0">
              <a:solidFill>
                <a:srgbClr val="575354"/>
              </a:solidFill>
              <a:effectLst/>
              <a:latin typeface="Poppins" panose="00000500000000000000" pitchFamily="2" charset="0"/>
            </a:endParaRPr>
          </a:p>
          <a:p>
            <a:pPr algn="l"/>
            <a:r>
              <a:rPr lang="en-GB" b="1" i="0" dirty="0">
                <a:solidFill>
                  <a:srgbClr val="000000"/>
                </a:solidFill>
                <a:effectLst/>
                <a:latin typeface="DroidSans"/>
              </a:rPr>
              <a:t>What is expected of a manager during an ambiguous time?</a:t>
            </a:r>
            <a:endParaRPr lang="en-GB" b="0" i="0" dirty="0">
              <a:solidFill>
                <a:srgbClr val="636464"/>
              </a:solidFill>
              <a:effectLst/>
              <a:latin typeface="DroidSans"/>
            </a:endParaRPr>
          </a:p>
          <a:p>
            <a:pPr algn="l">
              <a:buFont typeface="Arial" panose="020B0604020202020204" pitchFamily="34" charset="0"/>
              <a:buChar char="•"/>
            </a:pPr>
            <a:r>
              <a:rPr lang="en-GB" b="0" i="0" dirty="0">
                <a:solidFill>
                  <a:srgbClr val="636464"/>
                </a:solidFill>
                <a:effectLst/>
                <a:latin typeface="DroidSans"/>
              </a:rPr>
              <a:t>Communicate directly and with clarity</a:t>
            </a:r>
          </a:p>
          <a:p>
            <a:pPr algn="l">
              <a:buFont typeface="Arial" panose="020B0604020202020204" pitchFamily="34" charset="0"/>
              <a:buChar char="•"/>
            </a:pPr>
            <a:r>
              <a:rPr lang="en-GB" b="0" i="0" dirty="0">
                <a:solidFill>
                  <a:srgbClr val="636464"/>
                </a:solidFill>
                <a:effectLst/>
                <a:latin typeface="DroidSans"/>
              </a:rPr>
              <a:t>Seek out and uncover alternative viewpoints</a:t>
            </a:r>
          </a:p>
          <a:p>
            <a:pPr algn="l">
              <a:buFont typeface="Arial" panose="020B0604020202020204" pitchFamily="34" charset="0"/>
              <a:buChar char="•"/>
            </a:pPr>
            <a:r>
              <a:rPr lang="en-GB" b="0" i="0" dirty="0">
                <a:solidFill>
                  <a:srgbClr val="636464"/>
                </a:solidFill>
                <a:effectLst/>
                <a:latin typeface="DroidSans"/>
              </a:rPr>
              <a:t>Listen to divergent ideas and concepts</a:t>
            </a:r>
          </a:p>
          <a:p>
            <a:pPr algn="l">
              <a:buFont typeface="Arial" panose="020B0604020202020204" pitchFamily="34" charset="0"/>
              <a:buChar char="•"/>
            </a:pPr>
            <a:r>
              <a:rPr lang="en-GB" b="0" i="0" dirty="0">
                <a:solidFill>
                  <a:srgbClr val="636464"/>
                </a:solidFill>
                <a:effectLst/>
                <a:latin typeface="DroidSans"/>
              </a:rPr>
              <a:t>Learn lessons that can apply in various circumstances</a:t>
            </a:r>
          </a:p>
          <a:p>
            <a:endParaRPr lang="en-IN" dirty="0"/>
          </a:p>
        </p:txBody>
      </p:sp>
      <p:sp>
        <p:nvSpPr>
          <p:cNvPr id="4" name="Slide Number Placeholder 3"/>
          <p:cNvSpPr>
            <a:spLocks noGrp="1"/>
          </p:cNvSpPr>
          <p:nvPr>
            <p:ph type="sldNum" sz="quarter" idx="5"/>
          </p:nvPr>
        </p:nvSpPr>
        <p:spPr/>
        <p:txBody>
          <a:bodyPr/>
          <a:lstStyle/>
          <a:p>
            <a:fld id="{CD2ABF5E-119C-40D0-9F75-E2458688F62F}" type="slidenum">
              <a:rPr lang="en-US" smtClean="0"/>
              <a:t>21</a:t>
            </a:fld>
            <a:endParaRPr lang="en-US"/>
          </a:p>
        </p:txBody>
      </p:sp>
    </p:spTree>
    <p:extLst>
      <p:ext uri="{BB962C8B-B14F-4D97-AF65-F5344CB8AC3E}">
        <p14:creationId xmlns:p14="http://schemas.microsoft.com/office/powerpoint/2010/main" val="3712067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22</a:t>
            </a:fld>
            <a:endParaRPr lang="en-US" altLang="en-US"/>
          </a:p>
        </p:txBody>
      </p:sp>
    </p:spTree>
    <p:extLst>
      <p:ext uri="{BB962C8B-B14F-4D97-AF65-F5344CB8AC3E}">
        <p14:creationId xmlns:p14="http://schemas.microsoft.com/office/powerpoint/2010/main" val="411085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23</a:t>
            </a:fld>
            <a:endParaRPr lang="en-US" altLang="en-US"/>
          </a:p>
        </p:txBody>
      </p:sp>
    </p:spTree>
    <p:extLst>
      <p:ext uri="{BB962C8B-B14F-4D97-AF65-F5344CB8AC3E}">
        <p14:creationId xmlns:p14="http://schemas.microsoft.com/office/powerpoint/2010/main" val="1028791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24</a:t>
            </a:fld>
            <a:endParaRPr lang="en-US" altLang="en-US"/>
          </a:p>
        </p:txBody>
      </p:sp>
    </p:spTree>
    <p:extLst>
      <p:ext uri="{BB962C8B-B14F-4D97-AF65-F5344CB8AC3E}">
        <p14:creationId xmlns:p14="http://schemas.microsoft.com/office/powerpoint/2010/main" val="4264434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25</a:t>
            </a:fld>
            <a:endParaRPr lang="en-US" altLang="en-US"/>
          </a:p>
        </p:txBody>
      </p:sp>
    </p:spTree>
    <p:extLst>
      <p:ext uri="{BB962C8B-B14F-4D97-AF65-F5344CB8AC3E}">
        <p14:creationId xmlns:p14="http://schemas.microsoft.com/office/powerpoint/2010/main" val="240567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solidFill>
                  <a:prstClr val="black"/>
                </a:solidFill>
              </a:rPr>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solidFill>
                  <a:prstClr val="black"/>
                </a:solidFill>
              </a:rPr>
              <a:pPr>
                <a:defRPr/>
              </a:pPr>
              <a:t>8</a:t>
            </a:fld>
            <a:endParaRPr lang="en-US" altLang="en-US">
              <a:solidFill>
                <a:prstClr val="black"/>
              </a:solidFill>
            </a:endParaRPr>
          </a:p>
        </p:txBody>
      </p:sp>
    </p:spTree>
    <p:extLst>
      <p:ext uri="{BB962C8B-B14F-4D97-AF65-F5344CB8AC3E}">
        <p14:creationId xmlns:p14="http://schemas.microsoft.com/office/powerpoint/2010/main" val="4264434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26</a:t>
            </a:fld>
            <a:endParaRPr lang="en-US" altLang="en-US"/>
          </a:p>
        </p:txBody>
      </p:sp>
    </p:spTree>
    <p:extLst>
      <p:ext uri="{BB962C8B-B14F-4D97-AF65-F5344CB8AC3E}">
        <p14:creationId xmlns:p14="http://schemas.microsoft.com/office/powerpoint/2010/main" val="79336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A150D2-6AC0-4E22-9CD7-940E0BD63A0A}" type="slidenum">
              <a:rPr lang="en-US" altLang="en-US" smtClean="0">
                <a:latin typeface="Tahoma" panose="020B0604030504040204" pitchFamily="34" charset="0"/>
              </a:rPr>
              <a:pPr>
                <a:spcBef>
                  <a:spcPct val="0"/>
                </a:spcBef>
              </a:pPr>
              <a:t>9</a:t>
            </a:fld>
            <a:endParaRPr lang="en-US" altLang="en-US">
              <a:latin typeface="Tahoma" panose="020B060403050404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10</a:t>
            </a:fld>
            <a:endParaRPr lang="en-US" altLang="en-US"/>
          </a:p>
        </p:txBody>
      </p:sp>
    </p:spTree>
    <p:extLst>
      <p:ext uri="{BB962C8B-B14F-4D97-AF65-F5344CB8AC3E}">
        <p14:creationId xmlns:p14="http://schemas.microsoft.com/office/powerpoint/2010/main" val="385347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11</a:t>
            </a:fld>
            <a:endParaRPr lang="en-US" altLang="en-US"/>
          </a:p>
        </p:txBody>
      </p:sp>
    </p:spTree>
    <p:extLst>
      <p:ext uri="{BB962C8B-B14F-4D97-AF65-F5344CB8AC3E}">
        <p14:creationId xmlns:p14="http://schemas.microsoft.com/office/powerpoint/2010/main" val="223383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12</a:t>
            </a:fld>
            <a:endParaRPr lang="en-US" altLang="en-US"/>
          </a:p>
        </p:txBody>
      </p:sp>
    </p:spTree>
    <p:extLst>
      <p:ext uri="{BB962C8B-B14F-4D97-AF65-F5344CB8AC3E}">
        <p14:creationId xmlns:p14="http://schemas.microsoft.com/office/powerpoint/2010/main" val="120997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13</a:t>
            </a:fld>
            <a:endParaRPr lang="en-US" altLang="en-US"/>
          </a:p>
        </p:txBody>
      </p:sp>
    </p:spTree>
    <p:extLst>
      <p:ext uri="{BB962C8B-B14F-4D97-AF65-F5344CB8AC3E}">
        <p14:creationId xmlns:p14="http://schemas.microsoft.com/office/powerpoint/2010/main" val="422437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14</a:t>
            </a:fld>
            <a:endParaRPr lang="en-US" altLang="en-US"/>
          </a:p>
        </p:txBody>
      </p:sp>
    </p:spTree>
    <p:extLst>
      <p:ext uri="{BB962C8B-B14F-4D97-AF65-F5344CB8AC3E}">
        <p14:creationId xmlns:p14="http://schemas.microsoft.com/office/powerpoint/2010/main" val="89855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a:defRPr/>
            </a:pPr>
            <a:r>
              <a:rPr lang="en-US" altLang="en-US"/>
              <a:t>Amity Business School</a:t>
            </a:r>
          </a:p>
        </p:txBody>
      </p:sp>
      <p:sp>
        <p:nvSpPr>
          <p:cNvPr id="5" name="Slide Number Placeholder 4"/>
          <p:cNvSpPr>
            <a:spLocks noGrp="1"/>
          </p:cNvSpPr>
          <p:nvPr>
            <p:ph type="sldNum" sz="quarter" idx="11"/>
          </p:nvPr>
        </p:nvSpPr>
        <p:spPr/>
        <p:txBody>
          <a:bodyPr/>
          <a:lstStyle/>
          <a:p>
            <a:pPr>
              <a:defRPr/>
            </a:pPr>
            <a:fld id="{8F6489D2-1DBB-4018-B731-FE187A6E722C}" type="slidenum">
              <a:rPr lang="en-US" altLang="en-US" smtClean="0"/>
              <a:pPr>
                <a:defRPr/>
              </a:pPr>
              <a:t>15</a:t>
            </a:fld>
            <a:endParaRPr lang="en-US" altLang="en-US"/>
          </a:p>
        </p:txBody>
      </p:sp>
    </p:spTree>
    <p:extLst>
      <p:ext uri="{BB962C8B-B14F-4D97-AF65-F5344CB8AC3E}">
        <p14:creationId xmlns:p14="http://schemas.microsoft.com/office/powerpoint/2010/main" val="198901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2/11/2022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9100" y="304800"/>
            <a:ext cx="8305800" cy="3124200"/>
          </a:xfrm>
        </p:spPr>
        <p:txBody>
          <a:bodyPr/>
          <a:lstStyle/>
          <a:p>
            <a:pPr algn="ctr"/>
            <a:r>
              <a:rPr lang="en-US" sz="4800" b="1" dirty="0"/>
              <a:t>Professional  ethics &amp; social Responsibility</a:t>
            </a:r>
            <a:endParaRPr lang="en-US" sz="6000" b="1" dirty="0">
              <a:solidFill>
                <a:srgbClr val="C00000"/>
              </a:solidFill>
            </a:endParaRPr>
          </a:p>
        </p:txBody>
      </p:sp>
      <p:sp>
        <p:nvSpPr>
          <p:cNvPr id="5" name="Subtitle 4"/>
          <p:cNvSpPr>
            <a:spLocks noGrp="1"/>
          </p:cNvSpPr>
          <p:nvPr>
            <p:ph type="subTitle" idx="1"/>
          </p:nvPr>
        </p:nvSpPr>
        <p:spPr>
          <a:xfrm>
            <a:off x="304800" y="5050971"/>
            <a:ext cx="8839200" cy="1752600"/>
          </a:xfrm>
        </p:spPr>
        <p:txBody>
          <a:bodyPr>
            <a:normAutofit/>
          </a:bodyPr>
          <a:lstStyle/>
          <a:p>
            <a:pPr algn="ctr"/>
            <a:endParaRPr lang="en-US" sz="3600" dirty="0">
              <a:latin typeface="Arial Black" pitchFamily="34" charset="0"/>
              <a:ea typeface="Cambria" pitchFamily="18" charset="0"/>
            </a:endParaRPr>
          </a:p>
        </p:txBody>
      </p:sp>
      <p:sp>
        <p:nvSpPr>
          <p:cNvPr id="2" name="Rectangle 1"/>
          <p:cNvSpPr/>
          <p:nvPr/>
        </p:nvSpPr>
        <p:spPr>
          <a:xfrm>
            <a:off x="1167452" y="3429000"/>
            <a:ext cx="7571303" cy="1200329"/>
          </a:xfrm>
          <a:prstGeom prst="rect">
            <a:avLst/>
          </a:prstGeom>
        </p:spPr>
        <p:txBody>
          <a:bodyPr wrap="none">
            <a:spAutoFit/>
          </a:bodyPr>
          <a:lstStyle/>
          <a:p>
            <a:r>
              <a:rPr lang="en-US" sz="3600" b="1" dirty="0">
                <a:solidFill>
                  <a:srgbClr val="C00000"/>
                </a:solidFill>
                <a:latin typeface="Arial Rounded MT Bold" pitchFamily="34" charset="0"/>
              </a:rPr>
              <a:t>Module IV </a:t>
            </a:r>
            <a:r>
              <a:rPr lang="en-IN" sz="3600" b="1" dirty="0">
                <a:solidFill>
                  <a:srgbClr val="C00000"/>
                </a:solidFill>
                <a:latin typeface="Arial Rounded MT Bold" pitchFamily="34" charset="0"/>
              </a:rPr>
              <a:t>Sustainable Practices </a:t>
            </a:r>
            <a:r>
              <a:rPr lang="en-IN" dirty="0"/>
              <a:t>	</a:t>
            </a:r>
          </a:p>
          <a:p>
            <a:endParaRPr lang="en-US" sz="3600" dirty="0">
              <a:latin typeface="Arial Rounded MT Bold" pitchFamily="34" charset="0"/>
            </a:endParaRP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828800"/>
            <a:ext cx="5867400" cy="3962400"/>
          </a:xfrm>
          <a:solidFill>
            <a:schemeClr val="bg2"/>
          </a:solidFill>
        </p:spPr>
        <p:txBody>
          <a:bodyPr>
            <a:normAutofit/>
          </a:bodyPr>
          <a:lstStyle/>
          <a:p>
            <a:pPr algn="just"/>
            <a:r>
              <a:rPr lang="en-IN" b="1" dirty="0">
                <a:solidFill>
                  <a:srgbClr val="C00000"/>
                </a:solidFill>
                <a:latin typeface="Cambria" pitchFamily="18" charset="0"/>
                <a:ea typeface="Cambria" pitchFamily="18" charset="0"/>
              </a:rPr>
              <a:t>Wind energy</a:t>
            </a:r>
          </a:p>
          <a:p>
            <a:pPr algn="just"/>
            <a:r>
              <a:rPr lang="en-IN" b="1" dirty="0">
                <a:solidFill>
                  <a:srgbClr val="002060"/>
                </a:solidFill>
                <a:latin typeface="Cambria" pitchFamily="18" charset="0"/>
                <a:ea typeface="Cambria" pitchFamily="18" charset="0"/>
              </a:rPr>
              <a:t>Solar energy</a:t>
            </a:r>
          </a:p>
          <a:p>
            <a:pPr algn="just"/>
            <a:r>
              <a:rPr lang="en-IN" b="1" dirty="0">
                <a:solidFill>
                  <a:srgbClr val="C00000"/>
                </a:solidFill>
                <a:latin typeface="Cambria" pitchFamily="18" charset="0"/>
                <a:ea typeface="Cambria" pitchFamily="18" charset="0"/>
              </a:rPr>
              <a:t>Crop rotation</a:t>
            </a:r>
          </a:p>
          <a:p>
            <a:pPr algn="just"/>
            <a:r>
              <a:rPr lang="en-IN" b="1" dirty="0">
                <a:solidFill>
                  <a:srgbClr val="002060"/>
                </a:solidFill>
                <a:latin typeface="Cambria" pitchFamily="18" charset="0"/>
                <a:ea typeface="Cambria" pitchFamily="18" charset="0"/>
              </a:rPr>
              <a:t>Water efficient fixtures</a:t>
            </a:r>
          </a:p>
          <a:p>
            <a:pPr algn="just"/>
            <a:r>
              <a:rPr lang="en-IN" b="1" dirty="0">
                <a:solidFill>
                  <a:srgbClr val="C00000"/>
                </a:solidFill>
                <a:latin typeface="Cambria" pitchFamily="18" charset="0"/>
                <a:ea typeface="Cambria" pitchFamily="18" charset="0"/>
              </a:rPr>
              <a:t>Green spaces</a:t>
            </a: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Example of Sustainable Practices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013364"/>
            <a:ext cx="2667000" cy="2791691"/>
          </a:xfrm>
          <a:prstGeom prst="rect">
            <a:avLst/>
          </a:prstGeom>
        </p:spPr>
      </p:pic>
    </p:spTree>
    <p:extLst>
      <p:ext uri="{BB962C8B-B14F-4D97-AF65-F5344CB8AC3E}">
        <p14:creationId xmlns:p14="http://schemas.microsoft.com/office/powerpoint/2010/main" val="151716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5791200" cy="4572000"/>
          </a:xfrm>
          <a:solidFill>
            <a:schemeClr val="bg2"/>
          </a:solidFill>
        </p:spPr>
        <p:txBody>
          <a:bodyPr>
            <a:normAutofit lnSpcReduction="10000"/>
          </a:bodyPr>
          <a:lstStyle/>
          <a:p>
            <a:pPr>
              <a:spcAft>
                <a:spcPts val="600"/>
              </a:spcAft>
            </a:pPr>
            <a:r>
              <a:rPr lang="en-IN" b="1" dirty="0">
                <a:solidFill>
                  <a:srgbClr val="C00000"/>
                </a:solidFill>
                <a:latin typeface="Cambria" pitchFamily="18" charset="0"/>
                <a:ea typeface="Cambria" pitchFamily="18" charset="0"/>
              </a:rPr>
              <a:t>Enhance liveability</a:t>
            </a:r>
          </a:p>
          <a:p>
            <a:pPr>
              <a:spcAft>
                <a:spcPts val="600"/>
              </a:spcAft>
            </a:pPr>
            <a:r>
              <a:rPr lang="en-IN" b="1" dirty="0">
                <a:solidFill>
                  <a:srgbClr val="002060"/>
                </a:solidFill>
                <a:latin typeface="Cambria" pitchFamily="18" charset="0"/>
                <a:ea typeface="Cambria" pitchFamily="18" charset="0"/>
              </a:rPr>
              <a:t>Create opportunities for economic prosperity</a:t>
            </a:r>
          </a:p>
          <a:p>
            <a:pPr>
              <a:spcAft>
                <a:spcPts val="600"/>
              </a:spcAft>
            </a:pPr>
            <a:r>
              <a:rPr lang="en-IN" b="1" dirty="0">
                <a:solidFill>
                  <a:srgbClr val="C00000"/>
                </a:solidFill>
                <a:latin typeface="Cambria" pitchFamily="18" charset="0"/>
                <a:ea typeface="Cambria" pitchFamily="18" charset="0"/>
              </a:rPr>
              <a:t>Foster environment responsibility</a:t>
            </a:r>
          </a:p>
          <a:p>
            <a:pPr>
              <a:spcAft>
                <a:spcPts val="600"/>
              </a:spcAft>
            </a:pPr>
            <a:r>
              <a:rPr lang="en-IN" b="1" dirty="0">
                <a:solidFill>
                  <a:srgbClr val="002060"/>
                </a:solidFill>
                <a:latin typeface="Cambria" pitchFamily="18" charset="0"/>
                <a:ea typeface="Cambria" pitchFamily="18" charset="0"/>
              </a:rPr>
              <a:t>Embrace design excellence</a:t>
            </a:r>
          </a:p>
          <a:p>
            <a:r>
              <a:rPr lang="en-IN" b="1" dirty="0">
                <a:solidFill>
                  <a:srgbClr val="C00000"/>
                </a:solidFill>
                <a:latin typeface="Cambria" pitchFamily="18" charset="0"/>
                <a:ea typeface="Cambria" pitchFamily="18" charset="0"/>
              </a:rPr>
              <a:t>Demonstrate visionary leadership and strong governance</a:t>
            </a: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Principles of Sustainable Practices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2528455" cy="2341418"/>
          </a:xfrm>
          <a:prstGeom prst="rect">
            <a:avLst/>
          </a:prstGeom>
        </p:spPr>
      </p:pic>
    </p:spTree>
    <p:extLst>
      <p:ext uri="{BB962C8B-B14F-4D97-AF65-F5344CB8AC3E}">
        <p14:creationId xmlns:p14="http://schemas.microsoft.com/office/powerpoint/2010/main" val="407663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4127" y="1447800"/>
            <a:ext cx="8305800" cy="5029200"/>
          </a:xfrm>
          <a:solidFill>
            <a:schemeClr val="bg2"/>
          </a:solidFill>
        </p:spPr>
        <p:txBody>
          <a:bodyPr>
            <a:normAutofit/>
          </a:bodyPr>
          <a:lstStyle/>
          <a:p>
            <a:pPr algn="just">
              <a:lnSpc>
                <a:spcPct val="130000"/>
              </a:lnSpc>
              <a:defRPr/>
            </a:pPr>
            <a:r>
              <a:rPr lang="en-GB" sz="2400" b="1" dirty="0">
                <a:solidFill>
                  <a:srgbClr val="FF0000"/>
                </a:solidFill>
                <a:latin typeface="Cambria" pitchFamily="18" charset="0"/>
                <a:ea typeface="Cambria" pitchFamily="18" charset="0"/>
              </a:rPr>
              <a:t>Green ethics </a:t>
            </a:r>
            <a:r>
              <a:rPr lang="en-GB" sz="2400" b="1" dirty="0">
                <a:solidFill>
                  <a:srgbClr val="002060"/>
                </a:solidFill>
                <a:latin typeface="Cambria" pitchFamily="18" charset="0"/>
                <a:ea typeface="Cambria" pitchFamily="18" charset="0"/>
              </a:rPr>
              <a:t>is the moral relationship of human beings to and the value and moral status of the environment and its </a:t>
            </a:r>
            <a:r>
              <a:rPr lang="en-IN" sz="2400" b="1" dirty="0">
                <a:solidFill>
                  <a:srgbClr val="002060"/>
                </a:solidFill>
                <a:latin typeface="Cambria" pitchFamily="18" charset="0"/>
                <a:ea typeface="Cambria" pitchFamily="18" charset="0"/>
              </a:rPr>
              <a:t>nonhuman content.</a:t>
            </a:r>
          </a:p>
          <a:p>
            <a:pPr algn="just">
              <a:lnSpc>
                <a:spcPct val="130000"/>
              </a:lnSpc>
              <a:defRPr/>
            </a:pPr>
            <a:endParaRPr lang="en-IN" sz="2400" b="1" dirty="0">
              <a:solidFill>
                <a:srgbClr val="002060"/>
              </a:solidFill>
              <a:latin typeface="Cambria" pitchFamily="18" charset="0"/>
              <a:ea typeface="Cambria" pitchFamily="18" charset="0"/>
            </a:endParaRPr>
          </a:p>
          <a:p>
            <a:pPr algn="just"/>
            <a:r>
              <a:rPr lang="en-GB" sz="2400" b="1" dirty="0">
                <a:solidFill>
                  <a:srgbClr val="FF0000"/>
                </a:solidFill>
                <a:latin typeface="Cambria" pitchFamily="18" charset="0"/>
                <a:ea typeface="Cambria" pitchFamily="18" charset="0"/>
              </a:rPr>
              <a:t>Green ethics </a:t>
            </a:r>
            <a:r>
              <a:rPr lang="en-GB" sz="2400" b="1" dirty="0">
                <a:solidFill>
                  <a:srgbClr val="002060"/>
                </a:solidFill>
                <a:latin typeface="Cambria" pitchFamily="18" charset="0"/>
                <a:ea typeface="Cambria" pitchFamily="18" charset="0"/>
              </a:rPr>
              <a:t>is the study of the ethical basis of environment or discussion of the </a:t>
            </a:r>
            <a:r>
              <a:rPr lang="en-IN" sz="2400" b="1" dirty="0">
                <a:solidFill>
                  <a:srgbClr val="002060"/>
                </a:solidFill>
                <a:latin typeface="Cambria" pitchFamily="18" charset="0"/>
                <a:ea typeface="Cambria" pitchFamily="18" charset="0"/>
              </a:rPr>
              <a:t>ethical basis of environmental protection.</a:t>
            </a: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Green Ethics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802" y="4495800"/>
            <a:ext cx="2143125" cy="1981200"/>
          </a:xfrm>
          <a:prstGeom prst="rect">
            <a:avLst/>
          </a:prstGeom>
        </p:spPr>
      </p:pic>
    </p:spTree>
    <p:extLst>
      <p:ext uri="{BB962C8B-B14F-4D97-AF65-F5344CB8AC3E}">
        <p14:creationId xmlns:p14="http://schemas.microsoft.com/office/powerpoint/2010/main" val="49546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8305800" cy="4572000"/>
          </a:xfrm>
          <a:solidFill>
            <a:schemeClr val="bg2"/>
          </a:solidFill>
        </p:spPr>
        <p:txBody>
          <a:bodyPr>
            <a:normAutofit/>
          </a:bodyPr>
          <a:lstStyle/>
          <a:p>
            <a:r>
              <a:rPr lang="en-GB" sz="2400" b="1" dirty="0">
                <a:solidFill>
                  <a:srgbClr val="002060"/>
                </a:solidFill>
                <a:latin typeface="Cambria" pitchFamily="18" charset="0"/>
                <a:ea typeface="Cambria" pitchFamily="18" charset="0"/>
              </a:rPr>
              <a:t>To overcome the following questions.</a:t>
            </a:r>
          </a:p>
          <a:p>
            <a:pPr marL="0" indent="0">
              <a:buNone/>
            </a:pPr>
            <a:endParaRPr lang="en-GB" sz="2400" b="1" dirty="0">
              <a:solidFill>
                <a:srgbClr val="002060"/>
              </a:solidFill>
              <a:latin typeface="Cambria" pitchFamily="18" charset="0"/>
              <a:ea typeface="Cambria" pitchFamily="18" charset="0"/>
            </a:endParaRPr>
          </a:p>
          <a:p>
            <a:pPr marL="457200" indent="-457200">
              <a:spcAft>
                <a:spcPts val="1800"/>
              </a:spcAft>
              <a:buAutoNum type="arabicPeriod"/>
            </a:pPr>
            <a:r>
              <a:rPr lang="en-GB" sz="2400" b="1" dirty="0">
                <a:solidFill>
                  <a:srgbClr val="002060"/>
                </a:solidFill>
                <a:latin typeface="Cambria" pitchFamily="18" charset="0"/>
                <a:ea typeface="Cambria" pitchFamily="18" charset="0"/>
              </a:rPr>
              <a:t>What are the environment damage produce by the present generation?</a:t>
            </a:r>
          </a:p>
          <a:p>
            <a:pPr marL="457200" indent="-457200">
              <a:buAutoNum type="arabicPeriod"/>
            </a:pPr>
            <a:r>
              <a:rPr lang="en-GB" sz="2400" b="1" dirty="0">
                <a:solidFill>
                  <a:srgbClr val="002060"/>
                </a:solidFill>
                <a:latin typeface="Cambria" pitchFamily="18" charset="0"/>
                <a:ea typeface="Cambria" pitchFamily="18" charset="0"/>
              </a:rPr>
              <a:t> What acts must be give up to slow </a:t>
            </a:r>
            <a:r>
              <a:rPr lang="en-IN" sz="2400" b="1" dirty="0">
                <a:solidFill>
                  <a:srgbClr val="002060"/>
                </a:solidFill>
                <a:latin typeface="Cambria" pitchFamily="18" charset="0"/>
                <a:ea typeface="Cambria" pitchFamily="18" charset="0"/>
              </a:rPr>
              <a:t>such damage?</a:t>
            </a: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Need of Green Ethics</a:t>
            </a:r>
          </a:p>
        </p:txBody>
      </p:sp>
    </p:spTree>
    <p:extLst>
      <p:ext uri="{BB962C8B-B14F-4D97-AF65-F5344CB8AC3E}">
        <p14:creationId xmlns:p14="http://schemas.microsoft.com/office/powerpoint/2010/main" val="199853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8305800" cy="4572000"/>
          </a:xfrm>
          <a:solidFill>
            <a:schemeClr val="bg2"/>
          </a:solidFill>
        </p:spPr>
        <p:txBody>
          <a:bodyPr>
            <a:normAutofit/>
          </a:bodyPr>
          <a:lstStyle/>
          <a:p>
            <a:r>
              <a:rPr lang="en-IN" sz="2400" b="1" dirty="0">
                <a:solidFill>
                  <a:srgbClr val="002060"/>
                </a:solidFill>
                <a:latin typeface="Cambria" pitchFamily="18" charset="0"/>
                <a:ea typeface="Cambria" pitchFamily="18" charset="0"/>
              </a:rPr>
              <a:t>Pollution:</a:t>
            </a:r>
          </a:p>
          <a:p>
            <a:pPr marL="457200" indent="-457200">
              <a:buFont typeface="+mj-lt"/>
              <a:buAutoNum type="arabicPeriod"/>
            </a:pPr>
            <a:r>
              <a:rPr lang="en-IN" sz="2400" b="1" dirty="0">
                <a:solidFill>
                  <a:srgbClr val="002060"/>
                </a:solidFill>
                <a:latin typeface="Cambria" pitchFamily="18" charset="0"/>
                <a:ea typeface="Cambria" pitchFamily="18" charset="0"/>
              </a:rPr>
              <a:t> Air pollution</a:t>
            </a:r>
          </a:p>
          <a:p>
            <a:pPr marL="457200" indent="-457200">
              <a:buFont typeface="+mj-lt"/>
              <a:buAutoNum type="arabicPeriod"/>
            </a:pPr>
            <a:r>
              <a:rPr lang="en-IN" sz="2400" b="1" dirty="0">
                <a:solidFill>
                  <a:srgbClr val="002060"/>
                </a:solidFill>
                <a:latin typeface="Cambria" pitchFamily="18" charset="0"/>
                <a:ea typeface="Cambria" pitchFamily="18" charset="0"/>
              </a:rPr>
              <a:t> </a:t>
            </a:r>
            <a:r>
              <a:rPr lang="en-IN" sz="2400" b="1" dirty="0">
                <a:solidFill>
                  <a:srgbClr val="FF0000"/>
                </a:solidFill>
                <a:latin typeface="Cambria" pitchFamily="18" charset="0"/>
                <a:ea typeface="Cambria" pitchFamily="18" charset="0"/>
              </a:rPr>
              <a:t>Water pollution</a:t>
            </a:r>
          </a:p>
          <a:p>
            <a:pPr marL="457200" indent="-457200">
              <a:buFont typeface="+mj-lt"/>
              <a:buAutoNum type="arabicPeriod"/>
            </a:pPr>
            <a:r>
              <a:rPr lang="en-IN" sz="2400" b="1" dirty="0">
                <a:solidFill>
                  <a:srgbClr val="002060"/>
                </a:solidFill>
                <a:latin typeface="Cambria" pitchFamily="18" charset="0"/>
                <a:ea typeface="Cambria" pitchFamily="18" charset="0"/>
              </a:rPr>
              <a:t> Land pollution</a:t>
            </a:r>
          </a:p>
          <a:p>
            <a:pPr marL="0" indent="0">
              <a:buNone/>
            </a:pPr>
            <a:endParaRPr lang="en-IN" sz="2400" b="1" dirty="0">
              <a:solidFill>
                <a:srgbClr val="002060"/>
              </a:solidFill>
              <a:latin typeface="Cambria" pitchFamily="18" charset="0"/>
              <a:ea typeface="Cambria" pitchFamily="18" charset="0"/>
            </a:endParaRPr>
          </a:p>
          <a:p>
            <a:r>
              <a:rPr lang="en-IN" sz="2400" b="1" dirty="0">
                <a:solidFill>
                  <a:srgbClr val="002060"/>
                </a:solidFill>
                <a:latin typeface="Cambria" pitchFamily="18" charset="0"/>
                <a:ea typeface="Cambria" pitchFamily="18" charset="0"/>
              </a:rPr>
              <a:t> Resource depletion:</a:t>
            </a:r>
          </a:p>
          <a:p>
            <a:pPr marL="457200" indent="-457200">
              <a:buFont typeface="+mj-lt"/>
              <a:buAutoNum type="arabicPeriod"/>
            </a:pPr>
            <a:r>
              <a:rPr lang="en-IN" sz="2400" b="1" dirty="0">
                <a:solidFill>
                  <a:srgbClr val="002060"/>
                </a:solidFill>
                <a:latin typeface="Cambria" pitchFamily="18" charset="0"/>
                <a:ea typeface="Cambria" pitchFamily="18" charset="0"/>
              </a:rPr>
              <a:t> </a:t>
            </a:r>
            <a:r>
              <a:rPr lang="en-IN" sz="2400" b="1" dirty="0">
                <a:solidFill>
                  <a:srgbClr val="FF0000"/>
                </a:solidFill>
                <a:latin typeface="Cambria" pitchFamily="18" charset="0"/>
                <a:ea typeface="Cambria" pitchFamily="18" charset="0"/>
              </a:rPr>
              <a:t>Depletion of Species &amp; Habits</a:t>
            </a:r>
          </a:p>
          <a:p>
            <a:pPr marL="457200" indent="-457200">
              <a:buFont typeface="+mj-lt"/>
              <a:buAutoNum type="arabicPeriod"/>
            </a:pPr>
            <a:r>
              <a:rPr lang="en-IN" sz="2400" b="1" dirty="0">
                <a:solidFill>
                  <a:srgbClr val="002060"/>
                </a:solidFill>
                <a:latin typeface="Cambria" pitchFamily="18" charset="0"/>
                <a:ea typeface="Cambria" pitchFamily="18" charset="0"/>
              </a:rPr>
              <a:t> Depletion of Fossil fuels etc..</a:t>
            </a: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Green / Environmental Damage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45" y="1676400"/>
            <a:ext cx="2895600" cy="2133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4591050"/>
            <a:ext cx="2762250" cy="1657350"/>
          </a:xfrm>
          <a:prstGeom prst="rect">
            <a:avLst/>
          </a:prstGeom>
        </p:spPr>
      </p:pic>
    </p:spTree>
    <p:extLst>
      <p:ext uri="{BB962C8B-B14F-4D97-AF65-F5344CB8AC3E}">
        <p14:creationId xmlns:p14="http://schemas.microsoft.com/office/powerpoint/2010/main" val="418471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8305800" cy="4572000"/>
          </a:xfrm>
          <a:solidFill>
            <a:schemeClr val="bg2"/>
          </a:solidFill>
        </p:spPr>
        <p:txBody>
          <a:bodyPr>
            <a:normAutofit/>
          </a:bodyPr>
          <a:lstStyle/>
          <a:p>
            <a:r>
              <a:rPr lang="en-GB" sz="2400" b="1" dirty="0">
                <a:solidFill>
                  <a:srgbClr val="002060"/>
                </a:solidFill>
                <a:latin typeface="Cambria" pitchFamily="18" charset="0"/>
                <a:ea typeface="Cambria" pitchFamily="18" charset="0"/>
              </a:rPr>
              <a:t>We should have profound respect for </a:t>
            </a:r>
            <a:r>
              <a:rPr lang="en-IN" sz="2400" b="1" dirty="0">
                <a:solidFill>
                  <a:srgbClr val="002060"/>
                </a:solidFill>
                <a:latin typeface="Cambria" pitchFamily="18" charset="0"/>
                <a:ea typeface="Cambria" pitchFamily="18" charset="0"/>
              </a:rPr>
              <a:t>nature.</a:t>
            </a:r>
          </a:p>
          <a:p>
            <a:r>
              <a:rPr lang="en-GB" sz="2400" b="1" dirty="0">
                <a:solidFill>
                  <a:srgbClr val="FF0000"/>
                </a:solidFill>
                <a:latin typeface="Cambria" pitchFamily="18" charset="0"/>
                <a:ea typeface="Cambria" pitchFamily="18" charset="0"/>
              </a:rPr>
              <a:t>We must maintain a harmonious </a:t>
            </a:r>
            <a:r>
              <a:rPr lang="en-IN" sz="2400" b="1" dirty="0">
                <a:solidFill>
                  <a:srgbClr val="FF0000"/>
                </a:solidFill>
                <a:latin typeface="Cambria" pitchFamily="18" charset="0"/>
                <a:ea typeface="Cambria" pitchFamily="18" charset="0"/>
              </a:rPr>
              <a:t>relation with other species</a:t>
            </a:r>
            <a:r>
              <a:rPr lang="en-IN" sz="2400" b="1" dirty="0">
                <a:solidFill>
                  <a:srgbClr val="002060"/>
                </a:solidFill>
                <a:latin typeface="Cambria" pitchFamily="18" charset="0"/>
                <a:ea typeface="Cambria" pitchFamily="18" charset="0"/>
              </a:rPr>
              <a:t>.</a:t>
            </a:r>
          </a:p>
          <a:p>
            <a:r>
              <a:rPr lang="en-IN" sz="2400" b="1" dirty="0">
                <a:solidFill>
                  <a:srgbClr val="002060"/>
                </a:solidFill>
                <a:latin typeface="Cambria" pitchFamily="18" charset="0"/>
                <a:ea typeface="Cambria" pitchFamily="18" charset="0"/>
              </a:rPr>
              <a:t> Everyone should take responsibility </a:t>
            </a:r>
            <a:r>
              <a:rPr lang="en-GB" sz="2400" b="1" dirty="0">
                <a:solidFill>
                  <a:srgbClr val="002060"/>
                </a:solidFill>
                <a:latin typeface="Cambria" pitchFamily="18" charset="0"/>
                <a:ea typeface="Cambria" pitchFamily="18" charset="0"/>
              </a:rPr>
              <a:t>for this impact on nature.</a:t>
            </a:r>
          </a:p>
          <a:p>
            <a:r>
              <a:rPr lang="en-GB" sz="2400" b="1" dirty="0">
                <a:solidFill>
                  <a:srgbClr val="002060"/>
                </a:solidFill>
                <a:latin typeface="Cambria" pitchFamily="18" charset="0"/>
                <a:ea typeface="Cambria" pitchFamily="18" charset="0"/>
              </a:rPr>
              <a:t> </a:t>
            </a:r>
            <a:r>
              <a:rPr lang="en-IN" sz="2400" b="1" dirty="0">
                <a:solidFill>
                  <a:srgbClr val="FF0000"/>
                </a:solidFill>
                <a:latin typeface="Cambria" pitchFamily="18" charset="0"/>
                <a:ea typeface="Cambria" pitchFamily="18" charset="0"/>
              </a:rPr>
              <a:t>Local &amp; indigenous environmental knowledge should be respected.</a:t>
            </a:r>
          </a:p>
          <a:p>
            <a:r>
              <a:rPr lang="en-GB" sz="2400" b="1" dirty="0">
                <a:solidFill>
                  <a:srgbClr val="002060"/>
                </a:solidFill>
                <a:latin typeface="Cambria" pitchFamily="18" charset="0"/>
                <a:ea typeface="Cambria" pitchFamily="18" charset="0"/>
              </a:rPr>
              <a:t>We must plan for the long term.</a:t>
            </a:r>
            <a:endParaRPr lang="en-IN" sz="2400" b="1" dirty="0">
              <a:solidFill>
                <a:srgbClr val="002060"/>
              </a:solidFill>
              <a:latin typeface="Cambria" pitchFamily="18" charset="0"/>
              <a:ea typeface="Cambria" pitchFamily="18" charset="0"/>
            </a:endParaRP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Green Ethics Principles</a:t>
            </a:r>
          </a:p>
        </p:txBody>
      </p:sp>
    </p:spTree>
    <p:extLst>
      <p:ext uri="{BB962C8B-B14F-4D97-AF65-F5344CB8AC3E}">
        <p14:creationId xmlns:p14="http://schemas.microsoft.com/office/powerpoint/2010/main" val="265361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76400"/>
            <a:ext cx="8305800" cy="4572000"/>
          </a:xfrm>
          <a:solidFill>
            <a:schemeClr val="bg2"/>
          </a:solidFill>
        </p:spPr>
        <p:txBody>
          <a:bodyPr>
            <a:normAutofit/>
          </a:bodyPr>
          <a:lstStyle/>
          <a:p>
            <a:pPr algn="just"/>
            <a:r>
              <a:rPr lang="en-GB" sz="2400" b="1" dirty="0">
                <a:solidFill>
                  <a:srgbClr val="FF0000"/>
                </a:solidFill>
                <a:latin typeface="Cambria" pitchFamily="18" charset="0"/>
                <a:ea typeface="Cambria" pitchFamily="18" charset="0"/>
              </a:rPr>
              <a:t>VUCA stands </a:t>
            </a:r>
            <a:r>
              <a:rPr lang="en-GB" sz="2400" b="1" dirty="0">
                <a:solidFill>
                  <a:srgbClr val="002060"/>
                </a:solidFill>
                <a:latin typeface="Cambria" pitchFamily="18" charset="0"/>
                <a:ea typeface="Cambria" pitchFamily="18" charset="0"/>
              </a:rPr>
              <a:t>for volatility, uncertainty, complexity, and ambiguity. It describes the situation of constant, unpredictable change that is now the norm in certain industries and areas of the business world.</a:t>
            </a:r>
            <a:endParaRPr lang="en-IN" sz="2400" b="1" dirty="0">
              <a:solidFill>
                <a:srgbClr val="002060"/>
              </a:solidFill>
              <a:latin typeface="Cambria" pitchFamily="18" charset="0"/>
              <a:ea typeface="Cambria" pitchFamily="18" charset="0"/>
            </a:endParaRP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VUCA Environment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4267200"/>
            <a:ext cx="1981200" cy="1857375"/>
          </a:xfrm>
          <a:prstGeom prst="rect">
            <a:avLst/>
          </a:prstGeom>
        </p:spPr>
      </p:pic>
    </p:spTree>
    <p:extLst>
      <p:ext uri="{BB962C8B-B14F-4D97-AF65-F5344CB8AC3E}">
        <p14:creationId xmlns:p14="http://schemas.microsoft.com/office/powerpoint/2010/main" val="34320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VUCA Environment Continued…</a:t>
            </a:r>
          </a:p>
        </p:txBody>
      </p:sp>
      <p:pic>
        <p:nvPicPr>
          <p:cNvPr id="5" name="Picture 4"/>
          <p:cNvPicPr>
            <a:picLocks noChangeAspect="1"/>
          </p:cNvPicPr>
          <p:nvPr/>
        </p:nvPicPr>
        <p:blipFill>
          <a:blip r:embed="rId3"/>
          <a:stretch>
            <a:fillRect/>
          </a:stretch>
        </p:blipFill>
        <p:spPr>
          <a:xfrm>
            <a:off x="914400" y="1524000"/>
            <a:ext cx="7543800" cy="5105400"/>
          </a:xfrm>
          <a:prstGeom prst="rect">
            <a:avLst/>
          </a:prstGeom>
        </p:spPr>
      </p:pic>
    </p:spTree>
    <p:extLst>
      <p:ext uri="{BB962C8B-B14F-4D97-AF65-F5344CB8AC3E}">
        <p14:creationId xmlns:p14="http://schemas.microsoft.com/office/powerpoint/2010/main" val="2468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81000" y="533400"/>
            <a:ext cx="8382000" cy="838200"/>
          </a:xfrm>
          <a:prstGeom prst="rect">
            <a:avLst/>
          </a:prstGeo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en-US" sz="4800" b="1" dirty="0">
                <a:latin typeface="Arial Rounded MT Bold" pitchFamily="34" charset="0"/>
              </a:rPr>
              <a:t>Volatility</a:t>
            </a:r>
          </a:p>
        </p:txBody>
      </p:sp>
      <p:sp>
        <p:nvSpPr>
          <p:cNvPr id="2" name="Rectangle 1"/>
          <p:cNvSpPr/>
          <p:nvPr/>
        </p:nvSpPr>
        <p:spPr>
          <a:xfrm>
            <a:off x="381000" y="1828800"/>
            <a:ext cx="8382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Arial" panose="020B0604020202020204" pitchFamily="34" charset="0"/>
              <a:buChar char="•"/>
            </a:pPr>
            <a:r>
              <a:rPr lang="en-GB" sz="2400" b="1" dirty="0">
                <a:solidFill>
                  <a:srgbClr val="C00000"/>
                </a:solidFill>
                <a:latin typeface="Cambria" pitchFamily="18" charset="0"/>
                <a:ea typeface="Cambria" pitchFamily="18" charset="0"/>
              </a:rPr>
              <a:t>Volatility is the rate, amount, and magnitude of change.</a:t>
            </a:r>
          </a:p>
          <a:p>
            <a:pPr marL="342900" indent="-342900" algn="just">
              <a:buFont typeface="Arial" panose="020B0604020202020204" pitchFamily="34" charset="0"/>
              <a:buChar char="•"/>
            </a:pPr>
            <a:endParaRPr lang="en-GB" sz="2400" b="1" dirty="0">
              <a:solidFill>
                <a:srgbClr val="C00000"/>
              </a:solidFill>
              <a:latin typeface="Cambria" pitchFamily="18" charset="0"/>
              <a:ea typeface="Cambria" pitchFamily="18" charset="0"/>
            </a:endParaRPr>
          </a:p>
          <a:p>
            <a:pPr marL="285750" indent="-285750" algn="just">
              <a:buFont typeface="Arial" panose="020B0604020202020204" pitchFamily="34" charset="0"/>
              <a:buChar char="•"/>
            </a:pPr>
            <a:r>
              <a:rPr lang="en-GB" sz="2400" b="1" dirty="0">
                <a:solidFill>
                  <a:srgbClr val="002060"/>
                </a:solidFill>
                <a:latin typeface="Cambria" pitchFamily="18" charset="0"/>
                <a:ea typeface="Cambria" pitchFamily="18" charset="0"/>
              </a:rPr>
              <a:t>It brings Drastic, rapid shifts can bring about instability for organizations and leaders, but even the minor shifts that occur daily, such as new and “immediate” priorities that disrupt plans, or the increasing need to “multitask,” are changes that increase volatility.</a:t>
            </a:r>
            <a:endParaRPr lang="en-US" sz="2400" b="1" dirty="0">
              <a:solidFill>
                <a:srgbClr val="002060"/>
              </a:solidFill>
              <a:latin typeface="Cambria" pitchFamily="18" charset="0"/>
              <a:ea typeface="Cambria"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800600"/>
            <a:ext cx="6324600" cy="1600200"/>
          </a:xfrm>
          <a:prstGeom prst="rect">
            <a:avLst/>
          </a:prstGeom>
        </p:spPr>
      </p:pic>
    </p:spTree>
    <p:extLst>
      <p:ext uri="{BB962C8B-B14F-4D97-AF65-F5344CB8AC3E}">
        <p14:creationId xmlns:p14="http://schemas.microsoft.com/office/powerpoint/2010/main" val="181791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81000" y="533400"/>
            <a:ext cx="8382000" cy="838200"/>
          </a:xfrm>
          <a:prstGeom prst="rect">
            <a:avLst/>
          </a:prstGeo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en-US" sz="4800" b="1" dirty="0">
                <a:latin typeface="Arial Rounded MT Bold" pitchFamily="34" charset="0"/>
              </a:rPr>
              <a:t>Uncertainty</a:t>
            </a:r>
          </a:p>
        </p:txBody>
      </p:sp>
      <p:sp>
        <p:nvSpPr>
          <p:cNvPr id="2" name="Rectangle 1"/>
          <p:cNvSpPr/>
          <p:nvPr/>
        </p:nvSpPr>
        <p:spPr>
          <a:xfrm>
            <a:off x="381000" y="1981200"/>
            <a:ext cx="55626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Arial" panose="020B0604020202020204" pitchFamily="34" charset="0"/>
              <a:buChar char="•"/>
            </a:pPr>
            <a:r>
              <a:rPr lang="en-GB" sz="2400" b="1" dirty="0">
                <a:solidFill>
                  <a:srgbClr val="C00000"/>
                </a:solidFill>
                <a:latin typeface="Cambria" pitchFamily="18" charset="0"/>
                <a:ea typeface="Cambria" pitchFamily="18" charset="0"/>
              </a:rPr>
              <a:t>Lack of clarity about the challenges and their current and future </a:t>
            </a:r>
            <a:r>
              <a:rPr lang="en-IN" sz="2400" b="1" dirty="0">
                <a:solidFill>
                  <a:srgbClr val="C00000"/>
                </a:solidFill>
                <a:latin typeface="Cambria" pitchFamily="18" charset="0"/>
                <a:ea typeface="Cambria" pitchFamily="18" charset="0"/>
              </a:rPr>
              <a:t>outcomes.</a:t>
            </a:r>
          </a:p>
          <a:p>
            <a:pPr marL="342900" indent="-342900" algn="just">
              <a:buFont typeface="Arial" panose="020B0604020202020204" pitchFamily="34" charset="0"/>
              <a:buChar char="•"/>
            </a:pPr>
            <a:endParaRPr lang="en-GB" sz="2400" b="1" dirty="0">
              <a:solidFill>
                <a:srgbClr val="C00000"/>
              </a:solidFill>
              <a:latin typeface="Cambria" pitchFamily="18" charset="0"/>
              <a:ea typeface="Cambria" pitchFamily="18" charset="0"/>
            </a:endParaRPr>
          </a:p>
          <a:p>
            <a:pPr marL="342900" indent="-342900" algn="just">
              <a:buFont typeface="Arial" panose="020B0604020202020204" pitchFamily="34" charset="0"/>
              <a:buChar char="•"/>
            </a:pPr>
            <a:r>
              <a:rPr lang="en-GB" sz="2400" b="1" dirty="0">
                <a:solidFill>
                  <a:srgbClr val="002060"/>
                </a:solidFill>
                <a:latin typeface="Cambria" pitchFamily="18" charset="0"/>
                <a:ea typeface="Cambria" pitchFamily="18" charset="0"/>
              </a:rPr>
              <a:t>Uncertainty can result in an over-reliance on past experiences and yesterday’s solutions or to analysis paralysis as we sift through more and more </a:t>
            </a:r>
            <a:r>
              <a:rPr lang="en-IN" sz="2400" b="1" dirty="0">
                <a:solidFill>
                  <a:srgbClr val="002060"/>
                </a:solidFill>
                <a:latin typeface="Cambria" pitchFamily="18" charset="0"/>
                <a:ea typeface="Cambria" pitchFamily="18" charset="0"/>
              </a:rPr>
              <a:t>data.</a:t>
            </a:r>
            <a:endParaRPr lang="en-US" sz="2400" b="1" dirty="0">
              <a:solidFill>
                <a:srgbClr val="002060"/>
              </a:solidFill>
              <a:latin typeface="Cambria" pitchFamily="18" charset="0"/>
              <a:ea typeface="Cambria" pitchFamily="18" charset="0"/>
            </a:endParaRPr>
          </a:p>
        </p:txBody>
      </p:sp>
      <p:pic>
        <p:nvPicPr>
          <p:cNvPr id="4" name="Picture 3"/>
          <p:cNvPicPr>
            <a:picLocks noChangeAspect="1"/>
          </p:cNvPicPr>
          <p:nvPr/>
        </p:nvPicPr>
        <p:blipFill>
          <a:blip r:embed="rId3"/>
          <a:stretch>
            <a:fillRect/>
          </a:stretch>
        </p:blipFill>
        <p:spPr>
          <a:xfrm>
            <a:off x="6172200" y="4114800"/>
            <a:ext cx="2671063" cy="2359828"/>
          </a:xfrm>
          <a:prstGeom prst="rect">
            <a:avLst/>
          </a:prstGeom>
        </p:spPr>
      </p:pic>
    </p:spTree>
    <p:extLst>
      <p:ext uri="{BB962C8B-B14F-4D97-AF65-F5344CB8AC3E}">
        <p14:creationId xmlns:p14="http://schemas.microsoft.com/office/powerpoint/2010/main" val="55685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068840519"/>
              </p:ext>
            </p:extLst>
          </p:nvPr>
        </p:nvGraphicFramePr>
        <p:xfrm>
          <a:off x="342900" y="1295400"/>
          <a:ext cx="84582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57200" y="482025"/>
            <a:ext cx="8382000" cy="584775"/>
          </a:xfrm>
          <a:prstGeom prst="rect">
            <a:avLst/>
          </a:prstGeom>
          <a:solidFill>
            <a:schemeClr val="accent2">
              <a:lumMod val="20000"/>
              <a:lumOff val="80000"/>
            </a:schemeClr>
          </a:solidFill>
        </p:spPr>
        <p:txBody>
          <a:bodyPr wrap="square">
            <a:spAutoFit/>
          </a:bodyPr>
          <a:lstStyle/>
          <a:p>
            <a:pPr algn="ctr"/>
            <a:r>
              <a:rPr lang="en-US" sz="3200" b="1" dirty="0">
                <a:solidFill>
                  <a:srgbClr val="002060"/>
                </a:solidFill>
                <a:latin typeface="Cambria" pitchFamily="18" charset="0"/>
                <a:ea typeface="Cambria" pitchFamily="18" charset="0"/>
              </a:rPr>
              <a:t>Course Content </a:t>
            </a:r>
            <a:endParaRPr lang="en-US" sz="3200" dirty="0">
              <a:solidFill>
                <a:srgbClr val="002060"/>
              </a:solidFill>
              <a:latin typeface="Cambria" pitchFamily="18" charset="0"/>
              <a:ea typeface="Cambria" pitchFamily="18" charset="0"/>
            </a:endParaRPr>
          </a:p>
        </p:txBody>
      </p:sp>
    </p:spTree>
    <p:extLst>
      <p:ext uri="{BB962C8B-B14F-4D97-AF65-F5344CB8AC3E}">
        <p14:creationId xmlns:p14="http://schemas.microsoft.com/office/powerpoint/2010/main" val="600212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81000" y="533400"/>
            <a:ext cx="8382000" cy="838200"/>
          </a:xfrm>
          <a:prstGeom prst="rect">
            <a:avLst/>
          </a:prstGeo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en-US" sz="4800" b="1" dirty="0">
                <a:latin typeface="Arial Rounded MT Bold" pitchFamily="34" charset="0"/>
              </a:rPr>
              <a:t>Complexity</a:t>
            </a:r>
          </a:p>
        </p:txBody>
      </p:sp>
      <p:sp>
        <p:nvSpPr>
          <p:cNvPr id="2" name="Rectangle 1"/>
          <p:cNvSpPr/>
          <p:nvPr/>
        </p:nvSpPr>
        <p:spPr>
          <a:xfrm>
            <a:off x="381000" y="1828800"/>
            <a:ext cx="8382000"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Arial" panose="020B0604020202020204" pitchFamily="34" charset="0"/>
              <a:buChar char="•"/>
            </a:pPr>
            <a:r>
              <a:rPr lang="en-GB" sz="2400" b="1" dirty="0">
                <a:solidFill>
                  <a:srgbClr val="C00000"/>
                </a:solidFill>
                <a:latin typeface="Cambria" pitchFamily="18" charset="0"/>
                <a:ea typeface="Cambria" pitchFamily="18" charset="0"/>
              </a:rPr>
              <a:t>The amount of dependency and interactive effect of multiple factors </a:t>
            </a:r>
            <a:r>
              <a:rPr lang="en-IN" sz="2400" b="1" dirty="0">
                <a:solidFill>
                  <a:srgbClr val="C00000"/>
                </a:solidFill>
                <a:latin typeface="Cambria" pitchFamily="18" charset="0"/>
                <a:ea typeface="Cambria" pitchFamily="18" charset="0"/>
              </a:rPr>
              <a:t>and drivers.</a:t>
            </a:r>
          </a:p>
          <a:p>
            <a:pPr marL="342900" indent="-342900" algn="just">
              <a:buFont typeface="Arial" panose="020B0604020202020204" pitchFamily="34" charset="0"/>
              <a:buChar char="•"/>
            </a:pPr>
            <a:endParaRPr lang="en-GB" sz="2400" b="1" dirty="0">
              <a:solidFill>
                <a:srgbClr val="C00000"/>
              </a:solidFill>
              <a:latin typeface="Cambria" pitchFamily="18" charset="0"/>
              <a:ea typeface="Cambria" pitchFamily="18" charset="0"/>
            </a:endParaRPr>
          </a:p>
          <a:p>
            <a:pPr marL="342900" indent="-342900" algn="just">
              <a:buFont typeface="Arial" panose="020B0604020202020204" pitchFamily="34" charset="0"/>
              <a:buChar char="•"/>
            </a:pPr>
            <a:r>
              <a:rPr lang="en-GB" sz="2400" b="1" dirty="0">
                <a:solidFill>
                  <a:srgbClr val="002060"/>
                </a:solidFill>
                <a:latin typeface="Cambria" pitchFamily="18" charset="0"/>
                <a:ea typeface="Cambria" pitchFamily="18" charset="0"/>
              </a:rPr>
              <a:t>Requires to think in more creative, innovative and non-linear way; to be able to deal with shades of gray (as opposed to black and white) </a:t>
            </a:r>
            <a:r>
              <a:rPr lang="en-IN" sz="2400" b="1" dirty="0">
                <a:solidFill>
                  <a:srgbClr val="002060"/>
                </a:solidFill>
                <a:latin typeface="Cambria" pitchFamily="18" charset="0"/>
                <a:ea typeface="Cambria" pitchFamily="18" charset="0"/>
              </a:rPr>
              <a:t>solutions.</a:t>
            </a:r>
            <a:endParaRPr lang="en-US" sz="2400" b="1" dirty="0">
              <a:solidFill>
                <a:srgbClr val="002060"/>
              </a:solidFill>
              <a:latin typeface="Cambria" pitchFamily="18" charset="0"/>
              <a:ea typeface="Cambria" pitchFamily="18" charset="0"/>
            </a:endParaRPr>
          </a:p>
        </p:txBody>
      </p:sp>
      <p:pic>
        <p:nvPicPr>
          <p:cNvPr id="4" name="Picture 3"/>
          <p:cNvPicPr>
            <a:picLocks noChangeAspect="1"/>
          </p:cNvPicPr>
          <p:nvPr/>
        </p:nvPicPr>
        <p:blipFill>
          <a:blip r:embed="rId3"/>
          <a:stretch>
            <a:fillRect/>
          </a:stretch>
        </p:blipFill>
        <p:spPr>
          <a:xfrm>
            <a:off x="381000" y="4419600"/>
            <a:ext cx="8382000" cy="2205750"/>
          </a:xfrm>
          <a:prstGeom prst="rect">
            <a:avLst/>
          </a:prstGeom>
        </p:spPr>
      </p:pic>
    </p:spTree>
    <p:extLst>
      <p:ext uri="{BB962C8B-B14F-4D97-AF65-F5344CB8AC3E}">
        <p14:creationId xmlns:p14="http://schemas.microsoft.com/office/powerpoint/2010/main" val="370609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81000" y="533400"/>
            <a:ext cx="8382000" cy="838200"/>
          </a:xfrm>
          <a:prstGeom prst="rect">
            <a:avLst/>
          </a:prstGeo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en-US" sz="4800" b="1" dirty="0">
                <a:latin typeface="Arial Rounded MT Bold" pitchFamily="34" charset="0"/>
              </a:rPr>
              <a:t>Ambiguity</a:t>
            </a:r>
          </a:p>
        </p:txBody>
      </p:sp>
      <p:sp>
        <p:nvSpPr>
          <p:cNvPr id="2" name="Rectangle 1"/>
          <p:cNvSpPr/>
          <p:nvPr/>
        </p:nvSpPr>
        <p:spPr>
          <a:xfrm>
            <a:off x="381000" y="1828800"/>
            <a:ext cx="8382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Arial" panose="020B0604020202020204" pitchFamily="34" charset="0"/>
              <a:buChar char="•"/>
            </a:pPr>
            <a:r>
              <a:rPr lang="en-GB" sz="2400" b="1" dirty="0">
                <a:solidFill>
                  <a:srgbClr val="C00000"/>
                </a:solidFill>
                <a:latin typeface="Cambria" pitchFamily="18" charset="0"/>
                <a:ea typeface="Cambria" pitchFamily="18" charset="0"/>
              </a:rPr>
              <a:t>The degree to which information, situations, and events can be interpreted in </a:t>
            </a:r>
            <a:r>
              <a:rPr lang="en-IN" sz="2400" b="1" dirty="0">
                <a:solidFill>
                  <a:srgbClr val="C00000"/>
                </a:solidFill>
                <a:latin typeface="Cambria" pitchFamily="18" charset="0"/>
                <a:ea typeface="Cambria" pitchFamily="18" charset="0"/>
              </a:rPr>
              <a:t>multiple ways.</a:t>
            </a:r>
          </a:p>
          <a:p>
            <a:pPr marL="342900" indent="-342900" algn="just">
              <a:buFont typeface="Arial" panose="020B0604020202020204" pitchFamily="34" charset="0"/>
              <a:buChar char="•"/>
            </a:pPr>
            <a:endParaRPr lang="en-GB" sz="2400" b="1" dirty="0">
              <a:solidFill>
                <a:srgbClr val="C00000"/>
              </a:solidFill>
              <a:latin typeface="Cambria" pitchFamily="18" charset="0"/>
              <a:ea typeface="Cambria" pitchFamily="18" charset="0"/>
            </a:endParaRPr>
          </a:p>
          <a:p>
            <a:pPr marL="342900" indent="-342900" algn="just">
              <a:buFont typeface="Arial" panose="020B0604020202020204" pitchFamily="34" charset="0"/>
              <a:buChar char="•"/>
            </a:pPr>
            <a:r>
              <a:rPr lang="en-GB" sz="2400" b="1" dirty="0">
                <a:solidFill>
                  <a:srgbClr val="002060"/>
                </a:solidFill>
                <a:latin typeface="Cambria" pitchFamily="18" charset="0"/>
                <a:ea typeface="Cambria" pitchFamily="18" charset="0"/>
              </a:rPr>
              <a:t>Ambiguity increases doubt, slows decision-making, and results in missed opportunities (and threats). It re-quires that leaders think through and diagnose things from multiple perspectives.</a:t>
            </a:r>
            <a:endParaRPr lang="en-US" sz="2400" b="1" dirty="0">
              <a:solidFill>
                <a:srgbClr val="002060"/>
              </a:solidFill>
              <a:latin typeface="Cambria" pitchFamily="18" charset="0"/>
              <a:ea typeface="Cambria" pitchFamily="18" charset="0"/>
            </a:endParaRPr>
          </a:p>
        </p:txBody>
      </p:sp>
      <p:pic>
        <p:nvPicPr>
          <p:cNvPr id="3" name="Picture 2"/>
          <p:cNvPicPr>
            <a:picLocks noChangeAspect="1"/>
          </p:cNvPicPr>
          <p:nvPr/>
        </p:nvPicPr>
        <p:blipFill>
          <a:blip r:embed="rId3"/>
          <a:stretch>
            <a:fillRect/>
          </a:stretch>
        </p:blipFill>
        <p:spPr>
          <a:xfrm>
            <a:off x="5257800" y="4648200"/>
            <a:ext cx="3505200" cy="2092219"/>
          </a:xfrm>
          <a:prstGeom prst="rect">
            <a:avLst/>
          </a:prstGeom>
        </p:spPr>
      </p:pic>
    </p:spTree>
    <p:extLst>
      <p:ext uri="{BB962C8B-B14F-4D97-AF65-F5344CB8AC3E}">
        <p14:creationId xmlns:p14="http://schemas.microsoft.com/office/powerpoint/2010/main" val="6590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752600"/>
            <a:ext cx="5257800" cy="4267200"/>
          </a:xfrm>
          <a:solidFill>
            <a:schemeClr val="bg2"/>
          </a:solidFill>
        </p:spPr>
        <p:txBody>
          <a:bodyPr>
            <a:normAutofit/>
          </a:bodyPr>
          <a:lstStyle/>
          <a:p>
            <a:pPr>
              <a:spcAft>
                <a:spcPts val="1200"/>
              </a:spcAft>
            </a:pPr>
            <a:r>
              <a:rPr lang="en-GB" sz="2400" b="1" dirty="0">
                <a:solidFill>
                  <a:srgbClr val="002060"/>
                </a:solidFill>
                <a:latin typeface="Cambria" pitchFamily="18" charset="0"/>
                <a:ea typeface="Cambria" pitchFamily="18" charset="0"/>
              </a:rPr>
              <a:t>Volatility can be overcome by clear vision.</a:t>
            </a:r>
          </a:p>
          <a:p>
            <a:pPr>
              <a:spcAft>
                <a:spcPts val="1200"/>
              </a:spcAft>
            </a:pPr>
            <a:r>
              <a:rPr lang="en-GB" sz="2400" b="1" dirty="0">
                <a:solidFill>
                  <a:srgbClr val="FF0000"/>
                </a:solidFill>
                <a:latin typeface="Cambria" pitchFamily="18" charset="0"/>
                <a:ea typeface="Cambria" pitchFamily="18" charset="0"/>
              </a:rPr>
              <a:t>Uncertainty can be overcome by understanding.</a:t>
            </a:r>
          </a:p>
          <a:p>
            <a:pPr>
              <a:spcAft>
                <a:spcPts val="1200"/>
              </a:spcAft>
            </a:pPr>
            <a:r>
              <a:rPr lang="en-GB" sz="2400" b="1" dirty="0">
                <a:solidFill>
                  <a:srgbClr val="002060"/>
                </a:solidFill>
                <a:latin typeface="Cambria" pitchFamily="18" charset="0"/>
                <a:ea typeface="Cambria" pitchFamily="18" charset="0"/>
              </a:rPr>
              <a:t>Complexity can be overcome by clarity.</a:t>
            </a:r>
          </a:p>
          <a:p>
            <a:r>
              <a:rPr lang="en-GB" sz="2400" b="1" dirty="0">
                <a:solidFill>
                  <a:srgbClr val="FF0000"/>
                </a:solidFill>
                <a:latin typeface="Cambria" pitchFamily="18" charset="0"/>
                <a:ea typeface="Cambria" pitchFamily="18" charset="0"/>
              </a:rPr>
              <a:t> Ambiguity can be overcome by agility.</a:t>
            </a:r>
            <a:endParaRPr lang="en-IN" sz="2400" b="1" dirty="0">
              <a:solidFill>
                <a:srgbClr val="FF0000"/>
              </a:solidFill>
              <a:latin typeface="Cambria" pitchFamily="18" charset="0"/>
              <a:ea typeface="Cambria" pitchFamily="18" charset="0"/>
            </a:endParaRPr>
          </a:p>
        </p:txBody>
      </p:sp>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3600" b="1" dirty="0">
                <a:latin typeface="Arial Rounded MT Bold" pitchFamily="34" charset="0"/>
              </a:rPr>
              <a:t>Ethics to handle VUCA Environment</a:t>
            </a:r>
          </a:p>
        </p:txBody>
      </p:sp>
      <p:pic>
        <p:nvPicPr>
          <p:cNvPr id="3" name="Picture 2"/>
          <p:cNvPicPr>
            <a:picLocks noChangeAspect="1"/>
          </p:cNvPicPr>
          <p:nvPr/>
        </p:nvPicPr>
        <p:blipFill>
          <a:blip r:embed="rId3"/>
          <a:stretch>
            <a:fillRect/>
          </a:stretch>
        </p:blipFill>
        <p:spPr>
          <a:xfrm>
            <a:off x="6019800" y="3657600"/>
            <a:ext cx="2931655" cy="2590800"/>
          </a:xfrm>
          <a:prstGeom prst="rect">
            <a:avLst/>
          </a:prstGeom>
        </p:spPr>
      </p:pic>
    </p:spTree>
    <p:extLst>
      <p:ext uri="{BB962C8B-B14F-4D97-AF65-F5344CB8AC3E}">
        <p14:creationId xmlns:p14="http://schemas.microsoft.com/office/powerpoint/2010/main" val="34992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381000" y="3810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fontScale="90000"/>
          </a:bodyPr>
          <a:lstStyle/>
          <a:p>
            <a:pPr algn="ctr" eaLnBrk="1" hangingPunct="1"/>
            <a:r>
              <a:rPr lang="en-US" altLang="en-US" sz="3600" b="1" dirty="0">
                <a:latin typeface="Arial Rounded MT Bold" pitchFamily="34" charset="0"/>
              </a:rPr>
              <a:t>Communication in a VUCA Environment</a:t>
            </a:r>
          </a:p>
        </p:txBody>
      </p:sp>
      <p:pic>
        <p:nvPicPr>
          <p:cNvPr id="5" name="Picture 4"/>
          <p:cNvPicPr>
            <a:picLocks noChangeAspect="1"/>
          </p:cNvPicPr>
          <p:nvPr/>
        </p:nvPicPr>
        <p:blipFill>
          <a:blip r:embed="rId3"/>
          <a:stretch>
            <a:fillRect/>
          </a:stretch>
        </p:blipFill>
        <p:spPr>
          <a:xfrm>
            <a:off x="381000" y="1438148"/>
            <a:ext cx="8382000" cy="5115052"/>
          </a:xfrm>
          <a:prstGeom prst="rect">
            <a:avLst/>
          </a:prstGeom>
        </p:spPr>
      </p:pic>
    </p:spTree>
    <p:extLst>
      <p:ext uri="{BB962C8B-B14F-4D97-AF65-F5344CB8AC3E}">
        <p14:creationId xmlns:p14="http://schemas.microsoft.com/office/powerpoint/2010/main" val="35842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828800"/>
            <a:ext cx="5486400" cy="4419600"/>
          </a:xfrm>
          <a:solidFill>
            <a:schemeClr val="bg2"/>
          </a:solidFill>
        </p:spPr>
        <p:txBody>
          <a:bodyPr>
            <a:noAutofit/>
          </a:bodyPr>
          <a:lstStyle/>
          <a:p>
            <a:r>
              <a:rPr lang="en-IN" sz="2400" b="1" dirty="0">
                <a:solidFill>
                  <a:srgbClr val="002060"/>
                </a:solidFill>
                <a:latin typeface="Cambria" pitchFamily="18" charset="0"/>
                <a:ea typeface="Cambria" pitchFamily="18" charset="0"/>
              </a:rPr>
              <a:t>Be ethical.</a:t>
            </a:r>
          </a:p>
          <a:p>
            <a:r>
              <a:rPr lang="en-IN" sz="2400" b="1" dirty="0">
                <a:solidFill>
                  <a:srgbClr val="FF0000"/>
                </a:solidFill>
                <a:latin typeface="Cambria" pitchFamily="18" charset="0"/>
                <a:ea typeface="Cambria" pitchFamily="18" charset="0"/>
              </a:rPr>
              <a:t>Be transparent.</a:t>
            </a:r>
          </a:p>
          <a:p>
            <a:r>
              <a:rPr lang="en-GB" sz="2400" b="1" dirty="0">
                <a:solidFill>
                  <a:srgbClr val="002060"/>
                </a:solidFill>
                <a:latin typeface="Cambria" pitchFamily="18" charset="0"/>
                <a:ea typeface="Cambria" pitchFamily="18" charset="0"/>
              </a:rPr>
              <a:t>Be open and honest in all communication.</a:t>
            </a:r>
          </a:p>
          <a:p>
            <a:r>
              <a:rPr lang="en-IN" sz="2400" b="1" dirty="0">
                <a:solidFill>
                  <a:srgbClr val="002060"/>
                </a:solidFill>
                <a:latin typeface="Cambria" pitchFamily="18" charset="0"/>
                <a:ea typeface="Cambria" pitchFamily="18" charset="0"/>
              </a:rPr>
              <a:t>Be relevant.</a:t>
            </a:r>
          </a:p>
          <a:p>
            <a:r>
              <a:rPr lang="en-GB" sz="2400" b="1" dirty="0">
                <a:solidFill>
                  <a:srgbClr val="002060"/>
                </a:solidFill>
                <a:latin typeface="Cambria" pitchFamily="18" charset="0"/>
                <a:ea typeface="Cambria" pitchFamily="18" charset="0"/>
              </a:rPr>
              <a:t> </a:t>
            </a:r>
            <a:r>
              <a:rPr lang="en-GB" sz="2400" b="1" dirty="0">
                <a:solidFill>
                  <a:srgbClr val="FF0000"/>
                </a:solidFill>
                <a:latin typeface="Cambria" pitchFamily="18" charset="0"/>
                <a:ea typeface="Cambria" pitchFamily="18" charset="0"/>
              </a:rPr>
              <a:t>Share information and perspectives that are valuable to workers.</a:t>
            </a:r>
          </a:p>
          <a:p>
            <a:r>
              <a:rPr lang="en-IN" sz="2400" b="1" dirty="0">
                <a:solidFill>
                  <a:srgbClr val="002060"/>
                </a:solidFill>
                <a:latin typeface="Cambria" pitchFamily="18" charset="0"/>
                <a:ea typeface="Cambria" pitchFamily="18" charset="0"/>
              </a:rPr>
              <a:t> Personalize and be personable.</a:t>
            </a:r>
          </a:p>
          <a:p>
            <a:r>
              <a:rPr lang="en-GB" sz="2400" b="1" dirty="0">
                <a:solidFill>
                  <a:srgbClr val="002060"/>
                </a:solidFill>
                <a:latin typeface="Cambria" pitchFamily="18" charset="0"/>
                <a:ea typeface="Cambria" pitchFamily="18" charset="0"/>
              </a:rPr>
              <a:t> </a:t>
            </a:r>
            <a:r>
              <a:rPr lang="en-GB" sz="2400" b="1" dirty="0">
                <a:solidFill>
                  <a:srgbClr val="FF0000"/>
                </a:solidFill>
                <a:latin typeface="Cambria" pitchFamily="18" charset="0"/>
                <a:ea typeface="Cambria" pitchFamily="18" charset="0"/>
              </a:rPr>
              <a:t>Address negative discussion head –on.</a:t>
            </a:r>
            <a:endParaRPr lang="en-US" sz="2400" b="1" dirty="0">
              <a:solidFill>
                <a:srgbClr val="FF0000"/>
              </a:solidFill>
              <a:latin typeface="Cambria" pitchFamily="18" charset="0"/>
              <a:ea typeface="Cambria" pitchFamily="18" charset="0"/>
            </a:endParaRPr>
          </a:p>
        </p:txBody>
      </p:sp>
      <p:sp>
        <p:nvSpPr>
          <p:cNvPr id="6" name="Rectangle 2"/>
          <p:cNvSpPr>
            <a:spLocks noGrp="1" noChangeArrowheads="1"/>
          </p:cNvSpPr>
          <p:nvPr>
            <p:ph type="title"/>
          </p:nvPr>
        </p:nvSpPr>
        <p:spPr bwMode="auto">
          <a:xfrm>
            <a:off x="381000" y="5334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Autofit/>
          </a:bodyPr>
          <a:lstStyle/>
          <a:p>
            <a:pPr algn="ctr" eaLnBrk="1" hangingPunct="1"/>
            <a:r>
              <a:rPr lang="en-US" altLang="en-US" sz="3200" b="1" dirty="0">
                <a:latin typeface="Arial Rounded MT Bold" pitchFamily="34" charset="0"/>
              </a:rPr>
              <a:t>How to overcome communication barriers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83" y="4038600"/>
            <a:ext cx="3103418" cy="2057400"/>
          </a:xfrm>
          <a:prstGeom prst="rect">
            <a:avLst/>
          </a:prstGeom>
        </p:spPr>
      </p:pic>
    </p:spTree>
    <p:extLst>
      <p:ext uri="{BB962C8B-B14F-4D97-AF65-F5344CB8AC3E}">
        <p14:creationId xmlns:p14="http://schemas.microsoft.com/office/powerpoint/2010/main" val="158097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828800"/>
            <a:ext cx="5791200" cy="4800600"/>
          </a:xfrm>
          <a:solidFill>
            <a:schemeClr val="bg2"/>
          </a:solidFill>
        </p:spPr>
        <p:txBody>
          <a:bodyPr>
            <a:noAutofit/>
          </a:bodyPr>
          <a:lstStyle/>
          <a:p>
            <a:pPr algn="just">
              <a:spcAft>
                <a:spcPts val="600"/>
              </a:spcAft>
            </a:pPr>
            <a:r>
              <a:rPr lang="en-GB" sz="2400" b="1" dirty="0">
                <a:solidFill>
                  <a:srgbClr val="002060"/>
                </a:solidFill>
                <a:latin typeface="Cambria" pitchFamily="18" charset="0"/>
                <a:ea typeface="Cambria" pitchFamily="18" charset="0"/>
              </a:rPr>
              <a:t>Sustainability maintains the health and bio capacity of the environment.</a:t>
            </a:r>
          </a:p>
          <a:p>
            <a:pPr>
              <a:spcAft>
                <a:spcPts val="600"/>
              </a:spcAft>
            </a:pPr>
            <a:r>
              <a:rPr lang="en-GB" sz="2400" b="1" dirty="0">
                <a:solidFill>
                  <a:srgbClr val="FF0000"/>
                </a:solidFill>
                <a:latin typeface="Cambria" pitchFamily="18" charset="0"/>
                <a:ea typeface="Cambria" pitchFamily="18" charset="0"/>
              </a:rPr>
              <a:t>Sustainability supports the well-being of individuals and communities. </a:t>
            </a:r>
          </a:p>
          <a:p>
            <a:pPr algn="just">
              <a:spcAft>
                <a:spcPts val="600"/>
              </a:spcAft>
            </a:pPr>
            <a:r>
              <a:rPr lang="en-GB" sz="2400" b="1" dirty="0">
                <a:solidFill>
                  <a:srgbClr val="002060"/>
                </a:solidFill>
                <a:latin typeface="Cambria" pitchFamily="18" charset="0"/>
                <a:ea typeface="Cambria" pitchFamily="18" charset="0"/>
              </a:rPr>
              <a:t>Sustainability promotes a better economy</a:t>
            </a:r>
          </a:p>
          <a:p>
            <a:pPr marL="0" indent="0" algn="just">
              <a:spcAft>
                <a:spcPts val="600"/>
              </a:spcAft>
              <a:buNone/>
            </a:pPr>
            <a:r>
              <a:rPr lang="en-GB" sz="2400" b="1" dirty="0">
                <a:solidFill>
                  <a:srgbClr val="002060"/>
                </a:solidFill>
                <a:latin typeface="Cambria" pitchFamily="18" charset="0"/>
                <a:ea typeface="Cambria" pitchFamily="18" charset="0"/>
              </a:rPr>
              <a:t>	</a:t>
            </a:r>
            <a:r>
              <a:rPr lang="en-GB" sz="2000" b="1" dirty="0">
                <a:solidFill>
                  <a:srgbClr val="002060"/>
                </a:solidFill>
                <a:latin typeface="Cambria" pitchFamily="18" charset="0"/>
                <a:ea typeface="Cambria" pitchFamily="18" charset="0"/>
              </a:rPr>
              <a:t>- where there is little waste and 	pollution, fewer emissions, there are 	more jobs, and a better 	distribution 	of wealth.</a:t>
            </a:r>
          </a:p>
        </p:txBody>
      </p:sp>
      <p:sp>
        <p:nvSpPr>
          <p:cNvPr id="6" name="Rectangle 2"/>
          <p:cNvSpPr>
            <a:spLocks noGrp="1" noChangeArrowheads="1"/>
          </p:cNvSpPr>
          <p:nvPr>
            <p:ph type="title"/>
          </p:nvPr>
        </p:nvSpPr>
        <p:spPr bwMode="auto">
          <a:xfrm>
            <a:off x="381000" y="5334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Autofit/>
          </a:bodyPr>
          <a:lstStyle/>
          <a:p>
            <a:pPr algn="ctr" eaLnBrk="1" hangingPunct="1"/>
            <a:r>
              <a:rPr lang="en-US" altLang="en-US" sz="3200" b="1" dirty="0">
                <a:latin typeface="Arial Rounded MT Bold" pitchFamily="34" charset="0"/>
              </a:rPr>
              <a:t>Important of Sustainability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810000"/>
            <a:ext cx="2743200" cy="2562225"/>
          </a:xfrm>
          <a:prstGeom prst="rect">
            <a:avLst/>
          </a:prstGeom>
        </p:spPr>
      </p:pic>
    </p:spTree>
    <p:extLst>
      <p:ext uri="{BB962C8B-B14F-4D97-AF65-F5344CB8AC3E}">
        <p14:creationId xmlns:p14="http://schemas.microsoft.com/office/powerpoint/2010/main" val="2662639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828800"/>
            <a:ext cx="8229600" cy="2438400"/>
          </a:xfrm>
          <a:solidFill>
            <a:schemeClr val="bg2"/>
          </a:solidFill>
        </p:spPr>
        <p:txBody>
          <a:bodyPr>
            <a:noAutofit/>
          </a:bodyPr>
          <a:lstStyle/>
          <a:p>
            <a:pPr algn="just"/>
            <a:r>
              <a:rPr lang="en-GB" sz="2400" b="1" dirty="0">
                <a:solidFill>
                  <a:srgbClr val="002060"/>
                </a:solidFill>
                <a:latin typeface="Cambria" pitchFamily="18" charset="0"/>
                <a:ea typeface="Cambria" pitchFamily="18" charset="0"/>
              </a:rPr>
              <a:t>Sustainability is important for development- </a:t>
            </a:r>
          </a:p>
          <a:p>
            <a:pPr marL="274320" lvl="1" indent="0" algn="just">
              <a:buNone/>
            </a:pPr>
            <a:r>
              <a:rPr lang="en-GB" sz="2000" b="1" dirty="0">
                <a:solidFill>
                  <a:srgbClr val="002060"/>
                </a:solidFill>
                <a:latin typeface="Cambria" pitchFamily="18" charset="0"/>
                <a:ea typeface="Cambria" pitchFamily="18" charset="0"/>
              </a:rPr>
              <a:t>-because of the passage of time the generation changes and with this change society wants more and more benefits from the resources which are present in our nature.</a:t>
            </a:r>
            <a:endParaRPr lang="en-US" sz="2000" b="1" dirty="0">
              <a:solidFill>
                <a:srgbClr val="002060"/>
              </a:solidFill>
              <a:latin typeface="Cambria" pitchFamily="18" charset="0"/>
              <a:ea typeface="Cambria" pitchFamily="18" charset="0"/>
            </a:endParaRPr>
          </a:p>
        </p:txBody>
      </p:sp>
      <p:sp>
        <p:nvSpPr>
          <p:cNvPr id="6" name="Rectangle 2"/>
          <p:cNvSpPr>
            <a:spLocks noGrp="1" noChangeArrowheads="1"/>
          </p:cNvSpPr>
          <p:nvPr>
            <p:ph type="title"/>
          </p:nvPr>
        </p:nvSpPr>
        <p:spPr bwMode="auto">
          <a:xfrm>
            <a:off x="381000" y="5334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Autofit/>
          </a:bodyPr>
          <a:lstStyle/>
          <a:p>
            <a:pPr algn="ctr" eaLnBrk="1" hangingPunct="1"/>
            <a:r>
              <a:rPr lang="en-US" altLang="en-US" sz="3200" b="1" dirty="0">
                <a:latin typeface="Arial Rounded MT Bold" pitchFamily="34" charset="0"/>
              </a:rPr>
              <a:t>Important of Sustainability Continued…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76800"/>
            <a:ext cx="4419600" cy="1447800"/>
          </a:xfrm>
          <a:prstGeom prst="rect">
            <a:avLst/>
          </a:prstGeom>
        </p:spPr>
      </p:pic>
    </p:spTree>
    <p:extLst>
      <p:ext uri="{BB962C8B-B14F-4D97-AF65-F5344CB8AC3E}">
        <p14:creationId xmlns:p14="http://schemas.microsoft.com/office/powerpoint/2010/main" val="2073287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20040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45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51289751"/>
              </p:ext>
            </p:extLst>
          </p:nvPr>
        </p:nvGraphicFramePr>
        <p:xfrm>
          <a:off x="76200" y="2316480"/>
          <a:ext cx="8915396" cy="1950720"/>
        </p:xfrm>
        <a:graphic>
          <a:graphicData uri="http://schemas.openxmlformats.org/drawingml/2006/table">
            <a:tbl>
              <a:tblPr firstRow="1" bandRow="1">
                <a:tableStyleId>{BC89EF96-8CEA-46FF-86C4-4CE0E7609802}</a:tableStyleId>
              </a:tblPr>
              <a:tblGrid>
                <a:gridCol w="1371597">
                  <a:extLst>
                    <a:ext uri="{9D8B030D-6E8A-4147-A177-3AD203B41FA5}">
                      <a16:colId xmlns:a16="http://schemas.microsoft.com/office/drawing/2014/main" val="20000"/>
                    </a:ext>
                  </a:extLst>
                </a:gridCol>
                <a:gridCol w="1175659">
                  <a:extLst>
                    <a:ext uri="{9D8B030D-6E8A-4147-A177-3AD203B41FA5}">
                      <a16:colId xmlns:a16="http://schemas.microsoft.com/office/drawing/2014/main" val="20001"/>
                    </a:ext>
                  </a:extLst>
                </a:gridCol>
                <a:gridCol w="1273628">
                  <a:extLst>
                    <a:ext uri="{9D8B030D-6E8A-4147-A177-3AD203B41FA5}">
                      <a16:colId xmlns:a16="http://schemas.microsoft.com/office/drawing/2014/main" val="20002"/>
                    </a:ext>
                  </a:extLst>
                </a:gridCol>
                <a:gridCol w="1132113">
                  <a:extLst>
                    <a:ext uri="{9D8B030D-6E8A-4147-A177-3AD203B41FA5}">
                      <a16:colId xmlns:a16="http://schemas.microsoft.com/office/drawing/2014/main" val="20003"/>
                    </a:ext>
                  </a:extLst>
                </a:gridCol>
                <a:gridCol w="1415143">
                  <a:extLst>
                    <a:ext uri="{9D8B030D-6E8A-4147-A177-3AD203B41FA5}">
                      <a16:colId xmlns:a16="http://schemas.microsoft.com/office/drawing/2014/main" val="20004"/>
                    </a:ext>
                  </a:extLst>
                </a:gridCol>
                <a:gridCol w="1273628">
                  <a:extLst>
                    <a:ext uri="{9D8B030D-6E8A-4147-A177-3AD203B41FA5}">
                      <a16:colId xmlns:a16="http://schemas.microsoft.com/office/drawing/2014/main" val="20005"/>
                    </a:ext>
                  </a:extLst>
                </a:gridCol>
                <a:gridCol w="1273628">
                  <a:extLst>
                    <a:ext uri="{9D8B030D-6E8A-4147-A177-3AD203B41FA5}">
                      <a16:colId xmlns:a16="http://schemas.microsoft.com/office/drawing/2014/main" val="20006"/>
                    </a:ext>
                  </a:extLst>
                </a:gridCol>
              </a:tblGrid>
              <a:tr h="370840">
                <a:tc gridSpan="6">
                  <a:txBody>
                    <a:bodyPr/>
                    <a:lstStyle/>
                    <a:p>
                      <a:pPr algn="ctr"/>
                      <a:r>
                        <a:rPr lang="en-US" sz="2400" dirty="0">
                          <a:latin typeface="Cambria" pitchFamily="18" charset="0"/>
                          <a:ea typeface="Cambria" pitchFamily="18" charset="0"/>
                        </a:rPr>
                        <a:t>Internal Assessment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endParaRPr lang="en-US" sz="2400" dirty="0">
                        <a:latin typeface="Cambria" pitchFamily="18" charset="0"/>
                        <a:ea typeface="Cambria"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Cambria" pitchFamily="18" charset="0"/>
                          <a:ea typeface="Cambria" pitchFamily="18" charset="0"/>
                        </a:rPr>
                        <a:t>Component</a:t>
                      </a:r>
                    </a:p>
                  </a:txBody>
                  <a:tcPr/>
                </a:tc>
                <a:tc>
                  <a:txBody>
                    <a:bodyPr/>
                    <a:lstStyle/>
                    <a:p>
                      <a:r>
                        <a:rPr lang="en-US" sz="1600" b="1" dirty="0">
                          <a:latin typeface="Cambria" pitchFamily="18" charset="0"/>
                          <a:ea typeface="Cambria" pitchFamily="18" charset="0"/>
                        </a:rPr>
                        <a:t>Class Test</a:t>
                      </a:r>
                    </a:p>
                  </a:txBody>
                  <a:tcPr/>
                </a:tc>
                <a:tc>
                  <a:txBody>
                    <a:bodyPr/>
                    <a:lstStyle/>
                    <a:p>
                      <a:r>
                        <a:rPr lang="en-US" sz="1600" b="1" dirty="0">
                          <a:latin typeface="Cambria" pitchFamily="18" charset="0"/>
                          <a:ea typeface="Cambria" pitchFamily="18" charset="0"/>
                        </a:rPr>
                        <a:t>Case Study </a:t>
                      </a:r>
                    </a:p>
                  </a:txBody>
                  <a:tcPr/>
                </a:tc>
                <a:tc>
                  <a:txBody>
                    <a:bodyPr/>
                    <a:lstStyle/>
                    <a:p>
                      <a:r>
                        <a:rPr lang="en-US" sz="1600" b="1" dirty="0">
                          <a:latin typeface="Cambria" pitchFamily="18" charset="0"/>
                          <a:ea typeface="Cambria" pitchFamily="18" charset="0"/>
                        </a:rPr>
                        <a:t>Minor</a:t>
                      </a:r>
                      <a:r>
                        <a:rPr lang="en-US" sz="1600" b="1" baseline="0" dirty="0">
                          <a:latin typeface="Cambria" pitchFamily="18" charset="0"/>
                          <a:ea typeface="Cambria" pitchFamily="18" charset="0"/>
                        </a:rPr>
                        <a:t> Project</a:t>
                      </a:r>
                      <a:endParaRPr lang="en-US" sz="1600" b="1" dirty="0">
                        <a:latin typeface="Cambria" pitchFamily="18" charset="0"/>
                        <a:ea typeface="Cambria" pitchFamily="18" charset="0"/>
                      </a:endParaRPr>
                    </a:p>
                  </a:txBody>
                  <a:tcPr/>
                </a:tc>
                <a:tc>
                  <a:txBody>
                    <a:bodyPr/>
                    <a:lstStyle/>
                    <a:p>
                      <a:r>
                        <a:rPr lang="en-US" sz="1600" b="1" dirty="0">
                          <a:latin typeface="Cambria" pitchFamily="18" charset="0"/>
                          <a:ea typeface="Cambria" pitchFamily="18" charset="0"/>
                        </a:rPr>
                        <a:t>Home Assignment</a:t>
                      </a:r>
                      <a:r>
                        <a:rPr lang="en-US" sz="1600" b="1" baseline="0" dirty="0">
                          <a:latin typeface="Cambria" pitchFamily="18" charset="0"/>
                          <a:ea typeface="Cambria" pitchFamily="18" charset="0"/>
                        </a:rPr>
                        <a:t> </a:t>
                      </a:r>
                      <a:endParaRPr lang="en-US" sz="1600" b="1" dirty="0">
                        <a:latin typeface="Cambria" pitchFamily="18" charset="0"/>
                        <a:ea typeface="Cambria" pitchFamily="18" charset="0"/>
                      </a:endParaRPr>
                    </a:p>
                  </a:txBody>
                  <a:tcPr/>
                </a:tc>
                <a:tc>
                  <a:txBody>
                    <a:bodyPr/>
                    <a:lstStyle/>
                    <a:p>
                      <a:r>
                        <a:rPr lang="en-US" sz="1600" b="1" dirty="0">
                          <a:latin typeface="Cambria" pitchFamily="18" charset="0"/>
                          <a:ea typeface="Cambria" pitchFamily="18" charset="0"/>
                        </a:rPr>
                        <a:t>Attendance</a:t>
                      </a:r>
                    </a:p>
                  </a:txBody>
                  <a:tcPr/>
                </a:tc>
                <a:tc>
                  <a:txBody>
                    <a:bodyPr/>
                    <a:lstStyle/>
                    <a:p>
                      <a:r>
                        <a:rPr lang="en-US" sz="1600" b="1" dirty="0">
                          <a:latin typeface="Cambria" pitchFamily="18" charset="0"/>
                          <a:ea typeface="Cambria" pitchFamily="18" charset="0"/>
                        </a:rPr>
                        <a:t>End Semester</a:t>
                      </a:r>
                    </a:p>
                  </a:txBody>
                  <a:tcPr/>
                </a:tc>
                <a:extLst>
                  <a:ext uri="{0D108BD9-81ED-4DB2-BD59-A6C34878D82A}">
                    <a16:rowId xmlns:a16="http://schemas.microsoft.com/office/drawing/2014/main" val="10001"/>
                  </a:ext>
                </a:extLst>
              </a:tr>
              <a:tr h="370840">
                <a:tc>
                  <a:txBody>
                    <a:bodyPr/>
                    <a:lstStyle/>
                    <a:p>
                      <a:endParaRPr lang="en-US" sz="2400">
                        <a:latin typeface="Cambria" pitchFamily="18" charset="0"/>
                        <a:ea typeface="Cambria" pitchFamily="18" charset="0"/>
                      </a:endParaRPr>
                    </a:p>
                  </a:txBody>
                  <a:tcPr/>
                </a:tc>
                <a:tc>
                  <a:txBody>
                    <a:bodyPr/>
                    <a:lstStyle/>
                    <a:p>
                      <a:endParaRPr lang="en-US" sz="2400">
                        <a:latin typeface="Cambria" pitchFamily="18" charset="0"/>
                        <a:ea typeface="Cambria" pitchFamily="18" charset="0"/>
                      </a:endParaRPr>
                    </a:p>
                  </a:txBody>
                  <a:tcPr/>
                </a:tc>
                <a:tc>
                  <a:txBody>
                    <a:bodyPr/>
                    <a:lstStyle/>
                    <a:p>
                      <a:endParaRPr lang="en-US" sz="2400" dirty="0">
                        <a:latin typeface="Cambria" pitchFamily="18" charset="0"/>
                        <a:ea typeface="Cambria" pitchFamily="18" charset="0"/>
                      </a:endParaRPr>
                    </a:p>
                  </a:txBody>
                  <a:tcPr/>
                </a:tc>
                <a:tc>
                  <a:txBody>
                    <a:bodyPr/>
                    <a:lstStyle/>
                    <a:p>
                      <a:endParaRPr lang="en-US" sz="2400" dirty="0">
                        <a:latin typeface="Cambria" pitchFamily="18" charset="0"/>
                        <a:ea typeface="Cambria" pitchFamily="18" charset="0"/>
                      </a:endParaRPr>
                    </a:p>
                  </a:txBody>
                  <a:tcPr/>
                </a:tc>
                <a:tc>
                  <a:txBody>
                    <a:bodyPr/>
                    <a:lstStyle/>
                    <a:p>
                      <a:endParaRPr lang="en-US" sz="2400" dirty="0">
                        <a:latin typeface="Cambria" pitchFamily="18" charset="0"/>
                        <a:ea typeface="Cambria" pitchFamily="18" charset="0"/>
                      </a:endParaRPr>
                    </a:p>
                  </a:txBody>
                  <a:tcPr/>
                </a:tc>
                <a:tc>
                  <a:txBody>
                    <a:bodyPr/>
                    <a:lstStyle/>
                    <a:p>
                      <a:endParaRPr lang="en-US" sz="2400">
                        <a:latin typeface="Cambria" pitchFamily="18" charset="0"/>
                        <a:ea typeface="Cambria" pitchFamily="18" charset="0"/>
                      </a:endParaRPr>
                    </a:p>
                  </a:txBody>
                  <a:tcPr/>
                </a:tc>
                <a:tc>
                  <a:txBody>
                    <a:bodyPr/>
                    <a:lstStyle/>
                    <a:p>
                      <a:endParaRPr lang="en-US" sz="2400">
                        <a:latin typeface="Cambria" pitchFamily="18" charset="0"/>
                        <a:ea typeface="Cambria" pitchFamily="18" charset="0"/>
                      </a:endParaRPr>
                    </a:p>
                  </a:txBody>
                  <a:tcPr/>
                </a:tc>
                <a:extLst>
                  <a:ext uri="{0D108BD9-81ED-4DB2-BD59-A6C34878D82A}">
                    <a16:rowId xmlns:a16="http://schemas.microsoft.com/office/drawing/2014/main" val="10002"/>
                  </a:ext>
                </a:extLst>
              </a:tr>
              <a:tr h="370840">
                <a:tc>
                  <a:txBody>
                    <a:bodyPr/>
                    <a:lstStyle/>
                    <a:p>
                      <a:r>
                        <a:rPr lang="en-US" sz="1800" b="1" dirty="0">
                          <a:latin typeface="Cambria" pitchFamily="18" charset="0"/>
                          <a:ea typeface="Cambria" pitchFamily="18" charset="0"/>
                        </a:rPr>
                        <a:t>Weightage</a:t>
                      </a:r>
                    </a:p>
                  </a:txBody>
                  <a:tcPr/>
                </a:tc>
                <a:tc>
                  <a:txBody>
                    <a:bodyPr/>
                    <a:lstStyle/>
                    <a:p>
                      <a:r>
                        <a:rPr lang="en-US" sz="2400" dirty="0">
                          <a:latin typeface="Cambria" pitchFamily="18" charset="0"/>
                          <a:ea typeface="Cambria" pitchFamily="18" charset="0"/>
                        </a:rPr>
                        <a:t>10</a:t>
                      </a:r>
                    </a:p>
                  </a:txBody>
                  <a:tcPr/>
                </a:tc>
                <a:tc>
                  <a:txBody>
                    <a:bodyPr/>
                    <a:lstStyle/>
                    <a:p>
                      <a:r>
                        <a:rPr lang="en-US" sz="2400" dirty="0">
                          <a:latin typeface="Cambria" pitchFamily="18" charset="0"/>
                          <a:ea typeface="Cambria" pitchFamily="18" charset="0"/>
                        </a:rPr>
                        <a:t>10</a:t>
                      </a:r>
                    </a:p>
                  </a:txBody>
                  <a:tcPr/>
                </a:tc>
                <a:tc>
                  <a:txBody>
                    <a:bodyPr/>
                    <a:lstStyle/>
                    <a:p>
                      <a:r>
                        <a:rPr lang="en-US" sz="2400" dirty="0">
                          <a:latin typeface="Cambria" pitchFamily="18" charset="0"/>
                          <a:ea typeface="Cambria" pitchFamily="18" charset="0"/>
                        </a:rPr>
                        <a:t>15</a:t>
                      </a:r>
                    </a:p>
                  </a:txBody>
                  <a:tcPr/>
                </a:tc>
                <a:tc>
                  <a:txBody>
                    <a:bodyPr/>
                    <a:lstStyle/>
                    <a:p>
                      <a:r>
                        <a:rPr lang="en-US" sz="2400" dirty="0">
                          <a:latin typeface="Cambria" pitchFamily="18" charset="0"/>
                          <a:ea typeface="Cambria" pitchFamily="18" charset="0"/>
                        </a:rPr>
                        <a:t>10</a:t>
                      </a:r>
                    </a:p>
                  </a:txBody>
                  <a:tcPr/>
                </a:tc>
                <a:tc>
                  <a:txBody>
                    <a:bodyPr/>
                    <a:lstStyle/>
                    <a:p>
                      <a:r>
                        <a:rPr lang="en-US" sz="2400" dirty="0">
                          <a:latin typeface="Cambria" pitchFamily="18" charset="0"/>
                          <a:ea typeface="Cambria" pitchFamily="18" charset="0"/>
                        </a:rPr>
                        <a:t>5</a:t>
                      </a:r>
                    </a:p>
                  </a:txBody>
                  <a:tcPr/>
                </a:tc>
                <a:tc>
                  <a:txBody>
                    <a:bodyPr/>
                    <a:lstStyle/>
                    <a:p>
                      <a:r>
                        <a:rPr lang="en-US" sz="2400" dirty="0">
                          <a:latin typeface="Cambria" pitchFamily="18" charset="0"/>
                          <a:ea typeface="Cambria" pitchFamily="18" charset="0"/>
                        </a:rPr>
                        <a:t>50</a:t>
                      </a:r>
                    </a:p>
                  </a:txBody>
                  <a:tcPr/>
                </a:tc>
                <a:extLst>
                  <a:ext uri="{0D108BD9-81ED-4DB2-BD59-A6C34878D82A}">
                    <a16:rowId xmlns:a16="http://schemas.microsoft.com/office/drawing/2014/main" val="10003"/>
                  </a:ext>
                </a:extLst>
              </a:tr>
            </a:tbl>
          </a:graphicData>
        </a:graphic>
      </p:graphicFrame>
      <p:sp>
        <p:nvSpPr>
          <p:cNvPr id="4" name="Rectangle 3"/>
          <p:cNvSpPr/>
          <p:nvPr/>
        </p:nvSpPr>
        <p:spPr>
          <a:xfrm>
            <a:off x="457200" y="482025"/>
            <a:ext cx="8382000" cy="584775"/>
          </a:xfrm>
          <a:prstGeom prst="rect">
            <a:avLst/>
          </a:prstGeom>
          <a:solidFill>
            <a:schemeClr val="accent2">
              <a:lumMod val="20000"/>
              <a:lumOff val="80000"/>
            </a:schemeClr>
          </a:solidFill>
        </p:spPr>
        <p:txBody>
          <a:bodyPr wrap="square">
            <a:spAutoFit/>
          </a:bodyPr>
          <a:lstStyle/>
          <a:p>
            <a:pPr algn="ctr"/>
            <a:r>
              <a:rPr lang="en-US" sz="3200" b="1" dirty="0">
                <a:solidFill>
                  <a:srgbClr val="002060"/>
                </a:solidFill>
                <a:latin typeface="Cambria" pitchFamily="18" charset="0"/>
                <a:ea typeface="Cambria" pitchFamily="18" charset="0"/>
              </a:rPr>
              <a:t>Assessment </a:t>
            </a:r>
            <a:endParaRPr lang="en-US" sz="3200" dirty="0">
              <a:solidFill>
                <a:srgbClr val="002060"/>
              </a:solidFill>
              <a:latin typeface="Cambria" pitchFamily="18" charset="0"/>
              <a:ea typeface="Cambria" pitchFamily="18" charset="0"/>
            </a:endParaRPr>
          </a:p>
        </p:txBody>
      </p:sp>
    </p:spTree>
    <p:extLst>
      <p:ext uri="{BB962C8B-B14F-4D97-AF65-F5344CB8AC3E}">
        <p14:creationId xmlns:p14="http://schemas.microsoft.com/office/powerpoint/2010/main" val="51677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297269"/>
            <a:ext cx="8686800" cy="769441"/>
          </a:xfrm>
          <a:prstGeom prst="rect">
            <a:avLst/>
          </a:prstGeom>
          <a:solidFill>
            <a:schemeClr val="accent3">
              <a:lumMod val="20000"/>
              <a:lumOff val="80000"/>
            </a:schemeClr>
          </a:solidFill>
        </p:spPr>
        <p:txBody>
          <a:bodyPr wrap="square">
            <a:spAutoFit/>
          </a:bodyPr>
          <a:lstStyle/>
          <a:p>
            <a:pPr marL="236538" indent="-236538" algn="just"/>
            <a:r>
              <a:rPr lang="en-US" sz="2200" dirty="0">
                <a:latin typeface="Cambria" pitchFamily="18" charset="0"/>
                <a:ea typeface="Cambria" pitchFamily="18" charset="0"/>
              </a:rPr>
              <a:t>3</a:t>
            </a:r>
            <a:r>
              <a:rPr lang="en-US" sz="2200" b="1" dirty="0">
                <a:latin typeface="Cambria" pitchFamily="18" charset="0"/>
                <a:ea typeface="Cambria" pitchFamily="18" charset="0"/>
              </a:rPr>
              <a:t>. </a:t>
            </a:r>
            <a:r>
              <a:rPr lang="en-US" sz="2200" dirty="0">
                <a:latin typeface="Cambria" pitchFamily="18" charset="0"/>
                <a:ea typeface="Cambria" pitchFamily="18" charset="0"/>
              </a:rPr>
              <a:t>The students will carry out a </a:t>
            </a:r>
            <a:r>
              <a:rPr lang="en-US" sz="2200" b="1" i="1" dirty="0">
                <a:solidFill>
                  <a:srgbClr val="FF0000"/>
                </a:solidFill>
                <a:latin typeface="Cambria" pitchFamily="18" charset="0"/>
                <a:ea typeface="Cambria" pitchFamily="18" charset="0"/>
              </a:rPr>
              <a:t>home assignment </a:t>
            </a:r>
            <a:r>
              <a:rPr lang="en-US" sz="2200" dirty="0">
                <a:latin typeface="Cambria" pitchFamily="18" charset="0"/>
                <a:ea typeface="Cambria" pitchFamily="18" charset="0"/>
              </a:rPr>
              <a:t>by writing a review of literature on ethical issues and practices in his/ her area of study. </a:t>
            </a:r>
          </a:p>
        </p:txBody>
      </p:sp>
      <p:sp>
        <p:nvSpPr>
          <p:cNvPr id="3" name="Rectangle 2"/>
          <p:cNvSpPr/>
          <p:nvPr/>
        </p:nvSpPr>
        <p:spPr>
          <a:xfrm>
            <a:off x="457200" y="482025"/>
            <a:ext cx="8382000" cy="584775"/>
          </a:xfrm>
          <a:prstGeom prst="rect">
            <a:avLst/>
          </a:prstGeom>
          <a:solidFill>
            <a:schemeClr val="accent2">
              <a:lumMod val="20000"/>
              <a:lumOff val="80000"/>
            </a:schemeClr>
          </a:solidFill>
        </p:spPr>
        <p:txBody>
          <a:bodyPr wrap="square">
            <a:spAutoFit/>
          </a:bodyPr>
          <a:lstStyle/>
          <a:p>
            <a:r>
              <a:rPr lang="en-US" sz="3200" b="1" dirty="0">
                <a:solidFill>
                  <a:srgbClr val="002060"/>
                </a:solidFill>
                <a:latin typeface="Cambria" pitchFamily="18" charset="0"/>
                <a:ea typeface="Cambria" pitchFamily="18" charset="0"/>
              </a:rPr>
              <a:t>Professional Skills Development Activities: </a:t>
            </a:r>
            <a:endParaRPr lang="en-US" sz="3200" dirty="0">
              <a:solidFill>
                <a:srgbClr val="002060"/>
              </a:solidFill>
              <a:latin typeface="Cambria" pitchFamily="18" charset="0"/>
              <a:ea typeface="Cambria" pitchFamily="18" charset="0"/>
            </a:endParaRPr>
          </a:p>
        </p:txBody>
      </p:sp>
      <p:sp>
        <p:nvSpPr>
          <p:cNvPr id="4" name="Rectangle 3"/>
          <p:cNvSpPr/>
          <p:nvPr/>
        </p:nvSpPr>
        <p:spPr>
          <a:xfrm>
            <a:off x="304800" y="1372850"/>
            <a:ext cx="8686800" cy="1446550"/>
          </a:xfrm>
          <a:prstGeom prst="rect">
            <a:avLst/>
          </a:prstGeom>
          <a:solidFill>
            <a:schemeClr val="accent1">
              <a:lumMod val="20000"/>
              <a:lumOff val="80000"/>
            </a:schemeClr>
          </a:solidFill>
        </p:spPr>
        <p:txBody>
          <a:bodyPr wrap="square">
            <a:spAutoFit/>
          </a:bodyPr>
          <a:lstStyle/>
          <a:p>
            <a:pPr marL="236538" indent="-173038" algn="just"/>
            <a:r>
              <a:rPr lang="en-US" sz="2200" dirty="0">
                <a:latin typeface="Cambria" pitchFamily="18" charset="0"/>
                <a:ea typeface="Cambria" pitchFamily="18" charset="0"/>
              </a:rPr>
              <a:t>1. Students will carry out an</a:t>
            </a:r>
            <a:r>
              <a:rPr lang="en-US" sz="2200" dirty="0">
                <a:solidFill>
                  <a:srgbClr val="FF0000"/>
                </a:solidFill>
                <a:latin typeface="Cambria" pitchFamily="18" charset="0"/>
                <a:ea typeface="Cambria" pitchFamily="18" charset="0"/>
              </a:rPr>
              <a:t> </a:t>
            </a:r>
            <a:r>
              <a:rPr lang="en-US" sz="2200" b="1" dirty="0">
                <a:solidFill>
                  <a:srgbClr val="FF0000"/>
                </a:solidFill>
                <a:latin typeface="Cambria" pitchFamily="18" charset="0"/>
                <a:ea typeface="Cambria" pitchFamily="18" charset="0"/>
              </a:rPr>
              <a:t>industrial survey /interview /focus group discussion </a:t>
            </a:r>
            <a:r>
              <a:rPr lang="en-US" sz="2200" dirty="0">
                <a:latin typeface="Cambria" pitchFamily="18" charset="0"/>
                <a:ea typeface="Cambria" pitchFamily="18" charset="0"/>
              </a:rPr>
              <a:t>to identify and understand the translation of professional values and ethics in daily work practices. Students will compile a </a:t>
            </a:r>
            <a:r>
              <a:rPr lang="en-US" sz="2200" b="1" i="1" dirty="0">
                <a:solidFill>
                  <a:srgbClr val="FF0000"/>
                </a:solidFill>
                <a:latin typeface="Cambria" pitchFamily="18" charset="0"/>
                <a:ea typeface="Cambria" pitchFamily="18" charset="0"/>
              </a:rPr>
              <a:t>minor project report </a:t>
            </a:r>
            <a:r>
              <a:rPr lang="en-US" sz="2200" dirty="0">
                <a:latin typeface="Cambria" pitchFamily="18" charset="0"/>
                <a:ea typeface="Cambria" pitchFamily="18" charset="0"/>
              </a:rPr>
              <a:t>based on it. </a:t>
            </a:r>
          </a:p>
        </p:txBody>
      </p:sp>
      <p:sp>
        <p:nvSpPr>
          <p:cNvPr id="5" name="Rectangle 4"/>
          <p:cNvSpPr/>
          <p:nvPr/>
        </p:nvSpPr>
        <p:spPr>
          <a:xfrm>
            <a:off x="304800" y="3371671"/>
            <a:ext cx="8686800" cy="1446550"/>
          </a:xfrm>
          <a:prstGeom prst="rect">
            <a:avLst/>
          </a:prstGeom>
          <a:solidFill>
            <a:schemeClr val="accent2">
              <a:lumMod val="20000"/>
              <a:lumOff val="80000"/>
            </a:schemeClr>
          </a:solidFill>
        </p:spPr>
        <p:txBody>
          <a:bodyPr wrap="square">
            <a:spAutoFit/>
          </a:bodyPr>
          <a:lstStyle/>
          <a:p>
            <a:pPr marL="236538" indent="-236538" algn="just"/>
            <a:r>
              <a:rPr lang="en-US" sz="2200" dirty="0">
                <a:latin typeface="Cambria" pitchFamily="18" charset="0"/>
                <a:ea typeface="Cambria" pitchFamily="18" charset="0"/>
              </a:rPr>
              <a:t>2. The students will develop a </a:t>
            </a:r>
            <a:r>
              <a:rPr lang="en-US" sz="2200" b="1" i="1" dirty="0">
                <a:solidFill>
                  <a:srgbClr val="FF0000"/>
                </a:solidFill>
                <a:latin typeface="Cambria" pitchFamily="18" charset="0"/>
                <a:ea typeface="Cambria" pitchFamily="18" charset="0"/>
              </a:rPr>
              <a:t>case study</a:t>
            </a:r>
            <a:r>
              <a:rPr lang="en-US" sz="2200" i="1" dirty="0">
                <a:latin typeface="Cambria" pitchFamily="18" charset="0"/>
                <a:ea typeface="Cambria" pitchFamily="18" charset="0"/>
              </a:rPr>
              <a:t> </a:t>
            </a:r>
            <a:r>
              <a:rPr lang="en-US" sz="2200" dirty="0">
                <a:latin typeface="Cambria" pitchFamily="18" charset="0"/>
                <a:ea typeface="Cambria" pitchFamily="18" charset="0"/>
              </a:rPr>
              <a:t>based on any major violation of professional ethics by studying newspaper articles, policy documents, discussions paper in parliament media interviews and documentaries </a:t>
            </a:r>
            <a:r>
              <a:rPr lang="en-US" sz="2200" dirty="0" err="1">
                <a:latin typeface="Cambria" pitchFamily="18" charset="0"/>
                <a:ea typeface="Cambria" pitchFamily="18" charset="0"/>
              </a:rPr>
              <a:t>etc</a:t>
            </a:r>
            <a:r>
              <a:rPr lang="en-US" sz="2200" dirty="0">
                <a:latin typeface="Cambria" pitchFamily="18" charset="0"/>
                <a:ea typeface="Cambria" pitchFamily="18" charset="0"/>
              </a:rPr>
              <a:t> </a:t>
            </a:r>
            <a:r>
              <a:rPr lang="en-US" sz="2200" b="1" dirty="0">
                <a:solidFill>
                  <a:srgbClr val="FF0000"/>
                </a:solidFill>
                <a:latin typeface="Cambria" pitchFamily="18" charset="0"/>
                <a:ea typeface="Cambria" pitchFamily="18" charset="0"/>
              </a:rPr>
              <a:t>(Give presentation in team of 3). </a:t>
            </a:r>
          </a:p>
        </p:txBody>
      </p:sp>
    </p:spTree>
    <p:extLst>
      <p:ext uri="{BB962C8B-B14F-4D97-AF65-F5344CB8AC3E}">
        <p14:creationId xmlns:p14="http://schemas.microsoft.com/office/powerpoint/2010/main" val="199404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33435"/>
            <a:ext cx="8991600" cy="3539430"/>
          </a:xfrm>
          <a:prstGeom prst="rect">
            <a:avLst/>
          </a:prstGeom>
        </p:spPr>
        <p:txBody>
          <a:bodyPr wrap="square">
            <a:spAutoFit/>
          </a:bodyPr>
          <a:lstStyle/>
          <a:p>
            <a:pPr marL="285750" indent="-285750">
              <a:buFont typeface="Arial" pitchFamily="34" charset="0"/>
              <a:buChar char="•"/>
            </a:pPr>
            <a:r>
              <a:rPr lang="en-US" sz="2800" b="1" dirty="0">
                <a:solidFill>
                  <a:schemeClr val="accent2">
                    <a:lumMod val="75000"/>
                  </a:schemeClr>
                </a:solidFill>
                <a:latin typeface="Cambria" pitchFamily="18" charset="0"/>
                <a:ea typeface="Cambria" pitchFamily="18" charset="0"/>
              </a:rPr>
              <a:t>To understand the </a:t>
            </a:r>
            <a:r>
              <a:rPr lang="en-US" sz="2800" b="1" u="sng" dirty="0">
                <a:solidFill>
                  <a:schemeClr val="accent2">
                    <a:lumMod val="75000"/>
                  </a:schemeClr>
                </a:solidFill>
                <a:latin typeface="Cambria" pitchFamily="18" charset="0"/>
                <a:ea typeface="Cambria" pitchFamily="18" charset="0"/>
              </a:rPr>
              <a:t>concept of professional ethics</a:t>
            </a:r>
            <a:r>
              <a:rPr lang="en-US" sz="2800" b="1" dirty="0">
                <a:solidFill>
                  <a:schemeClr val="accent2">
                    <a:lumMod val="75000"/>
                  </a:schemeClr>
                </a:solidFill>
                <a:latin typeface="Cambria" pitchFamily="18" charset="0"/>
                <a:ea typeface="Cambria" pitchFamily="18" charset="0"/>
              </a:rPr>
              <a:t>.</a:t>
            </a:r>
          </a:p>
          <a:p>
            <a:r>
              <a:rPr lang="en-US" sz="2800" b="1" dirty="0">
                <a:solidFill>
                  <a:schemeClr val="accent2">
                    <a:lumMod val="75000"/>
                  </a:schemeClr>
                </a:solidFill>
                <a:latin typeface="Cambria" pitchFamily="18" charset="0"/>
                <a:ea typeface="Cambria" pitchFamily="18" charset="0"/>
              </a:rPr>
              <a:t> </a:t>
            </a:r>
          </a:p>
          <a:p>
            <a:pPr marL="285750" indent="-285750">
              <a:buFont typeface="Arial" pitchFamily="34" charset="0"/>
              <a:buChar char="•"/>
            </a:pPr>
            <a:r>
              <a:rPr lang="en-US" sz="2800" b="1" dirty="0">
                <a:solidFill>
                  <a:srgbClr val="F60A75"/>
                </a:solidFill>
                <a:latin typeface="Cambria" pitchFamily="18" charset="0"/>
                <a:ea typeface="Cambria" pitchFamily="18" charset="0"/>
              </a:rPr>
              <a:t>To identify </a:t>
            </a:r>
            <a:r>
              <a:rPr lang="en-US" sz="2800" b="1" u="sng" dirty="0">
                <a:solidFill>
                  <a:srgbClr val="F60A75"/>
                </a:solidFill>
                <a:latin typeface="Cambria" pitchFamily="18" charset="0"/>
                <a:ea typeface="Cambria" pitchFamily="18" charset="0"/>
              </a:rPr>
              <a:t>ethical issues </a:t>
            </a:r>
            <a:r>
              <a:rPr lang="en-US" sz="2800" b="1" dirty="0">
                <a:solidFill>
                  <a:srgbClr val="F60A75"/>
                </a:solidFill>
                <a:latin typeface="Cambria" pitchFamily="18" charset="0"/>
                <a:ea typeface="Cambria" pitchFamily="18" charset="0"/>
              </a:rPr>
              <a:t>at workplace. </a:t>
            </a:r>
          </a:p>
          <a:p>
            <a:pPr marL="285750" indent="-285750">
              <a:buFont typeface="Arial" pitchFamily="34" charset="0"/>
              <a:buChar char="•"/>
            </a:pPr>
            <a:endParaRPr lang="en-US" sz="2800" b="1" dirty="0">
              <a:solidFill>
                <a:srgbClr val="F60A75"/>
              </a:solidFill>
              <a:latin typeface="Cambria" pitchFamily="18" charset="0"/>
              <a:ea typeface="Cambria" pitchFamily="18" charset="0"/>
            </a:endParaRPr>
          </a:p>
          <a:p>
            <a:pPr marL="285750" indent="-285750">
              <a:buFont typeface="Arial" pitchFamily="34" charset="0"/>
              <a:buChar char="•"/>
            </a:pPr>
            <a:r>
              <a:rPr lang="en-US" sz="2800" b="1" dirty="0">
                <a:solidFill>
                  <a:srgbClr val="002060"/>
                </a:solidFill>
                <a:latin typeface="Cambria" pitchFamily="18" charset="0"/>
                <a:ea typeface="Cambria" pitchFamily="18" charset="0"/>
              </a:rPr>
              <a:t>To learn to match </a:t>
            </a:r>
            <a:r>
              <a:rPr lang="en-US" sz="2800" b="1" u="sng" dirty="0">
                <a:solidFill>
                  <a:srgbClr val="002060"/>
                </a:solidFill>
                <a:latin typeface="Cambria" pitchFamily="18" charset="0"/>
                <a:ea typeface="Cambria" pitchFamily="18" charset="0"/>
              </a:rPr>
              <a:t>code of ethics </a:t>
            </a:r>
            <a:r>
              <a:rPr lang="en-US" sz="2800" b="1" dirty="0">
                <a:solidFill>
                  <a:srgbClr val="002060"/>
                </a:solidFill>
                <a:latin typeface="Cambria" pitchFamily="18" charset="0"/>
                <a:ea typeface="Cambria" pitchFamily="18" charset="0"/>
              </a:rPr>
              <a:t>with appropriate profession. </a:t>
            </a:r>
          </a:p>
          <a:p>
            <a:pPr marL="285750" indent="-285750">
              <a:buFont typeface="Arial" pitchFamily="34" charset="0"/>
              <a:buChar char="•"/>
            </a:pPr>
            <a:endParaRPr lang="en-US" sz="2800" b="1" dirty="0">
              <a:solidFill>
                <a:srgbClr val="002060"/>
              </a:solidFill>
              <a:latin typeface="Cambria" pitchFamily="18" charset="0"/>
              <a:ea typeface="Cambria" pitchFamily="18" charset="0"/>
            </a:endParaRPr>
          </a:p>
          <a:p>
            <a:pPr marL="285750" indent="-285750">
              <a:buFont typeface="Arial" pitchFamily="34" charset="0"/>
              <a:buChar char="•"/>
            </a:pPr>
            <a:r>
              <a:rPr lang="en-US" sz="2800" b="1" dirty="0">
                <a:solidFill>
                  <a:srgbClr val="309A22"/>
                </a:solidFill>
                <a:latin typeface="Cambria" pitchFamily="18" charset="0"/>
                <a:ea typeface="Cambria" pitchFamily="18" charset="0"/>
              </a:rPr>
              <a:t>To understand </a:t>
            </a:r>
            <a:r>
              <a:rPr lang="en-US" sz="2800" b="1" u="sng" dirty="0">
                <a:solidFill>
                  <a:srgbClr val="309A22"/>
                </a:solidFill>
                <a:latin typeface="Cambria" pitchFamily="18" charset="0"/>
                <a:ea typeface="Cambria" pitchFamily="18" charset="0"/>
              </a:rPr>
              <a:t>theories of ethics</a:t>
            </a:r>
            <a:r>
              <a:rPr lang="en-US" sz="2800" b="1" dirty="0">
                <a:solidFill>
                  <a:srgbClr val="309A22"/>
                </a:solidFill>
                <a:latin typeface="Cambria" pitchFamily="18" charset="0"/>
                <a:ea typeface="Cambria" pitchFamily="18" charset="0"/>
              </a:rPr>
              <a:t>. </a:t>
            </a:r>
          </a:p>
        </p:txBody>
      </p:sp>
      <p:sp>
        <p:nvSpPr>
          <p:cNvPr id="3" name="Rectangle 2"/>
          <p:cNvSpPr/>
          <p:nvPr/>
        </p:nvSpPr>
        <p:spPr>
          <a:xfrm>
            <a:off x="457200" y="482025"/>
            <a:ext cx="8382000" cy="584775"/>
          </a:xfrm>
          <a:prstGeom prst="rect">
            <a:avLst/>
          </a:prstGeom>
          <a:solidFill>
            <a:schemeClr val="accent2">
              <a:lumMod val="20000"/>
              <a:lumOff val="80000"/>
            </a:schemeClr>
          </a:solidFill>
        </p:spPr>
        <p:txBody>
          <a:bodyPr wrap="square">
            <a:spAutoFit/>
          </a:bodyPr>
          <a:lstStyle/>
          <a:p>
            <a:pPr algn="ctr"/>
            <a:r>
              <a:rPr lang="en-US" sz="3200" b="1" dirty="0">
                <a:solidFill>
                  <a:srgbClr val="002060"/>
                </a:solidFill>
                <a:latin typeface="Cambria" pitchFamily="18" charset="0"/>
                <a:ea typeface="Cambria" pitchFamily="18" charset="0"/>
              </a:rPr>
              <a:t>Course Objectives</a:t>
            </a:r>
            <a:endParaRPr lang="en-US" sz="3200" dirty="0">
              <a:solidFill>
                <a:srgbClr val="002060"/>
              </a:solidFill>
              <a:latin typeface="Cambria" pitchFamily="18" charset="0"/>
              <a:ea typeface="Cambria" pitchFamily="18" charset="0"/>
            </a:endParaRPr>
          </a:p>
        </p:txBody>
      </p:sp>
    </p:spTree>
    <p:extLst>
      <p:ext uri="{BB962C8B-B14F-4D97-AF65-F5344CB8AC3E}">
        <p14:creationId xmlns:p14="http://schemas.microsoft.com/office/powerpoint/2010/main" val="379796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Books and References</a:t>
            </a:r>
          </a:p>
        </p:txBody>
      </p:sp>
      <p:sp>
        <p:nvSpPr>
          <p:cNvPr id="3" name="Content Placeholder 2"/>
          <p:cNvSpPr>
            <a:spLocks noGrp="1"/>
          </p:cNvSpPr>
          <p:nvPr>
            <p:ph idx="1"/>
          </p:nvPr>
        </p:nvSpPr>
        <p:spPr>
          <a:xfrm>
            <a:off x="228600" y="1600200"/>
            <a:ext cx="8763000" cy="4876800"/>
          </a:xfrm>
        </p:spPr>
        <p:txBody>
          <a:bodyPr>
            <a:noAutofit/>
          </a:bodyPr>
          <a:lstStyle/>
          <a:p>
            <a:pPr marL="0" indent="0" algn="just">
              <a:buNone/>
            </a:pPr>
            <a:endParaRPr lang="en-US" sz="2000" dirty="0">
              <a:latin typeface="Cambria" pitchFamily="18" charset="0"/>
              <a:ea typeface="Cambria" pitchFamily="18" charset="0"/>
            </a:endParaRPr>
          </a:p>
          <a:p>
            <a:pPr marL="0" indent="0" algn="just">
              <a:buNone/>
            </a:pPr>
            <a:endParaRPr lang="en-US" sz="2000" dirty="0"/>
          </a:p>
          <a:p>
            <a:pPr algn="just"/>
            <a:endParaRPr lang="en-US" sz="2000" dirty="0"/>
          </a:p>
        </p:txBody>
      </p:sp>
      <p:sp>
        <p:nvSpPr>
          <p:cNvPr id="4" name="Rectangle 3"/>
          <p:cNvSpPr/>
          <p:nvPr/>
        </p:nvSpPr>
        <p:spPr>
          <a:xfrm>
            <a:off x="228600" y="1752600"/>
            <a:ext cx="8839200" cy="1938992"/>
          </a:xfrm>
          <a:prstGeom prst="rect">
            <a:avLst/>
          </a:prstGeom>
          <a:solidFill>
            <a:schemeClr val="tx2">
              <a:lumMod val="20000"/>
              <a:lumOff val="80000"/>
            </a:schemeClr>
          </a:solidFill>
        </p:spPr>
        <p:txBody>
          <a:bodyPr wrap="square">
            <a:spAutoFit/>
          </a:bodyPr>
          <a:lstStyle/>
          <a:p>
            <a:pPr algn="just"/>
            <a:r>
              <a:rPr lang="en-US" sz="2000" b="1" dirty="0">
                <a:latin typeface="Cambria" pitchFamily="18" charset="0"/>
                <a:ea typeface="Cambria" pitchFamily="18" charset="0"/>
              </a:rPr>
              <a:t>Text: </a:t>
            </a:r>
          </a:p>
          <a:p>
            <a:pPr marL="285750" indent="-285750" algn="just">
              <a:buFont typeface="Arial" pitchFamily="34" charset="0"/>
              <a:buChar char="•"/>
            </a:pPr>
            <a:r>
              <a:rPr lang="en-US" sz="2000" dirty="0">
                <a:solidFill>
                  <a:srgbClr val="C00000"/>
                </a:solidFill>
                <a:latin typeface="Cambria" pitchFamily="18" charset="0"/>
                <a:ea typeface="Cambria" pitchFamily="18" charset="0"/>
              </a:rPr>
              <a:t>John R </a:t>
            </a:r>
            <a:r>
              <a:rPr lang="en-US" sz="2000" dirty="0" err="1">
                <a:solidFill>
                  <a:srgbClr val="C00000"/>
                </a:solidFill>
                <a:latin typeface="Cambria" pitchFamily="18" charset="0"/>
                <a:ea typeface="Cambria" pitchFamily="18" charset="0"/>
              </a:rPr>
              <a:t>Boatright</a:t>
            </a:r>
            <a:r>
              <a:rPr lang="en-US" sz="2000" dirty="0">
                <a:solidFill>
                  <a:srgbClr val="C00000"/>
                </a:solidFill>
                <a:latin typeface="Cambria" pitchFamily="18" charset="0"/>
                <a:ea typeface="Cambria" pitchFamily="18" charset="0"/>
              </a:rPr>
              <a:t>, “</a:t>
            </a:r>
            <a:r>
              <a:rPr lang="en-US" sz="2000" b="1" dirty="0">
                <a:solidFill>
                  <a:srgbClr val="C00000"/>
                </a:solidFill>
                <a:latin typeface="Cambria" pitchFamily="18" charset="0"/>
                <a:ea typeface="Cambria" pitchFamily="18" charset="0"/>
              </a:rPr>
              <a:t>Ethics and the Conduct of Business</a:t>
            </a:r>
            <a:r>
              <a:rPr lang="en-US" sz="2000" dirty="0">
                <a:solidFill>
                  <a:srgbClr val="C00000"/>
                </a:solidFill>
                <a:latin typeface="Cambria" pitchFamily="18" charset="0"/>
                <a:ea typeface="Cambria" pitchFamily="18" charset="0"/>
              </a:rPr>
              <a:t>”, Pearson Education, New Delhi, 2003 </a:t>
            </a:r>
          </a:p>
          <a:p>
            <a:pPr marL="285750" indent="-285750" algn="just">
              <a:buFont typeface="Arial" pitchFamily="34" charset="0"/>
              <a:buChar char="•"/>
            </a:pPr>
            <a:endParaRPr lang="en-US" sz="2000" dirty="0">
              <a:solidFill>
                <a:srgbClr val="C00000"/>
              </a:solidFill>
              <a:latin typeface="Cambria" pitchFamily="18" charset="0"/>
              <a:ea typeface="Cambria" pitchFamily="18" charset="0"/>
            </a:endParaRPr>
          </a:p>
          <a:p>
            <a:pPr marL="285750" indent="-285750" algn="just">
              <a:buFont typeface="Arial" pitchFamily="34" charset="0"/>
              <a:buChar char="•"/>
            </a:pPr>
            <a:r>
              <a:rPr lang="en-US" sz="2000" dirty="0">
                <a:solidFill>
                  <a:srgbClr val="C00000"/>
                </a:solidFill>
                <a:latin typeface="Cambria" pitchFamily="18" charset="0"/>
                <a:ea typeface="Cambria" pitchFamily="18" charset="0"/>
              </a:rPr>
              <a:t>Edmund G </a:t>
            </a:r>
            <a:r>
              <a:rPr lang="en-US" sz="2000" dirty="0" err="1">
                <a:solidFill>
                  <a:srgbClr val="C00000"/>
                </a:solidFill>
                <a:latin typeface="Cambria" pitchFamily="18" charset="0"/>
                <a:ea typeface="Cambria" pitchFamily="18" charset="0"/>
              </a:rPr>
              <a:t>Seebauer</a:t>
            </a:r>
            <a:r>
              <a:rPr lang="en-US" sz="2000" dirty="0">
                <a:solidFill>
                  <a:srgbClr val="C00000"/>
                </a:solidFill>
                <a:latin typeface="Cambria" pitchFamily="18" charset="0"/>
                <a:ea typeface="Cambria" pitchFamily="18" charset="0"/>
              </a:rPr>
              <a:t> and Robert L Barry, “</a:t>
            </a:r>
            <a:r>
              <a:rPr lang="en-US" sz="2000" b="1" dirty="0" err="1">
                <a:solidFill>
                  <a:srgbClr val="C00000"/>
                </a:solidFill>
                <a:latin typeface="Cambria" pitchFamily="18" charset="0"/>
                <a:ea typeface="Cambria" pitchFamily="18" charset="0"/>
              </a:rPr>
              <a:t>Fundametals</a:t>
            </a:r>
            <a:r>
              <a:rPr lang="en-US" sz="2000" b="1" dirty="0">
                <a:solidFill>
                  <a:srgbClr val="C00000"/>
                </a:solidFill>
                <a:latin typeface="Cambria" pitchFamily="18" charset="0"/>
                <a:ea typeface="Cambria" pitchFamily="18" charset="0"/>
              </a:rPr>
              <a:t> of Ethics for Scientists and Engineers</a:t>
            </a:r>
            <a:r>
              <a:rPr lang="en-US" sz="2000" dirty="0">
                <a:solidFill>
                  <a:srgbClr val="C00000"/>
                </a:solidFill>
                <a:latin typeface="Cambria" pitchFamily="18" charset="0"/>
                <a:ea typeface="Cambria" pitchFamily="18" charset="0"/>
              </a:rPr>
              <a:t>”, Oxford University Press, Oxford, 2001 </a:t>
            </a:r>
          </a:p>
        </p:txBody>
      </p:sp>
      <p:sp>
        <p:nvSpPr>
          <p:cNvPr id="5" name="Rectangle 4"/>
          <p:cNvSpPr/>
          <p:nvPr/>
        </p:nvSpPr>
        <p:spPr>
          <a:xfrm>
            <a:off x="152400" y="3988475"/>
            <a:ext cx="8854966" cy="2031325"/>
          </a:xfrm>
          <a:prstGeom prst="rect">
            <a:avLst/>
          </a:prstGeom>
          <a:solidFill>
            <a:schemeClr val="accent2">
              <a:lumMod val="20000"/>
              <a:lumOff val="80000"/>
            </a:schemeClr>
          </a:solidFill>
        </p:spPr>
        <p:txBody>
          <a:bodyPr wrap="square">
            <a:spAutoFit/>
          </a:bodyPr>
          <a:lstStyle/>
          <a:p>
            <a:pPr algn="just"/>
            <a:r>
              <a:rPr lang="en-US" b="1" dirty="0">
                <a:latin typeface="Cambria" pitchFamily="18" charset="0"/>
                <a:ea typeface="Cambria" pitchFamily="18" charset="0"/>
              </a:rPr>
              <a:t>References:</a:t>
            </a:r>
          </a:p>
          <a:p>
            <a:pPr marL="285750" indent="-285750" algn="just">
              <a:buFont typeface="Arial" pitchFamily="34" charset="0"/>
              <a:buChar char="•"/>
            </a:pPr>
            <a:r>
              <a:rPr lang="en-US" b="1" dirty="0">
                <a:solidFill>
                  <a:srgbClr val="002060"/>
                </a:solidFill>
                <a:latin typeface="Cambria" pitchFamily="18" charset="0"/>
                <a:ea typeface="Cambria" pitchFamily="18" charset="0"/>
              </a:rPr>
              <a:t>Laura P. Hartman and Joe Desjardins, “Business Ethics: Decision Making for Personal Integrity and Social Responsibility” </a:t>
            </a:r>
            <a:r>
              <a:rPr lang="en-US" b="1" dirty="0" err="1">
                <a:solidFill>
                  <a:srgbClr val="002060"/>
                </a:solidFill>
                <a:latin typeface="Cambria" pitchFamily="18" charset="0"/>
                <a:ea typeface="Cambria" pitchFamily="18" charset="0"/>
              </a:rPr>
              <a:t>Mc</a:t>
            </a:r>
            <a:r>
              <a:rPr lang="en-US" b="1" dirty="0">
                <a:solidFill>
                  <a:srgbClr val="002060"/>
                </a:solidFill>
                <a:latin typeface="Cambria" pitchFamily="18" charset="0"/>
                <a:ea typeface="Cambria" pitchFamily="18" charset="0"/>
              </a:rPr>
              <a:t> </a:t>
            </a:r>
            <a:r>
              <a:rPr lang="en-US" b="1" dirty="0" err="1">
                <a:solidFill>
                  <a:srgbClr val="002060"/>
                </a:solidFill>
                <a:latin typeface="Cambria" pitchFamily="18" charset="0"/>
                <a:ea typeface="Cambria" pitchFamily="18" charset="0"/>
              </a:rPr>
              <a:t>Graw</a:t>
            </a:r>
            <a:r>
              <a:rPr lang="en-US" b="1" dirty="0">
                <a:solidFill>
                  <a:srgbClr val="002060"/>
                </a:solidFill>
                <a:latin typeface="Cambria" pitchFamily="18" charset="0"/>
                <a:ea typeface="Cambria" pitchFamily="18" charset="0"/>
              </a:rPr>
              <a:t> Hill education, India Pvt. Ltd. New Delhi 2013. </a:t>
            </a:r>
          </a:p>
          <a:p>
            <a:pPr marL="285750" indent="-285750" algn="just">
              <a:buFont typeface="Arial" pitchFamily="34" charset="0"/>
              <a:buChar char="•"/>
            </a:pPr>
            <a:r>
              <a:rPr lang="en-US" b="1" dirty="0">
                <a:solidFill>
                  <a:srgbClr val="002060"/>
                </a:solidFill>
                <a:latin typeface="Cambria" pitchFamily="18" charset="0"/>
                <a:ea typeface="Cambria" pitchFamily="18" charset="0"/>
              </a:rPr>
              <a:t>A Global Standard for Professional Ethics: Cross-Border Business Concerns By Allen, Catherine; Bunting, Robert Journal of Accountancy, Vol. 205, No. 5, May 2008 </a:t>
            </a:r>
          </a:p>
        </p:txBody>
      </p:sp>
    </p:spTree>
    <p:extLst>
      <p:ext uri="{BB962C8B-B14F-4D97-AF65-F5344CB8AC3E}">
        <p14:creationId xmlns:p14="http://schemas.microsoft.com/office/powerpoint/2010/main" val="151159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C6D63A-A9CB-4CC7-B6B1-41109142A2DD}" type="slidenum">
              <a:rPr lang="en-US" altLang="en-US" smtClean="0"/>
              <a:pPr/>
              <a:t>7</a:t>
            </a:fld>
            <a:endParaRPr lang="en-US" altLang="en-US"/>
          </a:p>
        </p:txBody>
      </p:sp>
      <p:sp>
        <p:nvSpPr>
          <p:cNvPr id="4099" name="Rectangle 4"/>
          <p:cNvSpPr>
            <a:spLocks noGrp="1" noChangeArrowheads="1"/>
          </p:cNvSpPr>
          <p:nvPr>
            <p:ph type="ctrTitle"/>
          </p:nvPr>
        </p:nvSpPr>
        <p:spPr bwMode="auto">
          <a:xfrm>
            <a:off x="5126182" y="2133600"/>
            <a:ext cx="3941618" cy="2136775"/>
          </a:xfrm>
          <a:solidFill>
            <a:schemeClr val="bg2"/>
          </a:solidFill>
        </p:spPr>
        <p:txBody>
          <a:bodyPr vert="horz" wrap="square" lIns="91440" tIns="45720" rIns="91440" bIns="45720" numCol="1" anchor="t" anchorCtr="0" compatLnSpc="1">
            <a:prstTxWarp prst="textNoShape">
              <a:avLst/>
            </a:prstTxWarp>
            <a:normAutofit fontScale="90000"/>
          </a:bodyPr>
          <a:lstStyle/>
          <a:p>
            <a:pPr algn="ctr"/>
            <a:br>
              <a:rPr lang="en-GB" altLang="en-US" sz="2000" b="1" dirty="0">
                <a:latin typeface="Arial Rounded MT Bold" pitchFamily="34" charset="0"/>
              </a:rPr>
            </a:br>
            <a:br>
              <a:rPr lang="en-GB" altLang="en-US" sz="2000" b="1" dirty="0">
                <a:latin typeface="Arial Rounded MT Bold" pitchFamily="34" charset="0"/>
              </a:rPr>
            </a:br>
            <a:r>
              <a:rPr lang="en-IN" sz="2400" b="1" dirty="0">
                <a:latin typeface="Arial Rounded MT Bold" pitchFamily="34" charset="0"/>
                <a:cs typeface="Times New Roman" pitchFamily="18" charset="0"/>
              </a:rPr>
              <a:t>Sustainable  Practices </a:t>
            </a:r>
            <a:r>
              <a:rPr lang="en-IN" sz="4800" dirty="0"/>
              <a:t>	</a:t>
            </a:r>
            <a:br>
              <a:rPr lang="en-IN" sz="4800" dirty="0"/>
            </a:br>
            <a:br>
              <a:rPr lang="en-US" altLang="en-US" sz="2000" dirty="0">
                <a:solidFill>
                  <a:schemeClr val="tx1"/>
                </a:solidFill>
                <a:latin typeface="Arial Rounded MT Bold" pitchFamily="34" charset="0"/>
              </a:rPr>
            </a:br>
            <a:endParaRPr lang="en-US" altLang="en-US" sz="2000" dirty="0">
              <a:solidFill>
                <a:schemeClr val="tx1"/>
              </a:solidFill>
              <a:latin typeface="Arial Rounded MT Bold" pitchFamily="34" charset="0"/>
            </a:endParaRPr>
          </a:p>
        </p:txBody>
      </p:sp>
      <p:pic>
        <p:nvPicPr>
          <p:cNvPr id="5" name="Picture 4"/>
          <p:cNvPicPr>
            <a:picLocks noChangeAspect="1"/>
          </p:cNvPicPr>
          <p:nvPr/>
        </p:nvPicPr>
        <p:blipFill>
          <a:blip r:embed="rId3"/>
          <a:stretch>
            <a:fillRect/>
          </a:stretch>
        </p:blipFill>
        <p:spPr>
          <a:xfrm>
            <a:off x="17331" y="0"/>
            <a:ext cx="5108851" cy="6629400"/>
          </a:xfrm>
          <a:prstGeom prst="rect">
            <a:avLst/>
          </a:prstGeom>
        </p:spPr>
      </p:pic>
    </p:spTree>
    <p:extLst>
      <p:ext uri="{BB962C8B-B14F-4D97-AF65-F5344CB8AC3E}">
        <p14:creationId xmlns:p14="http://schemas.microsoft.com/office/powerpoint/2010/main" val="25613320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828800"/>
            <a:ext cx="8534400" cy="3733800"/>
          </a:xfrm>
          <a:solidFill>
            <a:schemeClr val="bg2"/>
          </a:solidFill>
        </p:spPr>
        <p:txBody>
          <a:bodyPr>
            <a:noAutofit/>
          </a:bodyPr>
          <a:lstStyle/>
          <a:p>
            <a:r>
              <a:rPr lang="en-IN" b="1" dirty="0">
                <a:solidFill>
                  <a:srgbClr val="C00000"/>
                </a:solidFill>
                <a:latin typeface="Cambria" pitchFamily="18" charset="0"/>
                <a:ea typeface="Cambria" pitchFamily="18" charset="0"/>
              </a:rPr>
              <a:t>Green Practices </a:t>
            </a:r>
          </a:p>
          <a:p>
            <a:r>
              <a:rPr lang="en-US" b="1" dirty="0">
                <a:solidFill>
                  <a:srgbClr val="7030A0"/>
                </a:solidFill>
                <a:latin typeface="Cambria" pitchFamily="18" charset="0"/>
                <a:ea typeface="Cambria" pitchFamily="18" charset="0"/>
              </a:rPr>
              <a:t>Ethics to handle VUCA environment</a:t>
            </a:r>
          </a:p>
          <a:p>
            <a:pPr algn="just"/>
            <a:r>
              <a:rPr lang="en-US" b="1" dirty="0">
                <a:solidFill>
                  <a:srgbClr val="C00000"/>
                </a:solidFill>
                <a:latin typeface="Cambria" pitchFamily="18" charset="0"/>
                <a:ea typeface="Cambria" pitchFamily="18" charset="0"/>
              </a:rPr>
              <a:t>Important of sustainability</a:t>
            </a:r>
          </a:p>
        </p:txBody>
      </p:sp>
      <p:sp>
        <p:nvSpPr>
          <p:cNvPr id="6" name="Rectangle 2"/>
          <p:cNvSpPr>
            <a:spLocks noGrp="1" noChangeArrowheads="1"/>
          </p:cNvSpPr>
          <p:nvPr>
            <p:ph type="title"/>
          </p:nvPr>
        </p:nvSpPr>
        <p:spPr bwMode="auto">
          <a:xfrm>
            <a:off x="381000" y="5334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4800" b="1" dirty="0">
                <a:latin typeface="Arial Rounded MT Bold" pitchFamily="34" charset="0"/>
              </a:rPr>
              <a:t>Content</a:t>
            </a:r>
          </a:p>
        </p:txBody>
      </p:sp>
    </p:spTree>
    <p:extLst>
      <p:ext uri="{BB962C8B-B14F-4D97-AF65-F5344CB8AC3E}">
        <p14:creationId xmlns:p14="http://schemas.microsoft.com/office/powerpoint/2010/main" val="314846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bwMode="auto">
          <a:xfrm>
            <a:off x="381000" y="228600"/>
            <a:ext cx="8382000" cy="838200"/>
          </a:xfrm>
          <a:solidFill>
            <a:schemeClr val="accent1">
              <a:lumMod val="20000"/>
              <a:lumOff val="80000"/>
            </a:schemeClr>
          </a:solidFill>
        </p:spPr>
        <p:txBody>
          <a:bodyPr vert="horz" wrap="square" lIns="91440" tIns="45720" rIns="91440" bIns="45720" numCol="1" anchor="t" anchorCtr="0" compatLnSpc="1">
            <a:prstTxWarp prst="textNoShape">
              <a:avLst/>
            </a:prstTxWarp>
            <a:normAutofit/>
          </a:bodyPr>
          <a:lstStyle/>
          <a:p>
            <a:pPr algn="ctr" eaLnBrk="1" hangingPunct="1"/>
            <a:r>
              <a:rPr lang="en-US" altLang="en-US" sz="4800" b="1" dirty="0">
                <a:latin typeface="Arial Rounded MT Bold" pitchFamily="34" charset="0"/>
              </a:rPr>
              <a:t>Sustainable Practices</a:t>
            </a:r>
          </a:p>
        </p:txBody>
      </p:sp>
      <p:sp>
        <p:nvSpPr>
          <p:cNvPr id="14341" name="Rectangle 3"/>
          <p:cNvSpPr>
            <a:spLocks noGrp="1" noChangeArrowheads="1"/>
          </p:cNvSpPr>
          <p:nvPr>
            <p:ph type="body" idx="1"/>
          </p:nvPr>
        </p:nvSpPr>
        <p:spPr bwMode="auto">
          <a:xfrm>
            <a:off x="457200" y="1447800"/>
            <a:ext cx="5715000" cy="4953000"/>
          </a:xfrm>
          <a:solidFill>
            <a:srgbClr val="ECDFF5"/>
          </a:solidFill>
        </p:spPr>
        <p:txBody>
          <a:bodyPr vert="horz" wrap="square" lIns="91440" tIns="45720" rIns="91440" bIns="45720" numCol="1" anchor="t" anchorCtr="0" compatLnSpc="1">
            <a:prstTxWarp prst="textNoShape">
              <a:avLst/>
            </a:prstTxWarp>
            <a:noAutofit/>
          </a:bodyPr>
          <a:lstStyle/>
          <a:p>
            <a:pPr algn="just">
              <a:lnSpc>
                <a:spcPct val="130000"/>
              </a:lnSpc>
              <a:defRPr/>
            </a:pPr>
            <a:r>
              <a:rPr lang="en-GB" sz="2400" b="1" dirty="0">
                <a:solidFill>
                  <a:srgbClr val="FF0000"/>
                </a:solidFill>
                <a:latin typeface="Cambria" pitchFamily="18" charset="0"/>
                <a:ea typeface="Cambria" pitchFamily="18" charset="0"/>
              </a:rPr>
              <a:t>Sustainable practices</a:t>
            </a:r>
            <a:r>
              <a:rPr lang="en-GB" sz="2400" b="1" dirty="0">
                <a:solidFill>
                  <a:srgbClr val="002060"/>
                </a:solidFill>
                <a:latin typeface="Cambria" pitchFamily="18" charset="0"/>
                <a:ea typeface="Cambria" pitchFamily="18" charset="0"/>
              </a:rPr>
              <a:t> are the processes services employ to maintain the qualities that are valued in the physical environment. Living sustainably is about living within the means of natural systems (environment) and ensuring that our lifestyle doesn't harm other people (society and culture).</a:t>
            </a:r>
            <a:endParaRPr lang="en-US" sz="2400" b="1" dirty="0">
              <a:solidFill>
                <a:srgbClr val="002060"/>
              </a:solidFill>
              <a:latin typeface="Cambria" pitchFamily="18" charset="0"/>
              <a:ea typeface="Cambria" pitchFamily="18" charset="0"/>
            </a:endParaRPr>
          </a:p>
        </p:txBody>
      </p:sp>
      <p:sp>
        <p:nvSpPr>
          <p:cNvPr id="3" name="AutoShape 2" descr="Sustainable Practices Solidify Brickman's Place as a Landscaping Leader -  Environmental Watch"/>
          <p:cNvSpPr>
            <a:spLocks noChangeAspect="1" noChangeArrowheads="1"/>
          </p:cNvSpPr>
          <p:nvPr/>
        </p:nvSpPr>
        <p:spPr bwMode="auto">
          <a:xfrm>
            <a:off x="155575" y="-144463"/>
            <a:ext cx="4030650" cy="4030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362200"/>
            <a:ext cx="2705100" cy="2680350"/>
          </a:xfrm>
          <a:prstGeom prst="rect">
            <a:avLst/>
          </a:prstGeom>
        </p:spPr>
      </p:pic>
    </p:spTree>
    <p:extLst>
      <p:ext uri="{BB962C8B-B14F-4D97-AF65-F5344CB8AC3E}">
        <p14:creationId xmlns:p14="http://schemas.microsoft.com/office/powerpoint/2010/main" val="1655559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26145</TotalTime>
  <Words>1640</Words>
  <Application>Microsoft Office PowerPoint</Application>
  <PresentationFormat>On-screen Show (4:3)</PresentationFormat>
  <Paragraphs>205</Paragraphs>
  <Slides>27</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vt:lpstr>
      <vt:lpstr>Arial Black</vt:lpstr>
      <vt:lpstr>Arial Rounded MT Bold</vt:lpstr>
      <vt:lpstr>Calibri</vt:lpstr>
      <vt:lpstr>Cambria</vt:lpstr>
      <vt:lpstr>DroidSans</vt:lpstr>
      <vt:lpstr>Poppins</vt:lpstr>
      <vt:lpstr>Tahoma</vt:lpstr>
      <vt:lpstr>Clarity</vt:lpstr>
      <vt:lpstr>Professional  ethics &amp; social Responsibility</vt:lpstr>
      <vt:lpstr>PowerPoint Presentation</vt:lpstr>
      <vt:lpstr>PowerPoint Presentation</vt:lpstr>
      <vt:lpstr>PowerPoint Presentation</vt:lpstr>
      <vt:lpstr>PowerPoint Presentation</vt:lpstr>
      <vt:lpstr>Books and References</vt:lpstr>
      <vt:lpstr>  Sustainable  Practices    </vt:lpstr>
      <vt:lpstr>Content</vt:lpstr>
      <vt:lpstr>Sustainable Practices</vt:lpstr>
      <vt:lpstr>Example of Sustainable Practices</vt:lpstr>
      <vt:lpstr>Principles of Sustainable Practices</vt:lpstr>
      <vt:lpstr>Green Ethics</vt:lpstr>
      <vt:lpstr>Need of Green Ethics</vt:lpstr>
      <vt:lpstr>Green / Environmental Damage</vt:lpstr>
      <vt:lpstr>Green Ethics Principles</vt:lpstr>
      <vt:lpstr>VUCA Environment</vt:lpstr>
      <vt:lpstr>VUCA Environment Continued…</vt:lpstr>
      <vt:lpstr>PowerPoint Presentation</vt:lpstr>
      <vt:lpstr>PowerPoint Presentation</vt:lpstr>
      <vt:lpstr>PowerPoint Presentation</vt:lpstr>
      <vt:lpstr>PowerPoint Presentation</vt:lpstr>
      <vt:lpstr>Ethics to handle VUCA Environment</vt:lpstr>
      <vt:lpstr>Communication in a VUCA Environment</vt:lpstr>
      <vt:lpstr>How to overcome communication barriers</vt:lpstr>
      <vt:lpstr>Important of Sustainability </vt:lpstr>
      <vt:lpstr>Important of Sustainability Continued…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Dr. Renuka Nagpal</cp:lastModifiedBy>
  <cp:revision>653</cp:revision>
  <dcterms:created xsi:type="dcterms:W3CDTF">2011-10-17T19:46:53Z</dcterms:created>
  <dcterms:modified xsi:type="dcterms:W3CDTF">2022-02-11T05:42:21Z</dcterms:modified>
</cp:coreProperties>
</file>