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1" r:id="rId2"/>
    <p:sldId id="256" r:id="rId3"/>
    <p:sldId id="257" r:id="rId4"/>
    <p:sldId id="258" r:id="rId5"/>
    <p:sldId id="260" r:id="rId6"/>
    <p:sldId id="261" r:id="rId7"/>
    <p:sldId id="259" r:id="rId8"/>
    <p:sldId id="262" r:id="rId9"/>
    <p:sldId id="266" r:id="rId10"/>
    <p:sldId id="268" r:id="rId11"/>
    <p:sldId id="269" r:id="rId12"/>
    <p:sldId id="270"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4F1A69-EA0D-437F-A010-0CDD9009BE6A}">
          <p14:sldIdLst>
            <p14:sldId id="271"/>
            <p14:sldId id="256"/>
            <p14:sldId id="257"/>
            <p14:sldId id="258"/>
            <p14:sldId id="260"/>
            <p14:sldId id="261"/>
            <p14:sldId id="259"/>
            <p14:sldId id="262"/>
            <p14:sldId id="266"/>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75556" autoAdjust="0"/>
  </p:normalViewPr>
  <p:slideViewPr>
    <p:cSldViewPr snapToGrid="0" snapToObjects="1">
      <p:cViewPr varScale="1">
        <p:scale>
          <a:sx n="56" d="100"/>
          <a:sy n="5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1006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5255F-D3F7-B3AF-176A-26E5350C4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4803F5-CB8D-1F70-E230-0AED2B630D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B8858A-1E6A-DA68-10F3-433D6786CC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A0AB14-D1CE-4839-C364-AD9AB248C1ED}"/>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4012513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Enhanced Trust and Credibility</a:t>
            </a:r>
            <a:r>
              <a:rPr lang="en-US" sz="2400" b="0" i="0" dirty="0">
                <a:solidFill>
                  <a:srgbClr val="0D0D0D"/>
                </a:solidFill>
                <a:effectLst/>
                <a:latin typeface="Times New Roman" panose="02020603050405020304" pitchFamily="18" charset="0"/>
                <a:cs typeface="Times New Roman" panose="02020603050405020304" pitchFamily="18" charset="0"/>
              </a:rPr>
              <a:t>: Value-based ethics fosters trust and credibility among individuals, organizations, and communities by promoting transparency, integrity, and consistency in behavior and decision-making.</a:t>
            </a:r>
          </a:p>
          <a:p>
            <a:pPr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Improved Decision-Making</a:t>
            </a:r>
            <a:r>
              <a:rPr lang="en-US" sz="2400" b="0" i="0" dirty="0">
                <a:solidFill>
                  <a:srgbClr val="0D0D0D"/>
                </a:solidFill>
                <a:effectLst/>
                <a:latin typeface="Times New Roman" panose="02020603050405020304" pitchFamily="18" charset="0"/>
                <a:cs typeface="Times New Roman" panose="02020603050405020304" pitchFamily="18" charset="0"/>
              </a:rPr>
              <a:t>: Value-based ethics provides a clear framework for evaluating ethical dilemmas, enabling individuals and organizations to make more informed and principled decisions, which leads to better outcomes for all stakeholders involved.</a:t>
            </a:r>
          </a:p>
          <a:p>
            <a:pPr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Strengthened Relationships</a:t>
            </a:r>
            <a:r>
              <a:rPr lang="en-US" sz="2400" b="0" i="0" dirty="0">
                <a:solidFill>
                  <a:srgbClr val="0D0D0D"/>
                </a:solidFill>
                <a:effectLst/>
                <a:latin typeface="Times New Roman" panose="02020603050405020304" pitchFamily="18" charset="0"/>
                <a:cs typeface="Times New Roman" panose="02020603050405020304" pitchFamily="18" charset="0"/>
              </a:rPr>
              <a:t>: Value-based ethics cultivates strong and positive relationships based on mutual respect, fairness, and empathy. It encourages collaboration, teamwork, and effective communication, fostering a supportive environment conducive to success and well-being.</a:t>
            </a:r>
          </a:p>
          <a:p>
            <a:pPr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400" b="1" i="0" dirty="0">
                <a:solidFill>
                  <a:srgbClr val="0D0D0D"/>
                </a:solidFill>
                <a:effectLst/>
                <a:latin typeface="Times New Roman" panose="02020603050405020304" pitchFamily="18" charset="0"/>
                <a:cs typeface="Times New Roman" panose="02020603050405020304" pitchFamily="18" charset="0"/>
              </a:rPr>
              <a:t>4.Enhanced Reputation and Brand Image</a:t>
            </a:r>
            <a:r>
              <a:rPr lang="en-US" sz="2400" b="0" i="0" dirty="0">
                <a:solidFill>
                  <a:srgbClr val="0D0D0D"/>
                </a:solidFill>
                <a:effectLst/>
                <a:latin typeface="Times New Roman" panose="02020603050405020304" pitchFamily="18" charset="0"/>
                <a:cs typeface="Times New Roman" panose="02020603050405020304" pitchFamily="18" charset="0"/>
              </a:rPr>
              <a:t>: Organizations that prioritize value-based ethics often enjoy a positive reputation and brand image in the eyes of customers, employees, investors, and the broader community. This can lead to increased customer loyalty, employee satisfaction, and investor confidence, ultimately contributing to long-term success and sustainability.</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4756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Times New Roman" panose="02020603050405020304" pitchFamily="18" charset="0"/>
                <a:cs typeface="Times New Roman" panose="02020603050405020304" pitchFamily="18" charset="0"/>
              </a:rPr>
              <a:t>Compliance-based ethics primarily focus on adhering to laws, regulations, and standards set by external authorities. Organizations employing compliance-based ethics often prioritize avoiding legal penalties and regulatory violations. In contrast, value-based ethics centers on internal principles and moral values guiding behavior and decision-making. It emphasizes integrity, fairness, and accountability, going beyond mere compliance to foster a culture of ethical responsibility. While compliance-based ethics may ensure adherence to minimum legal requirements, value-based ethics promotes a deeper understanding of ethical principles and encourages proactive ethical behavior. Value-based ethics seeks to inspire trust, enhance relationships, and uphold organizational values, whereas compliance-based approaches often address ethics as a matter of legal obligation rather than moral conviction. Organizations embracing value-based ethics tend to foster stronger ethical cultures, encouraging individuals to act in accordance with their conscience and core values rather than simply following rules and regulations.</a:t>
            </a:r>
            <a:endParaRPr lang="en-US"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39937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36944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Compliance-based ethics prioritize strict adherence to legal and regulatory requirements within an organization. Key aspects include ensuring legal compliance, managing risks, establishing policies and procedures, enforcing accountability, and striving for continuous improvement. While valuable for minimizing legal risks, compliance-based ethics may overlook broader ethical considerations and moral obligations beyond legal requirements. Therefore, while important, compliance-based ethics should be complemented with broader ethical frameworks emphasizing values, integrity, and social responsibility for holistic ethical management.</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Compliance ethics face several challenges in practice:</a:t>
            </a:r>
          </a:p>
          <a:p>
            <a:endParaRPr lang="en-US" dirty="0"/>
          </a:p>
          <a:p>
            <a:r>
              <a:rPr lang="en-US" dirty="0"/>
              <a:t>1. **Complexity of Regulations**: In many industries, regulations are numerous, constantly changing, and sometimes contradictory. Keeping up with all these regulations can be daunting, leading to compliance gaps or errors.</a:t>
            </a:r>
          </a:p>
          <a:p>
            <a:endParaRPr lang="en-US" dirty="0"/>
          </a:p>
          <a:p>
            <a:r>
              <a:rPr lang="en-US" dirty="0"/>
              <a:t>2. **Cost of Compliance**: Ensuring compliance often requires significant resources in terms of time, money, and manpower. This can pose a challenge, especially for small businesses or organizations with limited budgets.</a:t>
            </a:r>
          </a:p>
          <a:p>
            <a:endParaRPr lang="en-US" dirty="0"/>
          </a:p>
          <a:p>
            <a:r>
              <a:rPr lang="en-US" dirty="0"/>
              <a:t>3. **Lack of Awareness and Training**: Employees may not fully understand the regulations they need to comply with or the consequences of non-compliance. Inadequate training can lead to unintentional violations.</a:t>
            </a:r>
          </a:p>
          <a:p>
            <a:endParaRPr lang="en-US" dirty="0"/>
          </a:p>
          <a:p>
            <a:r>
              <a:rPr lang="en-US" dirty="0"/>
              <a:t>4. **Changing Regulatory Landscape**: Regulatory environments can vary significantly across regions and evolve rapidly due to changes in laws, policies, or industry standards. Staying compliant in such dynamic environments can be challenging.</a:t>
            </a:r>
          </a:p>
          <a:p>
            <a:endParaRPr lang="en-US" dirty="0"/>
          </a:p>
          <a:p>
            <a:r>
              <a:rPr lang="en-US" dirty="0"/>
              <a:t>5. **Risk of Legal and Reputational Damage**: Non-compliance can result in legal penalties, fines, or lawsuits, as well as damage to the organization's reputation. Striking the right balance between compliance and risk management is crucial.</a:t>
            </a:r>
          </a:p>
          <a:p>
            <a:endParaRPr lang="en-US" dirty="0"/>
          </a:p>
          <a:p>
            <a:r>
              <a:rPr lang="en-US" dirty="0"/>
              <a:t>10. **Ethical Dilemmas**: Strict adherence to rules and regulations may sometimes conflict with ethical principles or the organization's values. Balancing legal compliance with ethical considerations can be challenging, particularly in gray areas.</a:t>
            </a:r>
          </a:p>
          <a:p>
            <a:endParaRPr lang="en-US" dirty="0"/>
          </a:p>
          <a:p>
            <a:r>
              <a:rPr lang="en-US" dirty="0"/>
              <a:t>Addressing these challenges requires a proactive approach to compliance management, including robust risk assessment, ongoing training and education, effective communication, and a culture of integrity and ethical behavior within the organization.</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Compliance-based ethics offer several benefits for organizations:</a:t>
            </a:r>
          </a:p>
          <a:p>
            <a:endParaRPr lang="en-US" dirty="0"/>
          </a:p>
          <a:p>
            <a:r>
              <a:rPr lang="en-US" dirty="0"/>
              <a:t>1. **Legal Protection**: Adhering to laws, regulations, and industry standards helps protect organizations from legal repercussions, including fines, penalties, and lawsuits. Compliance ensures that businesses operate within the bounds of the law, reducing the risk of legal liability.</a:t>
            </a:r>
          </a:p>
          <a:p>
            <a:endParaRPr lang="en-US" dirty="0"/>
          </a:p>
          <a:p>
            <a:r>
              <a:rPr lang="en-US" dirty="0"/>
              <a:t>3. **Enhanced Reputation**: Demonstrating a commitment to compliance and ethical conduct enhances an organization's reputation and credibility with stakeholders, including customers, investors, regulators, and the public. A strong reputation for ethical business practices can attract customers, investors, and talent, fostering long-term success.</a:t>
            </a:r>
          </a:p>
          <a:p>
            <a:endParaRPr lang="en-US" dirty="0"/>
          </a:p>
          <a:p>
            <a:r>
              <a:rPr lang="en-US" dirty="0"/>
              <a:t>4. **Improved Operational Efficiency**: Compliance-based ethics promote standardization and consistency in business processes and operations. By establishing clear policies, procedures, and controls, organizations can streamline operations, reduce inefficiencies, and optimize resource allocation.</a:t>
            </a:r>
          </a:p>
          <a:p>
            <a:endParaRPr lang="en-US" dirty="0"/>
          </a:p>
          <a:p>
            <a:r>
              <a:rPr lang="en-US" dirty="0"/>
              <a:t>5. **Increased Stakeholder Trust**: Compliance instills trust and confidence among stakeholders by demonstrating transparency, integrity, and accountability in business practices. Customers, investors, employees, and regulators are more likely to trust organizations that prioritize compliance and ethical behavior.</a:t>
            </a:r>
          </a:p>
          <a:p>
            <a:endParaRPr lang="en-US" dirty="0"/>
          </a:p>
          <a:p>
            <a:r>
              <a:rPr lang="en-US" dirty="0"/>
              <a:t>6. **Competitive Advantage**: Compliance can be a source of competitive advantage in industries where regulatory compliance is a key differentiator. Organizations that proactively address compliance requirements and adhere to ethical standards may outperform competitors and gain market share.</a:t>
            </a:r>
          </a:p>
          <a:p>
            <a:endParaRPr lang="en-US" dirty="0"/>
          </a:p>
          <a:p>
            <a:r>
              <a:rPr lang="en-US" dirty="0"/>
              <a:t>8. **Support for Ethical Culture**: Compliance-based ethics contribute to the development of an ethical organizational culture where employees are encouraged to act with integrity and uphold ethical standards. This fosters a positive work environment, promotes employee morale and engagement, and reduces the likelihood of ethical misconduct.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Case Study: Compliance-Based Ethics in the Financial Industry**</a:t>
            </a:r>
          </a:p>
          <a:p>
            <a:endParaRPr lang="en-US" dirty="0"/>
          </a:p>
          <a:p>
            <a:r>
              <a:rPr lang="en-US" dirty="0"/>
              <a:t>**Background:**</a:t>
            </a:r>
          </a:p>
          <a:p>
            <a:r>
              <a:rPr lang="en-US" dirty="0"/>
              <a:t>XYZ Bank is a leading financial institution operating globally. With a commitment to compliance and regulatory adherence, the bank has implemented strict policies and procedures to ensure legal compliance and mitigate risks associated with financial operations.</a:t>
            </a:r>
          </a:p>
          <a:p>
            <a:endParaRPr lang="en-US" dirty="0"/>
          </a:p>
          <a:p>
            <a:r>
              <a:rPr lang="en-US" dirty="0"/>
              <a:t>**Scenario:**</a:t>
            </a:r>
          </a:p>
          <a:p>
            <a:r>
              <a:rPr lang="en-US" dirty="0"/>
              <a:t>In recent years, the financial industry has faced increasing scrutiny from regulatory bodies regarding anti-money laundering (AML) and know-your-customer (KYC) compliance. XYZ Bank, like many others, has been under pressure to strengthen its AML and KYC practices to prevent illicit financial activities, such as money laundering and terrorist financing.</a:t>
            </a:r>
          </a:p>
          <a:p>
            <a:endParaRPr lang="en-US" dirty="0"/>
          </a:p>
          <a:p>
            <a:r>
              <a:rPr lang="en-US" dirty="0"/>
              <a:t>**Challenges:**</a:t>
            </a:r>
          </a:p>
          <a:p>
            <a:r>
              <a:rPr lang="en-US" dirty="0"/>
              <a:t>1. **Regulatory Complexity**: The bank operates in multiple jurisdictions, each with its own set of AML and KYC regulations. Keeping up with the evolving regulatory landscape and ensuring compliance across regions poses a significant challenge.</a:t>
            </a:r>
          </a:p>
          <a:p>
            <a:endParaRPr lang="en-US" dirty="0"/>
          </a:p>
          <a:p>
            <a:r>
              <a:rPr lang="en-US" dirty="0"/>
              <a:t>2. **High-Stakes Consequences**: Non-compliance with AML and KYC regulations can result in severe legal and reputational consequences for the bank, including hefty fines, loss of customer trust, and damage to its brand reputation.</a:t>
            </a:r>
          </a:p>
          <a:p>
            <a:endParaRPr lang="en-US" dirty="0"/>
          </a:p>
          <a:p>
            <a:r>
              <a:rPr lang="en-US" dirty="0"/>
              <a:t>3. **Technological Advancements**: The rise of digital banking and fintech innovations has introduced new challenges in detecting and preventing financial crimes. Implementing advanced technology solutions while maintaining compliance with regulatory requirements is a delicate balance.</a:t>
            </a:r>
          </a:p>
          <a:p>
            <a:endParaRPr lang="en-US" dirty="0"/>
          </a:p>
          <a:p>
            <a:r>
              <a:rPr lang="en-US" dirty="0"/>
              <a:t>4. **Client Onboarding Process**: The KYC process for new clients is critical for identifying and verifying their identities and assessing potential risks. However, the process can be time-consuming and resource-intensive, leading to delays in customer onboarding.</a:t>
            </a:r>
          </a:p>
          <a:p>
            <a:endParaRPr lang="en-US" dirty="0"/>
          </a:p>
          <a:p>
            <a:r>
              <a:rPr lang="en-US" dirty="0"/>
              <a:t>**Compliance-Based Approach:**</a:t>
            </a:r>
          </a:p>
          <a:p>
            <a:r>
              <a:rPr lang="en-US" dirty="0"/>
              <a:t>1. **Robust Policies and Procedures**: XYZ Bank has developed comprehensive AML and KYC policies and procedures that align with regulatory requirements. These policies cover customer due diligence, transaction monitoring, and reporting of suspicious activities.</a:t>
            </a:r>
          </a:p>
          <a:p>
            <a:endParaRPr lang="en-US" dirty="0"/>
          </a:p>
          <a:p>
            <a:r>
              <a:rPr lang="en-US" dirty="0"/>
              <a:t>2. **Regular Training and Education**: The bank provides regular training sessions and educational resources to its employees to ensure they understand their obligations under AML and KYC regulations. Training programs cover topics such as recognizing red flags, conducting enhanced due diligence, and reporting suspicious transactions.</a:t>
            </a:r>
          </a:p>
          <a:p>
            <a:endParaRPr lang="en-US" dirty="0"/>
          </a:p>
          <a:p>
            <a:r>
              <a:rPr lang="en-US" dirty="0"/>
              <a:t>3. **Technological Solutions**: XYZ Bank has invested in advanced technology solutions, including transaction monitoring systems, identity verification tools, and data analytics software, to enhance its ability to detect and prevent financial crimes. These technologies help automate compliance processes and improve the accuracy and efficiency of AML and KYC operations.</a:t>
            </a:r>
          </a:p>
          <a:p>
            <a:endParaRPr lang="en-US" dirty="0"/>
          </a:p>
          <a:p>
            <a:r>
              <a:rPr lang="en-US" dirty="0"/>
              <a:t>4. **Compliance Oversight and Governance**: The bank has established a dedicated compliance team responsible for overseeing AML and KYC compliance. This team conducts regular audits, reviews, and risk assessments to identify areas for improvement and ensure adherence to regulatory requirements.</a:t>
            </a:r>
          </a:p>
          <a:p>
            <a:endParaRPr lang="en-US" dirty="0"/>
          </a:p>
          <a:p>
            <a:r>
              <a:rPr lang="en-US" dirty="0"/>
              <a:t>**Outcome:**</a:t>
            </a:r>
          </a:p>
          <a:p>
            <a:r>
              <a:rPr lang="en-US" dirty="0"/>
              <a:t>By adopting a compliance-based approach to ethics, XYZ Bank has been able to strengthen its AML and KYC practices, mitigate regulatory risks, and enhance its reputation as a trusted financial institution. While challenges persist, the bank remains committed to upholding the highest standards of compliance and ethics in its operations.</a:t>
            </a:r>
          </a:p>
          <a:p>
            <a:endParaRPr lang="en-US" dirty="0"/>
          </a:p>
          <a:p>
            <a:r>
              <a:rPr lang="en-US" dirty="0"/>
              <a:t>**Conclusion:**</a:t>
            </a:r>
          </a:p>
          <a:p>
            <a:r>
              <a:rPr lang="en-US" dirty="0"/>
              <a:t>The case study of XYZ Bank highlights the importance of compliance-based ethics in the financial industry, particularly in the context of AML and KYC regulations. By prioritizing legal compliance, implementing robust policies and procedures, leveraging technology, and fostering a culture of compliance, organizations can effectively navigate regulatory challenges and uphold their ethical responsibilities in today's complex financial landscape.</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Principle-Centered</a:t>
            </a:r>
            <a:r>
              <a:rPr lang="en-US" sz="1200" b="0" i="0" dirty="0">
                <a:solidFill>
                  <a:srgbClr val="0D0D0D"/>
                </a:solidFill>
                <a:effectLst/>
                <a:latin typeface="Times New Roman" panose="02020603050405020304" pitchFamily="18" charset="0"/>
                <a:cs typeface="Times New Roman" panose="02020603050405020304" pitchFamily="18" charset="0"/>
              </a:rPr>
              <a:t>: Value-based ethics is centered around fundamental principles or values that guide moral decision-making. These principles often include honesty, integrity, fairness, respect for others, and compassion.</a:t>
            </a:r>
          </a:p>
          <a:p>
            <a:pPr algn="l">
              <a:buFont typeface="+mj-lt"/>
              <a:buAutoNum type="arabicPeriod"/>
            </a:pPr>
            <a:endParaRPr lang="en-US" sz="1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Subjectivity</a:t>
            </a:r>
            <a:r>
              <a:rPr lang="en-US" sz="1200" b="0" i="0" dirty="0">
                <a:solidFill>
                  <a:srgbClr val="0D0D0D"/>
                </a:solidFill>
                <a:effectLst/>
                <a:latin typeface="Times New Roman" panose="02020603050405020304" pitchFamily="18" charset="0"/>
                <a:cs typeface="Times New Roman" panose="02020603050405020304" pitchFamily="18" charset="0"/>
              </a:rPr>
              <a:t>: Value-based ethics recognizes that ethical judgments are often subjective and can vary based on individual beliefs, cultural backgrounds, and personal experiences. It emphasizes the importance of considering diverse perspectives and cultural contexts in ethical decision-making.</a:t>
            </a:r>
          </a:p>
          <a:p>
            <a:pPr algn="l">
              <a:buFont typeface="+mj-lt"/>
              <a:buAutoNum type="arabicPeriod"/>
            </a:pPr>
            <a:endParaRPr lang="en-US" sz="1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Ethical Relativism</a:t>
            </a:r>
            <a:r>
              <a:rPr lang="en-US" sz="1200" b="0" i="0" dirty="0">
                <a:solidFill>
                  <a:srgbClr val="0D0D0D"/>
                </a:solidFill>
                <a:effectLst/>
                <a:latin typeface="Times New Roman" panose="02020603050405020304" pitchFamily="18" charset="0"/>
                <a:cs typeface="Times New Roman" panose="02020603050405020304" pitchFamily="18" charset="0"/>
              </a:rPr>
              <a:t>: Value-based ethics acknowledges the existence of ethical relativism, which suggests that ethical principles and values may vary across different cultures, societies, and historical periods. It encourages individuals to critically evaluate and reflect on their own values and beliefs in relation to broader ethical frameworks.</a:t>
            </a:r>
          </a:p>
          <a:p>
            <a:pPr algn="l">
              <a:buFont typeface="+mj-lt"/>
              <a:buAutoNum type="arabicPeriod"/>
            </a:pPr>
            <a:endParaRPr lang="en-US" sz="1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Focus on Consequences and Intentions</a:t>
            </a:r>
            <a:r>
              <a:rPr lang="en-US" sz="1200" b="0" i="0" dirty="0">
                <a:solidFill>
                  <a:srgbClr val="0D0D0D"/>
                </a:solidFill>
                <a:effectLst/>
                <a:latin typeface="Times New Roman" panose="02020603050405020304" pitchFamily="18" charset="0"/>
                <a:cs typeface="Times New Roman" panose="02020603050405020304" pitchFamily="18" charset="0"/>
              </a:rPr>
              <a:t>: Value-based ethics considers both the consequences of actions and the intentions behind them when evaluating their ethical implications. It emphasizes the importance of considering the potential impact of actions on stakeholders and society as a whole, as well as the moral intentions driving those actions.</a:t>
            </a:r>
          </a:p>
          <a:p>
            <a:pPr algn="l">
              <a:buFont typeface="+mj-lt"/>
              <a:buAutoNum type="arabicPeriod"/>
            </a:pPr>
            <a:endParaRPr lang="en-US" sz="1200" b="0" i="0" dirty="0">
              <a:solidFill>
                <a:srgbClr val="0D0D0D"/>
              </a:solidFill>
              <a:effectLst/>
              <a:latin typeface="Times New Roman" panose="02020603050405020304" pitchFamily="18" charset="0"/>
              <a:cs typeface="Times New Roman" panose="02020603050405020304" pitchFamily="18" charset="0"/>
            </a:endParaRPr>
          </a:p>
          <a:p>
            <a:pPr algn="l"/>
            <a:r>
              <a:rPr lang="en-US" sz="1200" b="1" i="0" dirty="0">
                <a:solidFill>
                  <a:srgbClr val="0D0D0D"/>
                </a:solidFill>
                <a:effectLst/>
                <a:latin typeface="Times New Roman" panose="02020603050405020304" pitchFamily="18" charset="0"/>
                <a:cs typeface="Times New Roman" panose="02020603050405020304" pitchFamily="18" charset="0"/>
              </a:rPr>
              <a:t>5.Personal Responsibility</a:t>
            </a:r>
            <a:r>
              <a:rPr lang="en-US" sz="1200" b="0" i="0" dirty="0">
                <a:solidFill>
                  <a:srgbClr val="0D0D0D"/>
                </a:solidFill>
                <a:effectLst/>
                <a:latin typeface="Times New Roman" panose="02020603050405020304" pitchFamily="18" charset="0"/>
                <a:cs typeface="Times New Roman" panose="02020603050405020304" pitchFamily="18" charset="0"/>
              </a:rPr>
              <a:t>: Value-based ethics emphasizes personal responsibility and accountability for one's actions. It encourages individuals to act in accordance with their values and to consider the ethical implications of their decisions on themselves and others.</a:t>
            </a:r>
          </a:p>
          <a:p>
            <a:pPr algn="l">
              <a:buFont typeface="+mj-lt"/>
              <a:buAutoNum type="arabicPeriod"/>
            </a:pPr>
            <a:endParaRPr lang="en-US" sz="1200" b="0" i="0" dirty="0">
              <a:solidFill>
                <a:srgbClr val="0D0D0D"/>
              </a:solidFill>
              <a:effectLst/>
              <a:latin typeface="Times New Roman" panose="02020603050405020304" pitchFamily="18" charset="0"/>
              <a:cs typeface="Times New Roman" panose="02020603050405020304" pitchFamily="18" charset="0"/>
            </a:endParaRPr>
          </a:p>
          <a:p>
            <a:pPr algn="l"/>
            <a:r>
              <a:rPr lang="en-US" sz="1200" b="1" i="0" dirty="0">
                <a:solidFill>
                  <a:srgbClr val="0D0D0D"/>
                </a:solidFill>
                <a:effectLst/>
                <a:latin typeface="Times New Roman" panose="02020603050405020304" pitchFamily="18" charset="0"/>
                <a:cs typeface="Times New Roman" panose="02020603050405020304" pitchFamily="18" charset="0"/>
              </a:rPr>
              <a:t>6.Conflict Resolution</a:t>
            </a:r>
            <a:r>
              <a:rPr lang="en-US" sz="1200" b="0" i="0" dirty="0">
                <a:solidFill>
                  <a:srgbClr val="0D0D0D"/>
                </a:solidFill>
                <a:effectLst/>
                <a:latin typeface="Times New Roman" panose="02020603050405020304" pitchFamily="18" charset="0"/>
                <a:cs typeface="Times New Roman" panose="02020603050405020304" pitchFamily="18" charset="0"/>
              </a:rPr>
              <a:t>: Value-based ethics provides a framework for resolving ethical conflicts by prioritizing fundamental values and principles. It encourages individuals to engage in dialogue, negotiation, and compromise to find ethical solutions that balance competing interests and values.</a:t>
            </a:r>
          </a:p>
          <a:p>
            <a:pPr algn="l"/>
            <a:endParaRPr lang="en-US" sz="1200" dirty="0">
              <a:solidFill>
                <a:srgbClr val="0D0D0D"/>
              </a:solidFill>
              <a:latin typeface="Times New Roman" panose="02020603050405020304" pitchFamily="18" charset="0"/>
              <a:cs typeface="Times New Roman" panose="02020603050405020304" pitchFamily="18" charset="0"/>
            </a:endParaRPr>
          </a:p>
          <a:p>
            <a:pPr algn="l"/>
            <a:r>
              <a:rPr lang="en-US" sz="1200" b="1" i="0" dirty="0">
                <a:solidFill>
                  <a:srgbClr val="0D0D0D"/>
                </a:solidFill>
                <a:effectLst/>
                <a:latin typeface="Times New Roman" panose="02020603050405020304" pitchFamily="18" charset="0"/>
                <a:cs typeface="Times New Roman" panose="02020603050405020304" pitchFamily="18" charset="0"/>
              </a:rPr>
              <a:t>7.Continuous Reflection and Improvement</a:t>
            </a:r>
            <a:r>
              <a:rPr lang="en-US" sz="1200" b="0" i="0" dirty="0">
                <a:solidFill>
                  <a:srgbClr val="0D0D0D"/>
                </a:solidFill>
                <a:effectLst/>
                <a:latin typeface="Times New Roman" panose="02020603050405020304" pitchFamily="18" charset="0"/>
                <a:cs typeface="Times New Roman" panose="02020603050405020304" pitchFamily="18" charset="0"/>
              </a:rPr>
              <a:t>: Value-based ethics promotes continuous reflection and self-examination to refine one's values and ethical decision-making skills over time. It recognizes that ethical dilemmas are complex and dynamic, requiring ongoing evaluation and adaptation in response to changing circumstances and contexts.</a:t>
            </a:r>
          </a:p>
          <a:p>
            <a:pPr algn="l">
              <a:buFont typeface="+mj-lt"/>
              <a:buAutoNum type="arabicPeriod"/>
            </a:pPr>
            <a:endParaRPr lang="en-US" sz="1200" b="0" i="0" dirty="0">
              <a:solidFill>
                <a:srgbClr val="0D0D0D"/>
              </a:solidFill>
              <a:effectLst/>
              <a:latin typeface="Times New Roman" panose="02020603050405020304" pitchFamily="18" charset="0"/>
              <a:cs typeface="Times New Roman" panose="02020603050405020304" pitchFamily="18" charset="0"/>
            </a:endParaRPr>
          </a:p>
          <a:p>
            <a:pPr algn="l"/>
            <a:r>
              <a:rPr lang="en-US" sz="1200" b="1" i="0" dirty="0">
                <a:solidFill>
                  <a:srgbClr val="0D0D0D"/>
                </a:solidFill>
                <a:effectLst/>
                <a:latin typeface="Times New Roman" panose="02020603050405020304" pitchFamily="18" charset="0"/>
                <a:cs typeface="Times New Roman" panose="02020603050405020304" pitchFamily="18" charset="0"/>
              </a:rPr>
              <a:t>8.Integration with Organizational Culture</a:t>
            </a:r>
            <a:r>
              <a:rPr lang="en-US" sz="1200" b="0" i="0" dirty="0">
                <a:solidFill>
                  <a:srgbClr val="0D0D0D"/>
                </a:solidFill>
                <a:effectLst/>
                <a:latin typeface="Times New Roman" panose="02020603050405020304" pitchFamily="18" charset="0"/>
                <a:cs typeface="Times New Roman" panose="02020603050405020304" pitchFamily="18" charset="0"/>
              </a:rPr>
              <a:t>: In organizational contexts, value-based ethics emphasizes the importance of integrating ethical values and principles into the culture, policies, and practices of the organization. It encourages leaders to promote a culture of integrity, transparency, and ethical behavior throughout the organization.</a:t>
            </a:r>
          </a:p>
          <a:p>
            <a:pPr algn="l">
              <a:buFont typeface="+mj-lt"/>
              <a:buAutoNum type="arabicPeriod"/>
            </a:pPr>
            <a:endParaRPr lang="en-US" sz="1200" b="0" i="0" dirty="0">
              <a:solidFill>
                <a:srgbClr val="0D0D0D"/>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300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4F437-99F9-BB8E-BEA0-5AF58E1E651D}"/>
            </a:ext>
          </a:extLst>
        </p:cNvPr>
        <p:cNvGrpSpPr/>
        <p:nvPr/>
      </p:nvGrpSpPr>
      <p:grpSpPr>
        <a:xfrm>
          <a:off x="0" y="0"/>
          <a:ext cx="0" cy="0"/>
          <a:chOff x="0" y="0"/>
          <a:chExt cx="0" cy="0"/>
        </a:xfrm>
      </p:grpSpPr>
      <p:sp>
        <p:nvSpPr>
          <p:cNvPr id="5" name="Text 2">
            <a:extLst>
              <a:ext uri="{FF2B5EF4-FFF2-40B4-BE49-F238E27FC236}">
                <a16:creationId xmlns:a16="http://schemas.microsoft.com/office/drawing/2014/main" id="{D6D94AE6-1C54-9686-5AE4-3FA9BF17BD2C}"/>
              </a:ext>
            </a:extLst>
          </p:cNvPr>
          <p:cNvSpPr/>
          <p:nvPr/>
        </p:nvSpPr>
        <p:spPr>
          <a:xfrm>
            <a:off x="896102" y="2679253"/>
            <a:ext cx="12838196" cy="1784965"/>
          </a:xfrm>
          <a:prstGeom prst="rect">
            <a:avLst/>
          </a:prstGeom>
          <a:noFill/>
          <a:ln/>
        </p:spPr>
        <p:txBody>
          <a:bodyPr wrap="square" rtlCol="0" anchor="t"/>
          <a:lstStyle/>
          <a:p>
            <a:pPr marL="0" indent="0" algn="ctr">
              <a:lnSpc>
                <a:spcPts val="6561"/>
              </a:lnSpc>
              <a:buNone/>
            </a:pPr>
            <a:r>
              <a:rPr lang="en-US" sz="5249" b="1" dirty="0">
                <a:solidFill>
                  <a:srgbClr val="484237"/>
                </a:solidFill>
                <a:latin typeface="Times New Roman" panose="02020603050405020304" pitchFamily="18" charset="0"/>
                <a:ea typeface="Gelasio" pitchFamily="34" charset="-122"/>
                <a:cs typeface="Times New Roman" panose="02020603050405020304" pitchFamily="18" charset="0"/>
              </a:rPr>
              <a:t>Compliance-Based Ethics and Value-Based Ethics</a:t>
            </a:r>
            <a:endParaRPr lang="en-US" sz="5249" dirty="0">
              <a:latin typeface="Times New Roman" panose="02020603050405020304" pitchFamily="18" charset="0"/>
              <a:cs typeface="Times New Roman" panose="02020603050405020304" pitchFamily="18" charset="0"/>
            </a:endParaRPr>
          </a:p>
        </p:txBody>
      </p:sp>
      <p:sp>
        <p:nvSpPr>
          <p:cNvPr id="7" name="Shape 4">
            <a:extLst>
              <a:ext uri="{FF2B5EF4-FFF2-40B4-BE49-F238E27FC236}">
                <a16:creationId xmlns:a16="http://schemas.microsoft.com/office/drawing/2014/main" id="{E88057AF-895F-73BB-D263-D48767F62CC8}"/>
              </a:ext>
            </a:extLst>
          </p:cNvPr>
          <p:cNvSpPr/>
          <p:nvPr/>
        </p:nvSpPr>
        <p:spPr>
          <a:xfrm>
            <a:off x="833199" y="6189226"/>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2" name="TextBox 1">
            <a:extLst>
              <a:ext uri="{FF2B5EF4-FFF2-40B4-BE49-F238E27FC236}">
                <a16:creationId xmlns:a16="http://schemas.microsoft.com/office/drawing/2014/main" id="{8E18D8D0-0F79-97AC-321A-E6ABBE2F69F1}"/>
              </a:ext>
            </a:extLst>
          </p:cNvPr>
          <p:cNvSpPr txBox="1"/>
          <p:nvPr/>
        </p:nvSpPr>
        <p:spPr>
          <a:xfrm>
            <a:off x="11150221" y="6366927"/>
            <a:ext cx="4435522"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By –</a:t>
            </a:r>
          </a:p>
          <a:p>
            <a:r>
              <a:rPr lang="en-US" sz="2800" b="1" dirty="0">
                <a:latin typeface="Times New Roman" panose="02020603050405020304" pitchFamily="18" charset="0"/>
                <a:cs typeface="Times New Roman" panose="02020603050405020304" pitchFamily="18" charset="0"/>
              </a:rPr>
              <a:t>Rohan </a:t>
            </a:r>
            <a:r>
              <a:rPr lang="en-US" sz="2800" b="1" dirty="0" err="1">
                <a:latin typeface="Times New Roman" panose="02020603050405020304" pitchFamily="18" charset="0"/>
                <a:cs typeface="Times New Roman" panose="02020603050405020304" pitchFamily="18" charset="0"/>
              </a:rPr>
              <a:t>Dobriyal</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Sujal Chauhan</a:t>
            </a:r>
          </a:p>
        </p:txBody>
      </p:sp>
    </p:spTree>
    <p:extLst>
      <p:ext uri="{BB962C8B-B14F-4D97-AF65-F5344CB8AC3E}">
        <p14:creationId xmlns:p14="http://schemas.microsoft.com/office/powerpoint/2010/main" val="282871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EA1748-CA8C-1FE3-AA7F-93F75C8CDA36}"/>
              </a:ext>
            </a:extLst>
          </p:cNvPr>
          <p:cNvSpPr txBox="1"/>
          <p:nvPr/>
        </p:nvSpPr>
        <p:spPr>
          <a:xfrm>
            <a:off x="8164090" y="914401"/>
            <a:ext cx="4987815" cy="20498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0">
                <a:effectLst/>
                <a:latin typeface="+mj-lt"/>
                <a:ea typeface="+mj-ea"/>
                <a:cs typeface="+mj-cs"/>
              </a:rPr>
              <a:t>Benefits of Value-Based Ethics</a:t>
            </a:r>
            <a:endParaRPr lang="en-US" sz="4800" b="1">
              <a:latin typeface="+mj-lt"/>
              <a:ea typeface="+mj-ea"/>
              <a:cs typeface="+mj-cs"/>
            </a:endParaRPr>
          </a:p>
        </p:txBody>
      </p:sp>
      <p:pic>
        <p:nvPicPr>
          <p:cNvPr id="5" name="Picture 4" descr="Hands-on top of each other">
            <a:extLst>
              <a:ext uri="{FF2B5EF4-FFF2-40B4-BE49-F238E27FC236}">
                <a16:creationId xmlns:a16="http://schemas.microsoft.com/office/drawing/2014/main" id="{1C256E53-F7B4-45BF-36F3-DCC1867222B6}"/>
              </a:ext>
            </a:extLst>
          </p:cNvPr>
          <p:cNvPicPr>
            <a:picLocks noChangeAspect="1"/>
          </p:cNvPicPr>
          <p:nvPr/>
        </p:nvPicPr>
        <p:blipFill rotWithShape="1">
          <a:blip r:embed="rId3"/>
          <a:srcRect l="51906" r="9205" b="-1"/>
          <a:stretch/>
        </p:blipFill>
        <p:spPr>
          <a:xfrm>
            <a:off x="-1" y="-2"/>
            <a:ext cx="7315201" cy="8229602"/>
          </a:xfrm>
          <a:prstGeom prst="rect">
            <a:avLst/>
          </a:prstGeom>
        </p:spPr>
      </p:pic>
      <p:sp>
        <p:nvSpPr>
          <p:cNvPr id="3" name="TextBox 2">
            <a:extLst>
              <a:ext uri="{FF2B5EF4-FFF2-40B4-BE49-F238E27FC236}">
                <a16:creationId xmlns:a16="http://schemas.microsoft.com/office/drawing/2014/main" id="{B6328C70-1698-8F2A-C132-3802D589299F}"/>
              </a:ext>
            </a:extLst>
          </p:cNvPr>
          <p:cNvSpPr txBox="1"/>
          <p:nvPr/>
        </p:nvSpPr>
        <p:spPr>
          <a:xfrm>
            <a:off x="8164090" y="1269242"/>
            <a:ext cx="4987815" cy="621885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Enhanced Trust and Credibility</a:t>
            </a:r>
          </a:p>
          <a:p>
            <a:pPr indent="-228600">
              <a:lnSpc>
                <a:spcPct val="90000"/>
              </a:lnSpc>
              <a:spcAft>
                <a:spcPts val="6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Improved Decision-Making</a:t>
            </a:r>
          </a:p>
          <a:p>
            <a:pPr indent="-228600">
              <a:lnSpc>
                <a:spcPct val="90000"/>
              </a:lnSpc>
              <a:spcAft>
                <a:spcPts val="6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Strengthened Relationships</a:t>
            </a:r>
          </a:p>
          <a:p>
            <a:pPr indent="-228600">
              <a:lnSpc>
                <a:spcPct val="90000"/>
              </a:lnSpc>
              <a:spcAft>
                <a:spcPts val="6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4.Enhanced Reputation and Brand Image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18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431F0-BFEA-E148-76B9-01AA81F1C0DA}"/>
              </a:ext>
            </a:extLst>
          </p:cNvPr>
          <p:cNvSpPr txBox="1"/>
          <p:nvPr/>
        </p:nvSpPr>
        <p:spPr>
          <a:xfrm>
            <a:off x="1009497" y="658368"/>
            <a:ext cx="4321032" cy="651784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500" b="1" kern="1200">
                <a:solidFill>
                  <a:schemeClr val="tx1"/>
                </a:solidFill>
                <a:latin typeface="+mj-lt"/>
                <a:ea typeface="+mj-ea"/>
                <a:cs typeface="+mj-cs"/>
              </a:rPr>
              <a:t>Comparison Between Compliance-Based and Value-Based Ethics</a:t>
            </a:r>
          </a:p>
        </p:txBody>
      </p:sp>
      <p:sp>
        <p:nvSpPr>
          <p:cNvPr id="2" name="TextBox 1">
            <a:extLst>
              <a:ext uri="{FF2B5EF4-FFF2-40B4-BE49-F238E27FC236}">
                <a16:creationId xmlns:a16="http://schemas.microsoft.com/office/drawing/2014/main" id="{82337CEA-4CF2-83DC-1880-59582FEBAA54}"/>
              </a:ext>
            </a:extLst>
          </p:cNvPr>
          <p:cNvSpPr txBox="1"/>
          <p:nvPr/>
        </p:nvSpPr>
        <p:spPr>
          <a:xfrm>
            <a:off x="6151701" y="662509"/>
            <a:ext cx="7469202" cy="6517843"/>
          </a:xfrm>
          <a:prstGeom prst="rect">
            <a:avLst/>
          </a:prstGeom>
        </p:spPr>
        <p:txBody>
          <a:bodyPr vert="horz" lIns="91440" tIns="45720" rIns="91440" bIns="45720" rtlCol="0" anchor="ctr">
            <a:noAutofit/>
          </a:bodyPr>
          <a:lstStyle/>
          <a:p>
            <a:pPr>
              <a:lnSpc>
                <a:spcPct val="90000"/>
              </a:lnSpc>
              <a:spcAft>
                <a:spcPts val="600"/>
              </a:spcAft>
            </a:pPr>
            <a:r>
              <a:rPr lang="en-US" sz="2800" b="0" i="0">
                <a:effectLst/>
                <a:latin typeface="Times New Roman" panose="02020603050405020304" pitchFamily="18" charset="0"/>
                <a:cs typeface="Times New Roman" panose="02020603050405020304" pitchFamily="18" charset="0"/>
              </a:rPr>
              <a:t>Compliance-based ethics primarily focus on adhering to laws, regulations, and standards set by external authorities. Organizations employing compliance-based ethics often prioritize avoiding legal penalties and regulatory violations. In contrast, value-based ethics centers on internal principles and moral values guiding behavior and decision-making. It emphasizes integrity, fairness, and accountability, going beyond mere compliance to foster a culture of ethical responsibility.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83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2816896"/>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725C9711-5D02-FFA2-2DE2-25612B2DC4C0}"/>
              </a:ext>
            </a:extLst>
          </p:cNvPr>
          <p:cNvSpPr txBox="1"/>
          <p:nvPr/>
        </p:nvSpPr>
        <p:spPr>
          <a:xfrm>
            <a:off x="1005840" y="481465"/>
            <a:ext cx="12618720" cy="161767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500" b="1" kern="1200">
                <a:solidFill>
                  <a:srgbClr val="FFFFFF"/>
                </a:solidFill>
                <a:latin typeface="+mj-lt"/>
                <a:ea typeface="+mj-ea"/>
                <a:cs typeface="+mj-cs"/>
              </a:rPr>
              <a:t>CONCLUSION</a:t>
            </a:r>
          </a:p>
        </p:txBody>
      </p:sp>
      <p:sp>
        <p:nvSpPr>
          <p:cNvPr id="3" name="TextBox 2">
            <a:extLst>
              <a:ext uri="{FF2B5EF4-FFF2-40B4-BE49-F238E27FC236}">
                <a16:creationId xmlns:a16="http://schemas.microsoft.com/office/drawing/2014/main" id="{FE9F463B-BE50-43D0-4382-E58E7F817172}"/>
              </a:ext>
            </a:extLst>
          </p:cNvPr>
          <p:cNvSpPr txBox="1"/>
          <p:nvPr/>
        </p:nvSpPr>
        <p:spPr>
          <a:xfrm>
            <a:off x="1005840" y="3104146"/>
            <a:ext cx="12618720" cy="4308209"/>
          </a:xfrm>
          <a:prstGeom prst="rect">
            <a:avLst/>
          </a:prstGeom>
        </p:spPr>
        <p:txBody>
          <a:bodyPr vert="horz" lIns="91440" tIns="45720" rIns="91440" bIns="45720" rtlCol="0">
            <a:normAutofit/>
          </a:bodyPr>
          <a:lstStyle/>
          <a:p>
            <a:pPr>
              <a:lnSpc>
                <a:spcPct val="90000"/>
              </a:lnSpc>
              <a:spcAft>
                <a:spcPts val="600"/>
              </a:spcAft>
            </a:pPr>
            <a:r>
              <a:rPr lang="en-US" sz="3600" dirty="0">
                <a:latin typeface="Times New Roman" panose="02020603050405020304" pitchFamily="18" charset="0"/>
                <a:cs typeface="Times New Roman" panose="02020603050405020304" pitchFamily="18" charset="0"/>
              </a:rPr>
              <a:t>In conclusion, both compliance-based and value-based ethics play crucial roles in guiding behavior and decision-making within organizations. While compliance-based ethics ensure adherence to rules and regulations, value-based ethics promote ethical behavior aligned with personal and organizational values.</a:t>
            </a:r>
          </a:p>
          <a:p>
            <a:pPr indent="-228600">
              <a:lnSpc>
                <a:spcPct val="90000"/>
              </a:lnSpc>
              <a:spcAft>
                <a:spcPts val="600"/>
              </a:spcAft>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77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 2"/>
          <p:cNvSpPr/>
          <p:nvPr/>
        </p:nvSpPr>
        <p:spPr>
          <a:xfrm>
            <a:off x="922048" y="894288"/>
            <a:ext cx="12269484" cy="1784965"/>
          </a:xfrm>
          <a:prstGeom prst="rect">
            <a:avLst/>
          </a:prstGeom>
          <a:noFill/>
          <a:ln/>
        </p:spPr>
        <p:txBody>
          <a:bodyPr wrap="square" rtlCol="0" anchor="t"/>
          <a:lstStyle/>
          <a:p>
            <a:pPr marL="0" indent="0">
              <a:lnSpc>
                <a:spcPts val="6561"/>
              </a:lnSpc>
              <a:buNone/>
            </a:pPr>
            <a:r>
              <a:rPr lang="en-US" sz="5400" b="1" dirty="0">
                <a:solidFill>
                  <a:srgbClr val="484237"/>
                </a:solidFill>
                <a:latin typeface="Times New Roman" panose="02020603050405020304" pitchFamily="18" charset="0"/>
                <a:ea typeface="Gelasio" pitchFamily="34" charset="-122"/>
                <a:cs typeface="Times New Roman" panose="02020603050405020304" pitchFamily="18" charset="0"/>
              </a:rPr>
              <a:t>Introduction</a:t>
            </a:r>
            <a:r>
              <a:rPr lang="en-US" sz="5249" b="1" dirty="0">
                <a:solidFill>
                  <a:srgbClr val="484237"/>
                </a:solidFill>
                <a:latin typeface="Times New Roman" panose="02020603050405020304" pitchFamily="18" charset="0"/>
                <a:ea typeface="Gelasio" pitchFamily="34" charset="-122"/>
                <a:cs typeface="Times New Roman" panose="02020603050405020304" pitchFamily="18" charset="0"/>
              </a:rPr>
              <a:t> to Compliance-Based Ethics</a:t>
            </a:r>
            <a:endParaRPr lang="en-US" sz="5249" dirty="0">
              <a:latin typeface="Times New Roman" panose="02020603050405020304" pitchFamily="18" charset="0"/>
              <a:cs typeface="Times New Roman" panose="02020603050405020304" pitchFamily="18" charset="0"/>
            </a:endParaRPr>
          </a:p>
        </p:txBody>
      </p:sp>
      <p:sp>
        <p:nvSpPr>
          <p:cNvPr id="6" name="Text 3"/>
          <p:cNvSpPr/>
          <p:nvPr/>
        </p:nvSpPr>
        <p:spPr>
          <a:xfrm>
            <a:off x="1010899" y="3064228"/>
            <a:ext cx="12091783" cy="1421606"/>
          </a:xfrm>
          <a:prstGeom prst="rect">
            <a:avLst/>
          </a:prstGeom>
          <a:noFill/>
          <a:ln/>
        </p:spPr>
        <p:txBody>
          <a:bodyPr wrap="square" rtlCol="0" anchor="t"/>
          <a:lstStyle/>
          <a:p>
            <a:pPr marL="0" indent="0">
              <a:lnSpc>
                <a:spcPts val="2799"/>
              </a:lnSpc>
              <a:buNone/>
            </a:pPr>
            <a:r>
              <a:rPr lang="en-US" sz="2800" dirty="0">
                <a:solidFill>
                  <a:srgbClr val="746558"/>
                </a:solidFill>
                <a:latin typeface="Times New Roman" panose="02020603050405020304" pitchFamily="18" charset="0"/>
                <a:ea typeface="Gelasio" pitchFamily="34" charset="-122"/>
                <a:cs typeface="Times New Roman" panose="02020603050405020304" pitchFamily="18" charset="0"/>
              </a:rPr>
              <a:t>Compliance-based ethics focuses on adhering strictly to legal requirements and regulations in all business activities. It places a strong emphasis on following the letter of the law and promoting a culture of obedience to specific rules and guidelines.</a:t>
            </a:r>
            <a:endParaRPr lang="en-US" sz="2800" dirty="0">
              <a:latin typeface="Times New Roman" panose="02020603050405020304" pitchFamily="18" charset="0"/>
              <a:cs typeface="Times New Roman" panose="02020603050405020304" pitchFamily="18" charset="0"/>
            </a:endParaRPr>
          </a:p>
        </p:txBody>
      </p:sp>
      <p:sp>
        <p:nvSpPr>
          <p:cNvPr id="7" name="Shape 4"/>
          <p:cNvSpPr/>
          <p:nvPr/>
        </p:nvSpPr>
        <p:spPr>
          <a:xfrm>
            <a:off x="833199" y="6189226"/>
            <a:ext cx="355402" cy="355402"/>
          </a:xfrm>
          <a:prstGeom prst="roundRect">
            <a:avLst>
              <a:gd name="adj" fmla="val 25726039"/>
            </a:avLst>
          </a:prstGeom>
          <a:noFill/>
          <a:ln w="7620">
            <a:solidFill>
              <a:srgbClr val="FFFFFF"/>
            </a:solidFill>
            <a:prstDash val="solid"/>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2"/>
          <p:cNvSpPr/>
          <p:nvPr/>
        </p:nvSpPr>
        <p:spPr>
          <a:xfrm>
            <a:off x="898538" y="866721"/>
            <a:ext cx="13129552" cy="1388745"/>
          </a:xfrm>
          <a:prstGeom prst="rect">
            <a:avLst/>
          </a:prstGeom>
          <a:noFill/>
          <a:ln/>
        </p:spPr>
        <p:txBody>
          <a:bodyPr wrap="square" rtlCol="0" anchor="t"/>
          <a:lstStyle/>
          <a:p>
            <a:pPr marL="0" indent="0">
              <a:lnSpc>
                <a:spcPts val="5468"/>
              </a:lnSpc>
              <a:buNone/>
            </a:pPr>
            <a:r>
              <a:rPr lang="en-US" sz="5400" b="1" dirty="0">
                <a:solidFill>
                  <a:srgbClr val="484237"/>
                </a:solidFill>
                <a:latin typeface="Times New Roman" panose="02020603050405020304" pitchFamily="18" charset="0"/>
                <a:ea typeface="Gelasio" pitchFamily="34" charset="-122"/>
                <a:cs typeface="Times New Roman" panose="02020603050405020304" pitchFamily="18" charset="0"/>
              </a:rPr>
              <a:t>Characteristics of Compliance-Based Ethics</a:t>
            </a:r>
            <a:endParaRPr lang="en-US" sz="5400" dirty="0">
              <a:latin typeface="Times New Roman" panose="02020603050405020304" pitchFamily="18" charset="0"/>
              <a:cs typeface="Times New Roman" panose="02020603050405020304" pitchFamily="18" charset="0"/>
            </a:endParaRPr>
          </a:p>
        </p:txBody>
      </p:sp>
      <p:sp>
        <p:nvSpPr>
          <p:cNvPr id="7" name="Text 5"/>
          <p:cNvSpPr/>
          <p:nvPr/>
        </p:nvSpPr>
        <p:spPr>
          <a:xfrm>
            <a:off x="1436132" y="2421927"/>
            <a:ext cx="5622590" cy="694373"/>
          </a:xfrm>
          <a:prstGeom prst="rect">
            <a:avLst/>
          </a:prstGeom>
          <a:noFill/>
          <a:ln/>
        </p:spPr>
        <p:txBody>
          <a:bodyPr wrap="square" rtlCol="0" anchor="t"/>
          <a:lstStyle/>
          <a:p>
            <a:pPr marL="0" indent="0">
              <a:lnSpc>
                <a:spcPts val="2734"/>
              </a:lnSpc>
              <a:buNone/>
            </a:pPr>
            <a:r>
              <a:rPr lang="en-US" sz="2800" b="1" dirty="0">
                <a:solidFill>
                  <a:srgbClr val="484237"/>
                </a:solidFill>
                <a:latin typeface="Times New Roman" panose="02020603050405020304" pitchFamily="18" charset="0"/>
                <a:ea typeface="Gelasio" pitchFamily="34" charset="-122"/>
                <a:cs typeface="Times New Roman" panose="02020603050405020304" pitchFamily="18" charset="0"/>
              </a:rPr>
              <a:t>Emphasis on Legal Requirements</a:t>
            </a:r>
            <a:endParaRPr lang="en-US" sz="2800" dirty="0">
              <a:latin typeface="Times New Roman" panose="02020603050405020304" pitchFamily="18" charset="0"/>
              <a:cs typeface="Times New Roman" panose="02020603050405020304" pitchFamily="18" charset="0"/>
            </a:endParaRPr>
          </a:p>
        </p:txBody>
      </p:sp>
      <p:sp>
        <p:nvSpPr>
          <p:cNvPr id="8" name="Text 6"/>
          <p:cNvSpPr/>
          <p:nvPr/>
        </p:nvSpPr>
        <p:spPr>
          <a:xfrm>
            <a:off x="1628542" y="3116300"/>
            <a:ext cx="10481218" cy="1051442"/>
          </a:xfrm>
          <a:prstGeom prst="rect">
            <a:avLst/>
          </a:prstGeom>
          <a:noFill/>
          <a:ln/>
        </p:spPr>
        <p:txBody>
          <a:bodyPr wrap="square" rtlCol="0" anchor="t"/>
          <a:lstStyle/>
          <a:p>
            <a:pPr marL="0" indent="0">
              <a:lnSpc>
                <a:spcPts val="2799"/>
              </a:lnSpc>
              <a:buNone/>
            </a:pPr>
            <a:r>
              <a:rPr lang="en-US" sz="2400" dirty="0">
                <a:solidFill>
                  <a:srgbClr val="746558"/>
                </a:solidFill>
                <a:latin typeface="Times New Roman" panose="02020603050405020304" pitchFamily="18" charset="0"/>
                <a:ea typeface="Gelasio" pitchFamily="34" charset="-122"/>
                <a:cs typeface="Times New Roman" panose="02020603050405020304" pitchFamily="18" charset="0"/>
              </a:rPr>
              <a:t>Compliance-based ethics puts a priority on meeting legal obligations at all levels of the organization, ensuring full legal compliance.</a:t>
            </a:r>
            <a:endParaRPr lang="en-US" sz="2400" dirty="0">
              <a:latin typeface="Times New Roman" panose="02020603050405020304" pitchFamily="18" charset="0"/>
              <a:cs typeface="Times New Roman" panose="02020603050405020304" pitchFamily="18" charset="0"/>
            </a:endParaRPr>
          </a:p>
        </p:txBody>
      </p:sp>
      <p:sp>
        <p:nvSpPr>
          <p:cNvPr id="10" name="Text 8"/>
          <p:cNvSpPr/>
          <p:nvPr/>
        </p:nvSpPr>
        <p:spPr>
          <a:xfrm>
            <a:off x="5779175" y="3864666"/>
            <a:ext cx="202049" cy="416481"/>
          </a:xfrm>
          <a:prstGeom prst="rect">
            <a:avLst/>
          </a:prstGeom>
          <a:noFill/>
          <a:ln/>
        </p:spPr>
        <p:txBody>
          <a:bodyPr wrap="none" rtlCol="0" anchor="t"/>
          <a:lstStyle/>
          <a:p>
            <a:pPr marL="0" indent="0" algn="ctr">
              <a:lnSpc>
                <a:spcPts val="3281"/>
              </a:lnSpc>
              <a:buNone/>
            </a:pPr>
            <a:endParaRPr lang="en-US" sz="2624" dirty="0"/>
          </a:p>
        </p:txBody>
      </p:sp>
      <p:sp>
        <p:nvSpPr>
          <p:cNvPr id="11" name="Text 9"/>
          <p:cNvSpPr/>
          <p:nvPr/>
        </p:nvSpPr>
        <p:spPr>
          <a:xfrm>
            <a:off x="1436132" y="4167741"/>
            <a:ext cx="2622912" cy="307711"/>
          </a:xfrm>
          <a:prstGeom prst="rect">
            <a:avLst/>
          </a:prstGeom>
          <a:noFill/>
          <a:ln/>
        </p:spPr>
        <p:txBody>
          <a:bodyPr wrap="none" rtlCol="0" anchor="t"/>
          <a:lstStyle/>
          <a:p>
            <a:pPr marL="0" indent="0">
              <a:lnSpc>
                <a:spcPts val="2734"/>
              </a:lnSpc>
              <a:buNone/>
            </a:pPr>
            <a:r>
              <a:rPr lang="en-US" sz="2800" b="1" dirty="0">
                <a:solidFill>
                  <a:srgbClr val="484237"/>
                </a:solidFill>
                <a:latin typeface="Times New Roman" panose="02020603050405020304" pitchFamily="18" charset="0"/>
                <a:ea typeface="Gelasio" pitchFamily="34" charset="-122"/>
                <a:cs typeface="Times New Roman" panose="02020603050405020304" pitchFamily="18" charset="0"/>
              </a:rPr>
              <a:t>Risk Mitigation</a:t>
            </a:r>
            <a:endParaRPr lang="en-US" sz="2800" dirty="0">
              <a:latin typeface="Times New Roman" panose="02020603050405020304" pitchFamily="18" charset="0"/>
              <a:cs typeface="Times New Roman" panose="02020603050405020304" pitchFamily="18" charset="0"/>
            </a:endParaRPr>
          </a:p>
        </p:txBody>
      </p:sp>
      <p:sp>
        <p:nvSpPr>
          <p:cNvPr id="12" name="Text 10"/>
          <p:cNvSpPr/>
          <p:nvPr/>
        </p:nvSpPr>
        <p:spPr>
          <a:xfrm>
            <a:off x="1735737" y="4862116"/>
            <a:ext cx="10597512" cy="1051442"/>
          </a:xfrm>
          <a:prstGeom prst="rect">
            <a:avLst/>
          </a:prstGeom>
          <a:noFill/>
          <a:ln/>
        </p:spPr>
        <p:txBody>
          <a:bodyPr wrap="square" rtlCol="0" anchor="t"/>
          <a:lstStyle/>
          <a:p>
            <a:pPr marL="0" indent="0">
              <a:lnSpc>
                <a:spcPts val="2799"/>
              </a:lnSpc>
              <a:buNone/>
            </a:pPr>
            <a:r>
              <a:rPr lang="en-US" sz="2400" dirty="0">
                <a:solidFill>
                  <a:srgbClr val="746558"/>
                </a:solidFill>
                <a:latin typeface="Times New Roman" panose="02020603050405020304" pitchFamily="18" charset="0"/>
                <a:ea typeface="Gelasio" pitchFamily="34" charset="-122"/>
                <a:cs typeface="Times New Roman" panose="02020603050405020304" pitchFamily="18" charset="0"/>
              </a:rPr>
              <a:t>It involves stringent measures to minimize risks and potential legal liabilities by strictly following regulations and standards.</a:t>
            </a:r>
            <a:endParaRPr lang="en-US" sz="2400" dirty="0">
              <a:latin typeface="Times New Roman" panose="02020603050405020304" pitchFamily="18" charset="0"/>
              <a:cs typeface="Times New Roman" panose="02020603050405020304" pitchFamily="18" charset="0"/>
            </a:endParaRPr>
          </a:p>
        </p:txBody>
      </p:sp>
      <p:sp>
        <p:nvSpPr>
          <p:cNvPr id="15" name="Text 13"/>
          <p:cNvSpPr/>
          <p:nvPr/>
        </p:nvSpPr>
        <p:spPr>
          <a:xfrm>
            <a:off x="1436132" y="6040543"/>
            <a:ext cx="5711800" cy="694373"/>
          </a:xfrm>
          <a:prstGeom prst="rect">
            <a:avLst/>
          </a:prstGeom>
          <a:noFill/>
          <a:ln/>
        </p:spPr>
        <p:txBody>
          <a:bodyPr wrap="square" rtlCol="0" anchor="t"/>
          <a:lstStyle/>
          <a:p>
            <a:pPr marL="0" indent="0">
              <a:lnSpc>
                <a:spcPts val="2734"/>
              </a:lnSpc>
              <a:buNone/>
            </a:pPr>
            <a:r>
              <a:rPr lang="en-US" sz="2800" b="1" dirty="0">
                <a:solidFill>
                  <a:srgbClr val="484237"/>
                </a:solidFill>
                <a:latin typeface="Times New Roman" panose="02020603050405020304" pitchFamily="18" charset="0"/>
                <a:ea typeface="Gelasio" pitchFamily="34" charset="-122"/>
                <a:cs typeface="Times New Roman" panose="02020603050405020304" pitchFamily="18" charset="0"/>
              </a:rPr>
              <a:t>Defined Policies and Procedures</a:t>
            </a:r>
            <a:endParaRPr lang="en-US" sz="2800" dirty="0">
              <a:latin typeface="Times New Roman" panose="02020603050405020304" pitchFamily="18" charset="0"/>
              <a:cs typeface="Times New Roman" panose="02020603050405020304" pitchFamily="18" charset="0"/>
            </a:endParaRPr>
          </a:p>
        </p:txBody>
      </p:sp>
      <p:sp>
        <p:nvSpPr>
          <p:cNvPr id="16" name="Text 14"/>
          <p:cNvSpPr/>
          <p:nvPr/>
        </p:nvSpPr>
        <p:spPr>
          <a:xfrm>
            <a:off x="1735737" y="6675612"/>
            <a:ext cx="10597512" cy="1045603"/>
          </a:xfrm>
          <a:prstGeom prst="rect">
            <a:avLst/>
          </a:prstGeom>
          <a:noFill/>
          <a:ln/>
        </p:spPr>
        <p:txBody>
          <a:bodyPr wrap="square" rtlCol="0" anchor="t"/>
          <a:lstStyle/>
          <a:p>
            <a:pPr marL="0" indent="0">
              <a:lnSpc>
                <a:spcPts val="2799"/>
              </a:lnSpc>
              <a:buNone/>
            </a:pPr>
            <a:r>
              <a:rPr lang="en-US" sz="2400" dirty="0">
                <a:solidFill>
                  <a:srgbClr val="746558"/>
                </a:solidFill>
                <a:latin typeface="Times New Roman" panose="02020603050405020304" pitchFamily="18" charset="0"/>
                <a:ea typeface="Gelasio" pitchFamily="34" charset="-122"/>
                <a:cs typeface="Times New Roman" panose="02020603050405020304" pitchFamily="18" charset="0"/>
              </a:rPr>
              <a:t>Clear-cut policies and procedures are established to govern the conduct of employees and the organization as a whole.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Text 2"/>
          <p:cNvSpPr/>
          <p:nvPr/>
        </p:nvSpPr>
        <p:spPr>
          <a:xfrm>
            <a:off x="978165" y="945475"/>
            <a:ext cx="12173119" cy="1106350"/>
          </a:xfrm>
          <a:prstGeom prst="rect">
            <a:avLst/>
          </a:prstGeom>
          <a:noFill/>
          <a:ln/>
        </p:spPr>
        <p:txBody>
          <a:bodyPr wrap="square" rtlCol="0" anchor="t"/>
          <a:lstStyle/>
          <a:p>
            <a:pPr marL="0" indent="0">
              <a:lnSpc>
                <a:spcPts val="5468"/>
              </a:lnSpc>
              <a:buNone/>
            </a:pPr>
            <a:r>
              <a:rPr lang="en-US" sz="5400" b="1" spc="-150" dirty="0">
                <a:solidFill>
                  <a:srgbClr val="484237"/>
                </a:solidFill>
                <a:latin typeface="Times New Roman" panose="02020603050405020304" pitchFamily="18" charset="0"/>
                <a:ea typeface="Gelasio" pitchFamily="34" charset="-122"/>
                <a:cs typeface="Times New Roman" panose="02020603050405020304" pitchFamily="18" charset="0"/>
              </a:rPr>
              <a:t>Challenges with Compliance-Based Ethics</a:t>
            </a:r>
            <a:endParaRPr lang="en-US" sz="5400" spc="-15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6B59FB5-BC76-B3DB-0759-D42EF89C3A2E}"/>
              </a:ext>
            </a:extLst>
          </p:cNvPr>
          <p:cNvSpPr txBox="1"/>
          <p:nvPr/>
        </p:nvSpPr>
        <p:spPr>
          <a:xfrm>
            <a:off x="1104397" y="2486213"/>
            <a:ext cx="12547838" cy="3892861"/>
          </a:xfrm>
          <a:prstGeom prst="rect">
            <a:avLst/>
          </a:prstGeom>
          <a:noFill/>
        </p:spPr>
        <p:txBody>
          <a:bodyPr wrap="square">
            <a:spAutoFit/>
          </a:bodyPr>
          <a:lstStyle/>
          <a:p>
            <a:pPr algn="l">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Complexity of Regulations</a:t>
            </a:r>
          </a:p>
          <a:p>
            <a:pPr algn="l">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Cost of Compliance</a:t>
            </a:r>
          </a:p>
          <a:p>
            <a:pPr algn="l">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Lack of Awareness and Training</a:t>
            </a:r>
          </a:p>
          <a:p>
            <a:pPr algn="l">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Risk of Legal an</a:t>
            </a:r>
            <a:r>
              <a:rPr lang="en-US" sz="2800" dirty="0">
                <a:latin typeface="Times New Roman" panose="02020603050405020304" pitchFamily="18" charset="0"/>
                <a:cs typeface="Times New Roman" panose="02020603050405020304" pitchFamily="18" charset="0"/>
              </a:rPr>
              <a:t>d Reputational Damage</a:t>
            </a:r>
            <a:r>
              <a:rPr lang="en-US" sz="2800" i="0" dirty="0">
                <a:effectLst/>
                <a:latin typeface="Times New Roman" panose="02020603050405020304" pitchFamily="18" charset="0"/>
                <a:cs typeface="Times New Roman" panose="02020603050405020304" pitchFamily="18" charset="0"/>
              </a:rPr>
              <a:t> </a:t>
            </a:r>
          </a:p>
          <a:p>
            <a:pPr algn="l">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Changing Regulatory Landscape</a:t>
            </a:r>
          </a:p>
          <a:p>
            <a:pPr algn="l">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 Ethical Dilemmas</a:t>
            </a:r>
            <a:endParaRPr lang="en-US" sz="22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2"/>
          <p:cNvSpPr/>
          <p:nvPr/>
        </p:nvSpPr>
        <p:spPr>
          <a:xfrm>
            <a:off x="978626" y="1077714"/>
            <a:ext cx="10015418" cy="694373"/>
          </a:xfrm>
          <a:prstGeom prst="rect">
            <a:avLst/>
          </a:prstGeom>
          <a:noFill/>
          <a:ln/>
        </p:spPr>
        <p:txBody>
          <a:bodyPr wrap="none" rtlCol="0" anchor="t"/>
          <a:lstStyle/>
          <a:p>
            <a:pPr marL="0" indent="0">
              <a:lnSpc>
                <a:spcPts val="5468"/>
              </a:lnSpc>
              <a:buNone/>
            </a:pPr>
            <a:r>
              <a:rPr lang="en-US" sz="5400" b="1" dirty="0">
                <a:solidFill>
                  <a:srgbClr val="484237"/>
                </a:solidFill>
                <a:latin typeface="Times New Roman" panose="02020603050405020304" pitchFamily="18" charset="0"/>
                <a:ea typeface="Gelasio" pitchFamily="34" charset="-122"/>
                <a:cs typeface="Times New Roman" panose="02020603050405020304" pitchFamily="18" charset="0"/>
              </a:rPr>
              <a:t>Benefits of Compliance-Based Ethics</a:t>
            </a:r>
            <a:endParaRPr lang="en-US" sz="5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B2D04AD-A771-EC1A-C469-7B172659FC5F}"/>
              </a:ext>
            </a:extLst>
          </p:cNvPr>
          <p:cNvSpPr txBox="1"/>
          <p:nvPr/>
        </p:nvSpPr>
        <p:spPr>
          <a:xfrm>
            <a:off x="995139" y="2407706"/>
            <a:ext cx="12656635" cy="3892861"/>
          </a:xfrm>
          <a:prstGeom prst="rect">
            <a:avLst/>
          </a:prstGeom>
          <a:noFill/>
        </p:spPr>
        <p:txBody>
          <a:bodyPr wrap="square">
            <a:spAutoFit/>
          </a:bodyPr>
          <a:lstStyle/>
          <a:p>
            <a:pPr marL="342900" indent="-34290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Legal Protection</a:t>
            </a:r>
          </a:p>
          <a:p>
            <a:pPr marL="342900" indent="-34290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Enhanced Reputation </a:t>
            </a:r>
          </a:p>
          <a:p>
            <a:pPr marL="342900" indent="-34290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Improved Operational Efficiency</a:t>
            </a:r>
          </a:p>
          <a:p>
            <a:pPr marL="342900" indent="-34290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Increased Stakeholder Trust </a:t>
            </a:r>
          </a:p>
          <a:p>
            <a:pPr marL="342900" indent="-34290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Competitive Advantage</a:t>
            </a:r>
          </a:p>
          <a:p>
            <a:pPr marL="342900" indent="-34290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Support for Ethical Culture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2"/>
          <p:cNvSpPr/>
          <p:nvPr/>
        </p:nvSpPr>
        <p:spPr>
          <a:xfrm>
            <a:off x="1639408" y="836176"/>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Importance of Balancing Compliance with Ethical Considerations</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2015691" y="3566929"/>
            <a:ext cx="4610814" cy="347186"/>
          </a:xfrm>
          <a:prstGeom prst="rect">
            <a:avLst/>
          </a:prstGeom>
          <a:noFill/>
          <a:ln/>
        </p:spPr>
        <p:txBody>
          <a:bodyPr wrap="none" rtlCol="0" anchor="t"/>
          <a:lstStyle/>
          <a:p>
            <a:pPr marL="0" indent="0">
              <a:lnSpc>
                <a:spcPts val="2734"/>
              </a:lnSpc>
              <a:buNone/>
            </a:pPr>
            <a:r>
              <a:rPr lang="en-US" sz="2800" b="1" dirty="0">
                <a:solidFill>
                  <a:srgbClr val="484237"/>
                </a:solidFill>
                <a:latin typeface="Times New Roman" panose="02020603050405020304" pitchFamily="18" charset="0"/>
                <a:ea typeface="Gelasio" pitchFamily="34" charset="-122"/>
                <a:cs typeface="Times New Roman" panose="02020603050405020304" pitchFamily="18" charset="0"/>
              </a:rPr>
              <a:t>Need for Ethical Decision-Making</a:t>
            </a:r>
            <a:endParaRPr lang="en-US" sz="2800" dirty="0">
              <a:latin typeface="Times New Roman" panose="02020603050405020304" pitchFamily="18" charset="0"/>
              <a:cs typeface="Times New Roman" panose="02020603050405020304" pitchFamily="18" charset="0"/>
            </a:endParaRPr>
          </a:p>
        </p:txBody>
      </p:sp>
      <p:sp>
        <p:nvSpPr>
          <p:cNvPr id="6" name="Text 4"/>
          <p:cNvSpPr/>
          <p:nvPr/>
        </p:nvSpPr>
        <p:spPr>
          <a:xfrm>
            <a:off x="2015691" y="4136285"/>
            <a:ext cx="5006221" cy="1066205"/>
          </a:xfrm>
          <a:prstGeom prst="rect">
            <a:avLst/>
          </a:prstGeom>
          <a:noFill/>
          <a:ln/>
        </p:spPr>
        <p:txBody>
          <a:bodyPr wrap="square" rtlCol="0" anchor="t"/>
          <a:lstStyle/>
          <a:p>
            <a:pPr marL="0" indent="0">
              <a:lnSpc>
                <a:spcPts val="2799"/>
              </a:lnSpc>
              <a:buNone/>
            </a:pPr>
            <a:r>
              <a:rPr lang="en-US" sz="2400" dirty="0">
                <a:solidFill>
                  <a:srgbClr val="746558"/>
                </a:solidFill>
                <a:latin typeface="Times New Roman" panose="02020603050405020304" pitchFamily="18" charset="0"/>
                <a:ea typeface="Gelasio" pitchFamily="34" charset="-122"/>
                <a:cs typeface="Times New Roman" panose="02020603050405020304" pitchFamily="18" charset="0"/>
              </a:rPr>
              <a:t>Highlight the significance of incorporating ethical considerations alongside legal compliance in decision-making processes.</a:t>
            </a:r>
            <a:endParaRPr lang="en-US" sz="2400" dirty="0">
              <a:latin typeface="Times New Roman" panose="02020603050405020304" pitchFamily="18" charset="0"/>
              <a:cs typeface="Times New Roman" panose="02020603050405020304" pitchFamily="18" charset="0"/>
            </a:endParaRPr>
          </a:p>
        </p:txBody>
      </p:sp>
      <p:sp>
        <p:nvSpPr>
          <p:cNvPr id="7" name="Text 5"/>
          <p:cNvSpPr/>
          <p:nvPr/>
        </p:nvSpPr>
        <p:spPr>
          <a:xfrm>
            <a:off x="7571504" y="3566929"/>
            <a:ext cx="3306247" cy="347186"/>
          </a:xfrm>
          <a:prstGeom prst="rect">
            <a:avLst/>
          </a:prstGeom>
          <a:noFill/>
          <a:ln/>
        </p:spPr>
        <p:txBody>
          <a:bodyPr wrap="none" rtlCol="0" anchor="t"/>
          <a:lstStyle/>
          <a:p>
            <a:pPr marL="0" indent="0">
              <a:lnSpc>
                <a:spcPts val="2734"/>
              </a:lnSpc>
              <a:buNone/>
            </a:pPr>
            <a:r>
              <a:rPr lang="en-US" sz="2800" b="1" dirty="0">
                <a:solidFill>
                  <a:srgbClr val="484237"/>
                </a:solidFill>
                <a:latin typeface="Times New Roman" panose="02020603050405020304" pitchFamily="18" charset="0"/>
                <a:ea typeface="Gelasio" pitchFamily="34" charset="-122"/>
                <a:cs typeface="Times New Roman" panose="02020603050405020304" pitchFamily="18" charset="0"/>
              </a:rPr>
              <a:t>Risk of Ethical Breaches</a:t>
            </a:r>
            <a:endParaRPr lang="en-US" sz="2800" dirty="0">
              <a:latin typeface="Times New Roman" panose="02020603050405020304" pitchFamily="18" charset="0"/>
              <a:cs typeface="Times New Roman" panose="02020603050405020304" pitchFamily="18" charset="0"/>
            </a:endParaRPr>
          </a:p>
        </p:txBody>
      </p:sp>
      <p:sp>
        <p:nvSpPr>
          <p:cNvPr id="8" name="Text 6"/>
          <p:cNvSpPr/>
          <p:nvPr/>
        </p:nvSpPr>
        <p:spPr>
          <a:xfrm>
            <a:off x="7571504" y="4136285"/>
            <a:ext cx="5006221" cy="1066205"/>
          </a:xfrm>
          <a:prstGeom prst="rect">
            <a:avLst/>
          </a:prstGeom>
          <a:noFill/>
          <a:ln/>
        </p:spPr>
        <p:txBody>
          <a:bodyPr wrap="square" rtlCol="0" anchor="t"/>
          <a:lstStyle/>
          <a:p>
            <a:pPr marL="0" indent="0">
              <a:lnSpc>
                <a:spcPts val="2799"/>
              </a:lnSpc>
              <a:buNone/>
            </a:pPr>
            <a:r>
              <a:rPr lang="en-US" sz="2400" dirty="0">
                <a:solidFill>
                  <a:srgbClr val="746558"/>
                </a:solidFill>
                <a:latin typeface="Times New Roman" panose="02020603050405020304" pitchFamily="18" charset="0"/>
                <a:ea typeface="Gelasio" pitchFamily="34" charset="-122"/>
                <a:cs typeface="Times New Roman" panose="02020603050405020304" pitchFamily="18" charset="0"/>
              </a:rPr>
              <a:t>Showcase the potential consequences of neglecting ethical factors in a solely compliance-driven approach.</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 name="Text 2"/>
          <p:cNvSpPr/>
          <p:nvPr/>
        </p:nvSpPr>
        <p:spPr>
          <a:xfrm>
            <a:off x="925551" y="1052510"/>
            <a:ext cx="12960859" cy="1388745"/>
          </a:xfrm>
          <a:prstGeom prst="rect">
            <a:avLst/>
          </a:prstGeom>
          <a:noFill/>
          <a:ln/>
        </p:spPr>
        <p:txBody>
          <a:bodyPr wrap="square" rtlCol="0" anchor="t"/>
          <a:lstStyle/>
          <a:p>
            <a:pPr marL="0" indent="0">
              <a:lnSpc>
                <a:spcPts val="5468"/>
              </a:lnSpc>
              <a:buNone/>
            </a:pPr>
            <a:r>
              <a:rPr lang="en-US" sz="5400" b="1" dirty="0">
                <a:solidFill>
                  <a:srgbClr val="484237"/>
                </a:solidFill>
                <a:latin typeface="Times New Roman" panose="02020603050405020304" pitchFamily="18" charset="0"/>
                <a:ea typeface="Gelasio" pitchFamily="34" charset="-122"/>
                <a:cs typeface="Times New Roman" panose="02020603050405020304" pitchFamily="18" charset="0"/>
              </a:rPr>
              <a:t>Case Study of Compliance-Based Ethics</a:t>
            </a:r>
            <a:endParaRPr lang="en-US" sz="5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F8DAC56-ED6C-392F-6D4E-C92AD526E776}"/>
              </a:ext>
            </a:extLst>
          </p:cNvPr>
          <p:cNvSpPr txBox="1"/>
          <p:nvPr/>
        </p:nvSpPr>
        <p:spPr>
          <a:xfrm>
            <a:off x="1025912" y="2406640"/>
            <a:ext cx="12860498" cy="4401205"/>
          </a:xfrm>
          <a:prstGeom prst="rect">
            <a:avLst/>
          </a:prstGeom>
          <a:noFill/>
        </p:spPr>
        <p:txBody>
          <a:bodyPr wrap="square">
            <a:spAutoFit/>
          </a:bodyPr>
          <a:lstStyle/>
          <a:p>
            <a:r>
              <a:rPr lang="en-IN" sz="2800" dirty="0"/>
              <a:t>In the case study of XYZ Bank, a leading financial institution, compliance-based ethics are demonstrated through their approach to addressing regulatory challenges in anti-money laundering (AML) and know-your-customer (KYC) practices. Facing complex regulatory landscapes, high-stakes consequences of non-compliance, and technological advancements, XYZ Bank employs a comprehensive strategy to ensure adherence to AML and KYC regulations. This strategy includes robust policies and procedures, regular employee training, technological solutions, and dedicated compliance oversight. Despite ongoing challenges, XYZ Bank's commitment to compliance-based ethics has strengthened its AML and KYC practices, mitigated regulatory risks, and bolstered its reputation as a trusted financial institution.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3"/>
          <p:cNvSpPr/>
          <p:nvPr/>
        </p:nvSpPr>
        <p:spPr>
          <a:xfrm>
            <a:off x="914160" y="914401"/>
            <a:ext cx="6401036" cy="2049890"/>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800" b="1">
                <a:latin typeface="+mj-lt"/>
                <a:ea typeface="+mj-ea"/>
                <a:cs typeface="+mj-cs"/>
              </a:rPr>
              <a:t>Introduction to Value-Based Ethics</a:t>
            </a:r>
            <a:endParaRPr lang="en-US" sz="4800">
              <a:latin typeface="+mj-lt"/>
              <a:ea typeface="+mj-ea"/>
              <a:cs typeface="+mj-cs"/>
            </a:endParaRPr>
          </a:p>
        </p:txBody>
      </p:sp>
      <p:sp>
        <p:nvSpPr>
          <p:cNvPr id="7" name="Text 4"/>
          <p:cNvSpPr/>
          <p:nvPr/>
        </p:nvSpPr>
        <p:spPr>
          <a:xfrm>
            <a:off x="914160" y="2964292"/>
            <a:ext cx="6401036" cy="4523802"/>
          </a:xfrm>
          <a:prstGeom prst="rect">
            <a:avLst/>
          </a:prstGeom>
        </p:spPr>
        <p:txBody>
          <a:bodyPr vert="horz" lIns="91440" tIns="45720" rIns="91440" bIns="45720" rtlCol="0" anchor="ctr">
            <a:normAutofit/>
          </a:bodyPr>
          <a:lstStyle/>
          <a:p>
            <a:pPr>
              <a:lnSpc>
                <a:spcPct val="90000"/>
              </a:lnSpc>
              <a:spcAft>
                <a:spcPts val="600"/>
              </a:spcAft>
            </a:pPr>
            <a:r>
              <a:rPr lang="en-US" sz="2800" dirty="0">
                <a:latin typeface="Times New Roman" panose="02020603050405020304" pitchFamily="18" charset="0"/>
                <a:cs typeface="Times New Roman" panose="02020603050405020304" pitchFamily="18" charset="0"/>
              </a:rPr>
              <a:t>Value-based ethics, also known as virtue ethics, prioritizes core moral values and principles such as honesty, integrity, fairness, compassion, respect, and responsibility over rigid adherence to rules or regulations. It emphasizes personal integrity, ethical leadership, and the ability to balance conflicting values in complex situations</a:t>
            </a:r>
          </a:p>
        </p:txBody>
      </p:sp>
      <p:pic>
        <p:nvPicPr>
          <p:cNvPr id="9" name="Picture 8">
            <a:extLst>
              <a:ext uri="{FF2B5EF4-FFF2-40B4-BE49-F238E27FC236}">
                <a16:creationId xmlns:a16="http://schemas.microsoft.com/office/drawing/2014/main" id="{C29D399A-E219-B54A-4286-5B62C96B6F88}"/>
              </a:ext>
            </a:extLst>
          </p:cNvPr>
          <p:cNvPicPr>
            <a:picLocks noChangeAspect="1"/>
          </p:cNvPicPr>
          <p:nvPr/>
        </p:nvPicPr>
        <p:blipFill rotWithShape="1">
          <a:blip r:embed="rId3"/>
          <a:srcRect l="20803" r="27166" b="-1"/>
          <a:stretch/>
        </p:blipFill>
        <p:spPr>
          <a:xfrm>
            <a:off x="8229356" y="-13063"/>
            <a:ext cx="6401045" cy="8242663"/>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C8C8BE-70C2-3D71-979F-6A4F9255C57C}"/>
              </a:ext>
            </a:extLst>
          </p:cNvPr>
          <p:cNvSpPr txBox="1"/>
          <p:nvPr/>
        </p:nvSpPr>
        <p:spPr>
          <a:xfrm>
            <a:off x="768096" y="390442"/>
            <a:ext cx="5242322" cy="234821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a:latin typeface="+mj-lt"/>
                <a:ea typeface="+mj-ea"/>
                <a:cs typeface="+mj-cs"/>
              </a:rPr>
              <a:t>Characteristics of Value-Based Ethics</a:t>
            </a:r>
            <a:endParaRPr lang="en-US" sz="5000">
              <a:latin typeface="+mj-lt"/>
              <a:ea typeface="+mj-ea"/>
              <a:cs typeface="+mj-cs"/>
            </a:endParaRPr>
          </a:p>
          <a:p>
            <a:pPr>
              <a:lnSpc>
                <a:spcPct val="90000"/>
              </a:lnSpc>
              <a:spcBef>
                <a:spcPct val="0"/>
              </a:spcBef>
              <a:spcAft>
                <a:spcPts val="600"/>
              </a:spcAft>
            </a:pPr>
            <a:endParaRPr lang="en-US" sz="5000">
              <a:latin typeface="+mj-lt"/>
              <a:ea typeface="+mj-ea"/>
              <a:cs typeface="+mj-cs"/>
            </a:endParaRPr>
          </a:p>
        </p:txBody>
      </p:sp>
      <p:sp>
        <p:nvSpPr>
          <p:cNvPr id="4" name="TextBox 3">
            <a:extLst>
              <a:ext uri="{FF2B5EF4-FFF2-40B4-BE49-F238E27FC236}">
                <a16:creationId xmlns:a16="http://schemas.microsoft.com/office/drawing/2014/main" id="{DA03FBD4-D305-DE87-E1C9-2D0E8C0776AE}"/>
              </a:ext>
            </a:extLst>
          </p:cNvPr>
          <p:cNvSpPr txBox="1"/>
          <p:nvPr/>
        </p:nvSpPr>
        <p:spPr>
          <a:xfrm>
            <a:off x="732665" y="2738652"/>
            <a:ext cx="5092306" cy="474469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Principle-Centered</a:t>
            </a:r>
          </a:p>
          <a:p>
            <a:pPr indent="-228600">
              <a:lnSpc>
                <a:spcPct val="90000"/>
              </a:lnSpc>
              <a:spcAft>
                <a:spcPts val="6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Subjectivity</a:t>
            </a:r>
          </a:p>
          <a:p>
            <a:pPr indent="-228600">
              <a:lnSpc>
                <a:spcPct val="90000"/>
              </a:lnSpc>
              <a:spcAft>
                <a:spcPts val="6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Ethical Relativism</a:t>
            </a:r>
          </a:p>
          <a:p>
            <a:pPr indent="-228600">
              <a:lnSpc>
                <a:spcPct val="90000"/>
              </a:lnSpc>
              <a:spcAft>
                <a:spcPts val="6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Focus on Consequences and Intentions</a:t>
            </a:r>
          </a:p>
          <a:p>
            <a:pPr indent="-228600">
              <a:lnSpc>
                <a:spcPct val="90000"/>
              </a:lnSpc>
              <a:spcAft>
                <a:spcPts val="6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5.Personal Responsibility</a:t>
            </a:r>
          </a:p>
          <a:p>
            <a:pPr indent="-228600">
              <a:lnSpc>
                <a:spcPct val="90000"/>
              </a:lnSpc>
              <a:spcAft>
                <a:spcPts val="6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6.Conflict Resolution</a:t>
            </a:r>
            <a:endParaRPr lang="en-US" sz="2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7.Continuous Reflection and Improvement</a:t>
            </a:r>
          </a:p>
          <a:p>
            <a:pPr indent="-228600">
              <a:lnSpc>
                <a:spcPct val="90000"/>
              </a:lnSpc>
              <a:spcAft>
                <a:spcPts val="6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8.Integration with Organizational Culture</a:t>
            </a:r>
          </a:p>
        </p:txBody>
      </p:sp>
      <p:pic>
        <p:nvPicPr>
          <p:cNvPr id="6" name="Picture 5">
            <a:extLst>
              <a:ext uri="{FF2B5EF4-FFF2-40B4-BE49-F238E27FC236}">
                <a16:creationId xmlns:a16="http://schemas.microsoft.com/office/drawing/2014/main" id="{DF4BD9A7-375D-8E85-1FB4-15B8E96C3D58}"/>
              </a:ext>
            </a:extLst>
          </p:cNvPr>
          <p:cNvPicPr>
            <a:picLocks noChangeAspect="1"/>
          </p:cNvPicPr>
          <p:nvPr/>
        </p:nvPicPr>
        <p:blipFill rotWithShape="1">
          <a:blip r:embed="rId3"/>
          <a:srcRect l="24773"/>
          <a:stretch/>
        </p:blipFill>
        <p:spPr>
          <a:xfrm>
            <a:off x="6374042" y="10"/>
            <a:ext cx="8254530" cy="82295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71007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2537</Words>
  <Application>Microsoft Office PowerPoint</Application>
  <PresentationFormat>Custom</PresentationFormat>
  <Paragraphs>145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Sujal Chauhan</cp:lastModifiedBy>
  <cp:revision>9</cp:revision>
  <dcterms:created xsi:type="dcterms:W3CDTF">2024-02-06T18:43:09Z</dcterms:created>
  <dcterms:modified xsi:type="dcterms:W3CDTF">2024-02-27T17:15:06Z</dcterms:modified>
</cp:coreProperties>
</file>