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9" r:id="rId3"/>
    <p:sldId id="264" r:id="rId4"/>
    <p:sldId id="265" r:id="rId5"/>
    <p:sldId id="266" r:id="rId6"/>
    <p:sldId id="258" r:id="rId7"/>
    <p:sldId id="263" r:id="rId8"/>
    <p:sldId id="260" r:id="rId9"/>
    <p:sldId id="261"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1F77E-67A9-0025-8F5E-915C80D841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DFEE964-E603-2C1F-C242-E2E3148373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FEF73D-E061-38AC-70E9-AE57A4A28145}"/>
              </a:ext>
            </a:extLst>
          </p:cNvPr>
          <p:cNvSpPr>
            <a:spLocks noGrp="1"/>
          </p:cNvSpPr>
          <p:nvPr>
            <p:ph type="dt" sz="half" idx="10"/>
          </p:nvPr>
        </p:nvSpPr>
        <p:spPr/>
        <p:txBody>
          <a:bodyPr/>
          <a:lstStyle/>
          <a:p>
            <a:fld id="{C355FA7D-6EDA-4E82-91EA-C988C133788F}" type="datetimeFigureOut">
              <a:rPr lang="en-IN" smtClean="0"/>
              <a:t>01-03-2024</a:t>
            </a:fld>
            <a:endParaRPr lang="en-IN"/>
          </a:p>
        </p:txBody>
      </p:sp>
      <p:sp>
        <p:nvSpPr>
          <p:cNvPr id="5" name="Footer Placeholder 4">
            <a:extLst>
              <a:ext uri="{FF2B5EF4-FFF2-40B4-BE49-F238E27FC236}">
                <a16:creationId xmlns:a16="http://schemas.microsoft.com/office/drawing/2014/main" id="{AA6AFDAB-E868-A9A5-3DC0-690BEC17CC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3F3BC7-C4C8-F5C2-69AE-59C41BB04460}"/>
              </a:ext>
            </a:extLst>
          </p:cNvPr>
          <p:cNvSpPr>
            <a:spLocks noGrp="1"/>
          </p:cNvSpPr>
          <p:nvPr>
            <p:ph type="sldNum" sz="quarter" idx="12"/>
          </p:nvPr>
        </p:nvSpPr>
        <p:spPr/>
        <p:txBody>
          <a:bodyPr/>
          <a:lstStyle/>
          <a:p>
            <a:fld id="{C6A410CD-FAA2-4C06-AEEF-DC59FA5AE031}" type="slidenum">
              <a:rPr lang="en-IN" smtClean="0"/>
              <a:t>‹#›</a:t>
            </a:fld>
            <a:endParaRPr lang="en-IN"/>
          </a:p>
        </p:txBody>
      </p:sp>
    </p:spTree>
    <p:extLst>
      <p:ext uri="{BB962C8B-B14F-4D97-AF65-F5344CB8AC3E}">
        <p14:creationId xmlns:p14="http://schemas.microsoft.com/office/powerpoint/2010/main" val="2581201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A517D-1A51-61BD-520F-6568A638B3D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4AD8B7-30F3-3F4F-B368-F157D83397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F39331-293B-AA45-76FE-2D7700EB09E0}"/>
              </a:ext>
            </a:extLst>
          </p:cNvPr>
          <p:cNvSpPr>
            <a:spLocks noGrp="1"/>
          </p:cNvSpPr>
          <p:nvPr>
            <p:ph type="dt" sz="half" idx="10"/>
          </p:nvPr>
        </p:nvSpPr>
        <p:spPr/>
        <p:txBody>
          <a:bodyPr/>
          <a:lstStyle/>
          <a:p>
            <a:fld id="{C355FA7D-6EDA-4E82-91EA-C988C133788F}" type="datetimeFigureOut">
              <a:rPr lang="en-IN" smtClean="0"/>
              <a:t>01-03-2024</a:t>
            </a:fld>
            <a:endParaRPr lang="en-IN"/>
          </a:p>
        </p:txBody>
      </p:sp>
      <p:sp>
        <p:nvSpPr>
          <p:cNvPr id="5" name="Footer Placeholder 4">
            <a:extLst>
              <a:ext uri="{FF2B5EF4-FFF2-40B4-BE49-F238E27FC236}">
                <a16:creationId xmlns:a16="http://schemas.microsoft.com/office/drawing/2014/main" id="{3E0E47B5-1292-351D-C039-19D82019E9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6A51B9-6436-2E7F-B482-DDE5B5EFEAFB}"/>
              </a:ext>
            </a:extLst>
          </p:cNvPr>
          <p:cNvSpPr>
            <a:spLocks noGrp="1"/>
          </p:cNvSpPr>
          <p:nvPr>
            <p:ph type="sldNum" sz="quarter" idx="12"/>
          </p:nvPr>
        </p:nvSpPr>
        <p:spPr/>
        <p:txBody>
          <a:bodyPr/>
          <a:lstStyle/>
          <a:p>
            <a:fld id="{C6A410CD-FAA2-4C06-AEEF-DC59FA5AE031}" type="slidenum">
              <a:rPr lang="en-IN" smtClean="0"/>
              <a:t>‹#›</a:t>
            </a:fld>
            <a:endParaRPr lang="en-IN"/>
          </a:p>
        </p:txBody>
      </p:sp>
    </p:spTree>
    <p:extLst>
      <p:ext uri="{BB962C8B-B14F-4D97-AF65-F5344CB8AC3E}">
        <p14:creationId xmlns:p14="http://schemas.microsoft.com/office/powerpoint/2010/main" val="2992392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800CEB-14DA-1369-2F71-0B39E6889B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0E98B7-235E-B3BD-D88C-DA229FAFA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CB1BA6-2E02-305B-D384-A2460DC9B412}"/>
              </a:ext>
            </a:extLst>
          </p:cNvPr>
          <p:cNvSpPr>
            <a:spLocks noGrp="1"/>
          </p:cNvSpPr>
          <p:nvPr>
            <p:ph type="dt" sz="half" idx="10"/>
          </p:nvPr>
        </p:nvSpPr>
        <p:spPr/>
        <p:txBody>
          <a:bodyPr/>
          <a:lstStyle/>
          <a:p>
            <a:fld id="{C355FA7D-6EDA-4E82-91EA-C988C133788F}" type="datetimeFigureOut">
              <a:rPr lang="en-IN" smtClean="0"/>
              <a:t>01-03-2024</a:t>
            </a:fld>
            <a:endParaRPr lang="en-IN"/>
          </a:p>
        </p:txBody>
      </p:sp>
      <p:sp>
        <p:nvSpPr>
          <p:cNvPr id="5" name="Footer Placeholder 4">
            <a:extLst>
              <a:ext uri="{FF2B5EF4-FFF2-40B4-BE49-F238E27FC236}">
                <a16:creationId xmlns:a16="http://schemas.microsoft.com/office/drawing/2014/main" id="{E968A60A-7A34-DB4E-7556-7E22A8210E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7F9021-F3C3-8534-1966-64E185D558A8}"/>
              </a:ext>
            </a:extLst>
          </p:cNvPr>
          <p:cNvSpPr>
            <a:spLocks noGrp="1"/>
          </p:cNvSpPr>
          <p:nvPr>
            <p:ph type="sldNum" sz="quarter" idx="12"/>
          </p:nvPr>
        </p:nvSpPr>
        <p:spPr/>
        <p:txBody>
          <a:bodyPr/>
          <a:lstStyle/>
          <a:p>
            <a:fld id="{C6A410CD-FAA2-4C06-AEEF-DC59FA5AE031}" type="slidenum">
              <a:rPr lang="en-IN" smtClean="0"/>
              <a:t>‹#›</a:t>
            </a:fld>
            <a:endParaRPr lang="en-IN"/>
          </a:p>
        </p:txBody>
      </p:sp>
    </p:spTree>
    <p:extLst>
      <p:ext uri="{BB962C8B-B14F-4D97-AF65-F5344CB8AC3E}">
        <p14:creationId xmlns:p14="http://schemas.microsoft.com/office/powerpoint/2010/main" val="2400301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42F6C-531E-DFC7-B2AE-18AC078541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A00612-EEA3-7F2E-36C3-DF0912AB10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582F4D-9E0F-080C-E435-0795FCE5E3F6}"/>
              </a:ext>
            </a:extLst>
          </p:cNvPr>
          <p:cNvSpPr>
            <a:spLocks noGrp="1"/>
          </p:cNvSpPr>
          <p:nvPr>
            <p:ph type="dt" sz="half" idx="10"/>
          </p:nvPr>
        </p:nvSpPr>
        <p:spPr/>
        <p:txBody>
          <a:bodyPr/>
          <a:lstStyle/>
          <a:p>
            <a:fld id="{C355FA7D-6EDA-4E82-91EA-C988C133788F}" type="datetimeFigureOut">
              <a:rPr lang="en-IN" smtClean="0"/>
              <a:t>01-03-2024</a:t>
            </a:fld>
            <a:endParaRPr lang="en-IN"/>
          </a:p>
        </p:txBody>
      </p:sp>
      <p:sp>
        <p:nvSpPr>
          <p:cNvPr id="5" name="Footer Placeholder 4">
            <a:extLst>
              <a:ext uri="{FF2B5EF4-FFF2-40B4-BE49-F238E27FC236}">
                <a16:creationId xmlns:a16="http://schemas.microsoft.com/office/drawing/2014/main" id="{8EE947EE-249D-84D0-9BDE-3E225ECBF8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30C386-3487-ECD2-985A-AE19722B27ED}"/>
              </a:ext>
            </a:extLst>
          </p:cNvPr>
          <p:cNvSpPr>
            <a:spLocks noGrp="1"/>
          </p:cNvSpPr>
          <p:nvPr>
            <p:ph type="sldNum" sz="quarter" idx="12"/>
          </p:nvPr>
        </p:nvSpPr>
        <p:spPr/>
        <p:txBody>
          <a:bodyPr/>
          <a:lstStyle/>
          <a:p>
            <a:fld id="{C6A410CD-FAA2-4C06-AEEF-DC59FA5AE031}" type="slidenum">
              <a:rPr lang="en-IN" smtClean="0"/>
              <a:t>‹#›</a:t>
            </a:fld>
            <a:endParaRPr lang="en-IN"/>
          </a:p>
        </p:txBody>
      </p:sp>
    </p:spTree>
    <p:extLst>
      <p:ext uri="{BB962C8B-B14F-4D97-AF65-F5344CB8AC3E}">
        <p14:creationId xmlns:p14="http://schemas.microsoft.com/office/powerpoint/2010/main" val="1730737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C4249-88FE-B28B-FC3E-E95E06B122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6F4F137-F10F-8C75-D971-0BFCE4B1CBC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B08EEF-DDB6-E8CA-2316-B681BFEF014D}"/>
              </a:ext>
            </a:extLst>
          </p:cNvPr>
          <p:cNvSpPr>
            <a:spLocks noGrp="1"/>
          </p:cNvSpPr>
          <p:nvPr>
            <p:ph type="dt" sz="half" idx="10"/>
          </p:nvPr>
        </p:nvSpPr>
        <p:spPr/>
        <p:txBody>
          <a:bodyPr/>
          <a:lstStyle/>
          <a:p>
            <a:fld id="{C355FA7D-6EDA-4E82-91EA-C988C133788F}" type="datetimeFigureOut">
              <a:rPr lang="en-IN" smtClean="0"/>
              <a:t>01-03-2024</a:t>
            </a:fld>
            <a:endParaRPr lang="en-IN"/>
          </a:p>
        </p:txBody>
      </p:sp>
      <p:sp>
        <p:nvSpPr>
          <p:cNvPr id="5" name="Footer Placeholder 4">
            <a:extLst>
              <a:ext uri="{FF2B5EF4-FFF2-40B4-BE49-F238E27FC236}">
                <a16:creationId xmlns:a16="http://schemas.microsoft.com/office/drawing/2014/main" id="{89F5B9CC-7843-BCA2-A99F-3D6202A308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1937E2-5273-65B4-A504-C30758631A03}"/>
              </a:ext>
            </a:extLst>
          </p:cNvPr>
          <p:cNvSpPr>
            <a:spLocks noGrp="1"/>
          </p:cNvSpPr>
          <p:nvPr>
            <p:ph type="sldNum" sz="quarter" idx="12"/>
          </p:nvPr>
        </p:nvSpPr>
        <p:spPr/>
        <p:txBody>
          <a:bodyPr/>
          <a:lstStyle/>
          <a:p>
            <a:fld id="{C6A410CD-FAA2-4C06-AEEF-DC59FA5AE031}" type="slidenum">
              <a:rPr lang="en-IN" smtClean="0"/>
              <a:t>‹#›</a:t>
            </a:fld>
            <a:endParaRPr lang="en-IN"/>
          </a:p>
        </p:txBody>
      </p:sp>
    </p:spTree>
    <p:extLst>
      <p:ext uri="{BB962C8B-B14F-4D97-AF65-F5344CB8AC3E}">
        <p14:creationId xmlns:p14="http://schemas.microsoft.com/office/powerpoint/2010/main" val="2780247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45590-EA62-4BC9-0892-12BAD02963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8D3879-CA47-6EDF-162C-A0C0372369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10CC5D7-BF18-94E5-201E-1179FDD795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F5B67A-B6A8-1CC1-B7A0-63A2BFAA678F}"/>
              </a:ext>
            </a:extLst>
          </p:cNvPr>
          <p:cNvSpPr>
            <a:spLocks noGrp="1"/>
          </p:cNvSpPr>
          <p:nvPr>
            <p:ph type="dt" sz="half" idx="10"/>
          </p:nvPr>
        </p:nvSpPr>
        <p:spPr/>
        <p:txBody>
          <a:bodyPr/>
          <a:lstStyle/>
          <a:p>
            <a:fld id="{C355FA7D-6EDA-4E82-91EA-C988C133788F}" type="datetimeFigureOut">
              <a:rPr lang="en-IN" smtClean="0"/>
              <a:t>01-03-2024</a:t>
            </a:fld>
            <a:endParaRPr lang="en-IN"/>
          </a:p>
        </p:txBody>
      </p:sp>
      <p:sp>
        <p:nvSpPr>
          <p:cNvPr id="6" name="Footer Placeholder 5">
            <a:extLst>
              <a:ext uri="{FF2B5EF4-FFF2-40B4-BE49-F238E27FC236}">
                <a16:creationId xmlns:a16="http://schemas.microsoft.com/office/drawing/2014/main" id="{47BE513C-15BF-B7A3-D972-22F08321A6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DD912B-8B5B-66B7-95F6-229C58E5FC52}"/>
              </a:ext>
            </a:extLst>
          </p:cNvPr>
          <p:cNvSpPr>
            <a:spLocks noGrp="1"/>
          </p:cNvSpPr>
          <p:nvPr>
            <p:ph type="sldNum" sz="quarter" idx="12"/>
          </p:nvPr>
        </p:nvSpPr>
        <p:spPr/>
        <p:txBody>
          <a:bodyPr/>
          <a:lstStyle/>
          <a:p>
            <a:fld id="{C6A410CD-FAA2-4C06-AEEF-DC59FA5AE031}" type="slidenum">
              <a:rPr lang="en-IN" smtClean="0"/>
              <a:t>‹#›</a:t>
            </a:fld>
            <a:endParaRPr lang="en-IN"/>
          </a:p>
        </p:txBody>
      </p:sp>
    </p:spTree>
    <p:extLst>
      <p:ext uri="{BB962C8B-B14F-4D97-AF65-F5344CB8AC3E}">
        <p14:creationId xmlns:p14="http://schemas.microsoft.com/office/powerpoint/2010/main" val="114507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1D199-F7DE-66B8-4415-A1194D6C57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F62C32-590E-FE31-7D2F-E35EB8498E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B0874B-D0A5-C1F7-2B8B-97D15A5021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76FD44D-50DD-C38F-AF1F-4F8D856EFE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51A3A8-3931-E5ED-6DC7-667EF78D99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299DAD-4D1A-10A6-860B-D7533FBBF941}"/>
              </a:ext>
            </a:extLst>
          </p:cNvPr>
          <p:cNvSpPr>
            <a:spLocks noGrp="1"/>
          </p:cNvSpPr>
          <p:nvPr>
            <p:ph type="dt" sz="half" idx="10"/>
          </p:nvPr>
        </p:nvSpPr>
        <p:spPr/>
        <p:txBody>
          <a:bodyPr/>
          <a:lstStyle/>
          <a:p>
            <a:fld id="{C355FA7D-6EDA-4E82-91EA-C988C133788F}" type="datetimeFigureOut">
              <a:rPr lang="en-IN" smtClean="0"/>
              <a:t>01-03-2024</a:t>
            </a:fld>
            <a:endParaRPr lang="en-IN"/>
          </a:p>
        </p:txBody>
      </p:sp>
      <p:sp>
        <p:nvSpPr>
          <p:cNvPr id="8" name="Footer Placeholder 7">
            <a:extLst>
              <a:ext uri="{FF2B5EF4-FFF2-40B4-BE49-F238E27FC236}">
                <a16:creationId xmlns:a16="http://schemas.microsoft.com/office/drawing/2014/main" id="{EA8D908D-4551-F167-25AC-B49C1183F8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484A630-E96D-5178-4C72-E120CF89C4E0}"/>
              </a:ext>
            </a:extLst>
          </p:cNvPr>
          <p:cNvSpPr>
            <a:spLocks noGrp="1"/>
          </p:cNvSpPr>
          <p:nvPr>
            <p:ph type="sldNum" sz="quarter" idx="12"/>
          </p:nvPr>
        </p:nvSpPr>
        <p:spPr/>
        <p:txBody>
          <a:bodyPr/>
          <a:lstStyle/>
          <a:p>
            <a:fld id="{C6A410CD-FAA2-4C06-AEEF-DC59FA5AE031}" type="slidenum">
              <a:rPr lang="en-IN" smtClean="0"/>
              <a:t>‹#›</a:t>
            </a:fld>
            <a:endParaRPr lang="en-IN"/>
          </a:p>
        </p:txBody>
      </p:sp>
    </p:spTree>
    <p:extLst>
      <p:ext uri="{BB962C8B-B14F-4D97-AF65-F5344CB8AC3E}">
        <p14:creationId xmlns:p14="http://schemas.microsoft.com/office/powerpoint/2010/main" val="3276639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A27F-CFA2-F2FB-0B9A-E3260F7F94D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FA7DDA-E642-7201-4C1A-3B399E7DE78B}"/>
              </a:ext>
            </a:extLst>
          </p:cNvPr>
          <p:cNvSpPr>
            <a:spLocks noGrp="1"/>
          </p:cNvSpPr>
          <p:nvPr>
            <p:ph type="dt" sz="half" idx="10"/>
          </p:nvPr>
        </p:nvSpPr>
        <p:spPr/>
        <p:txBody>
          <a:bodyPr/>
          <a:lstStyle/>
          <a:p>
            <a:fld id="{C355FA7D-6EDA-4E82-91EA-C988C133788F}" type="datetimeFigureOut">
              <a:rPr lang="en-IN" smtClean="0"/>
              <a:t>01-03-2024</a:t>
            </a:fld>
            <a:endParaRPr lang="en-IN"/>
          </a:p>
        </p:txBody>
      </p:sp>
      <p:sp>
        <p:nvSpPr>
          <p:cNvPr id="4" name="Footer Placeholder 3">
            <a:extLst>
              <a:ext uri="{FF2B5EF4-FFF2-40B4-BE49-F238E27FC236}">
                <a16:creationId xmlns:a16="http://schemas.microsoft.com/office/drawing/2014/main" id="{A3CACAD4-788C-1244-3603-56053190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0FA89D-4396-9274-6BF6-242E8D4A82FF}"/>
              </a:ext>
            </a:extLst>
          </p:cNvPr>
          <p:cNvSpPr>
            <a:spLocks noGrp="1"/>
          </p:cNvSpPr>
          <p:nvPr>
            <p:ph type="sldNum" sz="quarter" idx="12"/>
          </p:nvPr>
        </p:nvSpPr>
        <p:spPr/>
        <p:txBody>
          <a:bodyPr/>
          <a:lstStyle/>
          <a:p>
            <a:fld id="{C6A410CD-FAA2-4C06-AEEF-DC59FA5AE031}" type="slidenum">
              <a:rPr lang="en-IN" smtClean="0"/>
              <a:t>‹#›</a:t>
            </a:fld>
            <a:endParaRPr lang="en-IN"/>
          </a:p>
        </p:txBody>
      </p:sp>
    </p:spTree>
    <p:extLst>
      <p:ext uri="{BB962C8B-B14F-4D97-AF65-F5344CB8AC3E}">
        <p14:creationId xmlns:p14="http://schemas.microsoft.com/office/powerpoint/2010/main" val="2488010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B8A4C7-F36E-0E4A-0AB4-217F3B129CC7}"/>
              </a:ext>
            </a:extLst>
          </p:cNvPr>
          <p:cNvSpPr>
            <a:spLocks noGrp="1"/>
          </p:cNvSpPr>
          <p:nvPr>
            <p:ph type="dt" sz="half" idx="10"/>
          </p:nvPr>
        </p:nvSpPr>
        <p:spPr/>
        <p:txBody>
          <a:bodyPr/>
          <a:lstStyle/>
          <a:p>
            <a:fld id="{C355FA7D-6EDA-4E82-91EA-C988C133788F}" type="datetimeFigureOut">
              <a:rPr lang="en-IN" smtClean="0"/>
              <a:t>01-03-2024</a:t>
            </a:fld>
            <a:endParaRPr lang="en-IN"/>
          </a:p>
        </p:txBody>
      </p:sp>
      <p:sp>
        <p:nvSpPr>
          <p:cNvPr id="3" name="Footer Placeholder 2">
            <a:extLst>
              <a:ext uri="{FF2B5EF4-FFF2-40B4-BE49-F238E27FC236}">
                <a16:creationId xmlns:a16="http://schemas.microsoft.com/office/drawing/2014/main" id="{C50C2A12-D4CF-71D7-6F4F-11EDCA587A8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BF56B9D-C78B-1AEB-5A72-B9728390D230}"/>
              </a:ext>
            </a:extLst>
          </p:cNvPr>
          <p:cNvSpPr>
            <a:spLocks noGrp="1"/>
          </p:cNvSpPr>
          <p:nvPr>
            <p:ph type="sldNum" sz="quarter" idx="12"/>
          </p:nvPr>
        </p:nvSpPr>
        <p:spPr/>
        <p:txBody>
          <a:bodyPr/>
          <a:lstStyle/>
          <a:p>
            <a:fld id="{C6A410CD-FAA2-4C06-AEEF-DC59FA5AE031}" type="slidenum">
              <a:rPr lang="en-IN" smtClean="0"/>
              <a:t>‹#›</a:t>
            </a:fld>
            <a:endParaRPr lang="en-IN"/>
          </a:p>
        </p:txBody>
      </p:sp>
    </p:spTree>
    <p:extLst>
      <p:ext uri="{BB962C8B-B14F-4D97-AF65-F5344CB8AC3E}">
        <p14:creationId xmlns:p14="http://schemas.microsoft.com/office/powerpoint/2010/main" val="1006553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B6265-FE32-669B-4F79-682046C477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006EF2-8D89-4722-1042-2F1AFF3829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AC61513-8EFF-4E68-4912-169176197D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59FFAB-05A7-79DB-78C7-D0D6CD84FD47}"/>
              </a:ext>
            </a:extLst>
          </p:cNvPr>
          <p:cNvSpPr>
            <a:spLocks noGrp="1"/>
          </p:cNvSpPr>
          <p:nvPr>
            <p:ph type="dt" sz="half" idx="10"/>
          </p:nvPr>
        </p:nvSpPr>
        <p:spPr/>
        <p:txBody>
          <a:bodyPr/>
          <a:lstStyle/>
          <a:p>
            <a:fld id="{C355FA7D-6EDA-4E82-91EA-C988C133788F}" type="datetimeFigureOut">
              <a:rPr lang="en-IN" smtClean="0"/>
              <a:t>01-03-2024</a:t>
            </a:fld>
            <a:endParaRPr lang="en-IN"/>
          </a:p>
        </p:txBody>
      </p:sp>
      <p:sp>
        <p:nvSpPr>
          <p:cNvPr id="6" name="Footer Placeholder 5">
            <a:extLst>
              <a:ext uri="{FF2B5EF4-FFF2-40B4-BE49-F238E27FC236}">
                <a16:creationId xmlns:a16="http://schemas.microsoft.com/office/drawing/2014/main" id="{37D06E5C-9D68-6E4E-F56F-8A3D4BDA8E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8C9631-8951-30E1-C348-869F03B8B67D}"/>
              </a:ext>
            </a:extLst>
          </p:cNvPr>
          <p:cNvSpPr>
            <a:spLocks noGrp="1"/>
          </p:cNvSpPr>
          <p:nvPr>
            <p:ph type="sldNum" sz="quarter" idx="12"/>
          </p:nvPr>
        </p:nvSpPr>
        <p:spPr/>
        <p:txBody>
          <a:bodyPr/>
          <a:lstStyle/>
          <a:p>
            <a:fld id="{C6A410CD-FAA2-4C06-AEEF-DC59FA5AE031}" type="slidenum">
              <a:rPr lang="en-IN" smtClean="0"/>
              <a:t>‹#›</a:t>
            </a:fld>
            <a:endParaRPr lang="en-IN"/>
          </a:p>
        </p:txBody>
      </p:sp>
    </p:spTree>
    <p:extLst>
      <p:ext uri="{BB962C8B-B14F-4D97-AF65-F5344CB8AC3E}">
        <p14:creationId xmlns:p14="http://schemas.microsoft.com/office/powerpoint/2010/main" val="23282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CE14A-80EF-3C2D-47BA-21F10E56C0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96D7C8-B630-35CE-9B5C-6679376E28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4FB10F-3CA9-4654-9703-0EB0DA332B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68459F-FBC9-C6CA-8163-B78773282904}"/>
              </a:ext>
            </a:extLst>
          </p:cNvPr>
          <p:cNvSpPr>
            <a:spLocks noGrp="1"/>
          </p:cNvSpPr>
          <p:nvPr>
            <p:ph type="dt" sz="half" idx="10"/>
          </p:nvPr>
        </p:nvSpPr>
        <p:spPr/>
        <p:txBody>
          <a:bodyPr/>
          <a:lstStyle/>
          <a:p>
            <a:fld id="{C355FA7D-6EDA-4E82-91EA-C988C133788F}" type="datetimeFigureOut">
              <a:rPr lang="en-IN" smtClean="0"/>
              <a:t>01-03-2024</a:t>
            </a:fld>
            <a:endParaRPr lang="en-IN"/>
          </a:p>
        </p:txBody>
      </p:sp>
      <p:sp>
        <p:nvSpPr>
          <p:cNvPr id="6" name="Footer Placeholder 5">
            <a:extLst>
              <a:ext uri="{FF2B5EF4-FFF2-40B4-BE49-F238E27FC236}">
                <a16:creationId xmlns:a16="http://schemas.microsoft.com/office/drawing/2014/main" id="{B8A9DB2B-E215-44FB-97CE-331BFA9962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30A51D-E160-006A-8454-BE271C6371AE}"/>
              </a:ext>
            </a:extLst>
          </p:cNvPr>
          <p:cNvSpPr>
            <a:spLocks noGrp="1"/>
          </p:cNvSpPr>
          <p:nvPr>
            <p:ph type="sldNum" sz="quarter" idx="12"/>
          </p:nvPr>
        </p:nvSpPr>
        <p:spPr/>
        <p:txBody>
          <a:bodyPr/>
          <a:lstStyle/>
          <a:p>
            <a:fld id="{C6A410CD-FAA2-4C06-AEEF-DC59FA5AE031}" type="slidenum">
              <a:rPr lang="en-IN" smtClean="0"/>
              <a:t>‹#›</a:t>
            </a:fld>
            <a:endParaRPr lang="en-IN"/>
          </a:p>
        </p:txBody>
      </p:sp>
    </p:spTree>
    <p:extLst>
      <p:ext uri="{BB962C8B-B14F-4D97-AF65-F5344CB8AC3E}">
        <p14:creationId xmlns:p14="http://schemas.microsoft.com/office/powerpoint/2010/main" val="3923413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0862C6-8386-64C3-8B79-51184C0B96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7FF35C-C591-D92E-7269-E51C95A11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1F4A50-B55C-AD75-904E-087EBC2DDA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355FA7D-6EDA-4E82-91EA-C988C133788F}" type="datetimeFigureOut">
              <a:rPr lang="en-IN" smtClean="0"/>
              <a:t>01-03-2024</a:t>
            </a:fld>
            <a:endParaRPr lang="en-IN"/>
          </a:p>
        </p:txBody>
      </p:sp>
      <p:sp>
        <p:nvSpPr>
          <p:cNvPr id="5" name="Footer Placeholder 4">
            <a:extLst>
              <a:ext uri="{FF2B5EF4-FFF2-40B4-BE49-F238E27FC236}">
                <a16:creationId xmlns:a16="http://schemas.microsoft.com/office/drawing/2014/main" id="{81037444-2355-73DB-509A-9A31E59ED0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E25A13F-0E46-1E70-58BF-B3046BCFF3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6A410CD-FAA2-4C06-AEEF-DC59FA5AE031}" type="slidenum">
              <a:rPr lang="en-IN" smtClean="0"/>
              <a:t>‹#›</a:t>
            </a:fld>
            <a:endParaRPr lang="en-IN"/>
          </a:p>
        </p:txBody>
      </p:sp>
    </p:spTree>
    <p:extLst>
      <p:ext uri="{BB962C8B-B14F-4D97-AF65-F5344CB8AC3E}">
        <p14:creationId xmlns:p14="http://schemas.microsoft.com/office/powerpoint/2010/main" val="4259485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5EF66-7D02-7A54-C31D-5CCDAE2D88DB}"/>
              </a:ext>
            </a:extLst>
          </p:cNvPr>
          <p:cNvSpPr>
            <a:spLocks noGrp="1"/>
          </p:cNvSpPr>
          <p:nvPr>
            <p:ph type="ctrTitle"/>
          </p:nvPr>
        </p:nvSpPr>
        <p:spPr/>
        <p:txBody>
          <a:bodyPr/>
          <a:lstStyle/>
          <a:p>
            <a:r>
              <a:rPr lang="en-IN" dirty="0"/>
              <a:t>Syntax-Directed Translations</a:t>
            </a:r>
          </a:p>
        </p:txBody>
      </p:sp>
      <p:sp>
        <p:nvSpPr>
          <p:cNvPr id="3" name="Subtitle 2">
            <a:extLst>
              <a:ext uri="{FF2B5EF4-FFF2-40B4-BE49-F238E27FC236}">
                <a16:creationId xmlns:a16="http://schemas.microsoft.com/office/drawing/2014/main" id="{73C5CAAD-F8D8-E12F-AF77-ECCEFE1D3C69}"/>
              </a:ext>
            </a:extLst>
          </p:cNvPr>
          <p:cNvSpPr>
            <a:spLocks noGrp="1"/>
          </p:cNvSpPr>
          <p:nvPr>
            <p:ph type="subTitle" idx="1"/>
          </p:nvPr>
        </p:nvSpPr>
        <p:spPr/>
        <p:txBody>
          <a:bodyPr/>
          <a:lstStyle/>
          <a:p>
            <a:pPr algn="r"/>
            <a:r>
              <a:rPr lang="en-IN" dirty="0"/>
              <a:t>Made By: Sachit Malhotra</a:t>
            </a:r>
          </a:p>
          <a:p>
            <a:pPr algn="r"/>
            <a:r>
              <a:rPr lang="en-IN" dirty="0"/>
              <a:t>6CSE4X</a:t>
            </a:r>
          </a:p>
        </p:txBody>
      </p:sp>
    </p:spTree>
    <p:extLst>
      <p:ext uri="{BB962C8B-B14F-4D97-AF65-F5344CB8AC3E}">
        <p14:creationId xmlns:p14="http://schemas.microsoft.com/office/powerpoint/2010/main" val="1363245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A72D1-D486-9DD1-A4CA-E24EE4C7728B}"/>
              </a:ext>
            </a:extLst>
          </p:cNvPr>
          <p:cNvSpPr>
            <a:spLocks noGrp="1"/>
          </p:cNvSpPr>
          <p:nvPr>
            <p:ph type="title"/>
          </p:nvPr>
        </p:nvSpPr>
        <p:spPr>
          <a:xfrm>
            <a:off x="838200" y="2631246"/>
            <a:ext cx="10515600" cy="1325563"/>
          </a:xfrm>
        </p:spPr>
        <p:txBody>
          <a:bodyPr>
            <a:normAutofit/>
          </a:bodyPr>
          <a:lstStyle/>
          <a:p>
            <a:pPr algn="ctr"/>
            <a:r>
              <a:rPr lang="en-IN" sz="6000" dirty="0"/>
              <a:t>Thank You</a:t>
            </a:r>
          </a:p>
        </p:txBody>
      </p:sp>
    </p:spTree>
    <p:extLst>
      <p:ext uri="{BB962C8B-B14F-4D97-AF65-F5344CB8AC3E}">
        <p14:creationId xmlns:p14="http://schemas.microsoft.com/office/powerpoint/2010/main" val="1393764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79AAE-42E6-FC29-1E61-9D2D9BCE03FE}"/>
              </a:ext>
            </a:extLst>
          </p:cNvPr>
          <p:cNvSpPr>
            <a:spLocks noGrp="1"/>
          </p:cNvSpPr>
          <p:nvPr>
            <p:ph type="title"/>
          </p:nvPr>
        </p:nvSpPr>
        <p:spPr/>
        <p:txBody>
          <a:bodyPr/>
          <a:lstStyle/>
          <a:p>
            <a:pPr algn="ctr"/>
            <a:r>
              <a:rPr lang="en-IN" dirty="0"/>
              <a:t> Syntax-Directed Translation</a:t>
            </a:r>
          </a:p>
        </p:txBody>
      </p:sp>
      <p:sp>
        <p:nvSpPr>
          <p:cNvPr id="5" name="Rectangle 2">
            <a:extLst>
              <a:ext uri="{FF2B5EF4-FFF2-40B4-BE49-F238E27FC236}">
                <a16:creationId xmlns:a16="http://schemas.microsoft.com/office/drawing/2014/main" id="{C80B3ED9-3428-742F-08B8-853D52CE29C0}"/>
              </a:ext>
            </a:extLst>
          </p:cNvPr>
          <p:cNvSpPr>
            <a:spLocks noChangeArrowheads="1"/>
          </p:cNvSpPr>
          <p:nvPr/>
        </p:nvSpPr>
        <p:spPr bwMode="auto">
          <a:xfrm>
            <a:off x="0" y="0"/>
            <a:ext cx="5908675"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Content Placeholder 6">
            <a:extLst>
              <a:ext uri="{FF2B5EF4-FFF2-40B4-BE49-F238E27FC236}">
                <a16:creationId xmlns:a16="http://schemas.microsoft.com/office/drawing/2014/main" id="{539C0030-2CEB-C1EF-61E0-B9B2BAAF7981}"/>
              </a:ext>
            </a:extLst>
          </p:cNvPr>
          <p:cNvSpPr>
            <a:spLocks noGrp="1"/>
          </p:cNvSpPr>
          <p:nvPr>
            <p:ph idx="1"/>
          </p:nvPr>
        </p:nvSpPr>
        <p:spPr/>
        <p:txBody>
          <a:bodyPr/>
          <a:lstStyle/>
          <a:p>
            <a:r>
              <a:rPr lang="en-US" dirty="0"/>
              <a:t>Syntax-directed translation is a technique used in compiler design where translation of source code into target code is guided by the syntax of the source language. It associates semantic actions with the productions or constructs of the grammar, enabling the generation of target code during the parsing process. </a:t>
            </a:r>
          </a:p>
          <a:p>
            <a:r>
              <a:rPr lang="en-US" dirty="0"/>
              <a:t>This approach ensures that translation follows the structure of the source language, aiding in the development of compilers and other language processors.</a:t>
            </a:r>
            <a:endParaRPr lang="en-IN" dirty="0"/>
          </a:p>
        </p:txBody>
      </p:sp>
    </p:spTree>
    <p:extLst>
      <p:ext uri="{BB962C8B-B14F-4D97-AF65-F5344CB8AC3E}">
        <p14:creationId xmlns:p14="http://schemas.microsoft.com/office/powerpoint/2010/main" val="3986056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0CE9F-237A-B9E2-95F2-91E79ED484D5}"/>
              </a:ext>
            </a:extLst>
          </p:cNvPr>
          <p:cNvSpPr>
            <a:spLocks noGrp="1"/>
          </p:cNvSpPr>
          <p:nvPr>
            <p:ph type="title"/>
          </p:nvPr>
        </p:nvSpPr>
        <p:spPr/>
        <p:txBody>
          <a:bodyPr/>
          <a:lstStyle/>
          <a:p>
            <a:pPr algn="ctr"/>
            <a:r>
              <a:rPr lang="en-IN" dirty="0"/>
              <a:t>Syntax-Directed Definitions</a:t>
            </a:r>
          </a:p>
        </p:txBody>
      </p:sp>
      <p:sp>
        <p:nvSpPr>
          <p:cNvPr id="3" name="Content Placeholder 2">
            <a:extLst>
              <a:ext uri="{FF2B5EF4-FFF2-40B4-BE49-F238E27FC236}">
                <a16:creationId xmlns:a16="http://schemas.microsoft.com/office/drawing/2014/main" id="{8A0E397F-DD22-01CE-8EC5-596999245453}"/>
              </a:ext>
            </a:extLst>
          </p:cNvPr>
          <p:cNvSpPr>
            <a:spLocks noGrp="1"/>
          </p:cNvSpPr>
          <p:nvPr>
            <p:ph idx="1"/>
          </p:nvPr>
        </p:nvSpPr>
        <p:spPr/>
        <p:txBody>
          <a:bodyPr/>
          <a:lstStyle/>
          <a:p>
            <a:r>
              <a:rPr lang="en-US" dirty="0"/>
              <a:t>Syntax-Directed Definitions (SDDs) are formal specifications that associate semantic actions with the productions of a context-free grammar. These actions guide the translation process by defining how to generate target code or perform computations during parsing. </a:t>
            </a:r>
          </a:p>
          <a:p>
            <a:r>
              <a:rPr lang="en-US" dirty="0"/>
              <a:t>SDDs facilitate the development of compilers by providing a structured approach to connecting the syntax of a language to its semantics, ensuring accurate and efficient translation of source code.</a:t>
            </a:r>
            <a:endParaRPr lang="en-IN" dirty="0"/>
          </a:p>
        </p:txBody>
      </p:sp>
    </p:spTree>
    <p:extLst>
      <p:ext uri="{BB962C8B-B14F-4D97-AF65-F5344CB8AC3E}">
        <p14:creationId xmlns:p14="http://schemas.microsoft.com/office/powerpoint/2010/main" val="235872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59A16-8ABA-D5D6-8384-52C20B0BA357}"/>
              </a:ext>
            </a:extLst>
          </p:cNvPr>
          <p:cNvSpPr>
            <a:spLocks noGrp="1"/>
          </p:cNvSpPr>
          <p:nvPr>
            <p:ph type="title"/>
          </p:nvPr>
        </p:nvSpPr>
        <p:spPr>
          <a:xfrm>
            <a:off x="838200" y="391629"/>
            <a:ext cx="10515600" cy="1325563"/>
          </a:xfrm>
        </p:spPr>
        <p:txBody>
          <a:bodyPr/>
          <a:lstStyle/>
          <a:p>
            <a:pPr algn="ctr"/>
            <a:r>
              <a:rPr lang="en-IN" dirty="0"/>
              <a:t>Example</a:t>
            </a:r>
          </a:p>
        </p:txBody>
      </p:sp>
      <p:sp>
        <p:nvSpPr>
          <p:cNvPr id="7" name="Content Placeholder 6">
            <a:extLst>
              <a:ext uri="{FF2B5EF4-FFF2-40B4-BE49-F238E27FC236}">
                <a16:creationId xmlns:a16="http://schemas.microsoft.com/office/drawing/2014/main" id="{4C592AEF-D95B-09C7-EB6D-ED6A9F5B320D}"/>
              </a:ext>
            </a:extLst>
          </p:cNvPr>
          <p:cNvSpPr>
            <a:spLocks noGrp="1"/>
          </p:cNvSpPr>
          <p:nvPr>
            <p:ph idx="1"/>
          </p:nvPr>
        </p:nvSpPr>
        <p:spPr/>
        <p:txBody>
          <a:bodyPr>
            <a:normAutofit fontScale="77500" lnSpcReduction="20000"/>
          </a:bodyPr>
          <a:lstStyle/>
          <a:p>
            <a:pPr marL="0" indent="0">
              <a:buNone/>
            </a:pPr>
            <a:r>
              <a:rPr lang="en-IN" i="1" dirty="0"/>
              <a:t>E -&gt; E1 + T { </a:t>
            </a:r>
            <a:r>
              <a:rPr lang="en-IN" i="1" dirty="0" err="1"/>
              <a:t>E.val</a:t>
            </a:r>
            <a:r>
              <a:rPr lang="en-IN" i="1" dirty="0"/>
              <a:t> = E1.val + </a:t>
            </a:r>
            <a:r>
              <a:rPr lang="en-IN" i="1" dirty="0" err="1"/>
              <a:t>T.val</a:t>
            </a:r>
            <a:r>
              <a:rPr lang="en-IN" i="1" dirty="0"/>
              <a:t> }</a:t>
            </a:r>
          </a:p>
          <a:p>
            <a:pPr marL="0" indent="0">
              <a:buNone/>
            </a:pPr>
            <a:r>
              <a:rPr lang="en-IN" i="1" dirty="0"/>
              <a:t>    | T { </a:t>
            </a:r>
            <a:r>
              <a:rPr lang="en-IN" i="1" dirty="0" err="1"/>
              <a:t>E.val</a:t>
            </a:r>
            <a:r>
              <a:rPr lang="en-IN" i="1" dirty="0"/>
              <a:t> = </a:t>
            </a:r>
            <a:r>
              <a:rPr lang="en-IN" i="1" dirty="0" err="1"/>
              <a:t>T.val</a:t>
            </a:r>
            <a:r>
              <a:rPr lang="en-IN" i="1" dirty="0"/>
              <a:t> }</a:t>
            </a:r>
          </a:p>
          <a:p>
            <a:pPr marL="0" indent="0">
              <a:buNone/>
            </a:pPr>
            <a:endParaRPr lang="en-IN" i="1" dirty="0"/>
          </a:p>
          <a:p>
            <a:pPr marL="0" indent="0">
              <a:buNone/>
            </a:pPr>
            <a:r>
              <a:rPr lang="en-IN" i="1" dirty="0"/>
              <a:t>T -&gt; T1 * F { </a:t>
            </a:r>
            <a:r>
              <a:rPr lang="en-IN" i="1" dirty="0" err="1"/>
              <a:t>T.val</a:t>
            </a:r>
            <a:r>
              <a:rPr lang="en-IN" i="1" dirty="0"/>
              <a:t> = T1.val * </a:t>
            </a:r>
            <a:r>
              <a:rPr lang="en-IN" i="1" dirty="0" err="1"/>
              <a:t>F.val</a:t>
            </a:r>
            <a:r>
              <a:rPr lang="en-IN" i="1" dirty="0"/>
              <a:t> }</a:t>
            </a:r>
          </a:p>
          <a:p>
            <a:pPr marL="0" indent="0">
              <a:buNone/>
            </a:pPr>
            <a:r>
              <a:rPr lang="en-IN" i="1" dirty="0"/>
              <a:t>    | F { </a:t>
            </a:r>
            <a:r>
              <a:rPr lang="en-IN" i="1" dirty="0" err="1"/>
              <a:t>T.val</a:t>
            </a:r>
            <a:r>
              <a:rPr lang="en-IN" i="1" dirty="0"/>
              <a:t> = </a:t>
            </a:r>
            <a:r>
              <a:rPr lang="en-IN" i="1" dirty="0" err="1"/>
              <a:t>F.val</a:t>
            </a:r>
            <a:r>
              <a:rPr lang="en-IN" i="1" dirty="0"/>
              <a:t> }</a:t>
            </a:r>
          </a:p>
          <a:p>
            <a:pPr marL="0" indent="0">
              <a:buNone/>
            </a:pPr>
            <a:endParaRPr lang="en-IN" i="1" dirty="0"/>
          </a:p>
          <a:p>
            <a:pPr marL="0" indent="0">
              <a:buNone/>
            </a:pPr>
            <a:r>
              <a:rPr lang="en-IN" i="1" dirty="0"/>
              <a:t>F -&gt; ( E ) { </a:t>
            </a:r>
            <a:r>
              <a:rPr lang="en-IN" i="1" dirty="0" err="1"/>
              <a:t>F.val</a:t>
            </a:r>
            <a:r>
              <a:rPr lang="en-IN" i="1" dirty="0"/>
              <a:t> = </a:t>
            </a:r>
            <a:r>
              <a:rPr lang="en-IN" i="1" dirty="0" err="1"/>
              <a:t>E.val</a:t>
            </a:r>
            <a:r>
              <a:rPr lang="en-IN" i="1" dirty="0"/>
              <a:t> }</a:t>
            </a:r>
          </a:p>
          <a:p>
            <a:pPr marL="0" indent="0">
              <a:buNone/>
            </a:pPr>
            <a:r>
              <a:rPr lang="en-IN" i="1" dirty="0"/>
              <a:t>    | </a:t>
            </a:r>
            <a:r>
              <a:rPr lang="en-IN" i="1" dirty="0" err="1"/>
              <a:t>num</a:t>
            </a:r>
            <a:r>
              <a:rPr lang="en-IN" i="1" dirty="0"/>
              <a:t> { </a:t>
            </a:r>
            <a:r>
              <a:rPr lang="en-IN" i="1" dirty="0" err="1"/>
              <a:t>F.val</a:t>
            </a:r>
            <a:r>
              <a:rPr lang="en-IN" i="1" dirty="0"/>
              <a:t> = </a:t>
            </a:r>
            <a:r>
              <a:rPr lang="en-IN" i="1" dirty="0" err="1"/>
              <a:t>num.val</a:t>
            </a:r>
            <a:r>
              <a:rPr lang="en-IN" i="1" dirty="0"/>
              <a:t> }</a:t>
            </a:r>
          </a:p>
          <a:p>
            <a:pPr marL="0" indent="0">
              <a:buNone/>
            </a:pPr>
            <a:endParaRPr lang="en-IN" dirty="0"/>
          </a:p>
          <a:p>
            <a:pPr marL="0" indent="0">
              <a:buNone/>
            </a:pPr>
            <a:r>
              <a:rPr lang="en-US" dirty="0" err="1"/>
              <a:t>E.val</a:t>
            </a:r>
            <a:r>
              <a:rPr lang="en-US" dirty="0"/>
              <a:t>, </a:t>
            </a:r>
            <a:r>
              <a:rPr lang="en-US" dirty="0" err="1"/>
              <a:t>T.val</a:t>
            </a:r>
            <a:r>
              <a:rPr lang="en-US" dirty="0"/>
              <a:t>, and </a:t>
            </a:r>
            <a:r>
              <a:rPr lang="en-US" dirty="0" err="1"/>
              <a:t>F.val</a:t>
            </a:r>
            <a:r>
              <a:rPr lang="en-US" dirty="0"/>
              <a:t> are synthesized attributes representing the value of expressions. </a:t>
            </a:r>
          </a:p>
          <a:p>
            <a:pPr marL="0" indent="0">
              <a:buNone/>
            </a:pPr>
            <a:endParaRPr lang="en-US" dirty="0"/>
          </a:p>
          <a:p>
            <a:pPr marL="0" indent="0">
              <a:buNone/>
            </a:pPr>
            <a:r>
              <a:rPr lang="en-US" dirty="0"/>
              <a:t>‘num’ represents a numeric constant.</a:t>
            </a:r>
            <a:endParaRPr lang="en-IN" dirty="0"/>
          </a:p>
        </p:txBody>
      </p:sp>
    </p:spTree>
    <p:extLst>
      <p:ext uri="{BB962C8B-B14F-4D97-AF65-F5344CB8AC3E}">
        <p14:creationId xmlns:p14="http://schemas.microsoft.com/office/powerpoint/2010/main" val="1994783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80A23-5ADE-8CEB-71A9-BB1645E80181}"/>
              </a:ext>
            </a:extLst>
          </p:cNvPr>
          <p:cNvSpPr>
            <a:spLocks noGrp="1"/>
          </p:cNvSpPr>
          <p:nvPr>
            <p:ph type="title"/>
          </p:nvPr>
        </p:nvSpPr>
        <p:spPr/>
        <p:txBody>
          <a:bodyPr/>
          <a:lstStyle/>
          <a:p>
            <a:pPr algn="ctr"/>
            <a:r>
              <a:rPr lang="en-IN" dirty="0"/>
              <a:t>Example</a:t>
            </a:r>
          </a:p>
        </p:txBody>
      </p:sp>
      <p:sp>
        <p:nvSpPr>
          <p:cNvPr id="3" name="Content Placeholder 2">
            <a:extLst>
              <a:ext uri="{FF2B5EF4-FFF2-40B4-BE49-F238E27FC236}">
                <a16:creationId xmlns:a16="http://schemas.microsoft.com/office/drawing/2014/main" id="{EB41256A-FED3-8BFC-0531-91E6D69E7DA5}"/>
              </a:ext>
            </a:extLst>
          </p:cNvPr>
          <p:cNvSpPr>
            <a:spLocks noGrp="1"/>
          </p:cNvSpPr>
          <p:nvPr>
            <p:ph idx="1"/>
          </p:nvPr>
        </p:nvSpPr>
        <p:spPr>
          <a:xfrm>
            <a:off x="838200" y="1789043"/>
            <a:ext cx="10515600" cy="4387920"/>
          </a:xfrm>
        </p:spPr>
        <p:txBody>
          <a:bodyPr>
            <a:normAutofit fontScale="70000" lnSpcReduction="20000"/>
          </a:bodyPr>
          <a:lstStyle/>
          <a:p>
            <a:pPr marL="0" indent="0">
              <a:buNone/>
            </a:pPr>
            <a:r>
              <a:rPr lang="en-IN" i="1" dirty="0"/>
              <a:t>E -&gt; E1 + T </a:t>
            </a:r>
          </a:p>
          <a:p>
            <a:pPr marL="0" indent="0">
              <a:buNone/>
            </a:pPr>
            <a:r>
              <a:rPr lang="en-IN" i="1" dirty="0"/>
              <a:t>    | T</a:t>
            </a:r>
          </a:p>
          <a:p>
            <a:pPr marL="0" indent="0">
              <a:buNone/>
            </a:pPr>
            <a:endParaRPr lang="en-IN" i="1" dirty="0"/>
          </a:p>
          <a:p>
            <a:pPr marL="0" indent="0">
              <a:buNone/>
            </a:pPr>
            <a:r>
              <a:rPr lang="en-IN" i="1" dirty="0"/>
              <a:t>T -&gt; T1 * F </a:t>
            </a:r>
          </a:p>
          <a:p>
            <a:pPr marL="0" indent="0">
              <a:buNone/>
            </a:pPr>
            <a:r>
              <a:rPr lang="en-IN" i="1" dirty="0"/>
              <a:t>    | F </a:t>
            </a:r>
          </a:p>
          <a:p>
            <a:pPr marL="0" indent="0">
              <a:buNone/>
            </a:pPr>
            <a:endParaRPr lang="en-IN" i="1" dirty="0"/>
          </a:p>
          <a:p>
            <a:pPr marL="0" indent="0">
              <a:buNone/>
            </a:pPr>
            <a:r>
              <a:rPr lang="en-IN" i="1" dirty="0"/>
              <a:t>F -&gt; ( E ) </a:t>
            </a:r>
          </a:p>
          <a:p>
            <a:pPr marL="0" indent="0">
              <a:buNone/>
            </a:pPr>
            <a:r>
              <a:rPr lang="en-IN" i="1" dirty="0"/>
              <a:t>    | </a:t>
            </a:r>
            <a:r>
              <a:rPr lang="en-IN" i="1" dirty="0" err="1"/>
              <a:t>num</a:t>
            </a:r>
            <a:endParaRPr lang="en-IN" i="1" dirty="0"/>
          </a:p>
          <a:p>
            <a:pPr marL="0" indent="0">
              <a:buNone/>
            </a:pPr>
            <a:endParaRPr lang="en-US" dirty="0"/>
          </a:p>
          <a:p>
            <a:pPr marL="0" indent="0">
              <a:buNone/>
            </a:pPr>
            <a:r>
              <a:rPr lang="en-US" dirty="0"/>
              <a:t>E, T, and F are non-terminals. </a:t>
            </a:r>
          </a:p>
          <a:p>
            <a:pPr marL="0" indent="0">
              <a:buNone/>
            </a:pPr>
            <a:endParaRPr lang="en-US" dirty="0"/>
          </a:p>
          <a:p>
            <a:pPr marL="0" indent="0">
              <a:buNone/>
            </a:pPr>
            <a:r>
              <a:rPr lang="en-US" dirty="0"/>
              <a:t>+, *, (, ), and num are terminals representing addition, multiplication, parentheses, and numeric constants respectively.</a:t>
            </a:r>
            <a:endParaRPr lang="en-IN" dirty="0"/>
          </a:p>
        </p:txBody>
      </p:sp>
    </p:spTree>
    <p:extLst>
      <p:ext uri="{BB962C8B-B14F-4D97-AF65-F5344CB8AC3E}">
        <p14:creationId xmlns:p14="http://schemas.microsoft.com/office/powerpoint/2010/main" val="1140058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5AECC-D907-4161-F377-7A3C60F13687}"/>
              </a:ext>
            </a:extLst>
          </p:cNvPr>
          <p:cNvSpPr>
            <a:spLocks noGrp="1"/>
          </p:cNvSpPr>
          <p:nvPr>
            <p:ph type="title"/>
          </p:nvPr>
        </p:nvSpPr>
        <p:spPr/>
        <p:txBody>
          <a:bodyPr/>
          <a:lstStyle/>
          <a:p>
            <a:pPr algn="ctr"/>
            <a:r>
              <a:rPr lang="en-IN" dirty="0"/>
              <a:t>Syntax Trees</a:t>
            </a:r>
          </a:p>
        </p:txBody>
      </p:sp>
      <p:sp>
        <p:nvSpPr>
          <p:cNvPr id="3" name="Content Placeholder 2">
            <a:extLst>
              <a:ext uri="{FF2B5EF4-FFF2-40B4-BE49-F238E27FC236}">
                <a16:creationId xmlns:a16="http://schemas.microsoft.com/office/drawing/2014/main" id="{860F9F07-4C72-EFA1-AA32-A08951D1F204}"/>
              </a:ext>
            </a:extLst>
          </p:cNvPr>
          <p:cNvSpPr>
            <a:spLocks noGrp="1"/>
          </p:cNvSpPr>
          <p:nvPr>
            <p:ph idx="1"/>
          </p:nvPr>
        </p:nvSpPr>
        <p:spPr/>
        <p:txBody>
          <a:bodyPr/>
          <a:lstStyle/>
          <a:p>
            <a:r>
              <a:rPr lang="en-US" dirty="0"/>
              <a:t>Syntax trees, also called parse trees or abstract syntax trees (ASTs), are graphical representations of the structure of sentences or expressions in a language, such as a programming language. They show how the elements of the language's grammar are organized and relate to each other. </a:t>
            </a:r>
          </a:p>
          <a:p>
            <a:r>
              <a:rPr lang="en-US" dirty="0"/>
              <a:t>Syntax trees help understand the structure of language constructs and are commonly used in linguistics and computer science for parsing and analyzing text or code.</a:t>
            </a:r>
            <a:endParaRPr lang="en-IN" dirty="0"/>
          </a:p>
        </p:txBody>
      </p:sp>
    </p:spTree>
    <p:extLst>
      <p:ext uri="{BB962C8B-B14F-4D97-AF65-F5344CB8AC3E}">
        <p14:creationId xmlns:p14="http://schemas.microsoft.com/office/powerpoint/2010/main" val="3275417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E5348-A6FE-1BEE-0FFE-313A3798B4F7}"/>
              </a:ext>
            </a:extLst>
          </p:cNvPr>
          <p:cNvSpPr>
            <a:spLocks noGrp="1"/>
          </p:cNvSpPr>
          <p:nvPr>
            <p:ph type="title"/>
          </p:nvPr>
        </p:nvSpPr>
        <p:spPr/>
        <p:txBody>
          <a:bodyPr/>
          <a:lstStyle/>
          <a:p>
            <a:pPr algn="ctr"/>
            <a:r>
              <a:rPr lang="en-IN" dirty="0"/>
              <a:t>Attributes</a:t>
            </a:r>
          </a:p>
        </p:txBody>
      </p:sp>
      <p:sp>
        <p:nvSpPr>
          <p:cNvPr id="3" name="Content Placeholder 2">
            <a:extLst>
              <a:ext uri="{FF2B5EF4-FFF2-40B4-BE49-F238E27FC236}">
                <a16:creationId xmlns:a16="http://schemas.microsoft.com/office/drawing/2014/main" id="{1D3C8CEC-041E-B0AF-FBB4-E573880F4A58}"/>
              </a:ext>
            </a:extLst>
          </p:cNvPr>
          <p:cNvSpPr>
            <a:spLocks noGrp="1"/>
          </p:cNvSpPr>
          <p:nvPr>
            <p:ph idx="1"/>
          </p:nvPr>
        </p:nvSpPr>
        <p:spPr/>
        <p:txBody>
          <a:bodyPr>
            <a:normAutofit fontScale="85000" lnSpcReduction="20000"/>
          </a:bodyPr>
          <a:lstStyle/>
          <a:p>
            <a:r>
              <a:rPr lang="en-US" dirty="0"/>
              <a:t>Attributes in the context of syntax-directed translation are pieces of information associated with grammar symbols or productions that help in the translation process. They can be classified as inherited or synthesized.</a:t>
            </a:r>
          </a:p>
          <a:p>
            <a:endParaRPr lang="en-US" dirty="0"/>
          </a:p>
          <a:p>
            <a:r>
              <a:rPr lang="en-US" b="1" dirty="0"/>
              <a:t>Inherited attributes</a:t>
            </a:r>
            <a:r>
              <a:rPr lang="en-US" dirty="0"/>
              <a:t> are properties of non-terminal symbols in the grammar that are passed down from parent nodes to child nodes in the syntax tree. They provide information needed for translation but are not computed by the production itself.</a:t>
            </a:r>
          </a:p>
          <a:p>
            <a:endParaRPr lang="en-US" dirty="0"/>
          </a:p>
          <a:p>
            <a:r>
              <a:rPr lang="en-US" b="1" dirty="0"/>
              <a:t>Synthesized attributes</a:t>
            </a:r>
            <a:r>
              <a:rPr lang="en-US" dirty="0"/>
              <a:t>, on the other hand, are properties of non-terminal symbols that are computed during the parsing process based on the attributes of their children in the syntax tree. They represent information that is synthesized or derived from the subexpressions or constituents of the node.</a:t>
            </a:r>
            <a:endParaRPr lang="en-IN" dirty="0"/>
          </a:p>
        </p:txBody>
      </p:sp>
    </p:spTree>
    <p:extLst>
      <p:ext uri="{BB962C8B-B14F-4D97-AF65-F5344CB8AC3E}">
        <p14:creationId xmlns:p14="http://schemas.microsoft.com/office/powerpoint/2010/main" val="2667735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2603-038D-490F-3080-D0A97DFB64BE}"/>
              </a:ext>
            </a:extLst>
          </p:cNvPr>
          <p:cNvSpPr>
            <a:spLocks noGrp="1"/>
          </p:cNvSpPr>
          <p:nvPr>
            <p:ph type="title"/>
          </p:nvPr>
        </p:nvSpPr>
        <p:spPr/>
        <p:txBody>
          <a:bodyPr/>
          <a:lstStyle/>
          <a:p>
            <a:pPr algn="ctr"/>
            <a:r>
              <a:rPr lang="en-US" dirty="0"/>
              <a:t>Semantic Actions</a:t>
            </a:r>
            <a:endParaRPr lang="en-IN" dirty="0"/>
          </a:p>
        </p:txBody>
      </p:sp>
      <p:sp>
        <p:nvSpPr>
          <p:cNvPr id="3" name="Content Placeholder 2">
            <a:extLst>
              <a:ext uri="{FF2B5EF4-FFF2-40B4-BE49-F238E27FC236}">
                <a16:creationId xmlns:a16="http://schemas.microsoft.com/office/drawing/2014/main" id="{3EC0A58F-15DE-2B6E-21A5-EF35C9668DDE}"/>
              </a:ext>
            </a:extLst>
          </p:cNvPr>
          <p:cNvSpPr>
            <a:spLocks noGrp="1"/>
          </p:cNvSpPr>
          <p:nvPr>
            <p:ph idx="1"/>
          </p:nvPr>
        </p:nvSpPr>
        <p:spPr/>
        <p:txBody>
          <a:bodyPr>
            <a:normAutofit lnSpcReduction="10000"/>
          </a:bodyPr>
          <a:lstStyle/>
          <a:p>
            <a:r>
              <a:rPr lang="en-US" dirty="0"/>
              <a:t>Semantic actions are operations or computations performed during the parsing of a program that contribute to the meaning or semantics of the program. These actions are associated with specific productions or constructs in the grammar of the language being parsed. </a:t>
            </a:r>
          </a:p>
          <a:p>
            <a:r>
              <a:rPr lang="en-US" dirty="0"/>
              <a:t>Semantic actions can involve tasks such as type checking, symbol table manipulation, code generation, or any other operation necessary for interpreting or translating the program. </a:t>
            </a:r>
          </a:p>
          <a:p>
            <a:r>
              <a:rPr lang="en-US" dirty="0"/>
              <a:t>They play a crucial role in syntax-directed translation and are essential for accurately capturing the behavior and semantics of the program being processed.</a:t>
            </a:r>
            <a:endParaRPr lang="en-IN" dirty="0"/>
          </a:p>
        </p:txBody>
      </p:sp>
    </p:spTree>
    <p:extLst>
      <p:ext uri="{BB962C8B-B14F-4D97-AF65-F5344CB8AC3E}">
        <p14:creationId xmlns:p14="http://schemas.microsoft.com/office/powerpoint/2010/main" val="2695070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EB807-D6FE-24E3-AD5A-AE5AA392D41C}"/>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9F8D650F-80C7-56A7-F6BF-79099B9A8EEF}"/>
              </a:ext>
            </a:extLst>
          </p:cNvPr>
          <p:cNvSpPr>
            <a:spLocks noGrp="1"/>
          </p:cNvSpPr>
          <p:nvPr>
            <p:ph idx="1"/>
          </p:nvPr>
        </p:nvSpPr>
        <p:spPr/>
        <p:txBody>
          <a:bodyPr>
            <a:normAutofit lnSpcReduction="10000"/>
          </a:bodyPr>
          <a:lstStyle/>
          <a:p>
            <a:r>
              <a:rPr lang="en-US" dirty="0"/>
              <a:t>In conclusion, syntax-directed translation is a fundamental concept in compiler design, guiding the translation of source code into target code based on the structure of the source language's syntax. </a:t>
            </a:r>
          </a:p>
          <a:p>
            <a:r>
              <a:rPr lang="en-US" dirty="0"/>
              <a:t>This approach ensures that translation follows the rules and structure of the source language, enabling the development of efficient and reliable compilers. By understanding the principles of syntax-directed translation, developers can create language processors that accurately interpret and translate programs, contributing to the advancement of software development and programming languages.</a:t>
            </a:r>
            <a:endParaRPr lang="en-IN" dirty="0"/>
          </a:p>
        </p:txBody>
      </p:sp>
    </p:spTree>
    <p:extLst>
      <p:ext uri="{BB962C8B-B14F-4D97-AF65-F5344CB8AC3E}">
        <p14:creationId xmlns:p14="http://schemas.microsoft.com/office/powerpoint/2010/main" val="3649214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92</TotalTime>
  <Words>718</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Söhne</vt:lpstr>
      <vt:lpstr>Office Theme</vt:lpstr>
      <vt:lpstr>Syntax-Directed Translations</vt:lpstr>
      <vt:lpstr> Syntax-Directed Translation</vt:lpstr>
      <vt:lpstr>Syntax-Directed Definitions</vt:lpstr>
      <vt:lpstr>Example</vt:lpstr>
      <vt:lpstr>Example</vt:lpstr>
      <vt:lpstr>Syntax Trees</vt:lpstr>
      <vt:lpstr>Attributes</vt:lpstr>
      <vt:lpstr>Semantic Actions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Directed Translation</dc:title>
  <dc:creator>SACHIT MALHOTRA</dc:creator>
  <cp:lastModifiedBy>SACHIT MALHOTRA</cp:lastModifiedBy>
  <cp:revision>2</cp:revision>
  <dcterms:created xsi:type="dcterms:W3CDTF">2024-02-29T16:43:23Z</dcterms:created>
  <dcterms:modified xsi:type="dcterms:W3CDTF">2024-02-29T20:01:27Z</dcterms:modified>
</cp:coreProperties>
</file>