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9" r:id="rId2"/>
    <p:sldId id="256" r:id="rId3"/>
    <p:sldId id="258" r:id="rId4"/>
    <p:sldId id="259" r:id="rId5"/>
    <p:sldId id="260" r:id="rId6"/>
    <p:sldId id="261" r:id="rId7"/>
    <p:sldId id="262" r:id="rId8"/>
    <p:sldId id="265" r:id="rId9"/>
    <p:sldId id="263" r:id="rId10"/>
    <p:sldId id="267" r:id="rId11"/>
    <p:sldId id="264" r:id="rId12"/>
    <p:sldId id="268"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4" r:id="rId26"/>
    <p:sldId id="282" r:id="rId27"/>
    <p:sldId id="283"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7" r:id="rId50"/>
    <p:sldId id="306"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6" r:id="rId80"/>
    <p:sldId id="337" r:id="rId81"/>
    <p:sldId id="338" r:id="rId82"/>
    <p:sldId id="339" r:id="rId83"/>
    <p:sldId id="340" r:id="rId84"/>
    <p:sldId id="341" r:id="rId85"/>
    <p:sldId id="342" r:id="rId86"/>
    <p:sldId id="343" r:id="rId87"/>
    <p:sldId id="344" r:id="rId88"/>
    <p:sldId id="345" r:id="rId89"/>
    <p:sldId id="346" r:id="rId90"/>
    <p:sldId id="347" r:id="rId91"/>
    <p:sldId id="348" r:id="rId92"/>
    <p:sldId id="349" r:id="rId9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E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2328" autoAdjust="0"/>
  </p:normalViewPr>
  <p:slideViewPr>
    <p:cSldViewPr snapToGrid="0" snapToObjects="1">
      <p:cViewPr varScale="1">
        <p:scale>
          <a:sx n="46" d="100"/>
          <a:sy n="46" d="100"/>
        </p:scale>
        <p:origin x="197"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2E75D3-38BE-40F1-AB56-565A3B0910A2}" type="doc">
      <dgm:prSet loTypeId="urn:microsoft.com/office/officeart/2005/8/layout/cycle8" loCatId="cycle" qsTypeId="urn:microsoft.com/office/officeart/2005/8/quickstyle/simple1" qsCatId="simple" csTypeId="urn:microsoft.com/office/officeart/2005/8/colors/accent1_2" csCatId="accent1"/>
      <dgm:spPr/>
      <dgm:t>
        <a:bodyPr/>
        <a:lstStyle/>
        <a:p>
          <a:endParaRPr lang="en-US"/>
        </a:p>
      </dgm:t>
    </dgm:pt>
    <dgm:pt modelId="{BCD17EE9-B666-4EF6-A739-8CAD6DB8C857}">
      <dgm:prSet/>
      <dgm:spPr/>
      <dgm:t>
        <a:bodyPr/>
        <a:lstStyle/>
        <a:p>
          <a:r>
            <a:rPr lang="en-IN" b="1" dirty="0"/>
            <a:t>Input to code generator </a:t>
          </a:r>
          <a:endParaRPr lang="en-US" dirty="0"/>
        </a:p>
      </dgm:t>
    </dgm:pt>
    <dgm:pt modelId="{02E425C8-4325-4B03-9BE8-754850CD6335}" type="parTrans" cxnId="{5A095CD2-2919-447A-8F92-0DBB6D5C0175}">
      <dgm:prSet/>
      <dgm:spPr/>
      <dgm:t>
        <a:bodyPr/>
        <a:lstStyle/>
        <a:p>
          <a:endParaRPr lang="en-US"/>
        </a:p>
      </dgm:t>
    </dgm:pt>
    <dgm:pt modelId="{8FC6B8DA-9A0D-4790-9F0D-10A91FC1FFD6}" type="sibTrans" cxnId="{5A095CD2-2919-447A-8F92-0DBB6D5C0175}">
      <dgm:prSet/>
      <dgm:spPr/>
      <dgm:t>
        <a:bodyPr/>
        <a:lstStyle/>
        <a:p>
          <a:endParaRPr lang="en-US"/>
        </a:p>
      </dgm:t>
    </dgm:pt>
    <dgm:pt modelId="{DD32B4E0-D8C4-4AED-A4BE-9A4704C1C5EF}">
      <dgm:prSet/>
      <dgm:spPr/>
      <dgm:t>
        <a:bodyPr/>
        <a:lstStyle/>
        <a:p>
          <a:r>
            <a:rPr lang="en-IN" b="1"/>
            <a:t>Target program </a:t>
          </a:r>
          <a:endParaRPr lang="en-US"/>
        </a:p>
      </dgm:t>
    </dgm:pt>
    <dgm:pt modelId="{A5EAE663-8042-488E-B573-6D63D1D7FDC9}" type="parTrans" cxnId="{A88D4B48-A844-49E5-9C0C-030AC9FC32E5}">
      <dgm:prSet/>
      <dgm:spPr/>
      <dgm:t>
        <a:bodyPr/>
        <a:lstStyle/>
        <a:p>
          <a:endParaRPr lang="en-US"/>
        </a:p>
      </dgm:t>
    </dgm:pt>
    <dgm:pt modelId="{B365CF36-3D74-43AB-860F-DD2A4D4209B6}" type="sibTrans" cxnId="{A88D4B48-A844-49E5-9C0C-030AC9FC32E5}">
      <dgm:prSet/>
      <dgm:spPr/>
      <dgm:t>
        <a:bodyPr/>
        <a:lstStyle/>
        <a:p>
          <a:endParaRPr lang="en-US"/>
        </a:p>
      </dgm:t>
    </dgm:pt>
    <dgm:pt modelId="{6F9DE95A-4752-4725-B046-70F92469F935}">
      <dgm:prSet/>
      <dgm:spPr/>
      <dgm:t>
        <a:bodyPr/>
        <a:lstStyle/>
        <a:p>
          <a:r>
            <a:rPr lang="en-IN" b="1"/>
            <a:t>Memory Management</a:t>
          </a:r>
          <a:endParaRPr lang="en-US"/>
        </a:p>
      </dgm:t>
    </dgm:pt>
    <dgm:pt modelId="{3BA3EED9-85AC-40B0-A531-DE90461407EB}" type="parTrans" cxnId="{D13FBC7A-63E8-40F8-8DF1-8A807A6E8F82}">
      <dgm:prSet/>
      <dgm:spPr/>
      <dgm:t>
        <a:bodyPr/>
        <a:lstStyle/>
        <a:p>
          <a:endParaRPr lang="en-US"/>
        </a:p>
      </dgm:t>
    </dgm:pt>
    <dgm:pt modelId="{CF0B12A8-1F47-4D15-909C-1DEFB8599986}" type="sibTrans" cxnId="{D13FBC7A-63E8-40F8-8DF1-8A807A6E8F82}">
      <dgm:prSet/>
      <dgm:spPr/>
      <dgm:t>
        <a:bodyPr/>
        <a:lstStyle/>
        <a:p>
          <a:endParaRPr lang="en-US"/>
        </a:p>
      </dgm:t>
    </dgm:pt>
    <dgm:pt modelId="{19187261-8C78-406C-AB11-4297EF59E96A}">
      <dgm:prSet/>
      <dgm:spPr/>
      <dgm:t>
        <a:bodyPr/>
        <a:lstStyle/>
        <a:p>
          <a:r>
            <a:rPr lang="en-IN" b="1"/>
            <a:t>Instruction selection</a:t>
          </a:r>
          <a:endParaRPr lang="en-US"/>
        </a:p>
      </dgm:t>
    </dgm:pt>
    <dgm:pt modelId="{8A12F2CB-A5FB-47CA-9279-F9A0CD6E5C83}" type="parTrans" cxnId="{91E349F7-0E33-4B8C-9F40-475BF31ACC8F}">
      <dgm:prSet/>
      <dgm:spPr/>
      <dgm:t>
        <a:bodyPr/>
        <a:lstStyle/>
        <a:p>
          <a:endParaRPr lang="en-US"/>
        </a:p>
      </dgm:t>
    </dgm:pt>
    <dgm:pt modelId="{103E2193-CCF3-4B45-9AC4-9183E9A0505E}" type="sibTrans" cxnId="{91E349F7-0E33-4B8C-9F40-475BF31ACC8F}">
      <dgm:prSet/>
      <dgm:spPr/>
      <dgm:t>
        <a:bodyPr/>
        <a:lstStyle/>
        <a:p>
          <a:endParaRPr lang="en-US"/>
        </a:p>
      </dgm:t>
    </dgm:pt>
    <dgm:pt modelId="{329B1768-5906-4502-B576-7CCF4508551A}">
      <dgm:prSet/>
      <dgm:spPr/>
      <dgm:t>
        <a:bodyPr/>
        <a:lstStyle/>
        <a:p>
          <a:r>
            <a:rPr lang="en-IN" b="1"/>
            <a:t>Register allocation issues </a:t>
          </a:r>
          <a:endParaRPr lang="en-US"/>
        </a:p>
      </dgm:t>
    </dgm:pt>
    <dgm:pt modelId="{F94B9196-8DDB-4FA9-A3BA-803C0D678633}" type="parTrans" cxnId="{E1822FFD-5DC2-4E22-A867-F078B4945329}">
      <dgm:prSet/>
      <dgm:spPr/>
      <dgm:t>
        <a:bodyPr/>
        <a:lstStyle/>
        <a:p>
          <a:endParaRPr lang="en-US"/>
        </a:p>
      </dgm:t>
    </dgm:pt>
    <dgm:pt modelId="{E538D436-0842-475B-B1F1-F5F3B4E9807A}" type="sibTrans" cxnId="{E1822FFD-5DC2-4E22-A867-F078B4945329}">
      <dgm:prSet/>
      <dgm:spPr/>
      <dgm:t>
        <a:bodyPr/>
        <a:lstStyle/>
        <a:p>
          <a:endParaRPr lang="en-US"/>
        </a:p>
      </dgm:t>
    </dgm:pt>
    <dgm:pt modelId="{34064FDC-37A0-40E8-9670-9EA323D53163}">
      <dgm:prSet/>
      <dgm:spPr/>
      <dgm:t>
        <a:bodyPr/>
        <a:lstStyle/>
        <a:p>
          <a:r>
            <a:rPr lang="en-IN" b="1" dirty="0"/>
            <a:t>Evaluation order</a:t>
          </a:r>
          <a:endParaRPr lang="en-US" dirty="0"/>
        </a:p>
      </dgm:t>
    </dgm:pt>
    <dgm:pt modelId="{0D312CD4-4803-4549-A5F1-9A2E7687BEB9}" type="parTrans" cxnId="{19B32870-F28B-4256-8C30-867B7213D421}">
      <dgm:prSet/>
      <dgm:spPr/>
      <dgm:t>
        <a:bodyPr/>
        <a:lstStyle/>
        <a:p>
          <a:endParaRPr lang="en-US"/>
        </a:p>
      </dgm:t>
    </dgm:pt>
    <dgm:pt modelId="{C4C13808-61EE-4D4C-BE27-BF9D80020E7A}" type="sibTrans" cxnId="{19B32870-F28B-4256-8C30-867B7213D421}">
      <dgm:prSet/>
      <dgm:spPr/>
      <dgm:t>
        <a:bodyPr/>
        <a:lstStyle/>
        <a:p>
          <a:endParaRPr lang="en-US"/>
        </a:p>
      </dgm:t>
    </dgm:pt>
    <dgm:pt modelId="{ED40F614-EBB8-6C4D-9E98-CE3CA7662852}" type="pres">
      <dgm:prSet presAssocID="{322E75D3-38BE-40F1-AB56-565A3B0910A2}" presName="compositeShape" presStyleCnt="0">
        <dgm:presLayoutVars>
          <dgm:chMax val="7"/>
          <dgm:dir/>
          <dgm:resizeHandles val="exact"/>
        </dgm:presLayoutVars>
      </dgm:prSet>
      <dgm:spPr/>
    </dgm:pt>
    <dgm:pt modelId="{084E661A-5265-F349-B140-69CC5E0B7845}" type="pres">
      <dgm:prSet presAssocID="{322E75D3-38BE-40F1-AB56-565A3B0910A2}" presName="wedge1" presStyleLbl="node1" presStyleIdx="0" presStyleCnt="6"/>
      <dgm:spPr/>
    </dgm:pt>
    <dgm:pt modelId="{3A5E76C6-2CB2-1B48-8424-C29303E841A6}" type="pres">
      <dgm:prSet presAssocID="{322E75D3-38BE-40F1-AB56-565A3B0910A2}" presName="dummy1a" presStyleCnt="0"/>
      <dgm:spPr/>
    </dgm:pt>
    <dgm:pt modelId="{C1CFFE25-C93D-AF42-83D0-23F3662A1DB2}" type="pres">
      <dgm:prSet presAssocID="{322E75D3-38BE-40F1-AB56-565A3B0910A2}" presName="dummy1b" presStyleCnt="0"/>
      <dgm:spPr/>
    </dgm:pt>
    <dgm:pt modelId="{A8F736FB-2746-D54B-BC95-4CC7CCBC42AF}" type="pres">
      <dgm:prSet presAssocID="{322E75D3-38BE-40F1-AB56-565A3B0910A2}" presName="wedge1Tx" presStyleLbl="node1" presStyleIdx="0" presStyleCnt="6">
        <dgm:presLayoutVars>
          <dgm:chMax val="0"/>
          <dgm:chPref val="0"/>
          <dgm:bulletEnabled val="1"/>
        </dgm:presLayoutVars>
      </dgm:prSet>
      <dgm:spPr/>
    </dgm:pt>
    <dgm:pt modelId="{C0C1A50B-D69F-C043-B606-3BB3D36FA91C}" type="pres">
      <dgm:prSet presAssocID="{322E75D3-38BE-40F1-AB56-565A3B0910A2}" presName="wedge2" presStyleLbl="node1" presStyleIdx="1" presStyleCnt="6"/>
      <dgm:spPr/>
    </dgm:pt>
    <dgm:pt modelId="{990DE45E-D946-2B46-AB16-53A027CF8BD8}" type="pres">
      <dgm:prSet presAssocID="{322E75D3-38BE-40F1-AB56-565A3B0910A2}" presName="dummy2a" presStyleCnt="0"/>
      <dgm:spPr/>
    </dgm:pt>
    <dgm:pt modelId="{73FF2FBC-CDDC-4A4C-9191-2F5C7FD20A96}" type="pres">
      <dgm:prSet presAssocID="{322E75D3-38BE-40F1-AB56-565A3B0910A2}" presName="dummy2b" presStyleCnt="0"/>
      <dgm:spPr/>
    </dgm:pt>
    <dgm:pt modelId="{99D2948C-B546-0E48-8485-A0BB09691647}" type="pres">
      <dgm:prSet presAssocID="{322E75D3-38BE-40F1-AB56-565A3B0910A2}" presName="wedge2Tx" presStyleLbl="node1" presStyleIdx="1" presStyleCnt="6">
        <dgm:presLayoutVars>
          <dgm:chMax val="0"/>
          <dgm:chPref val="0"/>
          <dgm:bulletEnabled val="1"/>
        </dgm:presLayoutVars>
      </dgm:prSet>
      <dgm:spPr/>
    </dgm:pt>
    <dgm:pt modelId="{829F406D-D158-4A46-AE26-B999A94CA412}" type="pres">
      <dgm:prSet presAssocID="{322E75D3-38BE-40F1-AB56-565A3B0910A2}" presName="wedge3" presStyleLbl="node1" presStyleIdx="2" presStyleCnt="6"/>
      <dgm:spPr/>
    </dgm:pt>
    <dgm:pt modelId="{8FA92C58-496B-8B4F-898F-5730C5F62CD4}" type="pres">
      <dgm:prSet presAssocID="{322E75D3-38BE-40F1-AB56-565A3B0910A2}" presName="dummy3a" presStyleCnt="0"/>
      <dgm:spPr/>
    </dgm:pt>
    <dgm:pt modelId="{79EC1CAF-3544-734A-91C5-364395489694}" type="pres">
      <dgm:prSet presAssocID="{322E75D3-38BE-40F1-AB56-565A3B0910A2}" presName="dummy3b" presStyleCnt="0"/>
      <dgm:spPr/>
    </dgm:pt>
    <dgm:pt modelId="{EBBA69D0-2E2B-4C4F-AB0F-6F87BE5C42AD}" type="pres">
      <dgm:prSet presAssocID="{322E75D3-38BE-40F1-AB56-565A3B0910A2}" presName="wedge3Tx" presStyleLbl="node1" presStyleIdx="2" presStyleCnt="6">
        <dgm:presLayoutVars>
          <dgm:chMax val="0"/>
          <dgm:chPref val="0"/>
          <dgm:bulletEnabled val="1"/>
        </dgm:presLayoutVars>
      </dgm:prSet>
      <dgm:spPr/>
    </dgm:pt>
    <dgm:pt modelId="{3EA842A6-0018-7649-A6D4-1C9B5CE459EE}" type="pres">
      <dgm:prSet presAssocID="{322E75D3-38BE-40F1-AB56-565A3B0910A2}" presName="wedge4" presStyleLbl="node1" presStyleIdx="3" presStyleCnt="6"/>
      <dgm:spPr/>
    </dgm:pt>
    <dgm:pt modelId="{FE3801EB-E80F-A04C-93BA-0D0917B61064}" type="pres">
      <dgm:prSet presAssocID="{322E75D3-38BE-40F1-AB56-565A3B0910A2}" presName="dummy4a" presStyleCnt="0"/>
      <dgm:spPr/>
    </dgm:pt>
    <dgm:pt modelId="{57303B87-5AC6-244F-A669-ED40B7DEAC6B}" type="pres">
      <dgm:prSet presAssocID="{322E75D3-38BE-40F1-AB56-565A3B0910A2}" presName="dummy4b" presStyleCnt="0"/>
      <dgm:spPr/>
    </dgm:pt>
    <dgm:pt modelId="{6EE37BD6-48F6-6648-9823-9E310B5A5F82}" type="pres">
      <dgm:prSet presAssocID="{322E75D3-38BE-40F1-AB56-565A3B0910A2}" presName="wedge4Tx" presStyleLbl="node1" presStyleIdx="3" presStyleCnt="6">
        <dgm:presLayoutVars>
          <dgm:chMax val="0"/>
          <dgm:chPref val="0"/>
          <dgm:bulletEnabled val="1"/>
        </dgm:presLayoutVars>
      </dgm:prSet>
      <dgm:spPr/>
    </dgm:pt>
    <dgm:pt modelId="{2D6B96B2-D0BF-334E-85FB-20FE0DE67A79}" type="pres">
      <dgm:prSet presAssocID="{322E75D3-38BE-40F1-AB56-565A3B0910A2}" presName="wedge5" presStyleLbl="node1" presStyleIdx="4" presStyleCnt="6"/>
      <dgm:spPr/>
    </dgm:pt>
    <dgm:pt modelId="{FC1DC0F2-A302-0443-AC2A-79E2F29AEA42}" type="pres">
      <dgm:prSet presAssocID="{322E75D3-38BE-40F1-AB56-565A3B0910A2}" presName="dummy5a" presStyleCnt="0"/>
      <dgm:spPr/>
    </dgm:pt>
    <dgm:pt modelId="{3825CEE5-F6C4-9847-AA19-21D63AC118D3}" type="pres">
      <dgm:prSet presAssocID="{322E75D3-38BE-40F1-AB56-565A3B0910A2}" presName="dummy5b" presStyleCnt="0"/>
      <dgm:spPr/>
    </dgm:pt>
    <dgm:pt modelId="{54240F45-E48C-894E-96B4-CCEE1ED3486D}" type="pres">
      <dgm:prSet presAssocID="{322E75D3-38BE-40F1-AB56-565A3B0910A2}" presName="wedge5Tx" presStyleLbl="node1" presStyleIdx="4" presStyleCnt="6">
        <dgm:presLayoutVars>
          <dgm:chMax val="0"/>
          <dgm:chPref val="0"/>
          <dgm:bulletEnabled val="1"/>
        </dgm:presLayoutVars>
      </dgm:prSet>
      <dgm:spPr/>
    </dgm:pt>
    <dgm:pt modelId="{32ABC4D0-4C96-8647-835B-A4404093613E}" type="pres">
      <dgm:prSet presAssocID="{322E75D3-38BE-40F1-AB56-565A3B0910A2}" presName="wedge6" presStyleLbl="node1" presStyleIdx="5" presStyleCnt="6"/>
      <dgm:spPr/>
    </dgm:pt>
    <dgm:pt modelId="{0F910904-F96A-474C-87B6-C0DFD8B79A90}" type="pres">
      <dgm:prSet presAssocID="{322E75D3-38BE-40F1-AB56-565A3B0910A2}" presName="dummy6a" presStyleCnt="0"/>
      <dgm:spPr/>
    </dgm:pt>
    <dgm:pt modelId="{C37889BB-D02E-3047-B728-B7557FA6BB63}" type="pres">
      <dgm:prSet presAssocID="{322E75D3-38BE-40F1-AB56-565A3B0910A2}" presName="dummy6b" presStyleCnt="0"/>
      <dgm:spPr/>
    </dgm:pt>
    <dgm:pt modelId="{FF1A7D8F-213A-A44B-81AF-765C46BF52DF}" type="pres">
      <dgm:prSet presAssocID="{322E75D3-38BE-40F1-AB56-565A3B0910A2}" presName="wedge6Tx" presStyleLbl="node1" presStyleIdx="5" presStyleCnt="6">
        <dgm:presLayoutVars>
          <dgm:chMax val="0"/>
          <dgm:chPref val="0"/>
          <dgm:bulletEnabled val="1"/>
        </dgm:presLayoutVars>
      </dgm:prSet>
      <dgm:spPr/>
    </dgm:pt>
    <dgm:pt modelId="{645A70AA-17B2-C448-A054-D8193D67D4F6}" type="pres">
      <dgm:prSet presAssocID="{8FC6B8DA-9A0D-4790-9F0D-10A91FC1FFD6}" presName="arrowWedge1" presStyleLbl="fgSibTrans2D1" presStyleIdx="0" presStyleCnt="6"/>
      <dgm:spPr/>
    </dgm:pt>
    <dgm:pt modelId="{86C1B32A-5D8A-084D-81D9-623F604B44F2}" type="pres">
      <dgm:prSet presAssocID="{B365CF36-3D74-43AB-860F-DD2A4D4209B6}" presName="arrowWedge2" presStyleLbl="fgSibTrans2D1" presStyleIdx="1" presStyleCnt="6"/>
      <dgm:spPr/>
    </dgm:pt>
    <dgm:pt modelId="{56A59559-D521-A547-A557-F3B258E88D26}" type="pres">
      <dgm:prSet presAssocID="{CF0B12A8-1F47-4D15-909C-1DEFB8599986}" presName="arrowWedge3" presStyleLbl="fgSibTrans2D1" presStyleIdx="2" presStyleCnt="6"/>
      <dgm:spPr/>
    </dgm:pt>
    <dgm:pt modelId="{794D2998-F6AA-9944-BAC5-7660664A3101}" type="pres">
      <dgm:prSet presAssocID="{103E2193-CCF3-4B45-9AC4-9183E9A0505E}" presName="arrowWedge4" presStyleLbl="fgSibTrans2D1" presStyleIdx="3" presStyleCnt="6"/>
      <dgm:spPr/>
    </dgm:pt>
    <dgm:pt modelId="{85952707-B003-FD46-9722-6DB4850E6ABC}" type="pres">
      <dgm:prSet presAssocID="{E538D436-0842-475B-B1F1-F5F3B4E9807A}" presName="arrowWedge5" presStyleLbl="fgSibTrans2D1" presStyleIdx="4" presStyleCnt="6"/>
      <dgm:spPr/>
    </dgm:pt>
    <dgm:pt modelId="{F2FD4D67-4873-A74E-AEAA-131EF78BC3CA}" type="pres">
      <dgm:prSet presAssocID="{C4C13808-61EE-4D4C-BE27-BF9D80020E7A}" presName="arrowWedge6" presStyleLbl="fgSibTrans2D1" presStyleIdx="5" presStyleCnt="6"/>
      <dgm:spPr/>
    </dgm:pt>
  </dgm:ptLst>
  <dgm:cxnLst>
    <dgm:cxn modelId="{5F36F407-C03A-384C-A1F7-AF009C8B8100}" type="presOf" srcId="{6F9DE95A-4752-4725-B046-70F92469F935}" destId="{829F406D-D158-4A46-AE26-B999A94CA412}" srcOrd="0" destOrd="0" presId="urn:microsoft.com/office/officeart/2005/8/layout/cycle8"/>
    <dgm:cxn modelId="{BA08D01B-49E1-2B4C-8A2D-0A8644C3E54E}" type="presOf" srcId="{BCD17EE9-B666-4EF6-A739-8CAD6DB8C857}" destId="{A8F736FB-2746-D54B-BC95-4CC7CCBC42AF}" srcOrd="1" destOrd="0" presId="urn:microsoft.com/office/officeart/2005/8/layout/cycle8"/>
    <dgm:cxn modelId="{AEA0CF1E-AAEC-8849-9800-EFFC65E901F9}" type="presOf" srcId="{6F9DE95A-4752-4725-B046-70F92469F935}" destId="{EBBA69D0-2E2B-4C4F-AB0F-6F87BE5C42AD}" srcOrd="1" destOrd="0" presId="urn:microsoft.com/office/officeart/2005/8/layout/cycle8"/>
    <dgm:cxn modelId="{A88D4B48-A844-49E5-9C0C-030AC9FC32E5}" srcId="{322E75D3-38BE-40F1-AB56-565A3B0910A2}" destId="{DD32B4E0-D8C4-4AED-A4BE-9A4704C1C5EF}" srcOrd="1" destOrd="0" parTransId="{A5EAE663-8042-488E-B573-6D63D1D7FDC9}" sibTransId="{B365CF36-3D74-43AB-860F-DD2A4D4209B6}"/>
    <dgm:cxn modelId="{BE168C6F-6C35-B14B-BF0F-ABCC92FE5E87}" type="presOf" srcId="{DD32B4E0-D8C4-4AED-A4BE-9A4704C1C5EF}" destId="{99D2948C-B546-0E48-8485-A0BB09691647}" srcOrd="1" destOrd="0" presId="urn:microsoft.com/office/officeart/2005/8/layout/cycle8"/>
    <dgm:cxn modelId="{19B32870-F28B-4256-8C30-867B7213D421}" srcId="{322E75D3-38BE-40F1-AB56-565A3B0910A2}" destId="{34064FDC-37A0-40E8-9670-9EA323D53163}" srcOrd="5" destOrd="0" parTransId="{0D312CD4-4803-4549-A5F1-9A2E7687BEB9}" sibTransId="{C4C13808-61EE-4D4C-BE27-BF9D80020E7A}"/>
    <dgm:cxn modelId="{D13FBC7A-63E8-40F8-8DF1-8A807A6E8F82}" srcId="{322E75D3-38BE-40F1-AB56-565A3B0910A2}" destId="{6F9DE95A-4752-4725-B046-70F92469F935}" srcOrd="2" destOrd="0" parTransId="{3BA3EED9-85AC-40B0-A531-DE90461407EB}" sibTransId="{CF0B12A8-1F47-4D15-909C-1DEFB8599986}"/>
    <dgm:cxn modelId="{2D0B4089-9AF9-2E48-8BF2-EF43157B389D}" type="presOf" srcId="{34064FDC-37A0-40E8-9670-9EA323D53163}" destId="{FF1A7D8F-213A-A44B-81AF-765C46BF52DF}" srcOrd="1" destOrd="0" presId="urn:microsoft.com/office/officeart/2005/8/layout/cycle8"/>
    <dgm:cxn modelId="{97046696-55C3-8B4C-B6B7-BAA89B1A7445}" type="presOf" srcId="{34064FDC-37A0-40E8-9670-9EA323D53163}" destId="{32ABC4D0-4C96-8647-835B-A4404093613E}" srcOrd="0" destOrd="0" presId="urn:microsoft.com/office/officeart/2005/8/layout/cycle8"/>
    <dgm:cxn modelId="{CA50FFAC-CBA7-5D4D-8B1B-C11622C8927A}" type="presOf" srcId="{322E75D3-38BE-40F1-AB56-565A3B0910A2}" destId="{ED40F614-EBB8-6C4D-9E98-CE3CA7662852}" srcOrd="0" destOrd="0" presId="urn:microsoft.com/office/officeart/2005/8/layout/cycle8"/>
    <dgm:cxn modelId="{338FD0C1-9CD4-2C43-A03B-9D1B87FB263B}" type="presOf" srcId="{329B1768-5906-4502-B576-7CCF4508551A}" destId="{2D6B96B2-D0BF-334E-85FB-20FE0DE67A79}" srcOrd="0" destOrd="0" presId="urn:microsoft.com/office/officeart/2005/8/layout/cycle8"/>
    <dgm:cxn modelId="{E9CD7CC6-1CF6-2149-B000-DC3C2852BBF5}" type="presOf" srcId="{BCD17EE9-B666-4EF6-A739-8CAD6DB8C857}" destId="{084E661A-5265-F349-B140-69CC5E0B7845}" srcOrd="0" destOrd="0" presId="urn:microsoft.com/office/officeart/2005/8/layout/cycle8"/>
    <dgm:cxn modelId="{D4C82BCB-2D8E-7144-9025-7ED9C5951AD0}" type="presOf" srcId="{19187261-8C78-406C-AB11-4297EF59E96A}" destId="{6EE37BD6-48F6-6648-9823-9E310B5A5F82}" srcOrd="1" destOrd="0" presId="urn:microsoft.com/office/officeart/2005/8/layout/cycle8"/>
    <dgm:cxn modelId="{5A095CD2-2919-447A-8F92-0DBB6D5C0175}" srcId="{322E75D3-38BE-40F1-AB56-565A3B0910A2}" destId="{BCD17EE9-B666-4EF6-A739-8CAD6DB8C857}" srcOrd="0" destOrd="0" parTransId="{02E425C8-4325-4B03-9BE8-754850CD6335}" sibTransId="{8FC6B8DA-9A0D-4790-9F0D-10A91FC1FFD6}"/>
    <dgm:cxn modelId="{D977CADD-3DB7-DB4A-96D0-30F67008BA4A}" type="presOf" srcId="{DD32B4E0-D8C4-4AED-A4BE-9A4704C1C5EF}" destId="{C0C1A50B-D69F-C043-B606-3BB3D36FA91C}" srcOrd="0" destOrd="0" presId="urn:microsoft.com/office/officeart/2005/8/layout/cycle8"/>
    <dgm:cxn modelId="{93E266F2-8265-264C-8C17-0250C3C13DE0}" type="presOf" srcId="{329B1768-5906-4502-B576-7CCF4508551A}" destId="{54240F45-E48C-894E-96B4-CCEE1ED3486D}" srcOrd="1" destOrd="0" presId="urn:microsoft.com/office/officeart/2005/8/layout/cycle8"/>
    <dgm:cxn modelId="{91E349F7-0E33-4B8C-9F40-475BF31ACC8F}" srcId="{322E75D3-38BE-40F1-AB56-565A3B0910A2}" destId="{19187261-8C78-406C-AB11-4297EF59E96A}" srcOrd="3" destOrd="0" parTransId="{8A12F2CB-A5FB-47CA-9279-F9A0CD6E5C83}" sibTransId="{103E2193-CCF3-4B45-9AC4-9183E9A0505E}"/>
    <dgm:cxn modelId="{26256BFA-2004-C54E-83B2-D471B3FCC5B3}" type="presOf" srcId="{19187261-8C78-406C-AB11-4297EF59E96A}" destId="{3EA842A6-0018-7649-A6D4-1C9B5CE459EE}" srcOrd="0" destOrd="0" presId="urn:microsoft.com/office/officeart/2005/8/layout/cycle8"/>
    <dgm:cxn modelId="{E1822FFD-5DC2-4E22-A867-F078B4945329}" srcId="{322E75D3-38BE-40F1-AB56-565A3B0910A2}" destId="{329B1768-5906-4502-B576-7CCF4508551A}" srcOrd="4" destOrd="0" parTransId="{F94B9196-8DDB-4FA9-A3BA-803C0D678633}" sibTransId="{E538D436-0842-475B-B1F1-F5F3B4E9807A}"/>
    <dgm:cxn modelId="{D858350A-D7E1-9F48-9ADE-DF30EEC697BD}" type="presParOf" srcId="{ED40F614-EBB8-6C4D-9E98-CE3CA7662852}" destId="{084E661A-5265-F349-B140-69CC5E0B7845}" srcOrd="0" destOrd="0" presId="urn:microsoft.com/office/officeart/2005/8/layout/cycle8"/>
    <dgm:cxn modelId="{5C10865C-7326-E74A-B5A1-FB8B6BEF53EA}" type="presParOf" srcId="{ED40F614-EBB8-6C4D-9E98-CE3CA7662852}" destId="{3A5E76C6-2CB2-1B48-8424-C29303E841A6}" srcOrd="1" destOrd="0" presId="urn:microsoft.com/office/officeart/2005/8/layout/cycle8"/>
    <dgm:cxn modelId="{77C6C73A-228D-E842-87AD-A504D99913EB}" type="presParOf" srcId="{ED40F614-EBB8-6C4D-9E98-CE3CA7662852}" destId="{C1CFFE25-C93D-AF42-83D0-23F3662A1DB2}" srcOrd="2" destOrd="0" presId="urn:microsoft.com/office/officeart/2005/8/layout/cycle8"/>
    <dgm:cxn modelId="{D5BE894E-E2B8-6D4D-BB9A-53843D6754AC}" type="presParOf" srcId="{ED40F614-EBB8-6C4D-9E98-CE3CA7662852}" destId="{A8F736FB-2746-D54B-BC95-4CC7CCBC42AF}" srcOrd="3" destOrd="0" presId="urn:microsoft.com/office/officeart/2005/8/layout/cycle8"/>
    <dgm:cxn modelId="{91855859-F31D-B84B-960D-A7FD3D899378}" type="presParOf" srcId="{ED40F614-EBB8-6C4D-9E98-CE3CA7662852}" destId="{C0C1A50B-D69F-C043-B606-3BB3D36FA91C}" srcOrd="4" destOrd="0" presId="urn:microsoft.com/office/officeart/2005/8/layout/cycle8"/>
    <dgm:cxn modelId="{1FB8E38A-429D-4748-B2DF-FFABEF9B449A}" type="presParOf" srcId="{ED40F614-EBB8-6C4D-9E98-CE3CA7662852}" destId="{990DE45E-D946-2B46-AB16-53A027CF8BD8}" srcOrd="5" destOrd="0" presId="urn:microsoft.com/office/officeart/2005/8/layout/cycle8"/>
    <dgm:cxn modelId="{56452D56-1DBF-EF41-B6C6-DC44EDB49E2A}" type="presParOf" srcId="{ED40F614-EBB8-6C4D-9E98-CE3CA7662852}" destId="{73FF2FBC-CDDC-4A4C-9191-2F5C7FD20A96}" srcOrd="6" destOrd="0" presId="urn:microsoft.com/office/officeart/2005/8/layout/cycle8"/>
    <dgm:cxn modelId="{0AF8140D-9D36-3740-BBAF-538B13925D57}" type="presParOf" srcId="{ED40F614-EBB8-6C4D-9E98-CE3CA7662852}" destId="{99D2948C-B546-0E48-8485-A0BB09691647}" srcOrd="7" destOrd="0" presId="urn:microsoft.com/office/officeart/2005/8/layout/cycle8"/>
    <dgm:cxn modelId="{D2513739-B3A4-3642-B555-63DA36C836B2}" type="presParOf" srcId="{ED40F614-EBB8-6C4D-9E98-CE3CA7662852}" destId="{829F406D-D158-4A46-AE26-B999A94CA412}" srcOrd="8" destOrd="0" presId="urn:microsoft.com/office/officeart/2005/8/layout/cycle8"/>
    <dgm:cxn modelId="{C77700E3-7830-FB41-B786-A2050129BB3C}" type="presParOf" srcId="{ED40F614-EBB8-6C4D-9E98-CE3CA7662852}" destId="{8FA92C58-496B-8B4F-898F-5730C5F62CD4}" srcOrd="9" destOrd="0" presId="urn:microsoft.com/office/officeart/2005/8/layout/cycle8"/>
    <dgm:cxn modelId="{26A82F47-1CA2-3845-80B0-49A46288B46A}" type="presParOf" srcId="{ED40F614-EBB8-6C4D-9E98-CE3CA7662852}" destId="{79EC1CAF-3544-734A-91C5-364395489694}" srcOrd="10" destOrd="0" presId="urn:microsoft.com/office/officeart/2005/8/layout/cycle8"/>
    <dgm:cxn modelId="{5B50F4FD-591E-C74D-8396-F5FC1D62A2A1}" type="presParOf" srcId="{ED40F614-EBB8-6C4D-9E98-CE3CA7662852}" destId="{EBBA69D0-2E2B-4C4F-AB0F-6F87BE5C42AD}" srcOrd="11" destOrd="0" presId="urn:microsoft.com/office/officeart/2005/8/layout/cycle8"/>
    <dgm:cxn modelId="{C596451E-6C39-B64E-A514-7A7525C4A866}" type="presParOf" srcId="{ED40F614-EBB8-6C4D-9E98-CE3CA7662852}" destId="{3EA842A6-0018-7649-A6D4-1C9B5CE459EE}" srcOrd="12" destOrd="0" presId="urn:microsoft.com/office/officeart/2005/8/layout/cycle8"/>
    <dgm:cxn modelId="{07ED9C2B-BB7C-5B4D-B58A-E35A24B31D0F}" type="presParOf" srcId="{ED40F614-EBB8-6C4D-9E98-CE3CA7662852}" destId="{FE3801EB-E80F-A04C-93BA-0D0917B61064}" srcOrd="13" destOrd="0" presId="urn:microsoft.com/office/officeart/2005/8/layout/cycle8"/>
    <dgm:cxn modelId="{46459A19-23F6-9F4C-A7AD-0178C0223C8C}" type="presParOf" srcId="{ED40F614-EBB8-6C4D-9E98-CE3CA7662852}" destId="{57303B87-5AC6-244F-A669-ED40B7DEAC6B}" srcOrd="14" destOrd="0" presId="urn:microsoft.com/office/officeart/2005/8/layout/cycle8"/>
    <dgm:cxn modelId="{E9C3A3D9-2CD5-EF44-AFA5-8B37E515E829}" type="presParOf" srcId="{ED40F614-EBB8-6C4D-9E98-CE3CA7662852}" destId="{6EE37BD6-48F6-6648-9823-9E310B5A5F82}" srcOrd="15" destOrd="0" presId="urn:microsoft.com/office/officeart/2005/8/layout/cycle8"/>
    <dgm:cxn modelId="{404E05F7-3E7D-654E-971E-9A46BE91454F}" type="presParOf" srcId="{ED40F614-EBB8-6C4D-9E98-CE3CA7662852}" destId="{2D6B96B2-D0BF-334E-85FB-20FE0DE67A79}" srcOrd="16" destOrd="0" presId="urn:microsoft.com/office/officeart/2005/8/layout/cycle8"/>
    <dgm:cxn modelId="{8520C91F-BA4F-A340-BB9E-233A02368C90}" type="presParOf" srcId="{ED40F614-EBB8-6C4D-9E98-CE3CA7662852}" destId="{FC1DC0F2-A302-0443-AC2A-79E2F29AEA42}" srcOrd="17" destOrd="0" presId="urn:microsoft.com/office/officeart/2005/8/layout/cycle8"/>
    <dgm:cxn modelId="{A463EBEF-205F-874F-9A0F-A2A647249225}" type="presParOf" srcId="{ED40F614-EBB8-6C4D-9E98-CE3CA7662852}" destId="{3825CEE5-F6C4-9847-AA19-21D63AC118D3}" srcOrd="18" destOrd="0" presId="urn:microsoft.com/office/officeart/2005/8/layout/cycle8"/>
    <dgm:cxn modelId="{6C42512C-5394-364A-AD0A-7D9EF393162E}" type="presParOf" srcId="{ED40F614-EBB8-6C4D-9E98-CE3CA7662852}" destId="{54240F45-E48C-894E-96B4-CCEE1ED3486D}" srcOrd="19" destOrd="0" presId="urn:microsoft.com/office/officeart/2005/8/layout/cycle8"/>
    <dgm:cxn modelId="{AFC7AB11-4AE7-2C48-8353-6BB3404571DC}" type="presParOf" srcId="{ED40F614-EBB8-6C4D-9E98-CE3CA7662852}" destId="{32ABC4D0-4C96-8647-835B-A4404093613E}" srcOrd="20" destOrd="0" presId="urn:microsoft.com/office/officeart/2005/8/layout/cycle8"/>
    <dgm:cxn modelId="{59F11F2D-B48B-3A4C-B9A6-47FB40A39C5F}" type="presParOf" srcId="{ED40F614-EBB8-6C4D-9E98-CE3CA7662852}" destId="{0F910904-F96A-474C-87B6-C0DFD8B79A90}" srcOrd="21" destOrd="0" presId="urn:microsoft.com/office/officeart/2005/8/layout/cycle8"/>
    <dgm:cxn modelId="{76FDD8C9-36C1-6F48-90A3-3D5E84C90729}" type="presParOf" srcId="{ED40F614-EBB8-6C4D-9E98-CE3CA7662852}" destId="{C37889BB-D02E-3047-B728-B7557FA6BB63}" srcOrd="22" destOrd="0" presId="urn:microsoft.com/office/officeart/2005/8/layout/cycle8"/>
    <dgm:cxn modelId="{D765FECE-916F-CC46-A126-DC526DE0BF85}" type="presParOf" srcId="{ED40F614-EBB8-6C4D-9E98-CE3CA7662852}" destId="{FF1A7D8F-213A-A44B-81AF-765C46BF52DF}" srcOrd="23" destOrd="0" presId="urn:microsoft.com/office/officeart/2005/8/layout/cycle8"/>
    <dgm:cxn modelId="{87F943DA-043D-7649-BCBD-7387B17AA6F1}" type="presParOf" srcId="{ED40F614-EBB8-6C4D-9E98-CE3CA7662852}" destId="{645A70AA-17B2-C448-A054-D8193D67D4F6}" srcOrd="24" destOrd="0" presId="urn:microsoft.com/office/officeart/2005/8/layout/cycle8"/>
    <dgm:cxn modelId="{EF72F072-7F4B-D24B-AE8E-94025E544948}" type="presParOf" srcId="{ED40F614-EBB8-6C4D-9E98-CE3CA7662852}" destId="{86C1B32A-5D8A-084D-81D9-623F604B44F2}" srcOrd="25" destOrd="0" presId="urn:microsoft.com/office/officeart/2005/8/layout/cycle8"/>
    <dgm:cxn modelId="{33D43D50-50D9-AD47-AF0E-D759A7A9D498}" type="presParOf" srcId="{ED40F614-EBB8-6C4D-9E98-CE3CA7662852}" destId="{56A59559-D521-A547-A557-F3B258E88D26}" srcOrd="26" destOrd="0" presId="urn:microsoft.com/office/officeart/2005/8/layout/cycle8"/>
    <dgm:cxn modelId="{9652A3D3-19DD-0B45-B176-12D25FA7CEC3}" type="presParOf" srcId="{ED40F614-EBB8-6C4D-9E98-CE3CA7662852}" destId="{794D2998-F6AA-9944-BAC5-7660664A3101}" srcOrd="27" destOrd="0" presId="urn:microsoft.com/office/officeart/2005/8/layout/cycle8"/>
    <dgm:cxn modelId="{EC75BAF9-E167-3E4E-AA7A-012483860DAC}" type="presParOf" srcId="{ED40F614-EBB8-6C4D-9E98-CE3CA7662852}" destId="{85952707-B003-FD46-9722-6DB4850E6ABC}" srcOrd="28" destOrd="0" presId="urn:microsoft.com/office/officeart/2005/8/layout/cycle8"/>
    <dgm:cxn modelId="{A61EB3EA-BCA6-7A4A-B01A-A9FDC837BB33}" type="presParOf" srcId="{ED40F614-EBB8-6C4D-9E98-CE3CA7662852}" destId="{F2FD4D67-4873-A74E-AEAA-131EF78BC3CA}" srcOrd="29"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30ACA37-0AC4-42C1-88A3-A18EE29A418D}"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9953ECE3-773B-4BAC-909D-7CCEB7117E38}">
      <dgm:prSet/>
      <dgm:spPr/>
      <dgm:t>
        <a:bodyPr/>
        <a:lstStyle/>
        <a:p>
          <a:r>
            <a:rPr lang="en-IN"/>
            <a:t>Intermediate codes may be represented mostly in quadruples, triples, indirect triples, Postfix notation, syntax trees, DAG’s, etc.</a:t>
          </a:r>
          <a:endParaRPr lang="en-US"/>
        </a:p>
      </dgm:t>
    </dgm:pt>
    <dgm:pt modelId="{736B3D26-9F56-4237-99D6-3033F780CA7B}" type="parTrans" cxnId="{3D5AEEAF-A5DC-4487-8253-A31053F969F8}">
      <dgm:prSet/>
      <dgm:spPr/>
      <dgm:t>
        <a:bodyPr/>
        <a:lstStyle/>
        <a:p>
          <a:endParaRPr lang="en-US"/>
        </a:p>
      </dgm:t>
    </dgm:pt>
    <dgm:pt modelId="{5A6A90A2-5E02-4FFA-AFC2-616FC9377217}" type="sibTrans" cxnId="{3D5AEEAF-A5DC-4487-8253-A31053F969F8}">
      <dgm:prSet/>
      <dgm:spPr/>
      <dgm:t>
        <a:bodyPr/>
        <a:lstStyle/>
        <a:p>
          <a:endParaRPr lang="en-US"/>
        </a:p>
      </dgm:t>
    </dgm:pt>
    <dgm:pt modelId="{B29BE275-4A71-4AAB-B9A7-474E26923C85}">
      <dgm:prSet/>
      <dgm:spPr/>
      <dgm:t>
        <a:bodyPr/>
        <a:lstStyle/>
        <a:p>
          <a:r>
            <a:rPr lang="en-IN"/>
            <a:t>The code generation phase just proceeds on an assumption that the input are free from all of syntactic and state semantic errors, the necessary type checking has taken place and the type-conversion operators have been inserted wherever necessary.</a:t>
          </a:r>
          <a:endParaRPr lang="en-US"/>
        </a:p>
      </dgm:t>
    </dgm:pt>
    <dgm:pt modelId="{B9137E82-487F-4DC6-B8D3-DE6041B2F783}" type="parTrans" cxnId="{CFFBC96D-4901-453D-AA91-7F1DE04B9C60}">
      <dgm:prSet/>
      <dgm:spPr/>
      <dgm:t>
        <a:bodyPr/>
        <a:lstStyle/>
        <a:p>
          <a:endParaRPr lang="en-US"/>
        </a:p>
      </dgm:t>
    </dgm:pt>
    <dgm:pt modelId="{F65C11B9-386D-4254-909D-EE3CDEF91D1E}" type="sibTrans" cxnId="{CFFBC96D-4901-453D-AA91-7F1DE04B9C60}">
      <dgm:prSet/>
      <dgm:spPr/>
      <dgm:t>
        <a:bodyPr/>
        <a:lstStyle/>
        <a:p>
          <a:endParaRPr lang="en-US"/>
        </a:p>
      </dgm:t>
    </dgm:pt>
    <dgm:pt modelId="{19A97D92-0971-DB4A-BB9C-99C057D08D83}" type="pres">
      <dgm:prSet presAssocID="{330ACA37-0AC4-42C1-88A3-A18EE29A418D}" presName="hierChild1" presStyleCnt="0">
        <dgm:presLayoutVars>
          <dgm:chPref val="1"/>
          <dgm:dir/>
          <dgm:animOne val="branch"/>
          <dgm:animLvl val="lvl"/>
          <dgm:resizeHandles/>
        </dgm:presLayoutVars>
      </dgm:prSet>
      <dgm:spPr/>
    </dgm:pt>
    <dgm:pt modelId="{08182CEF-F339-194A-940C-7581F6DFF0EB}" type="pres">
      <dgm:prSet presAssocID="{9953ECE3-773B-4BAC-909D-7CCEB7117E38}" presName="hierRoot1" presStyleCnt="0"/>
      <dgm:spPr/>
    </dgm:pt>
    <dgm:pt modelId="{DA609250-76AD-7048-AA12-BAD3F4602E6E}" type="pres">
      <dgm:prSet presAssocID="{9953ECE3-773B-4BAC-909D-7CCEB7117E38}" presName="composite" presStyleCnt="0"/>
      <dgm:spPr/>
    </dgm:pt>
    <dgm:pt modelId="{FB1AAEFF-7B0A-C347-A124-17B867C5C262}" type="pres">
      <dgm:prSet presAssocID="{9953ECE3-773B-4BAC-909D-7CCEB7117E38}" presName="background" presStyleLbl="node0" presStyleIdx="0" presStyleCnt="2"/>
      <dgm:spPr/>
    </dgm:pt>
    <dgm:pt modelId="{5D84B9EB-1039-D844-96AE-AAA0E0D5D253}" type="pres">
      <dgm:prSet presAssocID="{9953ECE3-773B-4BAC-909D-7CCEB7117E38}" presName="text" presStyleLbl="fgAcc0" presStyleIdx="0" presStyleCnt="2">
        <dgm:presLayoutVars>
          <dgm:chPref val="3"/>
        </dgm:presLayoutVars>
      </dgm:prSet>
      <dgm:spPr/>
    </dgm:pt>
    <dgm:pt modelId="{371E6B65-3E9A-DD42-88E8-8905C6FD3C71}" type="pres">
      <dgm:prSet presAssocID="{9953ECE3-773B-4BAC-909D-7CCEB7117E38}" presName="hierChild2" presStyleCnt="0"/>
      <dgm:spPr/>
    </dgm:pt>
    <dgm:pt modelId="{B01E5433-9E78-5047-AD8A-A45AB7818F9E}" type="pres">
      <dgm:prSet presAssocID="{B29BE275-4A71-4AAB-B9A7-474E26923C85}" presName="hierRoot1" presStyleCnt="0"/>
      <dgm:spPr/>
    </dgm:pt>
    <dgm:pt modelId="{A5985C07-6A1E-E648-982A-966A36DD5B52}" type="pres">
      <dgm:prSet presAssocID="{B29BE275-4A71-4AAB-B9A7-474E26923C85}" presName="composite" presStyleCnt="0"/>
      <dgm:spPr/>
    </dgm:pt>
    <dgm:pt modelId="{0F258B75-5B01-2F4A-AE8A-F0BC045FBC54}" type="pres">
      <dgm:prSet presAssocID="{B29BE275-4A71-4AAB-B9A7-474E26923C85}" presName="background" presStyleLbl="node0" presStyleIdx="1" presStyleCnt="2"/>
      <dgm:spPr/>
    </dgm:pt>
    <dgm:pt modelId="{FDCC79B1-2E9E-6D44-A01F-4B16F4757282}" type="pres">
      <dgm:prSet presAssocID="{B29BE275-4A71-4AAB-B9A7-474E26923C85}" presName="text" presStyleLbl="fgAcc0" presStyleIdx="1" presStyleCnt="2">
        <dgm:presLayoutVars>
          <dgm:chPref val="3"/>
        </dgm:presLayoutVars>
      </dgm:prSet>
      <dgm:spPr/>
    </dgm:pt>
    <dgm:pt modelId="{B88D89D4-C3DE-9F4C-8AC5-8230BB9001A7}" type="pres">
      <dgm:prSet presAssocID="{B29BE275-4A71-4AAB-B9A7-474E26923C85}" presName="hierChild2" presStyleCnt="0"/>
      <dgm:spPr/>
    </dgm:pt>
  </dgm:ptLst>
  <dgm:cxnLst>
    <dgm:cxn modelId="{650CAA35-8CCA-5045-A849-8BD0A65EF7E0}" type="presOf" srcId="{B29BE275-4A71-4AAB-B9A7-474E26923C85}" destId="{FDCC79B1-2E9E-6D44-A01F-4B16F4757282}" srcOrd="0" destOrd="0" presId="urn:microsoft.com/office/officeart/2005/8/layout/hierarchy1"/>
    <dgm:cxn modelId="{CFFBC96D-4901-453D-AA91-7F1DE04B9C60}" srcId="{330ACA37-0AC4-42C1-88A3-A18EE29A418D}" destId="{B29BE275-4A71-4AAB-B9A7-474E26923C85}" srcOrd="1" destOrd="0" parTransId="{B9137E82-487F-4DC6-B8D3-DE6041B2F783}" sibTransId="{F65C11B9-386D-4254-909D-EE3CDEF91D1E}"/>
    <dgm:cxn modelId="{E35688A5-B2CA-624B-ABF8-066052AEB688}" type="presOf" srcId="{9953ECE3-773B-4BAC-909D-7CCEB7117E38}" destId="{5D84B9EB-1039-D844-96AE-AAA0E0D5D253}" srcOrd="0" destOrd="0" presId="urn:microsoft.com/office/officeart/2005/8/layout/hierarchy1"/>
    <dgm:cxn modelId="{3D5AEEAF-A5DC-4487-8253-A31053F969F8}" srcId="{330ACA37-0AC4-42C1-88A3-A18EE29A418D}" destId="{9953ECE3-773B-4BAC-909D-7CCEB7117E38}" srcOrd="0" destOrd="0" parTransId="{736B3D26-9F56-4237-99D6-3033F780CA7B}" sibTransId="{5A6A90A2-5E02-4FFA-AFC2-616FC9377217}"/>
    <dgm:cxn modelId="{CF3DABD6-133B-3841-9ADB-AADFC9C59437}" type="presOf" srcId="{330ACA37-0AC4-42C1-88A3-A18EE29A418D}" destId="{19A97D92-0971-DB4A-BB9C-99C057D08D83}" srcOrd="0" destOrd="0" presId="urn:microsoft.com/office/officeart/2005/8/layout/hierarchy1"/>
    <dgm:cxn modelId="{044E906A-D539-564B-8D50-03501E9C46A4}" type="presParOf" srcId="{19A97D92-0971-DB4A-BB9C-99C057D08D83}" destId="{08182CEF-F339-194A-940C-7581F6DFF0EB}" srcOrd="0" destOrd="0" presId="urn:microsoft.com/office/officeart/2005/8/layout/hierarchy1"/>
    <dgm:cxn modelId="{10E5E954-7655-5C48-A3CF-E4A52E5CECCF}" type="presParOf" srcId="{08182CEF-F339-194A-940C-7581F6DFF0EB}" destId="{DA609250-76AD-7048-AA12-BAD3F4602E6E}" srcOrd="0" destOrd="0" presId="urn:microsoft.com/office/officeart/2005/8/layout/hierarchy1"/>
    <dgm:cxn modelId="{94574DDD-DF91-7942-9F22-458981B290FB}" type="presParOf" srcId="{DA609250-76AD-7048-AA12-BAD3F4602E6E}" destId="{FB1AAEFF-7B0A-C347-A124-17B867C5C262}" srcOrd="0" destOrd="0" presId="urn:microsoft.com/office/officeart/2005/8/layout/hierarchy1"/>
    <dgm:cxn modelId="{9EB054F6-014C-E34F-AE5E-1CE69D68C9E3}" type="presParOf" srcId="{DA609250-76AD-7048-AA12-BAD3F4602E6E}" destId="{5D84B9EB-1039-D844-96AE-AAA0E0D5D253}" srcOrd="1" destOrd="0" presId="urn:microsoft.com/office/officeart/2005/8/layout/hierarchy1"/>
    <dgm:cxn modelId="{F6C1C720-8CEB-E64A-80DC-E49B0E792D5F}" type="presParOf" srcId="{08182CEF-F339-194A-940C-7581F6DFF0EB}" destId="{371E6B65-3E9A-DD42-88E8-8905C6FD3C71}" srcOrd="1" destOrd="0" presId="urn:microsoft.com/office/officeart/2005/8/layout/hierarchy1"/>
    <dgm:cxn modelId="{6921420E-C4CC-AC42-8945-B6CAABB2D8A1}" type="presParOf" srcId="{19A97D92-0971-DB4A-BB9C-99C057D08D83}" destId="{B01E5433-9E78-5047-AD8A-A45AB7818F9E}" srcOrd="1" destOrd="0" presId="urn:microsoft.com/office/officeart/2005/8/layout/hierarchy1"/>
    <dgm:cxn modelId="{88C88577-4CD7-D247-B118-9E0AEB3663EA}" type="presParOf" srcId="{B01E5433-9E78-5047-AD8A-A45AB7818F9E}" destId="{A5985C07-6A1E-E648-982A-966A36DD5B52}" srcOrd="0" destOrd="0" presId="urn:microsoft.com/office/officeart/2005/8/layout/hierarchy1"/>
    <dgm:cxn modelId="{75A94FB4-71D7-7741-B429-5D9EFFC217E6}" type="presParOf" srcId="{A5985C07-6A1E-E648-982A-966A36DD5B52}" destId="{0F258B75-5B01-2F4A-AE8A-F0BC045FBC54}" srcOrd="0" destOrd="0" presId="urn:microsoft.com/office/officeart/2005/8/layout/hierarchy1"/>
    <dgm:cxn modelId="{CD8EFD5B-5CD7-1448-9847-536FAC8B3A92}" type="presParOf" srcId="{A5985C07-6A1E-E648-982A-966A36DD5B52}" destId="{FDCC79B1-2E9E-6D44-A01F-4B16F4757282}" srcOrd="1" destOrd="0" presId="urn:microsoft.com/office/officeart/2005/8/layout/hierarchy1"/>
    <dgm:cxn modelId="{21426EBD-5A61-B54C-A761-F813C74C60EA}" type="presParOf" srcId="{B01E5433-9E78-5047-AD8A-A45AB7818F9E}" destId="{B88D89D4-C3DE-9F4C-8AC5-8230BB9001A7}"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4515508-2A3B-42A0-8A27-E492476BEE33}"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3F6E5D97-0BCD-47AA-B1FB-0669B4208078}">
      <dgm:prSet/>
      <dgm:spPr/>
      <dgm:t>
        <a:bodyPr/>
        <a:lstStyle/>
        <a:p>
          <a:r>
            <a:rPr lang="en-IN" dirty="0"/>
            <a:t>Mapping the names in the source program to the addresses of data objects is done by the front end and the code generator. </a:t>
          </a:r>
          <a:endParaRPr lang="en-US" dirty="0"/>
        </a:p>
      </dgm:t>
    </dgm:pt>
    <dgm:pt modelId="{A018A7D2-ABF5-4DE4-B66C-4F3731F82685}" type="parTrans" cxnId="{A7B8FCB2-1BD8-48C3-8F0F-302B9BE04570}">
      <dgm:prSet/>
      <dgm:spPr/>
      <dgm:t>
        <a:bodyPr/>
        <a:lstStyle/>
        <a:p>
          <a:endParaRPr lang="en-US"/>
        </a:p>
      </dgm:t>
    </dgm:pt>
    <dgm:pt modelId="{76003DCC-881F-48D1-99D7-A4E53A607235}" type="sibTrans" cxnId="{A7B8FCB2-1BD8-48C3-8F0F-302B9BE04570}">
      <dgm:prSet/>
      <dgm:spPr/>
      <dgm:t>
        <a:bodyPr/>
        <a:lstStyle/>
        <a:p>
          <a:endParaRPr lang="en-US"/>
        </a:p>
      </dgm:t>
    </dgm:pt>
    <dgm:pt modelId="{945887E3-3BCF-43C9-BADA-5571AEB08A9B}">
      <dgm:prSet/>
      <dgm:spPr/>
      <dgm:t>
        <a:bodyPr/>
        <a:lstStyle/>
        <a:p>
          <a:r>
            <a:rPr lang="en-IN" dirty="0"/>
            <a:t>A name in the three address statements refers to the symbol table entry for name. </a:t>
          </a:r>
          <a:endParaRPr lang="en-US" dirty="0"/>
        </a:p>
      </dgm:t>
    </dgm:pt>
    <dgm:pt modelId="{2539B36E-C49A-4357-B8CE-4DD0FA52964C}" type="parTrans" cxnId="{C8B9ADBA-C15F-4EA5-A04C-1E4F55A6F217}">
      <dgm:prSet/>
      <dgm:spPr/>
      <dgm:t>
        <a:bodyPr/>
        <a:lstStyle/>
        <a:p>
          <a:endParaRPr lang="en-US"/>
        </a:p>
      </dgm:t>
    </dgm:pt>
    <dgm:pt modelId="{906EF265-3B19-4ACD-86E0-FF280F38CBB6}" type="sibTrans" cxnId="{C8B9ADBA-C15F-4EA5-A04C-1E4F55A6F217}">
      <dgm:prSet/>
      <dgm:spPr/>
      <dgm:t>
        <a:bodyPr/>
        <a:lstStyle/>
        <a:p>
          <a:endParaRPr lang="en-US"/>
        </a:p>
      </dgm:t>
    </dgm:pt>
    <dgm:pt modelId="{3FC8CD24-AEB2-41F7-A92A-C841723B8DC1}">
      <dgm:prSet/>
      <dgm:spPr/>
      <dgm:t>
        <a:bodyPr/>
        <a:lstStyle/>
        <a:p>
          <a:r>
            <a:rPr lang="en-IN"/>
            <a:t>Then from the symbol table entry, a relative address can be determined for the name.</a:t>
          </a:r>
          <a:endParaRPr lang="en-US"/>
        </a:p>
      </dgm:t>
    </dgm:pt>
    <dgm:pt modelId="{C54C3ECF-E8E0-4853-8361-AEA54784BC77}" type="parTrans" cxnId="{C3012C00-4520-4380-9CD6-05AB9F9F6779}">
      <dgm:prSet/>
      <dgm:spPr/>
      <dgm:t>
        <a:bodyPr/>
        <a:lstStyle/>
        <a:p>
          <a:endParaRPr lang="en-US"/>
        </a:p>
      </dgm:t>
    </dgm:pt>
    <dgm:pt modelId="{4149CF7B-41DA-481B-A4EF-DEB548CFAB35}" type="sibTrans" cxnId="{C3012C00-4520-4380-9CD6-05AB9F9F6779}">
      <dgm:prSet/>
      <dgm:spPr/>
      <dgm:t>
        <a:bodyPr/>
        <a:lstStyle/>
        <a:p>
          <a:endParaRPr lang="en-US"/>
        </a:p>
      </dgm:t>
    </dgm:pt>
    <dgm:pt modelId="{70CA923B-C390-FE48-A37B-357C70712E9E}" type="pres">
      <dgm:prSet presAssocID="{A4515508-2A3B-42A0-8A27-E492476BEE33}" presName="outerComposite" presStyleCnt="0">
        <dgm:presLayoutVars>
          <dgm:chMax val="5"/>
          <dgm:dir/>
          <dgm:resizeHandles val="exact"/>
        </dgm:presLayoutVars>
      </dgm:prSet>
      <dgm:spPr/>
    </dgm:pt>
    <dgm:pt modelId="{35573055-97D7-694E-8359-FE044F2A9F82}" type="pres">
      <dgm:prSet presAssocID="{A4515508-2A3B-42A0-8A27-E492476BEE33}" presName="dummyMaxCanvas" presStyleCnt="0">
        <dgm:presLayoutVars/>
      </dgm:prSet>
      <dgm:spPr/>
    </dgm:pt>
    <dgm:pt modelId="{65456853-65C5-DD49-9AD7-277E9CD03B9F}" type="pres">
      <dgm:prSet presAssocID="{A4515508-2A3B-42A0-8A27-E492476BEE33}" presName="ThreeNodes_1" presStyleLbl="node1" presStyleIdx="0" presStyleCnt="3">
        <dgm:presLayoutVars>
          <dgm:bulletEnabled val="1"/>
        </dgm:presLayoutVars>
      </dgm:prSet>
      <dgm:spPr/>
    </dgm:pt>
    <dgm:pt modelId="{E97E7C5A-71DA-8E42-B89E-5D2CEA56B4C8}" type="pres">
      <dgm:prSet presAssocID="{A4515508-2A3B-42A0-8A27-E492476BEE33}" presName="ThreeNodes_2" presStyleLbl="node1" presStyleIdx="1" presStyleCnt="3">
        <dgm:presLayoutVars>
          <dgm:bulletEnabled val="1"/>
        </dgm:presLayoutVars>
      </dgm:prSet>
      <dgm:spPr/>
    </dgm:pt>
    <dgm:pt modelId="{8625E18B-86F4-044E-AA0D-87C534D28907}" type="pres">
      <dgm:prSet presAssocID="{A4515508-2A3B-42A0-8A27-E492476BEE33}" presName="ThreeNodes_3" presStyleLbl="node1" presStyleIdx="2" presStyleCnt="3">
        <dgm:presLayoutVars>
          <dgm:bulletEnabled val="1"/>
        </dgm:presLayoutVars>
      </dgm:prSet>
      <dgm:spPr/>
    </dgm:pt>
    <dgm:pt modelId="{EFB183E3-2E12-444B-8FA3-6FA0941BA8CC}" type="pres">
      <dgm:prSet presAssocID="{A4515508-2A3B-42A0-8A27-E492476BEE33}" presName="ThreeConn_1-2" presStyleLbl="fgAccFollowNode1" presStyleIdx="0" presStyleCnt="2">
        <dgm:presLayoutVars>
          <dgm:bulletEnabled val="1"/>
        </dgm:presLayoutVars>
      </dgm:prSet>
      <dgm:spPr/>
    </dgm:pt>
    <dgm:pt modelId="{40B247B3-D338-DA44-A966-97DDBA26443D}" type="pres">
      <dgm:prSet presAssocID="{A4515508-2A3B-42A0-8A27-E492476BEE33}" presName="ThreeConn_2-3" presStyleLbl="fgAccFollowNode1" presStyleIdx="1" presStyleCnt="2">
        <dgm:presLayoutVars>
          <dgm:bulletEnabled val="1"/>
        </dgm:presLayoutVars>
      </dgm:prSet>
      <dgm:spPr/>
    </dgm:pt>
    <dgm:pt modelId="{74601A8A-26CC-4246-9827-326FE97F9DD5}" type="pres">
      <dgm:prSet presAssocID="{A4515508-2A3B-42A0-8A27-E492476BEE33}" presName="ThreeNodes_1_text" presStyleLbl="node1" presStyleIdx="2" presStyleCnt="3">
        <dgm:presLayoutVars>
          <dgm:bulletEnabled val="1"/>
        </dgm:presLayoutVars>
      </dgm:prSet>
      <dgm:spPr/>
    </dgm:pt>
    <dgm:pt modelId="{514ECF80-0775-074A-B2D6-767329AFB600}" type="pres">
      <dgm:prSet presAssocID="{A4515508-2A3B-42A0-8A27-E492476BEE33}" presName="ThreeNodes_2_text" presStyleLbl="node1" presStyleIdx="2" presStyleCnt="3">
        <dgm:presLayoutVars>
          <dgm:bulletEnabled val="1"/>
        </dgm:presLayoutVars>
      </dgm:prSet>
      <dgm:spPr/>
    </dgm:pt>
    <dgm:pt modelId="{1297E542-CC83-1942-99B9-CA303558F251}" type="pres">
      <dgm:prSet presAssocID="{A4515508-2A3B-42A0-8A27-E492476BEE33}" presName="ThreeNodes_3_text" presStyleLbl="node1" presStyleIdx="2" presStyleCnt="3">
        <dgm:presLayoutVars>
          <dgm:bulletEnabled val="1"/>
        </dgm:presLayoutVars>
      </dgm:prSet>
      <dgm:spPr/>
    </dgm:pt>
  </dgm:ptLst>
  <dgm:cxnLst>
    <dgm:cxn modelId="{C3012C00-4520-4380-9CD6-05AB9F9F6779}" srcId="{A4515508-2A3B-42A0-8A27-E492476BEE33}" destId="{3FC8CD24-AEB2-41F7-A92A-C841723B8DC1}" srcOrd="2" destOrd="0" parTransId="{C54C3ECF-E8E0-4853-8361-AEA54784BC77}" sibTransId="{4149CF7B-41DA-481B-A4EF-DEB548CFAB35}"/>
    <dgm:cxn modelId="{8A4C3F08-A05F-B14F-8D45-C94AB8C26FBB}" type="presOf" srcId="{A4515508-2A3B-42A0-8A27-E492476BEE33}" destId="{70CA923B-C390-FE48-A37B-357C70712E9E}" srcOrd="0" destOrd="0" presId="urn:microsoft.com/office/officeart/2005/8/layout/vProcess5"/>
    <dgm:cxn modelId="{AB90A626-B92A-2F4B-828F-E555A21695B0}" type="presOf" srcId="{906EF265-3B19-4ACD-86E0-FF280F38CBB6}" destId="{40B247B3-D338-DA44-A966-97DDBA26443D}" srcOrd="0" destOrd="0" presId="urn:microsoft.com/office/officeart/2005/8/layout/vProcess5"/>
    <dgm:cxn modelId="{9E87D65D-E4F1-2747-B02D-D84BD7D547BA}" type="presOf" srcId="{945887E3-3BCF-43C9-BADA-5571AEB08A9B}" destId="{514ECF80-0775-074A-B2D6-767329AFB600}" srcOrd="1" destOrd="0" presId="urn:microsoft.com/office/officeart/2005/8/layout/vProcess5"/>
    <dgm:cxn modelId="{276FBB7D-A9C1-4F45-9378-977CC043B2C0}" type="presOf" srcId="{3FC8CD24-AEB2-41F7-A92A-C841723B8DC1}" destId="{1297E542-CC83-1942-99B9-CA303558F251}" srcOrd="1" destOrd="0" presId="urn:microsoft.com/office/officeart/2005/8/layout/vProcess5"/>
    <dgm:cxn modelId="{C1962782-AC25-8746-BAF2-42F9AB6A0902}" type="presOf" srcId="{3F6E5D97-0BCD-47AA-B1FB-0669B4208078}" destId="{74601A8A-26CC-4246-9827-326FE97F9DD5}" srcOrd="1" destOrd="0" presId="urn:microsoft.com/office/officeart/2005/8/layout/vProcess5"/>
    <dgm:cxn modelId="{656DAE96-C0CB-7A4A-B16C-28DFD092FCBE}" type="presOf" srcId="{945887E3-3BCF-43C9-BADA-5571AEB08A9B}" destId="{E97E7C5A-71DA-8E42-B89E-5D2CEA56B4C8}" srcOrd="0" destOrd="0" presId="urn:microsoft.com/office/officeart/2005/8/layout/vProcess5"/>
    <dgm:cxn modelId="{A7B8FCB2-1BD8-48C3-8F0F-302B9BE04570}" srcId="{A4515508-2A3B-42A0-8A27-E492476BEE33}" destId="{3F6E5D97-0BCD-47AA-B1FB-0669B4208078}" srcOrd="0" destOrd="0" parTransId="{A018A7D2-ABF5-4DE4-B66C-4F3731F82685}" sibTransId="{76003DCC-881F-48D1-99D7-A4E53A607235}"/>
    <dgm:cxn modelId="{C8B9ADBA-C15F-4EA5-A04C-1E4F55A6F217}" srcId="{A4515508-2A3B-42A0-8A27-E492476BEE33}" destId="{945887E3-3BCF-43C9-BADA-5571AEB08A9B}" srcOrd="1" destOrd="0" parTransId="{2539B36E-C49A-4357-B8CE-4DD0FA52964C}" sibTransId="{906EF265-3B19-4ACD-86E0-FF280F38CBB6}"/>
    <dgm:cxn modelId="{08C95DCA-D322-4E4C-8C50-43499EBC0FB8}" type="presOf" srcId="{3F6E5D97-0BCD-47AA-B1FB-0669B4208078}" destId="{65456853-65C5-DD49-9AD7-277E9CD03B9F}" srcOrd="0" destOrd="0" presId="urn:microsoft.com/office/officeart/2005/8/layout/vProcess5"/>
    <dgm:cxn modelId="{920768FB-7A99-4A42-BD9B-25A305968B93}" type="presOf" srcId="{3FC8CD24-AEB2-41F7-A92A-C841723B8DC1}" destId="{8625E18B-86F4-044E-AA0D-87C534D28907}" srcOrd="0" destOrd="0" presId="urn:microsoft.com/office/officeart/2005/8/layout/vProcess5"/>
    <dgm:cxn modelId="{29F4AEFB-F04A-FC47-9BDF-5DA71CA1BFB2}" type="presOf" srcId="{76003DCC-881F-48D1-99D7-A4E53A607235}" destId="{EFB183E3-2E12-444B-8FA3-6FA0941BA8CC}" srcOrd="0" destOrd="0" presId="urn:microsoft.com/office/officeart/2005/8/layout/vProcess5"/>
    <dgm:cxn modelId="{68FFEECE-AAD8-3D44-B30E-0E66D4BECCDA}" type="presParOf" srcId="{70CA923B-C390-FE48-A37B-357C70712E9E}" destId="{35573055-97D7-694E-8359-FE044F2A9F82}" srcOrd="0" destOrd="0" presId="urn:microsoft.com/office/officeart/2005/8/layout/vProcess5"/>
    <dgm:cxn modelId="{1EC75E08-B7D6-5447-A7B2-C6B21BA7B444}" type="presParOf" srcId="{70CA923B-C390-FE48-A37B-357C70712E9E}" destId="{65456853-65C5-DD49-9AD7-277E9CD03B9F}" srcOrd="1" destOrd="0" presId="urn:microsoft.com/office/officeart/2005/8/layout/vProcess5"/>
    <dgm:cxn modelId="{D5951114-20EF-1049-A61E-54C107ED1C25}" type="presParOf" srcId="{70CA923B-C390-FE48-A37B-357C70712E9E}" destId="{E97E7C5A-71DA-8E42-B89E-5D2CEA56B4C8}" srcOrd="2" destOrd="0" presId="urn:microsoft.com/office/officeart/2005/8/layout/vProcess5"/>
    <dgm:cxn modelId="{6A9F43B5-EB72-3445-BDFF-9DBFC225E667}" type="presParOf" srcId="{70CA923B-C390-FE48-A37B-357C70712E9E}" destId="{8625E18B-86F4-044E-AA0D-87C534D28907}" srcOrd="3" destOrd="0" presId="urn:microsoft.com/office/officeart/2005/8/layout/vProcess5"/>
    <dgm:cxn modelId="{D70DC596-E623-4848-BB75-EC444DB3A8E0}" type="presParOf" srcId="{70CA923B-C390-FE48-A37B-357C70712E9E}" destId="{EFB183E3-2E12-444B-8FA3-6FA0941BA8CC}" srcOrd="4" destOrd="0" presId="urn:microsoft.com/office/officeart/2005/8/layout/vProcess5"/>
    <dgm:cxn modelId="{AC5CC897-9472-0A42-B09C-8AF542AD5905}" type="presParOf" srcId="{70CA923B-C390-FE48-A37B-357C70712E9E}" destId="{40B247B3-D338-DA44-A966-97DDBA26443D}" srcOrd="5" destOrd="0" presId="urn:microsoft.com/office/officeart/2005/8/layout/vProcess5"/>
    <dgm:cxn modelId="{91EFDDC4-F5FF-DF4B-AB57-58786FAFB967}" type="presParOf" srcId="{70CA923B-C390-FE48-A37B-357C70712E9E}" destId="{74601A8A-26CC-4246-9827-326FE97F9DD5}" srcOrd="6" destOrd="0" presId="urn:microsoft.com/office/officeart/2005/8/layout/vProcess5"/>
    <dgm:cxn modelId="{E98B8D73-E3BD-3640-8419-86469BF639BA}" type="presParOf" srcId="{70CA923B-C390-FE48-A37B-357C70712E9E}" destId="{514ECF80-0775-074A-B2D6-767329AFB600}" srcOrd="7" destOrd="0" presId="urn:microsoft.com/office/officeart/2005/8/layout/vProcess5"/>
    <dgm:cxn modelId="{4859B4E8-A84E-4040-AEB3-A539EFE3B450}" type="presParOf" srcId="{70CA923B-C390-FE48-A37B-357C70712E9E}" destId="{1297E542-CC83-1942-99B9-CA303558F251}"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E8619CC-CE24-412A-B670-C1A5D3FE4F6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5408D62-AEEF-4BC3-945F-260241675B4D}">
      <dgm:prSet/>
      <dgm:spPr/>
      <dgm:t>
        <a:bodyPr/>
        <a:lstStyle/>
        <a:p>
          <a:r>
            <a:rPr lang="en-US" dirty="0"/>
            <a:t>* The code generator decides the order in which the instruction will be executed.</a:t>
          </a:r>
        </a:p>
        <a:p>
          <a:r>
            <a:rPr lang="en-IN" dirty="0"/>
            <a:t>* The order in which computations are performed can affect the </a:t>
          </a:r>
          <a:r>
            <a:rPr lang="en-US" dirty="0"/>
            <a:t>efficiency of the target code.</a:t>
          </a:r>
        </a:p>
        <a:p>
          <a:r>
            <a:rPr lang="en-IN" dirty="0"/>
            <a:t>* When instructions are independent their evaluation order can be changed.</a:t>
          </a:r>
        </a:p>
        <a:p>
          <a:r>
            <a:rPr lang="en-US" dirty="0"/>
            <a:t>* Among many computational orders, some will require only fewer registers to hold the intermediate results.</a:t>
          </a:r>
          <a:endParaRPr lang="en-IN" dirty="0"/>
        </a:p>
      </dgm:t>
    </dgm:pt>
    <dgm:pt modelId="{097EA0E1-A873-4157-858D-4EF58A4BB8D6}" type="parTrans" cxnId="{EFFEDB6B-2EF9-408E-9A8F-6B88E24D76D6}">
      <dgm:prSet/>
      <dgm:spPr/>
      <dgm:t>
        <a:bodyPr/>
        <a:lstStyle/>
        <a:p>
          <a:endParaRPr lang="en-IN"/>
        </a:p>
      </dgm:t>
    </dgm:pt>
    <dgm:pt modelId="{C356B35C-B4C3-412D-80D0-0EFEDC415A85}" type="sibTrans" cxnId="{EFFEDB6B-2EF9-408E-9A8F-6B88E24D76D6}">
      <dgm:prSet/>
      <dgm:spPr/>
      <dgm:t>
        <a:bodyPr/>
        <a:lstStyle/>
        <a:p>
          <a:endParaRPr lang="en-IN"/>
        </a:p>
      </dgm:t>
    </dgm:pt>
    <dgm:pt modelId="{BE694327-E0F0-3249-BA90-5C76C51C8965}" type="pres">
      <dgm:prSet presAssocID="{0E8619CC-CE24-412A-B670-C1A5D3FE4F6A}" presName="linear" presStyleCnt="0">
        <dgm:presLayoutVars>
          <dgm:animLvl val="lvl"/>
          <dgm:resizeHandles val="exact"/>
        </dgm:presLayoutVars>
      </dgm:prSet>
      <dgm:spPr/>
    </dgm:pt>
    <dgm:pt modelId="{8EA26DCA-B780-4970-A3F0-69C9F3EDE054}" type="pres">
      <dgm:prSet presAssocID="{B5408D62-AEEF-4BC3-945F-260241675B4D}" presName="parentText" presStyleLbl="node1" presStyleIdx="0" presStyleCnt="1">
        <dgm:presLayoutVars>
          <dgm:chMax val="0"/>
          <dgm:bulletEnabled val="1"/>
        </dgm:presLayoutVars>
      </dgm:prSet>
      <dgm:spPr/>
    </dgm:pt>
  </dgm:ptLst>
  <dgm:cxnLst>
    <dgm:cxn modelId="{2C532F21-3197-44A0-8CD7-2E2F2D9E27D0}" type="presOf" srcId="{B5408D62-AEEF-4BC3-945F-260241675B4D}" destId="{8EA26DCA-B780-4970-A3F0-69C9F3EDE054}" srcOrd="0" destOrd="0" presId="urn:microsoft.com/office/officeart/2005/8/layout/vList2"/>
    <dgm:cxn modelId="{EFFEDB6B-2EF9-408E-9A8F-6B88E24D76D6}" srcId="{0E8619CC-CE24-412A-B670-C1A5D3FE4F6A}" destId="{B5408D62-AEEF-4BC3-945F-260241675B4D}" srcOrd="0" destOrd="0" parTransId="{097EA0E1-A873-4157-858D-4EF58A4BB8D6}" sibTransId="{C356B35C-B4C3-412D-80D0-0EFEDC415A85}"/>
    <dgm:cxn modelId="{4723FFF1-EB31-AE41-B33A-7DD8761DF728}" type="presOf" srcId="{0E8619CC-CE24-412A-B670-C1A5D3FE4F6A}" destId="{BE694327-E0F0-3249-BA90-5C76C51C8965}" srcOrd="0" destOrd="0" presId="urn:microsoft.com/office/officeart/2005/8/layout/vList2"/>
    <dgm:cxn modelId="{6600D7C0-F6B5-4106-9D1B-458885016333}" type="presParOf" srcId="{BE694327-E0F0-3249-BA90-5C76C51C8965}" destId="{8EA26DCA-B780-4970-A3F0-69C9F3EDE054}"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4E661A-5265-F349-B140-69CC5E0B7845}">
      <dsp:nvSpPr>
        <dsp:cNvPr id="0" name=""/>
        <dsp:cNvSpPr/>
      </dsp:nvSpPr>
      <dsp:spPr>
        <a:xfrm>
          <a:off x="874897" y="327143"/>
          <a:ext cx="4623937" cy="4623937"/>
        </a:xfrm>
        <a:prstGeom prst="pie">
          <a:avLst>
            <a:gd name="adj1" fmla="val 16200000"/>
            <a:gd name="adj2" fmla="val 198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b="1" kern="1200" dirty="0"/>
            <a:t>Input to code generator </a:t>
          </a:r>
          <a:endParaRPr lang="en-US" sz="1600" kern="1200" dirty="0"/>
        </a:p>
      </dsp:txBody>
      <dsp:txXfrm>
        <a:off x="3296960" y="917796"/>
        <a:ext cx="1211031" cy="935796"/>
      </dsp:txXfrm>
    </dsp:sp>
    <dsp:sp modelId="{C0C1A50B-D69F-C043-B606-3BB3D36FA91C}">
      <dsp:nvSpPr>
        <dsp:cNvPr id="0" name=""/>
        <dsp:cNvSpPr/>
      </dsp:nvSpPr>
      <dsp:spPr>
        <a:xfrm>
          <a:off x="929944" y="422375"/>
          <a:ext cx="4623937" cy="4623937"/>
        </a:xfrm>
        <a:prstGeom prst="pie">
          <a:avLst>
            <a:gd name="adj1" fmla="val 19800000"/>
            <a:gd name="adj2" fmla="val 18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b="1" kern="1200"/>
            <a:t>Target program </a:t>
          </a:r>
          <a:endParaRPr lang="en-US" sz="1600" kern="1200"/>
        </a:p>
      </dsp:txBody>
      <dsp:txXfrm>
        <a:off x="4067616" y="2293968"/>
        <a:ext cx="1266078" cy="908273"/>
      </dsp:txXfrm>
    </dsp:sp>
    <dsp:sp modelId="{829F406D-D158-4A46-AE26-B999A94CA412}">
      <dsp:nvSpPr>
        <dsp:cNvPr id="0" name=""/>
        <dsp:cNvSpPr/>
      </dsp:nvSpPr>
      <dsp:spPr>
        <a:xfrm>
          <a:off x="874897" y="517606"/>
          <a:ext cx="4623937" cy="4623937"/>
        </a:xfrm>
        <a:prstGeom prst="pie">
          <a:avLst>
            <a:gd name="adj1" fmla="val 1800000"/>
            <a:gd name="adj2" fmla="val 54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b="1" kern="1200"/>
            <a:t>Memory Management</a:t>
          </a:r>
          <a:endParaRPr lang="en-US" sz="1600" kern="1200"/>
        </a:p>
      </dsp:txBody>
      <dsp:txXfrm>
        <a:off x="3296960" y="3642617"/>
        <a:ext cx="1211031" cy="935796"/>
      </dsp:txXfrm>
    </dsp:sp>
    <dsp:sp modelId="{3EA842A6-0018-7649-A6D4-1C9B5CE459EE}">
      <dsp:nvSpPr>
        <dsp:cNvPr id="0" name=""/>
        <dsp:cNvSpPr/>
      </dsp:nvSpPr>
      <dsp:spPr>
        <a:xfrm>
          <a:off x="764804" y="517606"/>
          <a:ext cx="4623937" cy="4623937"/>
        </a:xfrm>
        <a:prstGeom prst="pie">
          <a:avLst>
            <a:gd name="adj1" fmla="val 5400000"/>
            <a:gd name="adj2" fmla="val 90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b="1" kern="1200"/>
            <a:t>Instruction selection</a:t>
          </a:r>
          <a:endParaRPr lang="en-US" sz="1600" kern="1200"/>
        </a:p>
      </dsp:txBody>
      <dsp:txXfrm>
        <a:off x="1755647" y="3642617"/>
        <a:ext cx="1211031" cy="935796"/>
      </dsp:txXfrm>
    </dsp:sp>
    <dsp:sp modelId="{2D6B96B2-D0BF-334E-85FB-20FE0DE67A79}">
      <dsp:nvSpPr>
        <dsp:cNvPr id="0" name=""/>
        <dsp:cNvSpPr/>
      </dsp:nvSpPr>
      <dsp:spPr>
        <a:xfrm>
          <a:off x="709757" y="422375"/>
          <a:ext cx="4623937" cy="4623937"/>
        </a:xfrm>
        <a:prstGeom prst="pie">
          <a:avLst>
            <a:gd name="adj1" fmla="val 9000000"/>
            <a:gd name="adj2" fmla="val 126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b="1" kern="1200"/>
            <a:t>Register allocation issues </a:t>
          </a:r>
          <a:endParaRPr lang="en-US" sz="1600" kern="1200"/>
        </a:p>
      </dsp:txBody>
      <dsp:txXfrm>
        <a:off x="929944" y="2293968"/>
        <a:ext cx="1266078" cy="908273"/>
      </dsp:txXfrm>
    </dsp:sp>
    <dsp:sp modelId="{32ABC4D0-4C96-8647-835B-A4404093613E}">
      <dsp:nvSpPr>
        <dsp:cNvPr id="0" name=""/>
        <dsp:cNvSpPr/>
      </dsp:nvSpPr>
      <dsp:spPr>
        <a:xfrm>
          <a:off x="764804" y="327143"/>
          <a:ext cx="4623937" cy="4623937"/>
        </a:xfrm>
        <a:prstGeom prst="pie">
          <a:avLst>
            <a:gd name="adj1" fmla="val 126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b="1" kern="1200" dirty="0"/>
            <a:t>Evaluation order</a:t>
          </a:r>
          <a:endParaRPr lang="en-US" sz="1600" kern="1200" dirty="0"/>
        </a:p>
      </dsp:txBody>
      <dsp:txXfrm>
        <a:off x="1755647" y="917796"/>
        <a:ext cx="1211031" cy="935796"/>
      </dsp:txXfrm>
    </dsp:sp>
    <dsp:sp modelId="{645A70AA-17B2-C448-A054-D8193D67D4F6}">
      <dsp:nvSpPr>
        <dsp:cNvPr id="0" name=""/>
        <dsp:cNvSpPr/>
      </dsp:nvSpPr>
      <dsp:spPr>
        <a:xfrm>
          <a:off x="588485" y="40900"/>
          <a:ext cx="5196425" cy="5196425"/>
        </a:xfrm>
        <a:prstGeom prst="circularArrow">
          <a:avLst>
            <a:gd name="adj1" fmla="val 5085"/>
            <a:gd name="adj2" fmla="val 327528"/>
            <a:gd name="adj3" fmla="val 19472472"/>
            <a:gd name="adj4" fmla="val 16200251"/>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6C1B32A-5D8A-084D-81D9-623F604B44F2}">
      <dsp:nvSpPr>
        <dsp:cNvPr id="0" name=""/>
        <dsp:cNvSpPr/>
      </dsp:nvSpPr>
      <dsp:spPr>
        <a:xfrm>
          <a:off x="643532" y="136131"/>
          <a:ext cx="5196425" cy="5196425"/>
        </a:xfrm>
        <a:prstGeom prst="circularArrow">
          <a:avLst>
            <a:gd name="adj1" fmla="val 5085"/>
            <a:gd name="adj2" fmla="val 327528"/>
            <a:gd name="adj3" fmla="val 1472472"/>
            <a:gd name="adj4" fmla="val 198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6A59559-D521-A547-A557-F3B258E88D26}">
      <dsp:nvSpPr>
        <dsp:cNvPr id="0" name=""/>
        <dsp:cNvSpPr/>
      </dsp:nvSpPr>
      <dsp:spPr>
        <a:xfrm>
          <a:off x="588485" y="231362"/>
          <a:ext cx="5196425" cy="5196425"/>
        </a:xfrm>
        <a:prstGeom prst="circularArrow">
          <a:avLst>
            <a:gd name="adj1" fmla="val 5085"/>
            <a:gd name="adj2" fmla="val 327528"/>
            <a:gd name="adj3" fmla="val 5072221"/>
            <a:gd name="adj4" fmla="val 18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94D2998-F6AA-9944-BAC5-7660664A3101}">
      <dsp:nvSpPr>
        <dsp:cNvPr id="0" name=""/>
        <dsp:cNvSpPr/>
      </dsp:nvSpPr>
      <dsp:spPr>
        <a:xfrm>
          <a:off x="478729" y="231362"/>
          <a:ext cx="5196425" cy="5196425"/>
        </a:xfrm>
        <a:prstGeom prst="circularArrow">
          <a:avLst>
            <a:gd name="adj1" fmla="val 5085"/>
            <a:gd name="adj2" fmla="val 327528"/>
            <a:gd name="adj3" fmla="val 8672472"/>
            <a:gd name="adj4" fmla="val 5400251"/>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5952707-B003-FD46-9722-6DB4850E6ABC}">
      <dsp:nvSpPr>
        <dsp:cNvPr id="0" name=""/>
        <dsp:cNvSpPr/>
      </dsp:nvSpPr>
      <dsp:spPr>
        <a:xfrm>
          <a:off x="423682" y="136131"/>
          <a:ext cx="5196425" cy="5196425"/>
        </a:xfrm>
        <a:prstGeom prst="circularArrow">
          <a:avLst>
            <a:gd name="adj1" fmla="val 5085"/>
            <a:gd name="adj2" fmla="val 327528"/>
            <a:gd name="adj3" fmla="val 12272472"/>
            <a:gd name="adj4" fmla="val 90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2FD4D67-4873-A74E-AEAA-131EF78BC3CA}">
      <dsp:nvSpPr>
        <dsp:cNvPr id="0" name=""/>
        <dsp:cNvSpPr/>
      </dsp:nvSpPr>
      <dsp:spPr>
        <a:xfrm>
          <a:off x="478729" y="40900"/>
          <a:ext cx="5196425" cy="5196425"/>
        </a:xfrm>
        <a:prstGeom prst="circularArrow">
          <a:avLst>
            <a:gd name="adj1" fmla="val 5085"/>
            <a:gd name="adj2" fmla="val 327528"/>
            <a:gd name="adj3" fmla="val 15872221"/>
            <a:gd name="adj4" fmla="val 126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1AAEFF-7B0A-C347-A124-17B867C5C262}">
      <dsp:nvSpPr>
        <dsp:cNvPr id="0" name=""/>
        <dsp:cNvSpPr/>
      </dsp:nvSpPr>
      <dsp:spPr>
        <a:xfrm>
          <a:off x="1283" y="314546"/>
          <a:ext cx="4505585" cy="28610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84B9EB-1039-D844-96AE-AAA0E0D5D253}">
      <dsp:nvSpPr>
        <dsp:cNvPr id="0" name=""/>
        <dsp:cNvSpPr/>
      </dsp:nvSpPr>
      <dsp:spPr>
        <a:xfrm>
          <a:off x="501904" y="790136"/>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kern="1200"/>
            <a:t>Intermediate codes may be represented mostly in quadruples, triples, indirect triples, Postfix notation, syntax trees, DAG’s, etc.</a:t>
          </a:r>
          <a:endParaRPr lang="en-US" sz="2200" kern="1200"/>
        </a:p>
      </dsp:txBody>
      <dsp:txXfrm>
        <a:off x="585701" y="873933"/>
        <a:ext cx="4337991" cy="2693452"/>
      </dsp:txXfrm>
    </dsp:sp>
    <dsp:sp modelId="{0F258B75-5B01-2F4A-AE8A-F0BC045FBC54}">
      <dsp:nvSpPr>
        <dsp:cNvPr id="0" name=""/>
        <dsp:cNvSpPr/>
      </dsp:nvSpPr>
      <dsp:spPr>
        <a:xfrm>
          <a:off x="5508110" y="314546"/>
          <a:ext cx="4505585" cy="28610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CC79B1-2E9E-6D44-A01F-4B16F4757282}">
      <dsp:nvSpPr>
        <dsp:cNvPr id="0" name=""/>
        <dsp:cNvSpPr/>
      </dsp:nvSpPr>
      <dsp:spPr>
        <a:xfrm>
          <a:off x="6008730" y="790136"/>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kern="1200"/>
            <a:t>The code generation phase just proceeds on an assumption that the input are free from all of syntactic and state semantic errors, the necessary type checking has taken place and the type-conversion operators have been inserted wherever necessary.</a:t>
          </a:r>
          <a:endParaRPr lang="en-US" sz="2200" kern="1200"/>
        </a:p>
      </dsp:txBody>
      <dsp:txXfrm>
        <a:off x="6092527" y="873933"/>
        <a:ext cx="4337991" cy="26934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456853-65C5-DD49-9AD7-277E9CD03B9F}">
      <dsp:nvSpPr>
        <dsp:cNvPr id="0" name=""/>
        <dsp:cNvSpPr/>
      </dsp:nvSpPr>
      <dsp:spPr>
        <a:xfrm>
          <a:off x="0" y="0"/>
          <a:ext cx="8938260" cy="130540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t>Mapping the names in the source program to the addresses of data objects is done by the front end and the code generator. </a:t>
          </a:r>
          <a:endParaRPr lang="en-US" sz="2400" kern="1200" dirty="0"/>
        </a:p>
      </dsp:txBody>
      <dsp:txXfrm>
        <a:off x="38234" y="38234"/>
        <a:ext cx="7529629" cy="1228933"/>
      </dsp:txXfrm>
    </dsp:sp>
    <dsp:sp modelId="{E97E7C5A-71DA-8E42-B89E-5D2CEA56B4C8}">
      <dsp:nvSpPr>
        <dsp:cNvPr id="0" name=""/>
        <dsp:cNvSpPr/>
      </dsp:nvSpPr>
      <dsp:spPr>
        <a:xfrm>
          <a:off x="788669" y="1522968"/>
          <a:ext cx="8938260" cy="130540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t>A name in the three address statements refers to the symbol table entry for name. </a:t>
          </a:r>
          <a:endParaRPr lang="en-US" sz="2400" kern="1200" dirty="0"/>
        </a:p>
      </dsp:txBody>
      <dsp:txXfrm>
        <a:off x="826903" y="1561202"/>
        <a:ext cx="7224611" cy="1228933"/>
      </dsp:txXfrm>
    </dsp:sp>
    <dsp:sp modelId="{8625E18B-86F4-044E-AA0D-87C534D28907}">
      <dsp:nvSpPr>
        <dsp:cNvPr id="0" name=""/>
        <dsp:cNvSpPr/>
      </dsp:nvSpPr>
      <dsp:spPr>
        <a:xfrm>
          <a:off x="1577339" y="3045936"/>
          <a:ext cx="8938260" cy="130540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a:t>Then from the symbol table entry, a relative address can be determined for the name.</a:t>
          </a:r>
          <a:endParaRPr lang="en-US" sz="2400" kern="1200"/>
        </a:p>
      </dsp:txBody>
      <dsp:txXfrm>
        <a:off x="1615573" y="3084170"/>
        <a:ext cx="7224611" cy="1228933"/>
      </dsp:txXfrm>
    </dsp:sp>
    <dsp:sp modelId="{EFB183E3-2E12-444B-8FA3-6FA0941BA8CC}">
      <dsp:nvSpPr>
        <dsp:cNvPr id="0" name=""/>
        <dsp:cNvSpPr/>
      </dsp:nvSpPr>
      <dsp:spPr>
        <a:xfrm>
          <a:off x="8089749" y="989929"/>
          <a:ext cx="848510" cy="848510"/>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280664" y="989929"/>
        <a:ext cx="466680" cy="638504"/>
      </dsp:txXfrm>
    </dsp:sp>
    <dsp:sp modelId="{40B247B3-D338-DA44-A966-97DDBA26443D}">
      <dsp:nvSpPr>
        <dsp:cNvPr id="0" name=""/>
        <dsp:cNvSpPr/>
      </dsp:nvSpPr>
      <dsp:spPr>
        <a:xfrm>
          <a:off x="8878419" y="2504195"/>
          <a:ext cx="848510" cy="848510"/>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9069334" y="2504195"/>
        <a:ext cx="466680" cy="63850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A26DCA-B780-4970-A3F0-69C9F3EDE054}">
      <dsp:nvSpPr>
        <dsp:cNvPr id="0" name=""/>
        <dsp:cNvSpPr/>
      </dsp:nvSpPr>
      <dsp:spPr>
        <a:xfrm>
          <a:off x="0" y="60823"/>
          <a:ext cx="10668000" cy="4324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 The code generator decides the order in which the instruction will be executed.</a:t>
          </a:r>
        </a:p>
        <a:p>
          <a:pPr marL="0" lvl="0" indent="0" algn="l" defTabSz="1244600">
            <a:lnSpc>
              <a:spcPct val="90000"/>
            </a:lnSpc>
            <a:spcBef>
              <a:spcPct val="0"/>
            </a:spcBef>
            <a:spcAft>
              <a:spcPct val="35000"/>
            </a:spcAft>
            <a:buNone/>
          </a:pPr>
          <a:r>
            <a:rPr lang="en-IN" sz="2800" kern="1200" dirty="0"/>
            <a:t>* The order in which computations are performed can affect the </a:t>
          </a:r>
          <a:r>
            <a:rPr lang="en-US" sz="2800" kern="1200" dirty="0"/>
            <a:t>efficiency of the target code.</a:t>
          </a:r>
        </a:p>
        <a:p>
          <a:pPr marL="0" lvl="0" indent="0" algn="l" defTabSz="1244600">
            <a:lnSpc>
              <a:spcPct val="90000"/>
            </a:lnSpc>
            <a:spcBef>
              <a:spcPct val="0"/>
            </a:spcBef>
            <a:spcAft>
              <a:spcPct val="35000"/>
            </a:spcAft>
            <a:buNone/>
          </a:pPr>
          <a:r>
            <a:rPr lang="en-IN" sz="2800" kern="1200" dirty="0"/>
            <a:t>* When instructions are independent their evaluation order can be changed.</a:t>
          </a:r>
        </a:p>
        <a:p>
          <a:pPr marL="0" lvl="0" indent="0" algn="l" defTabSz="1244600">
            <a:lnSpc>
              <a:spcPct val="90000"/>
            </a:lnSpc>
            <a:spcBef>
              <a:spcPct val="0"/>
            </a:spcBef>
            <a:spcAft>
              <a:spcPct val="35000"/>
            </a:spcAft>
            <a:buNone/>
          </a:pPr>
          <a:r>
            <a:rPr lang="en-US" sz="2800" kern="1200" dirty="0"/>
            <a:t>* Among many computational orders, some will require only fewer registers to hold the intermediate results.</a:t>
          </a:r>
          <a:endParaRPr lang="en-IN" sz="2800" kern="1200" dirty="0"/>
        </a:p>
      </dsp:txBody>
      <dsp:txXfrm>
        <a:off x="211096" y="271919"/>
        <a:ext cx="10245808" cy="3902128"/>
      </dsp:txXfrm>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1A480-6228-D043-83A5-7E7563AB313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4D925379-4F3C-D948-8DE7-DC585A2381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69A24F81-BB62-1247-AD72-CB200E1D7BCC}"/>
              </a:ext>
            </a:extLst>
          </p:cNvPr>
          <p:cNvSpPr>
            <a:spLocks noGrp="1"/>
          </p:cNvSpPr>
          <p:nvPr>
            <p:ph type="dt" sz="half" idx="10"/>
          </p:nvPr>
        </p:nvSpPr>
        <p:spPr/>
        <p:txBody>
          <a:bodyPr/>
          <a:lstStyle/>
          <a:p>
            <a:fld id="{6E50AF48-B151-FD4F-B775-8F5BB9E35482}" type="datetimeFigureOut">
              <a:rPr lang="en-US" smtClean="0"/>
              <a:t>4/17/2022</a:t>
            </a:fld>
            <a:endParaRPr lang="en-US"/>
          </a:p>
        </p:txBody>
      </p:sp>
      <p:sp>
        <p:nvSpPr>
          <p:cNvPr id="5" name="Footer Placeholder 4">
            <a:extLst>
              <a:ext uri="{FF2B5EF4-FFF2-40B4-BE49-F238E27FC236}">
                <a16:creationId xmlns:a16="http://schemas.microsoft.com/office/drawing/2014/main" id="{362762CD-25E0-B349-9BA2-59AB940B01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180013-CCE6-CC43-9B3F-C321A2F89783}"/>
              </a:ext>
            </a:extLst>
          </p:cNvPr>
          <p:cNvSpPr>
            <a:spLocks noGrp="1"/>
          </p:cNvSpPr>
          <p:nvPr>
            <p:ph type="sldNum" sz="quarter" idx="12"/>
          </p:nvPr>
        </p:nvSpPr>
        <p:spPr/>
        <p:txBody>
          <a:bodyPr/>
          <a:lstStyle/>
          <a:p>
            <a:fld id="{51E10EE3-962D-944B-AC46-12217E4FF38A}" type="slidenum">
              <a:rPr lang="en-US" smtClean="0"/>
              <a:t>‹#›</a:t>
            </a:fld>
            <a:endParaRPr lang="en-US"/>
          </a:p>
        </p:txBody>
      </p:sp>
    </p:spTree>
    <p:extLst>
      <p:ext uri="{BB962C8B-B14F-4D97-AF65-F5344CB8AC3E}">
        <p14:creationId xmlns:p14="http://schemas.microsoft.com/office/powerpoint/2010/main" val="2700204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782FB-1C28-124F-AF6A-C45E0B97FE4A}"/>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927A53C-3CC7-A042-BCC8-63D810F824F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9927EA0-9CD2-1541-A05A-691C44D857D4}"/>
              </a:ext>
            </a:extLst>
          </p:cNvPr>
          <p:cNvSpPr>
            <a:spLocks noGrp="1"/>
          </p:cNvSpPr>
          <p:nvPr>
            <p:ph type="dt" sz="half" idx="10"/>
          </p:nvPr>
        </p:nvSpPr>
        <p:spPr/>
        <p:txBody>
          <a:bodyPr/>
          <a:lstStyle/>
          <a:p>
            <a:fld id="{6E50AF48-B151-FD4F-B775-8F5BB9E35482}" type="datetimeFigureOut">
              <a:rPr lang="en-US" smtClean="0"/>
              <a:t>4/17/2022</a:t>
            </a:fld>
            <a:endParaRPr lang="en-US"/>
          </a:p>
        </p:txBody>
      </p:sp>
      <p:sp>
        <p:nvSpPr>
          <p:cNvPr id="5" name="Footer Placeholder 4">
            <a:extLst>
              <a:ext uri="{FF2B5EF4-FFF2-40B4-BE49-F238E27FC236}">
                <a16:creationId xmlns:a16="http://schemas.microsoft.com/office/drawing/2014/main" id="{EB1E0660-3DBD-2C41-A859-93BF3D00B8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FBDEDD-163E-DB45-982D-3753451DDBA1}"/>
              </a:ext>
            </a:extLst>
          </p:cNvPr>
          <p:cNvSpPr>
            <a:spLocks noGrp="1"/>
          </p:cNvSpPr>
          <p:nvPr>
            <p:ph type="sldNum" sz="quarter" idx="12"/>
          </p:nvPr>
        </p:nvSpPr>
        <p:spPr/>
        <p:txBody>
          <a:bodyPr/>
          <a:lstStyle/>
          <a:p>
            <a:fld id="{51E10EE3-962D-944B-AC46-12217E4FF38A}" type="slidenum">
              <a:rPr lang="en-US" smtClean="0"/>
              <a:t>‹#›</a:t>
            </a:fld>
            <a:endParaRPr lang="en-US"/>
          </a:p>
        </p:txBody>
      </p:sp>
    </p:spTree>
    <p:extLst>
      <p:ext uri="{BB962C8B-B14F-4D97-AF65-F5344CB8AC3E}">
        <p14:creationId xmlns:p14="http://schemas.microsoft.com/office/powerpoint/2010/main" val="4042052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09F7E0-C1F3-A54B-A988-DCC91DCC6C28}"/>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767BDF6-A020-304E-8127-416DBF6ED04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40AEF99-BF40-A84B-B503-E64C98EF90C6}"/>
              </a:ext>
            </a:extLst>
          </p:cNvPr>
          <p:cNvSpPr>
            <a:spLocks noGrp="1"/>
          </p:cNvSpPr>
          <p:nvPr>
            <p:ph type="dt" sz="half" idx="10"/>
          </p:nvPr>
        </p:nvSpPr>
        <p:spPr/>
        <p:txBody>
          <a:bodyPr/>
          <a:lstStyle/>
          <a:p>
            <a:fld id="{6E50AF48-B151-FD4F-B775-8F5BB9E35482}" type="datetimeFigureOut">
              <a:rPr lang="en-US" smtClean="0"/>
              <a:t>4/17/2022</a:t>
            </a:fld>
            <a:endParaRPr lang="en-US"/>
          </a:p>
        </p:txBody>
      </p:sp>
      <p:sp>
        <p:nvSpPr>
          <p:cNvPr id="5" name="Footer Placeholder 4">
            <a:extLst>
              <a:ext uri="{FF2B5EF4-FFF2-40B4-BE49-F238E27FC236}">
                <a16:creationId xmlns:a16="http://schemas.microsoft.com/office/drawing/2014/main" id="{8BEF7ACD-B791-C844-B695-B2CA6BCC6C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FC099D-2E78-7E48-BF7A-A5048063A88C}"/>
              </a:ext>
            </a:extLst>
          </p:cNvPr>
          <p:cNvSpPr>
            <a:spLocks noGrp="1"/>
          </p:cNvSpPr>
          <p:nvPr>
            <p:ph type="sldNum" sz="quarter" idx="12"/>
          </p:nvPr>
        </p:nvSpPr>
        <p:spPr/>
        <p:txBody>
          <a:bodyPr/>
          <a:lstStyle/>
          <a:p>
            <a:fld id="{51E10EE3-962D-944B-AC46-12217E4FF38A}" type="slidenum">
              <a:rPr lang="en-US" smtClean="0"/>
              <a:t>‹#›</a:t>
            </a:fld>
            <a:endParaRPr lang="en-US"/>
          </a:p>
        </p:txBody>
      </p:sp>
    </p:spTree>
    <p:extLst>
      <p:ext uri="{BB962C8B-B14F-4D97-AF65-F5344CB8AC3E}">
        <p14:creationId xmlns:p14="http://schemas.microsoft.com/office/powerpoint/2010/main" val="3225330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EF7C9-AFC2-B943-85B0-395E3F3A7CC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0C2B959-7485-9043-97F3-F30F6DFBCB1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8BF74F2-4FF8-0245-9450-2053042E6A1F}"/>
              </a:ext>
            </a:extLst>
          </p:cNvPr>
          <p:cNvSpPr>
            <a:spLocks noGrp="1"/>
          </p:cNvSpPr>
          <p:nvPr>
            <p:ph type="dt" sz="half" idx="10"/>
          </p:nvPr>
        </p:nvSpPr>
        <p:spPr/>
        <p:txBody>
          <a:bodyPr/>
          <a:lstStyle/>
          <a:p>
            <a:fld id="{6E50AF48-B151-FD4F-B775-8F5BB9E35482}" type="datetimeFigureOut">
              <a:rPr lang="en-US" smtClean="0"/>
              <a:t>4/17/2022</a:t>
            </a:fld>
            <a:endParaRPr lang="en-US"/>
          </a:p>
        </p:txBody>
      </p:sp>
      <p:sp>
        <p:nvSpPr>
          <p:cNvPr id="5" name="Footer Placeholder 4">
            <a:extLst>
              <a:ext uri="{FF2B5EF4-FFF2-40B4-BE49-F238E27FC236}">
                <a16:creationId xmlns:a16="http://schemas.microsoft.com/office/drawing/2014/main" id="{8C8BC86E-3D97-5B4D-83D7-1053F39DE3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B3606D-66FF-6D4E-8FDD-820920F9901C}"/>
              </a:ext>
            </a:extLst>
          </p:cNvPr>
          <p:cNvSpPr>
            <a:spLocks noGrp="1"/>
          </p:cNvSpPr>
          <p:nvPr>
            <p:ph type="sldNum" sz="quarter" idx="12"/>
          </p:nvPr>
        </p:nvSpPr>
        <p:spPr/>
        <p:txBody>
          <a:bodyPr/>
          <a:lstStyle/>
          <a:p>
            <a:fld id="{51E10EE3-962D-944B-AC46-12217E4FF38A}" type="slidenum">
              <a:rPr lang="en-US" smtClean="0"/>
              <a:t>‹#›</a:t>
            </a:fld>
            <a:endParaRPr lang="en-US"/>
          </a:p>
        </p:txBody>
      </p:sp>
    </p:spTree>
    <p:extLst>
      <p:ext uri="{BB962C8B-B14F-4D97-AF65-F5344CB8AC3E}">
        <p14:creationId xmlns:p14="http://schemas.microsoft.com/office/powerpoint/2010/main" val="2421046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7B201-1260-0C4F-8A85-60D2AAA38DB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61380512-5D04-7B44-AAE1-FA1CB80C51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00EF949-5A64-4841-B314-93E43AD4B7BC}"/>
              </a:ext>
            </a:extLst>
          </p:cNvPr>
          <p:cNvSpPr>
            <a:spLocks noGrp="1"/>
          </p:cNvSpPr>
          <p:nvPr>
            <p:ph type="dt" sz="half" idx="10"/>
          </p:nvPr>
        </p:nvSpPr>
        <p:spPr/>
        <p:txBody>
          <a:bodyPr/>
          <a:lstStyle/>
          <a:p>
            <a:fld id="{6E50AF48-B151-FD4F-B775-8F5BB9E35482}" type="datetimeFigureOut">
              <a:rPr lang="en-US" smtClean="0"/>
              <a:t>4/17/2022</a:t>
            </a:fld>
            <a:endParaRPr lang="en-US"/>
          </a:p>
        </p:txBody>
      </p:sp>
      <p:sp>
        <p:nvSpPr>
          <p:cNvPr id="5" name="Footer Placeholder 4">
            <a:extLst>
              <a:ext uri="{FF2B5EF4-FFF2-40B4-BE49-F238E27FC236}">
                <a16:creationId xmlns:a16="http://schemas.microsoft.com/office/drawing/2014/main" id="{0850AFC9-4266-B645-AA71-441178F344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24C7EA-3688-E54E-A6D3-3CC0E227899E}"/>
              </a:ext>
            </a:extLst>
          </p:cNvPr>
          <p:cNvSpPr>
            <a:spLocks noGrp="1"/>
          </p:cNvSpPr>
          <p:nvPr>
            <p:ph type="sldNum" sz="quarter" idx="12"/>
          </p:nvPr>
        </p:nvSpPr>
        <p:spPr/>
        <p:txBody>
          <a:bodyPr/>
          <a:lstStyle/>
          <a:p>
            <a:fld id="{51E10EE3-962D-944B-AC46-12217E4FF38A}" type="slidenum">
              <a:rPr lang="en-US" smtClean="0"/>
              <a:t>‹#›</a:t>
            </a:fld>
            <a:endParaRPr lang="en-US"/>
          </a:p>
        </p:txBody>
      </p:sp>
    </p:spTree>
    <p:extLst>
      <p:ext uri="{BB962C8B-B14F-4D97-AF65-F5344CB8AC3E}">
        <p14:creationId xmlns:p14="http://schemas.microsoft.com/office/powerpoint/2010/main" val="3244574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DD864-81F2-8A4B-BF9B-7005561287D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0E882CD-28A1-524E-920B-A099A2F373C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942B5598-778B-1344-9757-7A34873E2E2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1B0D392B-2EF2-A84C-8E46-E812DEAF10DD}"/>
              </a:ext>
            </a:extLst>
          </p:cNvPr>
          <p:cNvSpPr>
            <a:spLocks noGrp="1"/>
          </p:cNvSpPr>
          <p:nvPr>
            <p:ph type="dt" sz="half" idx="10"/>
          </p:nvPr>
        </p:nvSpPr>
        <p:spPr/>
        <p:txBody>
          <a:bodyPr/>
          <a:lstStyle/>
          <a:p>
            <a:fld id="{6E50AF48-B151-FD4F-B775-8F5BB9E35482}" type="datetimeFigureOut">
              <a:rPr lang="en-US" smtClean="0"/>
              <a:t>4/17/2022</a:t>
            </a:fld>
            <a:endParaRPr lang="en-US"/>
          </a:p>
        </p:txBody>
      </p:sp>
      <p:sp>
        <p:nvSpPr>
          <p:cNvPr id="6" name="Footer Placeholder 5">
            <a:extLst>
              <a:ext uri="{FF2B5EF4-FFF2-40B4-BE49-F238E27FC236}">
                <a16:creationId xmlns:a16="http://schemas.microsoft.com/office/drawing/2014/main" id="{6A83A8DB-486E-534E-AC67-06EEF1D621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A61C7C-E9FF-D34B-8194-4D5D098FE987}"/>
              </a:ext>
            </a:extLst>
          </p:cNvPr>
          <p:cNvSpPr>
            <a:spLocks noGrp="1"/>
          </p:cNvSpPr>
          <p:nvPr>
            <p:ph type="sldNum" sz="quarter" idx="12"/>
          </p:nvPr>
        </p:nvSpPr>
        <p:spPr/>
        <p:txBody>
          <a:bodyPr/>
          <a:lstStyle/>
          <a:p>
            <a:fld id="{51E10EE3-962D-944B-AC46-12217E4FF38A}" type="slidenum">
              <a:rPr lang="en-US" smtClean="0"/>
              <a:t>‹#›</a:t>
            </a:fld>
            <a:endParaRPr lang="en-US"/>
          </a:p>
        </p:txBody>
      </p:sp>
    </p:spTree>
    <p:extLst>
      <p:ext uri="{BB962C8B-B14F-4D97-AF65-F5344CB8AC3E}">
        <p14:creationId xmlns:p14="http://schemas.microsoft.com/office/powerpoint/2010/main" val="3558040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3508E-D3CF-2241-919F-D6FF1C4E0127}"/>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232C222-A7F5-8E4A-8D91-F4C95A710A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C3F76B3-4508-144F-9C11-4771B73CB7F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8DB438A-F9A7-7743-B707-53D1414FFD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346AC10-B679-0F44-9FB7-76CEA6DBFE4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794FEA80-5D9F-4845-B88D-8231F6D844DD}"/>
              </a:ext>
            </a:extLst>
          </p:cNvPr>
          <p:cNvSpPr>
            <a:spLocks noGrp="1"/>
          </p:cNvSpPr>
          <p:nvPr>
            <p:ph type="dt" sz="half" idx="10"/>
          </p:nvPr>
        </p:nvSpPr>
        <p:spPr/>
        <p:txBody>
          <a:bodyPr/>
          <a:lstStyle/>
          <a:p>
            <a:fld id="{6E50AF48-B151-FD4F-B775-8F5BB9E35482}" type="datetimeFigureOut">
              <a:rPr lang="en-US" smtClean="0"/>
              <a:t>4/17/2022</a:t>
            </a:fld>
            <a:endParaRPr lang="en-US"/>
          </a:p>
        </p:txBody>
      </p:sp>
      <p:sp>
        <p:nvSpPr>
          <p:cNvPr id="8" name="Footer Placeholder 7">
            <a:extLst>
              <a:ext uri="{FF2B5EF4-FFF2-40B4-BE49-F238E27FC236}">
                <a16:creationId xmlns:a16="http://schemas.microsoft.com/office/drawing/2014/main" id="{25942B0A-6CFA-3A4F-9926-B8ED8502D1B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A944949-DA8A-3B4D-AF44-5C5C6D756CE9}"/>
              </a:ext>
            </a:extLst>
          </p:cNvPr>
          <p:cNvSpPr>
            <a:spLocks noGrp="1"/>
          </p:cNvSpPr>
          <p:nvPr>
            <p:ph type="sldNum" sz="quarter" idx="12"/>
          </p:nvPr>
        </p:nvSpPr>
        <p:spPr/>
        <p:txBody>
          <a:bodyPr/>
          <a:lstStyle/>
          <a:p>
            <a:fld id="{51E10EE3-962D-944B-AC46-12217E4FF38A}" type="slidenum">
              <a:rPr lang="en-US" smtClean="0"/>
              <a:t>‹#›</a:t>
            </a:fld>
            <a:endParaRPr lang="en-US"/>
          </a:p>
        </p:txBody>
      </p:sp>
    </p:spTree>
    <p:extLst>
      <p:ext uri="{BB962C8B-B14F-4D97-AF65-F5344CB8AC3E}">
        <p14:creationId xmlns:p14="http://schemas.microsoft.com/office/powerpoint/2010/main" val="2640046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D3916-9F21-A14E-8257-5AE6C78EA7F7}"/>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B5234AC8-48F1-DC46-AD66-C17C8C69AF0C}"/>
              </a:ext>
            </a:extLst>
          </p:cNvPr>
          <p:cNvSpPr>
            <a:spLocks noGrp="1"/>
          </p:cNvSpPr>
          <p:nvPr>
            <p:ph type="dt" sz="half" idx="10"/>
          </p:nvPr>
        </p:nvSpPr>
        <p:spPr/>
        <p:txBody>
          <a:bodyPr/>
          <a:lstStyle/>
          <a:p>
            <a:fld id="{6E50AF48-B151-FD4F-B775-8F5BB9E35482}" type="datetimeFigureOut">
              <a:rPr lang="en-US" smtClean="0"/>
              <a:t>4/17/2022</a:t>
            </a:fld>
            <a:endParaRPr lang="en-US"/>
          </a:p>
        </p:txBody>
      </p:sp>
      <p:sp>
        <p:nvSpPr>
          <p:cNvPr id="4" name="Footer Placeholder 3">
            <a:extLst>
              <a:ext uri="{FF2B5EF4-FFF2-40B4-BE49-F238E27FC236}">
                <a16:creationId xmlns:a16="http://schemas.microsoft.com/office/drawing/2014/main" id="{66CC24D4-C5C5-9048-9BE9-B4FBB384F8C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ED7A45-1271-454A-9215-6E1FDF8C8FCE}"/>
              </a:ext>
            </a:extLst>
          </p:cNvPr>
          <p:cNvSpPr>
            <a:spLocks noGrp="1"/>
          </p:cNvSpPr>
          <p:nvPr>
            <p:ph type="sldNum" sz="quarter" idx="12"/>
          </p:nvPr>
        </p:nvSpPr>
        <p:spPr/>
        <p:txBody>
          <a:bodyPr/>
          <a:lstStyle/>
          <a:p>
            <a:fld id="{51E10EE3-962D-944B-AC46-12217E4FF38A}" type="slidenum">
              <a:rPr lang="en-US" smtClean="0"/>
              <a:t>‹#›</a:t>
            </a:fld>
            <a:endParaRPr lang="en-US"/>
          </a:p>
        </p:txBody>
      </p:sp>
    </p:spTree>
    <p:extLst>
      <p:ext uri="{BB962C8B-B14F-4D97-AF65-F5344CB8AC3E}">
        <p14:creationId xmlns:p14="http://schemas.microsoft.com/office/powerpoint/2010/main" val="2671459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BCEE1C-91C5-2949-AE30-AC75A7D394DA}"/>
              </a:ext>
            </a:extLst>
          </p:cNvPr>
          <p:cNvSpPr>
            <a:spLocks noGrp="1"/>
          </p:cNvSpPr>
          <p:nvPr>
            <p:ph type="dt" sz="half" idx="10"/>
          </p:nvPr>
        </p:nvSpPr>
        <p:spPr/>
        <p:txBody>
          <a:bodyPr/>
          <a:lstStyle/>
          <a:p>
            <a:fld id="{6E50AF48-B151-FD4F-B775-8F5BB9E35482}" type="datetimeFigureOut">
              <a:rPr lang="en-US" smtClean="0"/>
              <a:t>4/17/2022</a:t>
            </a:fld>
            <a:endParaRPr lang="en-US"/>
          </a:p>
        </p:txBody>
      </p:sp>
      <p:sp>
        <p:nvSpPr>
          <p:cNvPr id="3" name="Footer Placeholder 2">
            <a:extLst>
              <a:ext uri="{FF2B5EF4-FFF2-40B4-BE49-F238E27FC236}">
                <a16:creationId xmlns:a16="http://schemas.microsoft.com/office/drawing/2014/main" id="{10ECB19F-75FE-3444-A166-9F39F0E02C7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CBC1847-F4C4-9243-8601-8FD166D1415E}"/>
              </a:ext>
            </a:extLst>
          </p:cNvPr>
          <p:cNvSpPr>
            <a:spLocks noGrp="1"/>
          </p:cNvSpPr>
          <p:nvPr>
            <p:ph type="sldNum" sz="quarter" idx="12"/>
          </p:nvPr>
        </p:nvSpPr>
        <p:spPr/>
        <p:txBody>
          <a:bodyPr/>
          <a:lstStyle/>
          <a:p>
            <a:fld id="{51E10EE3-962D-944B-AC46-12217E4FF38A}" type="slidenum">
              <a:rPr lang="en-US" smtClean="0"/>
              <a:t>‹#›</a:t>
            </a:fld>
            <a:endParaRPr lang="en-US"/>
          </a:p>
        </p:txBody>
      </p:sp>
    </p:spTree>
    <p:extLst>
      <p:ext uri="{BB962C8B-B14F-4D97-AF65-F5344CB8AC3E}">
        <p14:creationId xmlns:p14="http://schemas.microsoft.com/office/powerpoint/2010/main" val="3192666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72792-AF2C-BF4D-95D4-77E5CB8DDB7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C3AD0BF6-4069-8942-95EA-EEF92B377E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82EC5E4D-C4F8-1743-AE58-5D9941BED4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6FF5A20-4FE0-1B47-8C0A-ADA0D84D1F92}"/>
              </a:ext>
            </a:extLst>
          </p:cNvPr>
          <p:cNvSpPr>
            <a:spLocks noGrp="1"/>
          </p:cNvSpPr>
          <p:nvPr>
            <p:ph type="dt" sz="half" idx="10"/>
          </p:nvPr>
        </p:nvSpPr>
        <p:spPr/>
        <p:txBody>
          <a:bodyPr/>
          <a:lstStyle/>
          <a:p>
            <a:fld id="{6E50AF48-B151-FD4F-B775-8F5BB9E35482}" type="datetimeFigureOut">
              <a:rPr lang="en-US" smtClean="0"/>
              <a:t>4/17/2022</a:t>
            </a:fld>
            <a:endParaRPr lang="en-US"/>
          </a:p>
        </p:txBody>
      </p:sp>
      <p:sp>
        <p:nvSpPr>
          <p:cNvPr id="6" name="Footer Placeholder 5">
            <a:extLst>
              <a:ext uri="{FF2B5EF4-FFF2-40B4-BE49-F238E27FC236}">
                <a16:creationId xmlns:a16="http://schemas.microsoft.com/office/drawing/2014/main" id="{4AE850D9-5EB2-1748-9551-D5C57120B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333DF4-2E44-6348-923C-15B771580A29}"/>
              </a:ext>
            </a:extLst>
          </p:cNvPr>
          <p:cNvSpPr>
            <a:spLocks noGrp="1"/>
          </p:cNvSpPr>
          <p:nvPr>
            <p:ph type="sldNum" sz="quarter" idx="12"/>
          </p:nvPr>
        </p:nvSpPr>
        <p:spPr/>
        <p:txBody>
          <a:bodyPr/>
          <a:lstStyle/>
          <a:p>
            <a:fld id="{51E10EE3-962D-944B-AC46-12217E4FF38A}" type="slidenum">
              <a:rPr lang="en-US" smtClean="0"/>
              <a:t>‹#›</a:t>
            </a:fld>
            <a:endParaRPr lang="en-US"/>
          </a:p>
        </p:txBody>
      </p:sp>
    </p:spTree>
    <p:extLst>
      <p:ext uri="{BB962C8B-B14F-4D97-AF65-F5344CB8AC3E}">
        <p14:creationId xmlns:p14="http://schemas.microsoft.com/office/powerpoint/2010/main" val="2963691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63850-236A-2044-8A42-E57B4C9BAD5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9E4986A8-22B9-9C48-AF44-CDADD2355C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8924B7F-9E98-7A48-8972-AA21AC0152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E7F2330-3F6A-9F4B-BBDE-F29D60449750}"/>
              </a:ext>
            </a:extLst>
          </p:cNvPr>
          <p:cNvSpPr>
            <a:spLocks noGrp="1"/>
          </p:cNvSpPr>
          <p:nvPr>
            <p:ph type="dt" sz="half" idx="10"/>
          </p:nvPr>
        </p:nvSpPr>
        <p:spPr/>
        <p:txBody>
          <a:bodyPr/>
          <a:lstStyle/>
          <a:p>
            <a:fld id="{6E50AF48-B151-FD4F-B775-8F5BB9E35482}" type="datetimeFigureOut">
              <a:rPr lang="en-US" smtClean="0"/>
              <a:t>4/17/2022</a:t>
            </a:fld>
            <a:endParaRPr lang="en-US"/>
          </a:p>
        </p:txBody>
      </p:sp>
      <p:sp>
        <p:nvSpPr>
          <p:cNvPr id="6" name="Footer Placeholder 5">
            <a:extLst>
              <a:ext uri="{FF2B5EF4-FFF2-40B4-BE49-F238E27FC236}">
                <a16:creationId xmlns:a16="http://schemas.microsoft.com/office/drawing/2014/main" id="{D49FD8B3-7993-A046-BE2B-085B3D5174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E42337-51C3-4B43-A163-A31466DB1F58}"/>
              </a:ext>
            </a:extLst>
          </p:cNvPr>
          <p:cNvSpPr>
            <a:spLocks noGrp="1"/>
          </p:cNvSpPr>
          <p:nvPr>
            <p:ph type="sldNum" sz="quarter" idx="12"/>
          </p:nvPr>
        </p:nvSpPr>
        <p:spPr/>
        <p:txBody>
          <a:bodyPr/>
          <a:lstStyle/>
          <a:p>
            <a:fld id="{51E10EE3-962D-944B-AC46-12217E4FF38A}" type="slidenum">
              <a:rPr lang="en-US" smtClean="0"/>
              <a:t>‹#›</a:t>
            </a:fld>
            <a:endParaRPr lang="en-US"/>
          </a:p>
        </p:txBody>
      </p:sp>
    </p:spTree>
    <p:extLst>
      <p:ext uri="{BB962C8B-B14F-4D97-AF65-F5344CB8AC3E}">
        <p14:creationId xmlns:p14="http://schemas.microsoft.com/office/powerpoint/2010/main" val="4086591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A6911E-57BE-404E-89D3-2AA51F7272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34E3BCB-2ABF-DA49-9ADD-EE669D0A78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CE49AAE-32DC-AE4E-967C-54C4063C2B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50AF48-B151-FD4F-B775-8F5BB9E35482}" type="datetimeFigureOut">
              <a:rPr lang="en-US" smtClean="0"/>
              <a:t>4/17/2022</a:t>
            </a:fld>
            <a:endParaRPr lang="en-US"/>
          </a:p>
        </p:txBody>
      </p:sp>
      <p:sp>
        <p:nvSpPr>
          <p:cNvPr id="5" name="Footer Placeholder 4">
            <a:extLst>
              <a:ext uri="{FF2B5EF4-FFF2-40B4-BE49-F238E27FC236}">
                <a16:creationId xmlns:a16="http://schemas.microsoft.com/office/drawing/2014/main" id="{AE88D7FB-9A0F-0D43-8417-FCA89DE7AA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29F0A7D-2331-3446-A13B-5C4BEB8367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E10EE3-962D-944B-AC46-12217E4FF38A}" type="slidenum">
              <a:rPr lang="en-US" smtClean="0"/>
              <a:t>‹#›</a:t>
            </a:fld>
            <a:endParaRPr lang="en-US"/>
          </a:p>
        </p:txBody>
      </p:sp>
    </p:spTree>
    <p:extLst>
      <p:ext uri="{BB962C8B-B14F-4D97-AF65-F5344CB8AC3E}">
        <p14:creationId xmlns:p14="http://schemas.microsoft.com/office/powerpoint/2010/main" val="12795712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EDBC4-CDC2-478F-8A56-F2BA16F77C4F}"/>
              </a:ext>
            </a:extLst>
          </p:cNvPr>
          <p:cNvSpPr>
            <a:spLocks noGrp="1"/>
          </p:cNvSpPr>
          <p:nvPr>
            <p:ph type="title"/>
          </p:nvPr>
        </p:nvSpPr>
        <p:spPr>
          <a:xfrm>
            <a:off x="745435" y="681037"/>
            <a:ext cx="10608365" cy="1009651"/>
          </a:xfrm>
        </p:spPr>
        <p:txBody>
          <a:bodyPr>
            <a:normAutofit fontScale="90000"/>
          </a:bodyPr>
          <a:lstStyle/>
          <a:p>
            <a:br>
              <a:rPr lang="en-US" dirty="0"/>
            </a:br>
            <a:br>
              <a:rPr lang="en-US" dirty="0"/>
            </a:br>
            <a:r>
              <a:rPr lang="en-US" sz="5300" b="1" u="sng" dirty="0"/>
              <a:t>Module 4 </a:t>
            </a:r>
            <a:br>
              <a:rPr lang="en-US" dirty="0"/>
            </a:br>
            <a:br>
              <a:rPr lang="en-IN" dirty="0"/>
            </a:br>
            <a:endParaRPr lang="en-IN" dirty="0"/>
          </a:p>
        </p:txBody>
      </p:sp>
      <p:sp>
        <p:nvSpPr>
          <p:cNvPr id="3" name="Content Placeholder 2">
            <a:extLst>
              <a:ext uri="{FF2B5EF4-FFF2-40B4-BE49-F238E27FC236}">
                <a16:creationId xmlns:a16="http://schemas.microsoft.com/office/drawing/2014/main" id="{96F896AF-E318-4ECD-B839-B301F3DE0ED4}"/>
              </a:ext>
            </a:extLst>
          </p:cNvPr>
          <p:cNvSpPr>
            <a:spLocks noGrp="1"/>
          </p:cNvSpPr>
          <p:nvPr>
            <p:ph idx="1"/>
          </p:nvPr>
        </p:nvSpPr>
        <p:spPr>
          <a:xfrm>
            <a:off x="861391" y="1825625"/>
            <a:ext cx="10515600" cy="4351338"/>
          </a:xfrm>
        </p:spPr>
        <p:txBody>
          <a:bodyPr/>
          <a:lstStyle/>
          <a:p>
            <a:pPr marL="0" indent="0">
              <a:buNone/>
            </a:pPr>
            <a:endParaRPr lang="en-US" dirty="0"/>
          </a:p>
          <a:p>
            <a:pPr marL="0" indent="0">
              <a:buNone/>
            </a:pPr>
            <a:endParaRPr lang="en-US" dirty="0"/>
          </a:p>
          <a:p>
            <a:pPr marL="0" indent="0">
              <a:buNone/>
            </a:pPr>
            <a:endParaRPr lang="en-US" dirty="0"/>
          </a:p>
          <a:p>
            <a:pPr marL="0" indent="0" algn="ctr">
              <a:buNone/>
            </a:pPr>
            <a:r>
              <a:rPr lang="en-US" sz="4800" dirty="0"/>
              <a:t>Issues in the design of code generator</a:t>
            </a:r>
            <a:endParaRPr lang="en-IN" sz="4800" dirty="0"/>
          </a:p>
        </p:txBody>
      </p:sp>
    </p:spTree>
    <p:extLst>
      <p:ext uri="{BB962C8B-B14F-4D97-AF65-F5344CB8AC3E}">
        <p14:creationId xmlns:p14="http://schemas.microsoft.com/office/powerpoint/2010/main" val="3815034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22DE8-E5B4-4F7F-9E4C-3103916ACACB}"/>
              </a:ext>
            </a:extLst>
          </p:cNvPr>
          <p:cNvSpPr>
            <a:spLocks noGrp="1"/>
          </p:cNvSpPr>
          <p:nvPr>
            <p:ph type="title"/>
          </p:nvPr>
        </p:nvSpPr>
        <p:spPr/>
        <p:txBody>
          <a:bodyPr>
            <a:normAutofit/>
          </a:bodyPr>
          <a:lstStyle/>
          <a:p>
            <a:r>
              <a:rPr lang="en-US" sz="3600" b="1" u="sng" dirty="0"/>
              <a:t>Use of registers are subdivided into two subproblems:</a:t>
            </a:r>
            <a:endParaRPr lang="en-IN" sz="3600" b="1" u="sng" dirty="0"/>
          </a:p>
        </p:txBody>
      </p:sp>
      <p:sp>
        <p:nvSpPr>
          <p:cNvPr id="3" name="Content Placeholder 2">
            <a:extLst>
              <a:ext uri="{FF2B5EF4-FFF2-40B4-BE49-F238E27FC236}">
                <a16:creationId xmlns:a16="http://schemas.microsoft.com/office/drawing/2014/main" id="{68101369-2421-41F6-B87E-A1ADDB54C0B1}"/>
              </a:ext>
            </a:extLst>
          </p:cNvPr>
          <p:cNvSpPr>
            <a:spLocks noGrp="1"/>
          </p:cNvSpPr>
          <p:nvPr>
            <p:ph idx="1"/>
          </p:nvPr>
        </p:nvSpPr>
        <p:spPr/>
        <p:txBody>
          <a:bodyPr/>
          <a:lstStyle/>
          <a:p>
            <a:pPr marL="0" indent="0" algn="ctr">
              <a:buNone/>
            </a:pPr>
            <a:r>
              <a:rPr lang="en-US" sz="2800" b="1" dirty="0">
                <a:latin typeface="+mj-lt"/>
              </a:rPr>
              <a:t> Subproblems.</a:t>
            </a:r>
          </a:p>
          <a:p>
            <a:pPr marL="0" indent="0">
              <a:buNone/>
            </a:pPr>
            <a:r>
              <a:rPr lang="en-US" sz="2800" b="1" dirty="0">
                <a:latin typeface="+mj-lt"/>
              </a:rPr>
              <a:t>      </a:t>
            </a:r>
          </a:p>
          <a:p>
            <a:pPr marL="0" indent="0">
              <a:buNone/>
            </a:pPr>
            <a:endParaRPr lang="en-US" sz="2800" b="1" dirty="0">
              <a:latin typeface="+mj-lt"/>
            </a:endParaRPr>
          </a:p>
          <a:p>
            <a:pPr marL="0" indent="0">
              <a:buNone/>
            </a:pPr>
            <a:r>
              <a:rPr lang="en-US" sz="2800" b="1" dirty="0">
                <a:latin typeface="+mj-lt"/>
              </a:rPr>
              <a:t>		   </a:t>
            </a:r>
            <a:r>
              <a:rPr lang="en-US" sz="2800" b="1" dirty="0"/>
              <a:t>Register Allocation  </a:t>
            </a:r>
            <a:r>
              <a:rPr lang="en-US" sz="2800" b="1" dirty="0">
                <a:latin typeface="+mj-lt"/>
              </a:rPr>
              <a:t>	      </a:t>
            </a:r>
            <a:r>
              <a:rPr lang="en-US" sz="2800" b="1" dirty="0"/>
              <a:t>Register Assignment</a:t>
            </a:r>
          </a:p>
          <a:p>
            <a:pPr marL="0" indent="0">
              <a:buNone/>
            </a:pPr>
            <a:endParaRPr lang="en-US" b="1" dirty="0"/>
          </a:p>
          <a:p>
            <a:r>
              <a:rPr lang="en-IN" dirty="0"/>
              <a:t>Register Allocation:- </a:t>
            </a:r>
            <a:r>
              <a:rPr lang="en-US" b="0" i="0" dirty="0">
                <a:solidFill>
                  <a:srgbClr val="333333"/>
                </a:solidFill>
                <a:effectLst/>
                <a:latin typeface="inter-regular"/>
              </a:rPr>
              <a:t>we select the set of variables that will reside in register at a point in program.</a:t>
            </a:r>
          </a:p>
          <a:p>
            <a:r>
              <a:rPr lang="en-IN" dirty="0"/>
              <a:t>Register Assignment:- we pick the specific register that a variable will reside in.</a:t>
            </a:r>
          </a:p>
        </p:txBody>
      </p:sp>
      <p:cxnSp>
        <p:nvCxnSpPr>
          <p:cNvPr id="4" name="Straight Arrow Connector 3">
            <a:extLst>
              <a:ext uri="{FF2B5EF4-FFF2-40B4-BE49-F238E27FC236}">
                <a16:creationId xmlns:a16="http://schemas.microsoft.com/office/drawing/2014/main" id="{12494B5F-D384-4854-AC1E-03C788301B51}"/>
              </a:ext>
            </a:extLst>
          </p:cNvPr>
          <p:cNvCxnSpPr>
            <a:cxnSpLocks/>
          </p:cNvCxnSpPr>
          <p:nvPr/>
        </p:nvCxnSpPr>
        <p:spPr>
          <a:xfrm flipH="1">
            <a:off x="5337313" y="2256184"/>
            <a:ext cx="894523" cy="1172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DA0C2E02-3A7C-4ECF-8BE5-36C9C5886D31}"/>
              </a:ext>
            </a:extLst>
          </p:cNvPr>
          <p:cNvCxnSpPr>
            <a:cxnSpLocks/>
          </p:cNvCxnSpPr>
          <p:nvPr/>
        </p:nvCxnSpPr>
        <p:spPr>
          <a:xfrm>
            <a:off x="6231836" y="2256184"/>
            <a:ext cx="1083364" cy="1172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9492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BD75E-233C-6D4C-8BDC-7A80BC17BCE4}"/>
              </a:ext>
            </a:extLst>
          </p:cNvPr>
          <p:cNvSpPr>
            <a:spLocks noGrp="1"/>
          </p:cNvSpPr>
          <p:nvPr>
            <p:ph type="title"/>
          </p:nvPr>
        </p:nvSpPr>
        <p:spPr/>
        <p:txBody>
          <a:bodyPr/>
          <a:lstStyle/>
          <a:p>
            <a:r>
              <a:rPr lang="en-IN" b="1" dirty="0"/>
              <a:t>Evaluation order </a:t>
            </a:r>
            <a:endParaRPr lang="en-US" dirty="0"/>
          </a:p>
        </p:txBody>
      </p:sp>
      <p:graphicFrame>
        <p:nvGraphicFramePr>
          <p:cNvPr id="5" name="Content Placeholder 2">
            <a:extLst>
              <a:ext uri="{FF2B5EF4-FFF2-40B4-BE49-F238E27FC236}">
                <a16:creationId xmlns:a16="http://schemas.microsoft.com/office/drawing/2014/main" id="{7165BBCC-7B28-4965-AD1B-5B435D612909}"/>
              </a:ext>
            </a:extLst>
          </p:cNvPr>
          <p:cNvGraphicFramePr>
            <a:graphicFrameLocks noGrp="1"/>
          </p:cNvGraphicFramePr>
          <p:nvPr>
            <p:ph idx="1"/>
            <p:extLst>
              <p:ext uri="{D42A27DB-BD31-4B8C-83A1-F6EECF244321}">
                <p14:modId xmlns:p14="http://schemas.microsoft.com/office/powerpoint/2010/main" val="956123299"/>
              </p:ext>
            </p:extLst>
          </p:nvPr>
        </p:nvGraphicFramePr>
        <p:xfrm>
          <a:off x="685800" y="1825625"/>
          <a:ext cx="10668000" cy="44459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74625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0D2C2-607E-43DD-8D52-13212500A2CA}"/>
              </a:ext>
            </a:extLst>
          </p:cNvPr>
          <p:cNvSpPr>
            <a:spLocks noGrp="1"/>
          </p:cNvSpPr>
          <p:nvPr>
            <p:ph type="title"/>
          </p:nvPr>
        </p:nvSpPr>
        <p:spPr/>
        <p:txBody>
          <a:bodyPr>
            <a:normAutofit/>
          </a:bodyPr>
          <a:lstStyle/>
          <a:p>
            <a:r>
              <a:rPr lang="en-US" b="1" u="sng" dirty="0"/>
              <a:t>Position of code generator.</a:t>
            </a:r>
            <a:endParaRPr lang="en-IN" b="1" u="sng" dirty="0"/>
          </a:p>
        </p:txBody>
      </p:sp>
      <p:pic>
        <p:nvPicPr>
          <p:cNvPr id="4" name="Content Placeholder 3">
            <a:extLst>
              <a:ext uri="{FF2B5EF4-FFF2-40B4-BE49-F238E27FC236}">
                <a16:creationId xmlns:a16="http://schemas.microsoft.com/office/drawing/2014/main" id="{90A00876-59D2-4F9D-9A73-9E33EBEA6787}"/>
              </a:ext>
            </a:extLst>
          </p:cNvPr>
          <p:cNvPicPr>
            <a:picLocks noGrp="1" noChangeAspect="1"/>
          </p:cNvPicPr>
          <p:nvPr>
            <p:ph idx="1"/>
          </p:nvPr>
        </p:nvPicPr>
        <p:blipFill>
          <a:blip r:embed="rId2"/>
          <a:stretch>
            <a:fillRect/>
          </a:stretch>
        </p:blipFill>
        <p:spPr>
          <a:xfrm>
            <a:off x="1170331" y="1690688"/>
            <a:ext cx="8789503" cy="2307919"/>
          </a:xfrm>
          <a:prstGeom prst="rect">
            <a:avLst/>
          </a:prstGeom>
        </p:spPr>
      </p:pic>
      <p:sp>
        <p:nvSpPr>
          <p:cNvPr id="6" name="TextBox 5">
            <a:extLst>
              <a:ext uri="{FF2B5EF4-FFF2-40B4-BE49-F238E27FC236}">
                <a16:creationId xmlns:a16="http://schemas.microsoft.com/office/drawing/2014/main" id="{8CA4C7E2-A88A-4526-85E7-D9E490A3FDC3}"/>
              </a:ext>
            </a:extLst>
          </p:cNvPr>
          <p:cNvSpPr txBox="1"/>
          <p:nvPr/>
        </p:nvSpPr>
        <p:spPr>
          <a:xfrm>
            <a:off x="838201" y="3244334"/>
            <a:ext cx="10372310" cy="3785652"/>
          </a:xfrm>
          <a:prstGeom prst="rect">
            <a:avLst/>
          </a:prstGeom>
          <a:noFill/>
        </p:spPr>
        <p:txBody>
          <a:bodyPr wrap="square">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pPr marL="285750" indent="-285750" algn="just">
              <a:buFont typeface="Arial" panose="020B0604020202020204" pitchFamily="34" charset="0"/>
              <a:buChar char="•"/>
            </a:pPr>
            <a:r>
              <a:rPr lang="en-US" sz="2400" b="1" dirty="0"/>
              <a:t>The final phase in compiler model is the code generator.</a:t>
            </a:r>
          </a:p>
          <a:p>
            <a:pPr marL="285750" indent="-285750" algn="just">
              <a:buFont typeface="Arial" panose="020B0604020202020204" pitchFamily="34" charset="0"/>
              <a:buChar char="•"/>
            </a:pPr>
            <a:r>
              <a:rPr lang="en-US" sz="2400" b="1" dirty="0"/>
              <a:t>Code generator converts the intermediate representation of source code and produces as output an equivalent target program.</a:t>
            </a:r>
          </a:p>
          <a:p>
            <a:pPr marL="285750" indent="-285750" algn="just">
              <a:buFont typeface="Arial" panose="020B0604020202020204" pitchFamily="34" charset="0"/>
              <a:buChar char="•"/>
            </a:pPr>
            <a:r>
              <a:rPr lang="en-US" sz="2400" b="1" dirty="0"/>
              <a:t>A code generator is expected to generate the correct code. Designing of code generator should be done in such a way so that it can be easily implemented, tested and maintained.</a:t>
            </a:r>
          </a:p>
          <a:p>
            <a:pPr marL="285750" indent="-285750" algn="just">
              <a:buFont typeface="Arial" panose="020B0604020202020204" pitchFamily="34" charset="0"/>
              <a:buChar char="•"/>
            </a:pPr>
            <a:endParaRPr lang="en-US" sz="2400"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792458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E09AB-23EA-4D56-981D-4514644BA638}"/>
              </a:ext>
            </a:extLst>
          </p:cNvPr>
          <p:cNvSpPr>
            <a:spLocks noGrp="1"/>
          </p:cNvSpPr>
          <p:nvPr>
            <p:ph type="title"/>
          </p:nvPr>
        </p:nvSpPr>
        <p:spPr/>
        <p:txBody>
          <a:bodyPr/>
          <a:lstStyle/>
          <a:p>
            <a:r>
              <a:rPr lang="en-US" u="sng" dirty="0"/>
              <a:t>Target Machine</a:t>
            </a:r>
            <a:endParaRPr lang="en-IN" u="sng" dirty="0"/>
          </a:p>
        </p:txBody>
      </p:sp>
      <p:sp>
        <p:nvSpPr>
          <p:cNvPr id="3" name="Content Placeholder 2">
            <a:extLst>
              <a:ext uri="{FF2B5EF4-FFF2-40B4-BE49-F238E27FC236}">
                <a16:creationId xmlns:a16="http://schemas.microsoft.com/office/drawing/2014/main" id="{6B7119C7-DFCD-42A6-831E-7B8DE36F37F6}"/>
              </a:ext>
            </a:extLst>
          </p:cNvPr>
          <p:cNvSpPr>
            <a:spLocks noGrp="1"/>
          </p:cNvSpPr>
          <p:nvPr>
            <p:ph idx="1"/>
          </p:nvPr>
        </p:nvSpPr>
        <p:spPr/>
        <p:txBody>
          <a:bodyPr>
            <a:normAutofit fontScale="92500" lnSpcReduction="20000"/>
          </a:bodyPr>
          <a:lstStyle/>
          <a:p>
            <a:pPr algn="just">
              <a:buFont typeface="Arial" panose="020B0604020202020204" pitchFamily="34" charset="0"/>
              <a:buChar char="•"/>
            </a:pPr>
            <a:r>
              <a:rPr lang="en-US" sz="2600" b="0" i="0" dirty="0">
                <a:effectLst/>
              </a:rPr>
              <a:t>The target computer is a type of byte-addressable machine. It has 4 bytes to a word.</a:t>
            </a:r>
          </a:p>
          <a:p>
            <a:pPr algn="just">
              <a:buFont typeface="Arial" panose="020B0604020202020204" pitchFamily="34" charset="0"/>
              <a:buChar char="•"/>
            </a:pPr>
            <a:r>
              <a:rPr lang="en-US" sz="2600" b="0" i="0" dirty="0">
                <a:effectLst/>
              </a:rPr>
              <a:t>The target machine has n general purpose registers, R0, R1,...., Rn-1. It also has two-address instructions of the form: op source, destination.</a:t>
            </a:r>
          </a:p>
          <a:p>
            <a:pPr algn="just"/>
            <a:r>
              <a:rPr lang="en-US" sz="2600" b="0" i="0" dirty="0">
                <a:effectLst/>
              </a:rPr>
              <a:t>Where, op is used as an op-code and source and destination are used as a data field.</a:t>
            </a:r>
          </a:p>
          <a:p>
            <a:pPr>
              <a:buFont typeface="Arial" panose="020B0604020202020204" pitchFamily="34" charset="0"/>
              <a:buChar char="•"/>
            </a:pPr>
            <a:r>
              <a:rPr lang="en-US" sz="2600" b="0" i="0" dirty="0">
                <a:effectLst/>
              </a:rPr>
              <a:t>It has the following op-codes:</a:t>
            </a:r>
            <a:br>
              <a:rPr lang="en-US" sz="2600" b="0" i="0" dirty="0">
                <a:effectLst/>
              </a:rPr>
            </a:br>
            <a:r>
              <a:rPr lang="en-US" sz="2600" b="0" i="0" dirty="0">
                <a:effectLst/>
              </a:rPr>
              <a:t>    1. ADD (add source to destination)</a:t>
            </a:r>
            <a:br>
              <a:rPr lang="en-US" sz="2600" b="0" i="0" dirty="0">
                <a:effectLst/>
              </a:rPr>
            </a:br>
            <a:r>
              <a:rPr lang="en-US" sz="2600" b="0" i="0" dirty="0">
                <a:effectLst/>
              </a:rPr>
              <a:t>    2. SUB (subtract source from destination)</a:t>
            </a:r>
            <a:br>
              <a:rPr lang="en-US" sz="2600" b="0" i="0" dirty="0">
                <a:effectLst/>
              </a:rPr>
            </a:br>
            <a:r>
              <a:rPr lang="en-US" sz="2600" b="0" i="0" dirty="0">
                <a:effectLst/>
              </a:rPr>
              <a:t>    3. MOV (move source to destination)</a:t>
            </a:r>
          </a:p>
          <a:p>
            <a:pPr algn="just">
              <a:buFont typeface="Arial" panose="020B0604020202020204" pitchFamily="34" charset="0"/>
              <a:buChar char="•"/>
            </a:pPr>
            <a:r>
              <a:rPr lang="en-US" sz="2600" b="0" i="0" dirty="0">
                <a:effectLst/>
              </a:rPr>
              <a:t>The source and destination of an instruction can be specified by the combination of registers and memory location with address modes.</a:t>
            </a:r>
          </a:p>
          <a:p>
            <a:pPr marL="0" indent="0" algn="just">
              <a:buNone/>
            </a:pPr>
            <a:r>
              <a:rPr lang="en-US" sz="2600" b="0" i="0" dirty="0">
                <a:effectLst/>
              </a:rPr>
              <a:t> </a:t>
            </a:r>
          </a:p>
          <a:p>
            <a:endParaRPr lang="en-IN" dirty="0"/>
          </a:p>
        </p:txBody>
      </p:sp>
    </p:spTree>
    <p:extLst>
      <p:ext uri="{BB962C8B-B14F-4D97-AF65-F5344CB8AC3E}">
        <p14:creationId xmlns:p14="http://schemas.microsoft.com/office/powerpoint/2010/main" val="40741817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7FF4C-C0CB-4D2B-AC48-259F0BA989B1}"/>
              </a:ext>
            </a:extLst>
          </p:cNvPr>
          <p:cNvSpPr>
            <a:spLocks noGrp="1"/>
          </p:cNvSpPr>
          <p:nvPr>
            <p:ph type="title"/>
          </p:nvPr>
        </p:nvSpPr>
        <p:spPr/>
        <p:txBody>
          <a:bodyPr>
            <a:normAutofit/>
          </a:bodyPr>
          <a:lstStyle/>
          <a:p>
            <a:r>
              <a:rPr lang="en-US" u="sng" dirty="0">
                <a:effectLst/>
                <a:ea typeface="Calibri" panose="020F0502020204030204" pitchFamily="34" charset="0"/>
              </a:rPr>
              <a:t>Runtime Storage management </a:t>
            </a:r>
            <a:endParaRPr lang="en-IN" u="sng" dirty="0"/>
          </a:p>
        </p:txBody>
      </p:sp>
      <p:sp>
        <p:nvSpPr>
          <p:cNvPr id="3" name="Content Placeholder 2">
            <a:extLst>
              <a:ext uri="{FF2B5EF4-FFF2-40B4-BE49-F238E27FC236}">
                <a16:creationId xmlns:a16="http://schemas.microsoft.com/office/drawing/2014/main" id="{9009D421-C793-421B-8759-90F2F0CEBC6B}"/>
              </a:ext>
            </a:extLst>
          </p:cNvPr>
          <p:cNvSpPr>
            <a:spLocks noGrp="1"/>
          </p:cNvSpPr>
          <p:nvPr>
            <p:ph idx="1"/>
          </p:nvPr>
        </p:nvSpPr>
        <p:spPr/>
        <p:txBody>
          <a:bodyPr>
            <a:normAutofit/>
          </a:bodyPr>
          <a:lstStyle/>
          <a:p>
            <a:pPr algn="just"/>
            <a:r>
              <a:rPr lang="en-US" sz="2400" b="0" i="0" dirty="0">
                <a:effectLst/>
              </a:rPr>
              <a:t>The information which required during an execution of a procedure is kept in a block of storage called an activation record. The activation record includes storage for names local to the procedure.</a:t>
            </a:r>
          </a:p>
          <a:p>
            <a:pPr algn="just"/>
            <a:r>
              <a:rPr lang="en-US" sz="2400" b="0" i="0" dirty="0">
                <a:effectLst/>
              </a:rPr>
              <a:t>We can describe address in the target code using the following ways:</a:t>
            </a:r>
          </a:p>
          <a:p>
            <a:pPr lvl="1" algn="just">
              <a:buFont typeface="+mj-lt"/>
              <a:buAutoNum type="arabicPeriod"/>
            </a:pPr>
            <a:r>
              <a:rPr lang="en-US" b="0" i="0" dirty="0">
                <a:effectLst/>
              </a:rPr>
              <a:t>Static allocation</a:t>
            </a:r>
          </a:p>
          <a:p>
            <a:pPr lvl="1" algn="just">
              <a:buFont typeface="+mj-lt"/>
              <a:buAutoNum type="arabicPeriod"/>
            </a:pPr>
            <a:r>
              <a:rPr lang="en-US" b="0" i="0" dirty="0">
                <a:effectLst/>
              </a:rPr>
              <a:t>Stack allocation</a:t>
            </a:r>
          </a:p>
          <a:p>
            <a:pPr algn="just"/>
            <a:r>
              <a:rPr lang="en-US" sz="2400" b="0" i="0" dirty="0">
                <a:effectLst/>
              </a:rPr>
              <a:t>In static allocation, the position of an activation record is fixed in memory at compile time.</a:t>
            </a:r>
          </a:p>
          <a:p>
            <a:pPr algn="just"/>
            <a:r>
              <a:rPr lang="en-US" sz="2400" b="0" i="0" dirty="0">
                <a:effectLst/>
              </a:rPr>
              <a:t>In the stack allocation, for each execution of a procedure a new activation record is pushed onto the stack. When the activation ends then the record is popped.</a:t>
            </a:r>
            <a:endParaRPr lang="en-IN" sz="2400" dirty="0"/>
          </a:p>
        </p:txBody>
      </p:sp>
    </p:spTree>
    <p:extLst>
      <p:ext uri="{BB962C8B-B14F-4D97-AF65-F5344CB8AC3E}">
        <p14:creationId xmlns:p14="http://schemas.microsoft.com/office/powerpoint/2010/main" val="2204993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6F98C-2D8E-4513-9478-B7B41AAA1DCC}"/>
              </a:ext>
            </a:extLst>
          </p:cNvPr>
          <p:cNvSpPr>
            <a:spLocks noGrp="1"/>
          </p:cNvSpPr>
          <p:nvPr>
            <p:ph type="title"/>
          </p:nvPr>
        </p:nvSpPr>
        <p:spPr/>
        <p:txBody>
          <a:bodyPr/>
          <a:lstStyle/>
          <a:p>
            <a:r>
              <a:rPr lang="en-US" u="sng" dirty="0"/>
              <a:t>Static Allocation</a:t>
            </a:r>
            <a:endParaRPr lang="en-IN" u="sng" dirty="0"/>
          </a:p>
        </p:txBody>
      </p:sp>
      <p:sp>
        <p:nvSpPr>
          <p:cNvPr id="3" name="Content Placeholder 2">
            <a:extLst>
              <a:ext uri="{FF2B5EF4-FFF2-40B4-BE49-F238E27FC236}">
                <a16:creationId xmlns:a16="http://schemas.microsoft.com/office/drawing/2014/main" id="{6A1718E9-67E5-4091-9C94-5840306D8F5D}"/>
              </a:ext>
            </a:extLst>
          </p:cNvPr>
          <p:cNvSpPr>
            <a:spLocks noGrp="1"/>
          </p:cNvSpPr>
          <p:nvPr>
            <p:ph idx="1"/>
          </p:nvPr>
        </p:nvSpPr>
        <p:spPr/>
        <p:txBody>
          <a:bodyPr>
            <a:normAutofit fontScale="62500" lnSpcReduction="20000"/>
          </a:bodyPr>
          <a:lstStyle/>
          <a:p>
            <a:pPr marL="0" indent="0">
              <a:buNone/>
            </a:pPr>
            <a:r>
              <a:rPr lang="en-US" sz="4000" b="0" i="0" dirty="0">
                <a:effectLst/>
                <a:latin typeface="+mj-lt"/>
              </a:rPr>
              <a:t>1.) Implementation of call statement</a:t>
            </a:r>
          </a:p>
          <a:p>
            <a:pPr marL="0" indent="0">
              <a:buNone/>
            </a:pPr>
            <a:r>
              <a:rPr lang="en-US" sz="2800" b="0" i="0" dirty="0">
                <a:solidFill>
                  <a:srgbClr val="333333"/>
                </a:solidFill>
                <a:effectLst/>
                <a:latin typeface="inter-regular"/>
              </a:rPr>
              <a:t>The following code is needed to implement static allocation:</a:t>
            </a:r>
            <a:endParaRPr lang="en-US" sz="4000" b="0" i="0" dirty="0">
              <a:effectLst/>
              <a:latin typeface="+mj-lt"/>
            </a:endParaRPr>
          </a:p>
          <a:p>
            <a:pPr marL="0" indent="0" algn="just">
              <a:buNone/>
            </a:pPr>
            <a:r>
              <a:rPr lang="en-US" b="0" i="0" dirty="0">
                <a:solidFill>
                  <a:srgbClr val="000000"/>
                </a:solidFill>
                <a:effectLst/>
                <a:latin typeface="inter-regular"/>
              </a:rPr>
              <a:t>MOV #here + </a:t>
            </a:r>
            <a:r>
              <a:rPr lang="en-US" b="0" i="0" dirty="0">
                <a:solidFill>
                  <a:srgbClr val="C00000"/>
                </a:solidFill>
                <a:effectLst/>
                <a:latin typeface="inter-regular"/>
              </a:rPr>
              <a:t>20</a:t>
            </a:r>
            <a:r>
              <a:rPr lang="en-US" b="0" i="0" dirty="0">
                <a:solidFill>
                  <a:srgbClr val="000000"/>
                </a:solidFill>
                <a:effectLst/>
                <a:latin typeface="inter-regular"/>
              </a:rPr>
              <a:t>, </a:t>
            </a:r>
            <a:r>
              <a:rPr lang="en-US" b="0" i="0" dirty="0" err="1">
                <a:solidFill>
                  <a:srgbClr val="000000"/>
                </a:solidFill>
                <a:effectLst/>
                <a:latin typeface="inter-regular"/>
              </a:rPr>
              <a:t>callee.static_area</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GOTO </a:t>
            </a:r>
            <a:r>
              <a:rPr lang="en-US" b="0" i="0" dirty="0" err="1">
                <a:solidFill>
                  <a:srgbClr val="000000"/>
                </a:solidFill>
                <a:effectLst/>
                <a:latin typeface="inter-regular"/>
              </a:rPr>
              <a:t>callee.code_area</a:t>
            </a:r>
            <a:r>
              <a:rPr lang="en-US" b="0" i="0" dirty="0">
                <a:solidFill>
                  <a:srgbClr val="000000"/>
                </a:solidFill>
                <a:effectLst/>
                <a:latin typeface="inter-regular"/>
              </a:rPr>
              <a:t>     </a:t>
            </a:r>
          </a:p>
          <a:p>
            <a:pPr marL="0" indent="0" algn="just">
              <a:buNone/>
            </a:pPr>
            <a:r>
              <a:rPr lang="en-US" sz="3800" b="0" i="0" dirty="0">
                <a:effectLst/>
                <a:latin typeface="+mj-lt"/>
              </a:rPr>
              <a:t>2.) Implementation of return statement:</a:t>
            </a:r>
          </a:p>
          <a:p>
            <a:pPr marL="0" indent="0" algn="just">
              <a:buNone/>
            </a:pPr>
            <a:r>
              <a:rPr lang="en-US" b="0" i="0" dirty="0">
                <a:effectLst/>
              </a:rPr>
              <a:t>The following code is needed to implement return from procedure called:</a:t>
            </a:r>
          </a:p>
          <a:p>
            <a:pPr marL="0" indent="0" algn="just">
              <a:buNone/>
            </a:pPr>
            <a:r>
              <a:rPr lang="en-US" b="0" i="0" dirty="0">
                <a:solidFill>
                  <a:srgbClr val="000000"/>
                </a:solidFill>
                <a:effectLst/>
                <a:latin typeface="inter-regular"/>
              </a:rPr>
              <a:t>GOTO * </a:t>
            </a:r>
            <a:r>
              <a:rPr lang="en-US" b="0" i="0" dirty="0" err="1">
                <a:solidFill>
                  <a:srgbClr val="000000"/>
                </a:solidFill>
                <a:effectLst/>
                <a:latin typeface="inter-regular"/>
              </a:rPr>
              <a:t>callee.static_area</a:t>
            </a:r>
            <a:r>
              <a:rPr lang="en-US" b="0" i="0" dirty="0">
                <a:solidFill>
                  <a:srgbClr val="000000"/>
                </a:solidFill>
                <a:effectLst/>
                <a:latin typeface="inter-regular"/>
              </a:rPr>
              <a:t>  </a:t>
            </a:r>
          </a:p>
          <a:p>
            <a:pPr marL="0" indent="0" algn="just">
              <a:buNone/>
            </a:pPr>
            <a:r>
              <a:rPr lang="en-US" b="0" i="0" dirty="0">
                <a:effectLst/>
              </a:rPr>
              <a:t>It is used to transfer the control to the address that is saved at the beginning of the activation record.</a:t>
            </a:r>
          </a:p>
          <a:p>
            <a:pPr marL="0" indent="0" algn="just">
              <a:buNone/>
            </a:pPr>
            <a:r>
              <a:rPr lang="en-US" sz="3800" b="0" i="0" dirty="0">
                <a:effectLst/>
                <a:latin typeface="+mj-lt"/>
              </a:rPr>
              <a:t>3.) Implementation of action statement:</a:t>
            </a:r>
          </a:p>
          <a:p>
            <a:pPr marL="0" indent="0" algn="just">
              <a:buNone/>
            </a:pPr>
            <a:r>
              <a:rPr lang="en-US" b="0" i="0" dirty="0">
                <a:effectLst/>
              </a:rPr>
              <a:t>The ACTION instruction is used to implement action statement.</a:t>
            </a:r>
          </a:p>
          <a:p>
            <a:pPr marL="0" indent="0" algn="just">
              <a:buNone/>
            </a:pPr>
            <a:r>
              <a:rPr lang="en-US" sz="3800" b="0" i="0" dirty="0">
                <a:effectLst/>
                <a:latin typeface="+mj-lt"/>
              </a:rPr>
              <a:t>4.) Implementation of halt statement:</a:t>
            </a:r>
          </a:p>
          <a:p>
            <a:pPr marL="0" indent="0" algn="just">
              <a:buNone/>
            </a:pPr>
            <a:r>
              <a:rPr lang="en-US" b="0" i="0" dirty="0">
                <a:effectLst/>
              </a:rPr>
              <a:t>The HALT statement is the final instruction that is used to return the control to the operating system.</a:t>
            </a:r>
          </a:p>
          <a:p>
            <a:pPr algn="just"/>
            <a:endParaRPr lang="en-US" b="0" i="0" dirty="0">
              <a:solidFill>
                <a:srgbClr val="333333"/>
              </a:solidFill>
              <a:effectLst/>
              <a:latin typeface="inter-regular"/>
            </a:endParaRPr>
          </a:p>
          <a:p>
            <a:endParaRPr lang="en-IN" dirty="0"/>
          </a:p>
        </p:txBody>
      </p:sp>
    </p:spTree>
    <p:extLst>
      <p:ext uri="{BB962C8B-B14F-4D97-AF65-F5344CB8AC3E}">
        <p14:creationId xmlns:p14="http://schemas.microsoft.com/office/powerpoint/2010/main" val="8677770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243E8-923D-41FA-969C-7AA5CC066611}"/>
              </a:ext>
            </a:extLst>
          </p:cNvPr>
          <p:cNvSpPr>
            <a:spLocks noGrp="1"/>
          </p:cNvSpPr>
          <p:nvPr>
            <p:ph type="title"/>
          </p:nvPr>
        </p:nvSpPr>
        <p:spPr/>
        <p:txBody>
          <a:bodyPr>
            <a:normAutofit fontScale="90000"/>
          </a:bodyPr>
          <a:lstStyle/>
          <a:p>
            <a:br>
              <a:rPr lang="en-IN" b="0" i="0" dirty="0">
                <a:solidFill>
                  <a:srgbClr val="610B38"/>
                </a:solidFill>
                <a:effectLst/>
                <a:latin typeface="erdana"/>
              </a:rPr>
            </a:br>
            <a:r>
              <a:rPr lang="en-IN" sz="4900" b="0" i="0" u="sng" dirty="0">
                <a:effectLst/>
              </a:rPr>
              <a:t>Stack allocation</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BF8C0D9B-F413-4002-9288-36FD3256C379}"/>
              </a:ext>
            </a:extLst>
          </p:cNvPr>
          <p:cNvSpPr>
            <a:spLocks noGrp="1"/>
          </p:cNvSpPr>
          <p:nvPr>
            <p:ph idx="1"/>
          </p:nvPr>
        </p:nvSpPr>
        <p:spPr>
          <a:xfrm>
            <a:off x="735496" y="1825624"/>
            <a:ext cx="10618304" cy="4754079"/>
          </a:xfrm>
        </p:spPr>
        <p:txBody>
          <a:bodyPr>
            <a:normAutofit fontScale="85000" lnSpcReduction="20000"/>
          </a:bodyPr>
          <a:lstStyle/>
          <a:p>
            <a:pPr algn="just"/>
            <a:r>
              <a:rPr lang="en-US" sz="2600" b="0" i="0" dirty="0">
                <a:effectLst/>
              </a:rPr>
              <a:t>In stack allocation, register is used to store the position of activation record so words in activation records can be accessed as offsets from the value in this register.</a:t>
            </a:r>
          </a:p>
          <a:p>
            <a:pPr marL="0" indent="0" algn="just">
              <a:buNone/>
            </a:pPr>
            <a:r>
              <a:rPr lang="en-US" sz="2400" b="0" i="0" dirty="0">
                <a:effectLst/>
                <a:latin typeface="+mj-lt"/>
              </a:rPr>
              <a:t>The following code is needed to implement stack allocation:</a:t>
            </a:r>
          </a:p>
          <a:p>
            <a:pPr marL="0" indent="0" algn="just">
              <a:buNone/>
            </a:pPr>
            <a:r>
              <a:rPr lang="en-US" sz="2600" b="0" i="0" dirty="0">
                <a:effectLst/>
                <a:latin typeface="+mj-lt"/>
              </a:rPr>
              <a:t>1. Initialization of stack:</a:t>
            </a:r>
          </a:p>
          <a:p>
            <a:pPr algn="just"/>
            <a:r>
              <a:rPr lang="en-US" sz="1900" b="0" i="0" dirty="0">
                <a:effectLst/>
              </a:rPr>
              <a:t>MOV #stackstart , SP   </a:t>
            </a:r>
          </a:p>
          <a:p>
            <a:pPr algn="just"/>
            <a:r>
              <a:rPr lang="en-US" sz="1900" b="0" i="0" dirty="0">
                <a:effectLst/>
              </a:rPr>
              <a:t> HALT </a:t>
            </a:r>
            <a:r>
              <a:rPr lang="en-US" sz="1600" b="0" i="0" dirty="0">
                <a:effectLst/>
              </a:rPr>
              <a:t> </a:t>
            </a:r>
            <a:r>
              <a:rPr lang="en-US" sz="1200" b="0" i="0" dirty="0">
                <a:solidFill>
                  <a:srgbClr val="000000"/>
                </a:solidFill>
                <a:effectLst/>
                <a:latin typeface="inter-regular"/>
              </a:rPr>
              <a:t>                           </a:t>
            </a:r>
          </a:p>
          <a:p>
            <a:pPr marL="0" indent="0" algn="just">
              <a:buNone/>
            </a:pPr>
            <a:r>
              <a:rPr lang="en-US" sz="2600" b="0" i="0" dirty="0">
                <a:effectLst/>
                <a:latin typeface="+mj-lt"/>
              </a:rPr>
              <a:t>2. Implementation of Call statement:</a:t>
            </a:r>
          </a:p>
          <a:p>
            <a:pPr algn="just"/>
            <a:r>
              <a:rPr lang="en-US" sz="1900" b="0" i="0" dirty="0">
                <a:effectLst/>
              </a:rPr>
              <a:t>ADD #caller.recordsize, SP</a:t>
            </a:r>
          </a:p>
          <a:p>
            <a:pPr algn="just"/>
            <a:r>
              <a:rPr lang="en-US" sz="1900" b="0" i="0" dirty="0">
                <a:effectLst/>
              </a:rPr>
              <a:t>MOV #here + 16, *SP</a:t>
            </a:r>
          </a:p>
          <a:p>
            <a:pPr algn="just"/>
            <a:r>
              <a:rPr lang="en-IN" sz="1900" b="0" i="0" dirty="0">
                <a:effectLst/>
              </a:rPr>
              <a:t>GOTO </a:t>
            </a:r>
            <a:r>
              <a:rPr lang="en-IN" sz="1900" b="0" i="0" dirty="0" err="1">
                <a:effectLst/>
              </a:rPr>
              <a:t>callee.code_area</a:t>
            </a:r>
            <a:r>
              <a:rPr lang="en-US" sz="1900" b="0" i="0" dirty="0">
                <a:effectLst/>
              </a:rPr>
              <a:t> </a:t>
            </a:r>
            <a:r>
              <a:rPr lang="en-US" sz="1600" b="0" i="0" dirty="0">
                <a:effectLst/>
              </a:rPr>
              <a:t> </a:t>
            </a:r>
          </a:p>
          <a:p>
            <a:pPr marL="0" indent="0" algn="just">
              <a:buNone/>
            </a:pPr>
            <a:r>
              <a:rPr lang="en-US" sz="2600" b="0" i="0" dirty="0">
                <a:effectLst/>
                <a:latin typeface="+mj-lt"/>
                <a:cs typeface="Calibri Light" panose="020F0302020204030204" pitchFamily="34" charset="0"/>
              </a:rPr>
              <a:t>3. Implementation of Return statement:</a:t>
            </a:r>
          </a:p>
          <a:p>
            <a:pPr algn="just"/>
            <a:r>
              <a:rPr lang="en-US" sz="1900" b="0" i="0" dirty="0">
                <a:solidFill>
                  <a:srgbClr val="000000"/>
                </a:solidFill>
                <a:effectLst/>
              </a:rPr>
              <a:t>GOTO *</a:t>
            </a:r>
            <a:r>
              <a:rPr lang="en-US" sz="1900" b="0" i="0" dirty="0">
                <a:solidFill>
                  <a:srgbClr val="C00000"/>
                </a:solidFill>
                <a:effectLst/>
              </a:rPr>
              <a:t>0</a:t>
            </a:r>
            <a:r>
              <a:rPr lang="en-US" sz="1900" b="0" i="0" dirty="0">
                <a:solidFill>
                  <a:srgbClr val="000000"/>
                </a:solidFill>
                <a:effectLst/>
              </a:rPr>
              <a:t> ( SP )</a:t>
            </a:r>
          </a:p>
          <a:p>
            <a:pPr algn="just"/>
            <a:r>
              <a:rPr lang="en-IN" sz="1900" b="0" i="0" dirty="0">
                <a:solidFill>
                  <a:srgbClr val="000000"/>
                </a:solidFill>
                <a:effectLst/>
              </a:rPr>
              <a:t>SUB #caller.recordsize, SP </a:t>
            </a:r>
            <a:endParaRPr lang="en-US" sz="1900" b="0" i="0" dirty="0">
              <a:solidFill>
                <a:srgbClr val="000000"/>
              </a:solidFill>
              <a:effectLst/>
            </a:endParaRPr>
          </a:p>
          <a:p>
            <a:pPr marL="0" indent="0" algn="just">
              <a:buNone/>
            </a:pPr>
            <a:r>
              <a:rPr lang="en-US" sz="2200" b="0" i="0" dirty="0">
                <a:effectLst/>
              </a:rPr>
              <a:t>   </a:t>
            </a:r>
            <a:r>
              <a:rPr lang="en-US" sz="2200" b="0" i="0" dirty="0">
                <a:solidFill>
                  <a:srgbClr val="000000"/>
                </a:solidFill>
                <a:effectLst/>
              </a:rPr>
              <a:t>     </a:t>
            </a:r>
            <a:endParaRPr lang="en-IN" sz="2200" dirty="0"/>
          </a:p>
        </p:txBody>
      </p:sp>
    </p:spTree>
    <p:extLst>
      <p:ext uri="{BB962C8B-B14F-4D97-AF65-F5344CB8AC3E}">
        <p14:creationId xmlns:p14="http://schemas.microsoft.com/office/powerpoint/2010/main" val="23253746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FD77D-2B59-44A2-8E17-5FB3398DA245}"/>
              </a:ext>
            </a:extLst>
          </p:cNvPr>
          <p:cNvSpPr>
            <a:spLocks noGrp="1"/>
          </p:cNvSpPr>
          <p:nvPr>
            <p:ph type="title"/>
          </p:nvPr>
        </p:nvSpPr>
        <p:spPr/>
        <p:txBody>
          <a:bodyPr/>
          <a:lstStyle/>
          <a:p>
            <a:r>
              <a:rPr lang="en-US" u="sng" dirty="0"/>
              <a:t>Basic Blocks</a:t>
            </a:r>
            <a:endParaRPr lang="en-IN" u="sng" dirty="0"/>
          </a:p>
        </p:txBody>
      </p:sp>
      <p:sp>
        <p:nvSpPr>
          <p:cNvPr id="3" name="Content Placeholder 2">
            <a:extLst>
              <a:ext uri="{FF2B5EF4-FFF2-40B4-BE49-F238E27FC236}">
                <a16:creationId xmlns:a16="http://schemas.microsoft.com/office/drawing/2014/main" id="{6A9A02FA-1D60-4982-A036-AC853AB3ED9E}"/>
              </a:ext>
            </a:extLst>
          </p:cNvPr>
          <p:cNvSpPr>
            <a:spLocks noGrp="1"/>
          </p:cNvSpPr>
          <p:nvPr>
            <p:ph idx="1"/>
          </p:nvPr>
        </p:nvSpPr>
        <p:spPr/>
        <p:txBody>
          <a:bodyPr>
            <a:normAutofit/>
          </a:bodyPr>
          <a:lstStyle/>
          <a:p>
            <a:pPr algn="just"/>
            <a:r>
              <a:rPr lang="en-US" sz="2000" b="0" i="0" dirty="0">
                <a:effectLst/>
              </a:rPr>
              <a:t>Basic block contains a sequence of statement. </a:t>
            </a:r>
          </a:p>
          <a:p>
            <a:pPr algn="just"/>
            <a:r>
              <a:rPr lang="en-US" sz="2000" b="0" i="0" dirty="0">
                <a:effectLst/>
              </a:rPr>
              <a:t>The flow of control enters at the beginning of the statement and leave at the end without any halt (except may be the last instruction of the block).</a:t>
            </a:r>
            <a:endParaRPr lang="en-US" sz="2000" dirty="0"/>
          </a:p>
          <a:p>
            <a:pPr algn="just"/>
            <a:r>
              <a:rPr lang="en-IN" sz="2000" b="0" i="0" dirty="0">
                <a:effectLst/>
              </a:rPr>
              <a:t>The following sequence of three address statements forms a basic block:</a:t>
            </a:r>
          </a:p>
          <a:p>
            <a:pPr algn="just">
              <a:buFont typeface="+mj-lt"/>
              <a:buAutoNum type="arabicPeriod"/>
            </a:pPr>
            <a:r>
              <a:rPr lang="en-IN" sz="2000" b="0" i="0" dirty="0">
                <a:effectLst/>
              </a:rPr>
              <a:t>t1:= x * x  </a:t>
            </a:r>
          </a:p>
          <a:p>
            <a:pPr algn="just">
              <a:buFont typeface="+mj-lt"/>
              <a:buAutoNum type="arabicPeriod"/>
            </a:pPr>
            <a:r>
              <a:rPr lang="en-IN" sz="2000" b="0" i="0" dirty="0">
                <a:effectLst/>
              </a:rPr>
              <a:t>t2:= x * y  </a:t>
            </a:r>
          </a:p>
          <a:p>
            <a:pPr algn="just">
              <a:buFont typeface="+mj-lt"/>
              <a:buAutoNum type="arabicPeriod"/>
            </a:pPr>
            <a:r>
              <a:rPr lang="en-IN" sz="2000" b="0" i="0" dirty="0">
                <a:effectLst/>
              </a:rPr>
              <a:t>t3:= 2 * t2  </a:t>
            </a:r>
          </a:p>
          <a:p>
            <a:pPr algn="just">
              <a:buFont typeface="+mj-lt"/>
              <a:buAutoNum type="arabicPeriod"/>
            </a:pPr>
            <a:r>
              <a:rPr lang="en-IN" sz="2000" b="0" i="0" dirty="0">
                <a:effectLst/>
              </a:rPr>
              <a:t>t4:= t1 + t3  </a:t>
            </a:r>
          </a:p>
          <a:p>
            <a:pPr algn="just">
              <a:buFont typeface="+mj-lt"/>
              <a:buAutoNum type="arabicPeriod"/>
            </a:pPr>
            <a:r>
              <a:rPr lang="en-IN" sz="2000" b="0" i="0" dirty="0">
                <a:effectLst/>
              </a:rPr>
              <a:t>t5:= y * y  </a:t>
            </a:r>
          </a:p>
          <a:p>
            <a:pPr algn="just">
              <a:buFont typeface="+mj-lt"/>
              <a:buAutoNum type="arabicPeriod"/>
            </a:pPr>
            <a:r>
              <a:rPr lang="en-IN" sz="2000" b="0" i="0" dirty="0">
                <a:effectLst/>
              </a:rPr>
              <a:t>t6:= t4 + t5  </a:t>
            </a:r>
          </a:p>
          <a:p>
            <a:endParaRPr lang="en-IN" dirty="0"/>
          </a:p>
        </p:txBody>
      </p:sp>
    </p:spTree>
    <p:extLst>
      <p:ext uri="{BB962C8B-B14F-4D97-AF65-F5344CB8AC3E}">
        <p14:creationId xmlns:p14="http://schemas.microsoft.com/office/powerpoint/2010/main" val="14226729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28665-2DEB-4B46-B06A-C3C6AF98BD59}"/>
              </a:ext>
            </a:extLst>
          </p:cNvPr>
          <p:cNvSpPr>
            <a:spLocks noGrp="1"/>
          </p:cNvSpPr>
          <p:nvPr>
            <p:ph type="title"/>
          </p:nvPr>
        </p:nvSpPr>
        <p:spPr/>
        <p:txBody>
          <a:bodyPr>
            <a:normAutofit fontScale="90000"/>
          </a:bodyPr>
          <a:lstStyle/>
          <a:p>
            <a:br>
              <a:rPr lang="en-IN" b="0" i="0" dirty="0">
                <a:solidFill>
                  <a:srgbClr val="610B38"/>
                </a:solidFill>
                <a:effectLst/>
                <a:latin typeface="erdana"/>
              </a:rPr>
            </a:br>
            <a:r>
              <a:rPr lang="en-IN" sz="4900" i="0" u="sng" dirty="0">
                <a:effectLst/>
              </a:rPr>
              <a:t>Basic block construction</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1CA0CF3B-FD0D-4BF8-8759-66947528E9D6}"/>
              </a:ext>
            </a:extLst>
          </p:cNvPr>
          <p:cNvSpPr>
            <a:spLocks noGrp="1"/>
          </p:cNvSpPr>
          <p:nvPr>
            <p:ph idx="1"/>
          </p:nvPr>
        </p:nvSpPr>
        <p:spPr/>
        <p:txBody>
          <a:bodyPr>
            <a:normAutofit fontScale="92500" lnSpcReduction="20000"/>
          </a:bodyPr>
          <a:lstStyle/>
          <a:p>
            <a:pPr algn="just"/>
            <a:r>
              <a:rPr lang="en-US" b="1" i="0" dirty="0">
                <a:effectLst/>
                <a:latin typeface="inter-bold"/>
              </a:rPr>
              <a:t>Algorithm:</a:t>
            </a:r>
            <a:r>
              <a:rPr lang="en-US" b="0" i="0" dirty="0">
                <a:effectLst/>
                <a:latin typeface="inter-regular"/>
              </a:rPr>
              <a:t> Partition into basic blocks</a:t>
            </a:r>
          </a:p>
          <a:p>
            <a:pPr algn="just"/>
            <a:r>
              <a:rPr lang="en-US" b="1" i="0" dirty="0">
                <a:effectLst/>
                <a:latin typeface="inter-bold"/>
              </a:rPr>
              <a:t>Input:</a:t>
            </a:r>
            <a:r>
              <a:rPr lang="en-US" b="0" i="0" dirty="0">
                <a:effectLst/>
                <a:latin typeface="inter-regular"/>
              </a:rPr>
              <a:t> It contains the sequence of three address statements</a:t>
            </a:r>
          </a:p>
          <a:p>
            <a:pPr algn="just"/>
            <a:r>
              <a:rPr lang="en-US" b="1" i="0" dirty="0">
                <a:effectLst/>
                <a:latin typeface="inter-bold"/>
              </a:rPr>
              <a:t>Output:</a:t>
            </a:r>
            <a:r>
              <a:rPr lang="en-US" b="0" i="0" dirty="0">
                <a:effectLst/>
                <a:latin typeface="inter-regular"/>
              </a:rPr>
              <a:t> it contains a list of basic blocks with each three address statement in exactly one block</a:t>
            </a:r>
          </a:p>
          <a:p>
            <a:pPr algn="just"/>
            <a:r>
              <a:rPr lang="en-US" b="1" i="0" dirty="0">
                <a:effectLst/>
                <a:latin typeface="inter-bold"/>
              </a:rPr>
              <a:t>Method:</a:t>
            </a:r>
            <a:r>
              <a:rPr lang="en-US" b="0" i="0" dirty="0">
                <a:effectLst/>
                <a:latin typeface="inter-regular"/>
              </a:rPr>
              <a:t> First identify the leader in the code. The rules for finding leaders are as follows:</a:t>
            </a:r>
          </a:p>
          <a:p>
            <a:pPr lvl="1" algn="just"/>
            <a:r>
              <a:rPr lang="en-US" b="0" i="0" dirty="0">
                <a:effectLst/>
                <a:latin typeface="inter-regular"/>
              </a:rPr>
              <a:t>The first statement is a leader.</a:t>
            </a:r>
          </a:p>
          <a:p>
            <a:pPr lvl="1" algn="just"/>
            <a:r>
              <a:rPr lang="en-US" b="0" i="0" dirty="0">
                <a:effectLst/>
                <a:latin typeface="inter-regular"/>
              </a:rPr>
              <a:t>Statement L is a leader if there is an conditional or unconditional </a:t>
            </a:r>
            <a:r>
              <a:rPr lang="en-US" b="0" i="0" dirty="0" err="1">
                <a:effectLst/>
                <a:latin typeface="inter-regular"/>
              </a:rPr>
              <a:t>goto</a:t>
            </a:r>
            <a:r>
              <a:rPr lang="en-US" b="0" i="0" dirty="0">
                <a:effectLst/>
                <a:latin typeface="inter-regular"/>
              </a:rPr>
              <a:t> statement like: if....</a:t>
            </a:r>
            <a:r>
              <a:rPr lang="en-US" b="0" i="0" dirty="0" err="1">
                <a:effectLst/>
                <a:latin typeface="inter-regular"/>
              </a:rPr>
              <a:t>goto</a:t>
            </a:r>
            <a:r>
              <a:rPr lang="en-US" b="0" i="0" dirty="0">
                <a:effectLst/>
                <a:latin typeface="inter-regular"/>
              </a:rPr>
              <a:t> L or </a:t>
            </a:r>
            <a:r>
              <a:rPr lang="en-US" b="0" i="0" dirty="0" err="1">
                <a:effectLst/>
                <a:latin typeface="inter-regular"/>
              </a:rPr>
              <a:t>goto</a:t>
            </a:r>
            <a:r>
              <a:rPr lang="en-US" b="0" i="0" dirty="0">
                <a:effectLst/>
                <a:latin typeface="inter-regular"/>
              </a:rPr>
              <a:t> L</a:t>
            </a:r>
          </a:p>
          <a:p>
            <a:pPr lvl="1" algn="just"/>
            <a:r>
              <a:rPr lang="en-US" b="0" i="0" dirty="0">
                <a:effectLst/>
                <a:latin typeface="inter-regular"/>
              </a:rPr>
              <a:t>Instruction L is a leader if it immediately follows a </a:t>
            </a:r>
            <a:r>
              <a:rPr lang="en-US" b="0" i="0" dirty="0" err="1">
                <a:effectLst/>
                <a:latin typeface="inter-regular"/>
              </a:rPr>
              <a:t>goto</a:t>
            </a:r>
            <a:r>
              <a:rPr lang="en-US" b="0" i="0" dirty="0">
                <a:effectLst/>
                <a:latin typeface="inter-regular"/>
              </a:rPr>
              <a:t> or conditional </a:t>
            </a:r>
            <a:r>
              <a:rPr lang="en-US" b="0" i="0" dirty="0" err="1">
                <a:effectLst/>
                <a:latin typeface="inter-regular"/>
              </a:rPr>
              <a:t>goto</a:t>
            </a:r>
            <a:r>
              <a:rPr lang="en-US" b="0" i="0" dirty="0">
                <a:effectLst/>
                <a:latin typeface="inter-regular"/>
              </a:rPr>
              <a:t> statement like: if </a:t>
            </a:r>
            <a:r>
              <a:rPr lang="en-US" b="0" i="0" dirty="0" err="1">
                <a:effectLst/>
                <a:latin typeface="inter-regular"/>
              </a:rPr>
              <a:t>goto</a:t>
            </a:r>
            <a:r>
              <a:rPr lang="en-US" b="0" i="0" dirty="0">
                <a:effectLst/>
                <a:latin typeface="inter-regular"/>
              </a:rPr>
              <a:t> B or </a:t>
            </a:r>
            <a:r>
              <a:rPr lang="en-US" b="0" i="0" dirty="0" err="1">
                <a:effectLst/>
                <a:latin typeface="inter-regular"/>
              </a:rPr>
              <a:t>goto</a:t>
            </a:r>
            <a:r>
              <a:rPr lang="en-US" b="0" i="0" dirty="0">
                <a:effectLst/>
                <a:latin typeface="inter-regular"/>
              </a:rPr>
              <a:t> B</a:t>
            </a:r>
          </a:p>
          <a:p>
            <a:pPr algn="just"/>
            <a:r>
              <a:rPr lang="en-US" b="0" i="0" dirty="0">
                <a:effectLst/>
                <a:latin typeface="inter-regular"/>
              </a:rPr>
              <a:t>For each leader, its basic block consists of the leader and all statement up to. It doesn't include the next leader or end of the program.</a:t>
            </a:r>
          </a:p>
          <a:p>
            <a:endParaRPr lang="en-IN" dirty="0"/>
          </a:p>
        </p:txBody>
      </p:sp>
    </p:spTree>
    <p:extLst>
      <p:ext uri="{BB962C8B-B14F-4D97-AF65-F5344CB8AC3E}">
        <p14:creationId xmlns:p14="http://schemas.microsoft.com/office/powerpoint/2010/main" val="38928549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62E13-AE9C-46E9-BEC9-ED368C4F47FE}"/>
              </a:ext>
            </a:extLst>
          </p:cNvPr>
          <p:cNvSpPr>
            <a:spLocks noGrp="1"/>
          </p:cNvSpPr>
          <p:nvPr>
            <p:ph type="title"/>
          </p:nvPr>
        </p:nvSpPr>
        <p:spPr/>
        <p:txBody>
          <a:bodyPr>
            <a:normAutofit fontScale="90000"/>
          </a:bodyPr>
          <a:lstStyle/>
          <a:p>
            <a:br>
              <a:rPr lang="en-IN" b="0" i="0" dirty="0">
                <a:solidFill>
                  <a:srgbClr val="610B38"/>
                </a:solidFill>
                <a:effectLst/>
                <a:latin typeface="erdana"/>
              </a:rPr>
            </a:br>
            <a:r>
              <a:rPr lang="en-IN" sz="4900" b="0" i="0" u="sng" dirty="0">
                <a:effectLst/>
              </a:rPr>
              <a:t>Flow Graph</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4302F301-8358-49B7-A636-BBF965FA7E23}"/>
              </a:ext>
            </a:extLst>
          </p:cNvPr>
          <p:cNvSpPr>
            <a:spLocks noGrp="1"/>
          </p:cNvSpPr>
          <p:nvPr>
            <p:ph idx="1"/>
          </p:nvPr>
        </p:nvSpPr>
        <p:spPr>
          <a:xfrm>
            <a:off x="838200" y="1443076"/>
            <a:ext cx="10515600" cy="4753538"/>
          </a:xfrm>
        </p:spPr>
        <p:txBody>
          <a:bodyPr/>
          <a:lstStyle/>
          <a:p>
            <a:pPr algn="just"/>
            <a:r>
              <a:rPr lang="en-US" sz="1800" b="0" i="0" dirty="0">
                <a:effectLst/>
              </a:rPr>
              <a:t>Flow graph is a directed graph. It contains the flow of control information for the set of basic block.</a:t>
            </a:r>
          </a:p>
          <a:p>
            <a:pPr algn="just"/>
            <a:r>
              <a:rPr lang="en-US" sz="1800" b="0" i="0" dirty="0">
                <a:effectLst/>
              </a:rPr>
              <a:t>A control flow graph is used to depict that how the program control is being parsed among the blocks. It is useful in the loop optimization.</a:t>
            </a:r>
          </a:p>
          <a:p>
            <a:pPr algn="just"/>
            <a:r>
              <a:rPr lang="en-US" sz="2000" b="0" i="0" dirty="0">
                <a:effectLst/>
              </a:rPr>
              <a:t>Flow graph for the vector dot product is given as follows:-</a:t>
            </a:r>
          </a:p>
          <a:p>
            <a:pPr algn="just"/>
            <a:endParaRPr lang="en-IN" sz="2000" dirty="0"/>
          </a:p>
        </p:txBody>
      </p:sp>
      <p:pic>
        <p:nvPicPr>
          <p:cNvPr id="1026" name="Picture 2" descr="Flow Graph">
            <a:extLst>
              <a:ext uri="{FF2B5EF4-FFF2-40B4-BE49-F238E27FC236}">
                <a16:creationId xmlns:a16="http://schemas.microsoft.com/office/drawing/2014/main" id="{EF82A74E-B6FC-4C16-B02C-8E191DB1EE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9508" y="2892287"/>
            <a:ext cx="2469420" cy="302149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52049C7-C48B-4E41-8560-BF49F7BFD699}"/>
              </a:ext>
            </a:extLst>
          </p:cNvPr>
          <p:cNvSpPr txBox="1"/>
          <p:nvPr/>
        </p:nvSpPr>
        <p:spPr>
          <a:xfrm>
            <a:off x="4542183" y="2335697"/>
            <a:ext cx="6659217" cy="2862322"/>
          </a:xfrm>
          <a:prstGeom prst="rect">
            <a:avLst/>
          </a:prstGeom>
          <a:noFill/>
        </p:spPr>
        <p:txBody>
          <a:bodyPr wrap="square">
            <a:spAutoFit/>
          </a:bodyPr>
          <a:lstStyle/>
          <a:p>
            <a:pPr lvl="2" algn="just">
              <a:buFont typeface="Arial" panose="020B0604020202020204" pitchFamily="34" charset="0"/>
              <a:buChar char="•"/>
            </a:pPr>
            <a:endParaRPr lang="en-US" b="0" i="0" dirty="0">
              <a:solidFill>
                <a:srgbClr val="000000"/>
              </a:solidFill>
              <a:effectLst/>
              <a:latin typeface="inter-regular"/>
            </a:endParaRPr>
          </a:p>
          <a:p>
            <a:pPr lvl="2" algn="just">
              <a:buFont typeface="Arial" panose="020B0604020202020204" pitchFamily="34" charset="0"/>
              <a:buChar char="•"/>
            </a:pPr>
            <a:endParaRPr lang="en-US" dirty="0">
              <a:solidFill>
                <a:srgbClr val="000000"/>
              </a:solidFill>
              <a:latin typeface="inter-regular"/>
            </a:endParaRPr>
          </a:p>
          <a:p>
            <a:pPr lvl="2" algn="just">
              <a:buFont typeface="Arial" panose="020B0604020202020204" pitchFamily="34" charset="0"/>
              <a:buChar char="•"/>
            </a:pPr>
            <a:endParaRPr lang="en-US" b="0" i="0" dirty="0">
              <a:solidFill>
                <a:srgbClr val="000000"/>
              </a:solidFill>
              <a:effectLst/>
              <a:latin typeface="inter-regular"/>
            </a:endParaRPr>
          </a:p>
          <a:p>
            <a:pPr lvl="4" algn="just">
              <a:buFont typeface="Arial" panose="020B0604020202020204" pitchFamily="34" charset="0"/>
              <a:buChar char="•"/>
            </a:pPr>
            <a:r>
              <a:rPr lang="en-US" b="0" i="0" dirty="0">
                <a:effectLst/>
              </a:rPr>
              <a:t>Block B1 is the initial node. Block B2 immediately follows B1, so from B2 to B1 there is an edge.</a:t>
            </a:r>
          </a:p>
          <a:p>
            <a:pPr lvl="4" algn="just">
              <a:buFont typeface="Arial" panose="020B0604020202020204" pitchFamily="34" charset="0"/>
              <a:buChar char="•"/>
            </a:pPr>
            <a:r>
              <a:rPr lang="en-US" b="0" i="0" dirty="0">
                <a:effectLst/>
              </a:rPr>
              <a:t>The target of jump from last statement of B1 is the first statement B2, so from B1 to B2 there is an edge.</a:t>
            </a:r>
          </a:p>
          <a:p>
            <a:pPr lvl="4" algn="just">
              <a:buFont typeface="Arial" panose="020B0604020202020204" pitchFamily="34" charset="0"/>
              <a:buChar char="•"/>
            </a:pPr>
            <a:r>
              <a:rPr lang="en-US" b="0" i="0" dirty="0">
                <a:effectLst/>
              </a:rPr>
              <a:t>B2 is a successor of B1 and B1 is the predecessor of B2.</a:t>
            </a:r>
          </a:p>
        </p:txBody>
      </p:sp>
    </p:spTree>
    <p:extLst>
      <p:ext uri="{BB962C8B-B14F-4D97-AF65-F5344CB8AC3E}">
        <p14:creationId xmlns:p14="http://schemas.microsoft.com/office/powerpoint/2010/main" val="2843638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Shape 7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Shape 7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Isosceles Triangle 8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Phases of Compiler with Example: Compilation Process &amp; Steps">
            <a:extLst>
              <a:ext uri="{FF2B5EF4-FFF2-40B4-BE49-F238E27FC236}">
                <a16:creationId xmlns:a16="http://schemas.microsoft.com/office/drawing/2014/main" id="{EDE95B09-9543-1647-B836-3E4AA0D6DF8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69547" y="1713934"/>
            <a:ext cx="11452905" cy="4004809"/>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3" name="Isosceles Triangle 8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84293C3-33F0-1947-83BB-F2F2F20F9830}"/>
              </a:ext>
            </a:extLst>
          </p:cNvPr>
          <p:cNvSpPr/>
          <p:nvPr/>
        </p:nvSpPr>
        <p:spPr>
          <a:xfrm>
            <a:off x="2511552" y="2511552"/>
            <a:ext cx="1280160" cy="512064"/>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TextBox 5">
            <a:extLst>
              <a:ext uri="{FF2B5EF4-FFF2-40B4-BE49-F238E27FC236}">
                <a16:creationId xmlns:a16="http://schemas.microsoft.com/office/drawing/2014/main" id="{BCE7F098-8746-314D-BFA2-8409539E0F4D}"/>
              </a:ext>
            </a:extLst>
          </p:cNvPr>
          <p:cNvSpPr txBox="1"/>
          <p:nvPr/>
        </p:nvSpPr>
        <p:spPr>
          <a:xfrm>
            <a:off x="3064784" y="574677"/>
            <a:ext cx="6062429" cy="707886"/>
          </a:xfrm>
          <a:prstGeom prst="rect">
            <a:avLst/>
          </a:prstGeom>
          <a:noFill/>
        </p:spPr>
        <p:txBody>
          <a:bodyPr wrap="none" rtlCol="0">
            <a:spAutoFit/>
          </a:bodyPr>
          <a:lstStyle/>
          <a:p>
            <a:r>
              <a:rPr lang="en-US" sz="4000" b="1" u="sng" dirty="0"/>
              <a:t>Position of Code Generator</a:t>
            </a:r>
            <a:r>
              <a:rPr lang="en-IN" sz="4000" b="1" u="sng" dirty="0">
                <a:effectLst/>
              </a:rPr>
              <a:t> </a:t>
            </a:r>
            <a:endParaRPr lang="en-US" sz="4000" b="1" u="sng" dirty="0"/>
          </a:p>
        </p:txBody>
      </p:sp>
    </p:spTree>
    <p:extLst>
      <p:ext uri="{BB962C8B-B14F-4D97-AF65-F5344CB8AC3E}">
        <p14:creationId xmlns:p14="http://schemas.microsoft.com/office/powerpoint/2010/main" val="1782245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1EBE7-D192-4DF0-AE36-7015D0C5B8C0}"/>
              </a:ext>
            </a:extLst>
          </p:cNvPr>
          <p:cNvSpPr>
            <a:spLocks noGrp="1"/>
          </p:cNvSpPr>
          <p:nvPr>
            <p:ph type="title"/>
          </p:nvPr>
        </p:nvSpPr>
        <p:spPr/>
        <p:txBody>
          <a:bodyPr>
            <a:normAutofit fontScale="90000"/>
          </a:bodyPr>
          <a:lstStyle/>
          <a:p>
            <a:br>
              <a:rPr lang="en-IN" b="0" i="0" dirty="0">
                <a:solidFill>
                  <a:srgbClr val="610B38"/>
                </a:solidFill>
                <a:effectLst/>
              </a:rPr>
            </a:br>
            <a:r>
              <a:rPr lang="en-IN" b="0" i="0" u="sng" dirty="0">
                <a:effectLst/>
              </a:rPr>
              <a:t>Code Generator</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95FA660C-7587-4E48-B44A-86D6B268E854}"/>
              </a:ext>
            </a:extLst>
          </p:cNvPr>
          <p:cNvSpPr>
            <a:spLocks noGrp="1"/>
          </p:cNvSpPr>
          <p:nvPr>
            <p:ph idx="1"/>
          </p:nvPr>
        </p:nvSpPr>
        <p:spPr/>
        <p:txBody>
          <a:bodyPr/>
          <a:lstStyle/>
          <a:p>
            <a:pPr algn="just"/>
            <a:r>
              <a:rPr lang="en-US" sz="2000" b="0" i="0" dirty="0">
                <a:effectLst/>
              </a:rPr>
              <a:t>Code generator is used to produce the target code for three-address statements. It uses registers to store the operands of the three address statement.</a:t>
            </a:r>
          </a:p>
          <a:p>
            <a:pPr marL="0" indent="0">
              <a:buNone/>
            </a:pPr>
            <a:r>
              <a:rPr lang="en-IN" sz="2400" b="0" i="0" dirty="0">
                <a:effectLst/>
                <a:latin typeface="+mj-lt"/>
              </a:rPr>
              <a:t>Example:</a:t>
            </a:r>
          </a:p>
          <a:p>
            <a:r>
              <a:rPr lang="en-US" sz="2000" b="0" i="0" dirty="0">
                <a:effectLst/>
              </a:rPr>
              <a:t>Consider the three address statement x:= y + z. It can have the following sequence of codes: </a:t>
            </a:r>
          </a:p>
          <a:p>
            <a:pPr lvl="1"/>
            <a:r>
              <a:rPr lang="en-US" sz="2000" b="0" i="0" dirty="0">
                <a:effectLst/>
              </a:rPr>
              <a:t>MOV x, R0</a:t>
            </a:r>
          </a:p>
          <a:p>
            <a:pPr lvl="1"/>
            <a:r>
              <a:rPr lang="en-US" sz="2000" b="0" i="0" dirty="0">
                <a:effectLst/>
              </a:rPr>
              <a:t> ADD y, R0</a:t>
            </a:r>
            <a:endParaRPr lang="en-IN" sz="2000" dirty="0"/>
          </a:p>
          <a:p>
            <a:pPr marL="457200" lvl="1" indent="0">
              <a:buNone/>
            </a:pPr>
            <a:endParaRPr lang="en-US" b="0" i="0" dirty="0">
              <a:solidFill>
                <a:srgbClr val="333333"/>
              </a:solidFill>
              <a:effectLst/>
              <a:latin typeface="inter-regular"/>
            </a:endParaRPr>
          </a:p>
        </p:txBody>
      </p:sp>
    </p:spTree>
    <p:extLst>
      <p:ext uri="{BB962C8B-B14F-4D97-AF65-F5344CB8AC3E}">
        <p14:creationId xmlns:p14="http://schemas.microsoft.com/office/powerpoint/2010/main" val="5783341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5B3FF-ED0C-4B6D-B9D0-047BF8596358}"/>
              </a:ext>
            </a:extLst>
          </p:cNvPr>
          <p:cNvSpPr>
            <a:spLocks noGrp="1"/>
          </p:cNvSpPr>
          <p:nvPr>
            <p:ph type="title"/>
          </p:nvPr>
        </p:nvSpPr>
        <p:spPr/>
        <p:txBody>
          <a:bodyPr>
            <a:normAutofit fontScale="90000"/>
          </a:bodyPr>
          <a:lstStyle/>
          <a:p>
            <a:br>
              <a:rPr lang="en-IN" b="0" i="0" dirty="0">
                <a:solidFill>
                  <a:srgbClr val="610B38"/>
                </a:solidFill>
                <a:effectLst/>
                <a:latin typeface="erdana"/>
              </a:rPr>
            </a:br>
            <a:r>
              <a:rPr lang="en-IN" sz="4900" b="0" i="0" u="sng" dirty="0">
                <a:effectLst/>
              </a:rPr>
              <a:t>DAG representation for basic blocks</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1F55CCA2-6B77-4791-8C2D-6BB873D2FBF3}"/>
              </a:ext>
            </a:extLst>
          </p:cNvPr>
          <p:cNvSpPr>
            <a:spLocks noGrp="1"/>
          </p:cNvSpPr>
          <p:nvPr>
            <p:ph idx="1"/>
          </p:nvPr>
        </p:nvSpPr>
        <p:spPr/>
        <p:txBody>
          <a:bodyPr>
            <a:normAutofit/>
          </a:bodyPr>
          <a:lstStyle/>
          <a:p>
            <a:pPr marL="0" indent="0" algn="just">
              <a:buNone/>
            </a:pPr>
            <a:r>
              <a:rPr lang="en-US" b="1" i="0" dirty="0">
                <a:effectLst/>
                <a:latin typeface="+mj-lt"/>
              </a:rPr>
              <a:t>A DAG for basic block is a directed acyclic graph with the following labels on nodes:</a:t>
            </a:r>
          </a:p>
          <a:p>
            <a:pPr algn="just"/>
            <a:r>
              <a:rPr lang="en-US" sz="2200" b="0" i="0" dirty="0">
                <a:effectLst/>
              </a:rPr>
              <a:t>The leaves of graph are labeled by unique identifier and that identifier can be variable names or constants.</a:t>
            </a:r>
          </a:p>
          <a:p>
            <a:pPr algn="just"/>
            <a:r>
              <a:rPr lang="en-US" sz="2200" b="0" i="0" dirty="0">
                <a:effectLst/>
              </a:rPr>
              <a:t>Interior nodes of the graph is labeled by an operator symbol.</a:t>
            </a:r>
          </a:p>
          <a:p>
            <a:pPr algn="just"/>
            <a:r>
              <a:rPr lang="en-US" sz="2200" b="0" i="0" dirty="0">
                <a:effectLst/>
              </a:rPr>
              <a:t>Nodes are also given a sequence of identifiers for labels to store the computed value.</a:t>
            </a:r>
          </a:p>
          <a:p>
            <a:pPr algn="just">
              <a:buFont typeface="Arial" panose="020B0604020202020204" pitchFamily="34" charset="0"/>
              <a:buChar char="•"/>
            </a:pPr>
            <a:r>
              <a:rPr lang="en-US" sz="2200" b="0" i="0" dirty="0">
                <a:effectLst/>
              </a:rPr>
              <a:t>DAGs are a type of data structure. It is used to implement transformations on basic blocks.</a:t>
            </a:r>
          </a:p>
          <a:p>
            <a:pPr algn="just">
              <a:buFont typeface="Arial" panose="020B0604020202020204" pitchFamily="34" charset="0"/>
              <a:buChar char="•"/>
            </a:pPr>
            <a:r>
              <a:rPr lang="en-US" sz="2200" b="0" i="0" dirty="0">
                <a:effectLst/>
              </a:rPr>
              <a:t>DAG provides a good way to determine the common sub-expression.</a:t>
            </a:r>
          </a:p>
          <a:p>
            <a:pPr algn="just">
              <a:buFont typeface="Arial" panose="020B0604020202020204" pitchFamily="34" charset="0"/>
              <a:buChar char="•"/>
            </a:pPr>
            <a:r>
              <a:rPr lang="en-US" sz="2200" b="0" i="0" dirty="0">
                <a:effectLst/>
              </a:rPr>
              <a:t>It gives a picture representation of how the value computed by the statement is used in subsequent statements.</a:t>
            </a:r>
          </a:p>
          <a:p>
            <a:endParaRPr lang="en-IN" dirty="0"/>
          </a:p>
        </p:txBody>
      </p:sp>
    </p:spTree>
    <p:extLst>
      <p:ext uri="{BB962C8B-B14F-4D97-AF65-F5344CB8AC3E}">
        <p14:creationId xmlns:p14="http://schemas.microsoft.com/office/powerpoint/2010/main" val="39405289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399CB-204C-44DD-9179-A52195735C59}"/>
              </a:ext>
            </a:extLst>
          </p:cNvPr>
          <p:cNvSpPr>
            <a:spLocks noGrp="1"/>
          </p:cNvSpPr>
          <p:nvPr>
            <p:ph type="title"/>
          </p:nvPr>
        </p:nvSpPr>
        <p:spPr/>
        <p:txBody>
          <a:bodyPr>
            <a:normAutofit fontScale="90000"/>
          </a:bodyPr>
          <a:lstStyle/>
          <a:p>
            <a:br>
              <a:rPr lang="en-US" b="0" i="0" dirty="0">
                <a:solidFill>
                  <a:srgbClr val="610B38"/>
                </a:solidFill>
                <a:effectLst/>
                <a:latin typeface="erdana"/>
              </a:rPr>
            </a:br>
            <a:r>
              <a:rPr lang="en-US" b="0" i="0" dirty="0">
                <a:effectLst/>
              </a:rPr>
              <a:t>Algorithm for construction of DAG</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4319EC4C-10D1-408E-83D0-B37220B8DACC}"/>
              </a:ext>
            </a:extLst>
          </p:cNvPr>
          <p:cNvSpPr>
            <a:spLocks noGrp="1"/>
          </p:cNvSpPr>
          <p:nvPr>
            <p:ph idx="1"/>
          </p:nvPr>
        </p:nvSpPr>
        <p:spPr/>
        <p:txBody>
          <a:bodyPr/>
          <a:lstStyle/>
          <a:p>
            <a:pPr algn="just"/>
            <a:r>
              <a:rPr lang="en-US" b="1" i="0" dirty="0">
                <a:effectLst/>
              </a:rPr>
              <a:t>Input</a:t>
            </a:r>
            <a:r>
              <a:rPr lang="en-US" sz="2400" b="1" i="0" dirty="0">
                <a:effectLst/>
              </a:rPr>
              <a:t>: </a:t>
            </a:r>
            <a:r>
              <a:rPr lang="en-US" sz="2000" b="0" i="0" dirty="0">
                <a:effectLst/>
              </a:rPr>
              <a:t>It contains a basic block</a:t>
            </a:r>
          </a:p>
          <a:p>
            <a:pPr algn="just"/>
            <a:r>
              <a:rPr lang="en-US" b="1" i="0" dirty="0">
                <a:effectLst/>
              </a:rPr>
              <a:t>Output:</a:t>
            </a:r>
            <a:r>
              <a:rPr lang="en-US" b="0" i="0" dirty="0">
                <a:effectLst/>
              </a:rPr>
              <a:t> </a:t>
            </a:r>
            <a:r>
              <a:rPr lang="en-US" sz="2000" b="0" i="0" dirty="0">
                <a:effectLst/>
              </a:rPr>
              <a:t>It contains the following information:</a:t>
            </a:r>
          </a:p>
          <a:p>
            <a:pPr algn="just">
              <a:buFont typeface="Arial" panose="020B0604020202020204" pitchFamily="34" charset="0"/>
              <a:buChar char="•"/>
            </a:pPr>
            <a:r>
              <a:rPr lang="en-US" sz="2000" b="0" i="0" dirty="0">
                <a:effectLst/>
              </a:rPr>
              <a:t>Each node contains a label. For leaves, the label is an identifier.</a:t>
            </a:r>
          </a:p>
          <a:p>
            <a:pPr algn="just">
              <a:buFont typeface="Arial" panose="020B0604020202020204" pitchFamily="34" charset="0"/>
              <a:buChar char="•"/>
            </a:pPr>
            <a:r>
              <a:rPr lang="en-US" sz="2000" b="0" i="0" dirty="0">
                <a:effectLst/>
              </a:rPr>
              <a:t>Each node contains a list of attached identifiers to hold the computed values.</a:t>
            </a:r>
          </a:p>
          <a:p>
            <a:pPr algn="just">
              <a:buFont typeface="+mj-lt"/>
              <a:buAutoNum type="arabicPeriod"/>
            </a:pPr>
            <a:r>
              <a:rPr lang="en-US" sz="2000" dirty="0"/>
              <a:t>   </a:t>
            </a:r>
            <a:r>
              <a:rPr lang="en-US" sz="2000" b="0" i="0" dirty="0">
                <a:effectLst/>
              </a:rPr>
              <a:t>Case (</a:t>
            </a:r>
            <a:r>
              <a:rPr lang="en-US" sz="2000" b="0" i="0" dirty="0" err="1">
                <a:effectLst/>
              </a:rPr>
              <a:t>i</a:t>
            </a:r>
            <a:r>
              <a:rPr lang="en-US" sz="2000" b="0" i="0" dirty="0">
                <a:effectLst/>
              </a:rPr>
              <a:t>) x:= y OP z  </a:t>
            </a:r>
          </a:p>
          <a:p>
            <a:pPr algn="just">
              <a:buFont typeface="+mj-lt"/>
              <a:buAutoNum type="arabicPeriod"/>
            </a:pPr>
            <a:r>
              <a:rPr lang="en-US" sz="2000" b="0" i="0" dirty="0">
                <a:effectLst/>
              </a:rPr>
              <a:t>   Case (ii) x:= OP y  </a:t>
            </a:r>
          </a:p>
          <a:p>
            <a:pPr algn="just">
              <a:buFont typeface="+mj-lt"/>
              <a:buAutoNum type="arabicPeriod"/>
            </a:pPr>
            <a:r>
              <a:rPr lang="en-US" sz="2000" b="0" i="0" dirty="0">
                <a:effectLst/>
              </a:rPr>
              <a:t>   Case (iii) x:= y  </a:t>
            </a:r>
          </a:p>
          <a:p>
            <a:endParaRPr lang="en-IN" dirty="0"/>
          </a:p>
        </p:txBody>
      </p:sp>
    </p:spTree>
    <p:extLst>
      <p:ext uri="{BB962C8B-B14F-4D97-AF65-F5344CB8AC3E}">
        <p14:creationId xmlns:p14="http://schemas.microsoft.com/office/powerpoint/2010/main" val="42125327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C17E5-D2F0-4F57-A1B9-FF32ACB720B4}"/>
              </a:ext>
            </a:extLst>
          </p:cNvPr>
          <p:cNvSpPr>
            <a:spLocks noGrp="1"/>
          </p:cNvSpPr>
          <p:nvPr>
            <p:ph type="title"/>
          </p:nvPr>
        </p:nvSpPr>
        <p:spPr/>
        <p:txBody>
          <a:bodyPr>
            <a:normAutofit/>
          </a:bodyPr>
          <a:lstStyle/>
          <a:p>
            <a:r>
              <a:rPr lang="en-IN" i="0" u="sng" dirty="0">
                <a:effectLst/>
              </a:rPr>
              <a:t>PEEPHOLE OPTIMIZATION</a:t>
            </a:r>
            <a:endParaRPr lang="en-IN" u="sng" dirty="0"/>
          </a:p>
        </p:txBody>
      </p:sp>
      <p:sp>
        <p:nvSpPr>
          <p:cNvPr id="3" name="Content Placeholder 2">
            <a:extLst>
              <a:ext uri="{FF2B5EF4-FFF2-40B4-BE49-F238E27FC236}">
                <a16:creationId xmlns:a16="http://schemas.microsoft.com/office/drawing/2014/main" id="{942C868D-210B-43FF-AE89-519E899E1DD0}"/>
              </a:ext>
            </a:extLst>
          </p:cNvPr>
          <p:cNvSpPr>
            <a:spLocks noGrp="1"/>
          </p:cNvSpPr>
          <p:nvPr>
            <p:ph idx="1"/>
          </p:nvPr>
        </p:nvSpPr>
        <p:spPr/>
        <p:txBody>
          <a:bodyPr>
            <a:normAutofit/>
          </a:bodyPr>
          <a:lstStyle/>
          <a:p>
            <a:r>
              <a:rPr lang="en-US" sz="1800" dirty="0"/>
              <a:t>Every tuple of the computation graph corresponds to some instruction of the target machine. It may be, however, that a sequence of several tuples can be implemented as a single instruction. </a:t>
            </a:r>
          </a:p>
          <a:p>
            <a:r>
              <a:rPr lang="en-US" sz="1800" dirty="0"/>
              <a:t>The purpose of peephole optimization is to combine such tuples, reducing the size of the basic block and the number of intermediate values.</a:t>
            </a:r>
          </a:p>
          <a:p>
            <a:pPr algn="just"/>
            <a:r>
              <a:rPr lang="en-US" sz="1800" b="0" i="0" dirty="0">
                <a:effectLst/>
              </a:rPr>
              <a:t>A statement-by-statement code-generations strategy often produces target code that contains redundant instructions and suboptimal constructs. The quality of such target code can be improved by applying “optimizing” transformations to the target program.</a:t>
            </a:r>
          </a:p>
          <a:p>
            <a:pPr algn="just"/>
            <a:r>
              <a:rPr lang="en-US" sz="1800" dirty="0"/>
              <a:t>A </a:t>
            </a:r>
            <a:r>
              <a:rPr lang="en-US" sz="1800" b="0" i="0" dirty="0">
                <a:effectLst/>
              </a:rPr>
              <a:t>technique for improving the target code is peephole optimization, a method for trying to improving the performance of the target program by examining a short sequence of target instructions (called the peephole) and replacing these instructions by a shorter or faster sequence, whenever possible.</a:t>
            </a:r>
            <a:endParaRPr lang="en-IN" sz="1800" dirty="0"/>
          </a:p>
        </p:txBody>
      </p:sp>
    </p:spTree>
    <p:extLst>
      <p:ext uri="{BB962C8B-B14F-4D97-AF65-F5344CB8AC3E}">
        <p14:creationId xmlns:p14="http://schemas.microsoft.com/office/powerpoint/2010/main" val="36597973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3832E-FD1D-4AD5-9A36-573FE5EBC025}"/>
              </a:ext>
            </a:extLst>
          </p:cNvPr>
          <p:cNvSpPr>
            <a:spLocks noGrp="1"/>
          </p:cNvSpPr>
          <p:nvPr>
            <p:ph type="title"/>
          </p:nvPr>
        </p:nvSpPr>
        <p:spPr/>
        <p:txBody>
          <a:bodyPr>
            <a:normAutofit/>
          </a:bodyPr>
          <a:lstStyle/>
          <a:p>
            <a:r>
              <a:rPr lang="en-IN" i="0" u="sng" dirty="0">
                <a:effectLst/>
              </a:rPr>
              <a:t>Characteristics of Peephole Optimization</a:t>
            </a:r>
            <a:endParaRPr lang="en-IN" u="sng" dirty="0"/>
          </a:p>
        </p:txBody>
      </p:sp>
      <p:sp>
        <p:nvSpPr>
          <p:cNvPr id="3" name="Content Placeholder 2">
            <a:extLst>
              <a:ext uri="{FF2B5EF4-FFF2-40B4-BE49-F238E27FC236}">
                <a16:creationId xmlns:a16="http://schemas.microsoft.com/office/drawing/2014/main" id="{00B05F10-40F5-4D97-991C-725306FE3859}"/>
              </a:ext>
            </a:extLst>
          </p:cNvPr>
          <p:cNvSpPr>
            <a:spLocks noGrp="1"/>
          </p:cNvSpPr>
          <p:nvPr>
            <p:ph idx="1"/>
          </p:nvPr>
        </p:nvSpPr>
        <p:spPr/>
        <p:txBody>
          <a:bodyPr>
            <a:normAutofit/>
          </a:bodyPr>
          <a:lstStyle/>
          <a:p>
            <a:pPr algn="just"/>
            <a:r>
              <a:rPr lang="en-US" sz="2000" b="1" dirty="0"/>
              <a:t>Redundant load elimination </a:t>
            </a:r>
            <a:r>
              <a:rPr lang="en-US" sz="2000" dirty="0"/>
              <a:t>is a common peephole optimization. A sequence of expressions that both modifies and uses the same variable can easily result in two adjacent instructions that save a register into memory, and then immediately load the same value again: </a:t>
            </a:r>
          </a:p>
          <a:p>
            <a:r>
              <a:rPr lang="en-US" sz="2000" dirty="0"/>
              <a:t>Before: 	MOVQ %R8, x MOVQ x, %R8 </a:t>
            </a:r>
          </a:p>
          <a:p>
            <a:r>
              <a:rPr lang="en-US" sz="2000" dirty="0"/>
              <a:t>After: 		MOVQ %R8, x </a:t>
            </a:r>
          </a:p>
          <a:p>
            <a:r>
              <a:rPr lang="en-US" sz="2000" dirty="0"/>
              <a:t>A slight variation is that a load to a different register can be converted into a direct move between registers, thus saving an unnecessary load and pipeline stall: </a:t>
            </a:r>
          </a:p>
          <a:p>
            <a:r>
              <a:rPr lang="en-US" sz="2000" dirty="0"/>
              <a:t>Before: 	MOVQ %R8, x MOVQ x, %R9</a:t>
            </a:r>
          </a:p>
          <a:p>
            <a:r>
              <a:rPr lang="en-US" sz="2000" dirty="0"/>
              <a:t> After: 	MOVQ %R8, x MOVQ %R8, %R9</a:t>
            </a:r>
            <a:endParaRPr lang="en-IN" sz="2000" dirty="0"/>
          </a:p>
        </p:txBody>
      </p:sp>
    </p:spTree>
    <p:extLst>
      <p:ext uri="{BB962C8B-B14F-4D97-AF65-F5344CB8AC3E}">
        <p14:creationId xmlns:p14="http://schemas.microsoft.com/office/powerpoint/2010/main" val="9278755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749BB-CC12-486A-80BD-1A1D86E3AF1A}"/>
              </a:ext>
            </a:extLst>
          </p:cNvPr>
          <p:cNvSpPr>
            <a:spLocks noGrp="1"/>
          </p:cNvSpPr>
          <p:nvPr>
            <p:ph type="title"/>
          </p:nvPr>
        </p:nvSpPr>
        <p:spPr/>
        <p:txBody>
          <a:bodyPr>
            <a:normAutofit/>
          </a:bodyPr>
          <a:lstStyle/>
          <a:p>
            <a:r>
              <a:rPr lang="en-US" u="sng" dirty="0">
                <a:effectLst/>
                <a:ea typeface="Calibri" panose="020F0502020204030204" pitchFamily="34" charset="0"/>
              </a:rPr>
              <a:t>Syntax directed Translation Schemes</a:t>
            </a:r>
            <a:endParaRPr lang="en-IN" u="sng" dirty="0"/>
          </a:p>
        </p:txBody>
      </p:sp>
      <p:sp>
        <p:nvSpPr>
          <p:cNvPr id="3" name="Content Placeholder 2">
            <a:extLst>
              <a:ext uri="{FF2B5EF4-FFF2-40B4-BE49-F238E27FC236}">
                <a16:creationId xmlns:a16="http://schemas.microsoft.com/office/drawing/2014/main" id="{4DC7DF9C-0CBB-4AE6-BE97-57FB4F806F2A}"/>
              </a:ext>
            </a:extLst>
          </p:cNvPr>
          <p:cNvSpPr>
            <a:spLocks noGrp="1"/>
          </p:cNvSpPr>
          <p:nvPr>
            <p:ph idx="1"/>
          </p:nvPr>
        </p:nvSpPr>
        <p:spPr/>
        <p:txBody>
          <a:bodyPr/>
          <a:lstStyle/>
          <a:p>
            <a:pPr algn="just">
              <a:buFont typeface="Arial" panose="020B0604020202020204" pitchFamily="34" charset="0"/>
              <a:buChar char="•"/>
            </a:pPr>
            <a:r>
              <a:rPr lang="en-US" sz="2000" b="0" i="0" dirty="0">
                <a:effectLst/>
              </a:rPr>
              <a:t>The Syntax directed translation scheme is a context -free grammar.</a:t>
            </a:r>
          </a:p>
          <a:p>
            <a:pPr algn="just">
              <a:buFont typeface="Arial" panose="020B0604020202020204" pitchFamily="34" charset="0"/>
              <a:buChar char="•"/>
            </a:pPr>
            <a:r>
              <a:rPr lang="en-US" sz="2000" b="0" i="0" dirty="0">
                <a:effectLst/>
              </a:rPr>
              <a:t>The syntax directed translation scheme is used to evaluate the order of semantic rules.</a:t>
            </a:r>
          </a:p>
          <a:p>
            <a:pPr algn="just">
              <a:buFont typeface="Arial" panose="020B0604020202020204" pitchFamily="34" charset="0"/>
              <a:buChar char="•"/>
            </a:pPr>
            <a:r>
              <a:rPr lang="en-US" sz="2000" b="0" i="0" dirty="0">
                <a:effectLst/>
              </a:rPr>
              <a:t>In translation scheme, the semantic rules are embedded within the right side of the productions.</a:t>
            </a:r>
          </a:p>
          <a:p>
            <a:pPr algn="just">
              <a:buFont typeface="Arial" panose="020B0604020202020204" pitchFamily="34" charset="0"/>
              <a:buChar char="•"/>
            </a:pPr>
            <a:r>
              <a:rPr lang="en-US" sz="2000" b="0" i="0" dirty="0">
                <a:effectLst/>
              </a:rPr>
              <a:t>The position at which an action is to be executed is shown by enclosed between braces. It is written within the right side of the production.</a:t>
            </a:r>
          </a:p>
          <a:p>
            <a:pPr algn="just">
              <a:buFont typeface="Arial" panose="020B0604020202020204" pitchFamily="34" charset="0"/>
              <a:buChar char="•"/>
            </a:pPr>
            <a:r>
              <a:rPr lang="en-US" sz="2000" dirty="0"/>
              <a:t>Example:- </a:t>
            </a:r>
            <a:endParaRPr lang="en-US" sz="2000" b="0" i="0" dirty="0">
              <a:effectLst/>
            </a:endParaRPr>
          </a:p>
          <a:p>
            <a:endParaRPr lang="en-IN" dirty="0"/>
          </a:p>
        </p:txBody>
      </p:sp>
      <p:pic>
        <p:nvPicPr>
          <p:cNvPr id="5" name="Picture 4">
            <a:extLst>
              <a:ext uri="{FF2B5EF4-FFF2-40B4-BE49-F238E27FC236}">
                <a16:creationId xmlns:a16="http://schemas.microsoft.com/office/drawing/2014/main" id="{F7AB23C9-5B7F-47EA-9209-F1E47009EDB1}"/>
              </a:ext>
            </a:extLst>
          </p:cNvPr>
          <p:cNvPicPr>
            <a:picLocks noChangeAspect="1"/>
          </p:cNvPicPr>
          <p:nvPr/>
        </p:nvPicPr>
        <p:blipFill>
          <a:blip r:embed="rId2"/>
          <a:stretch>
            <a:fillRect/>
          </a:stretch>
        </p:blipFill>
        <p:spPr>
          <a:xfrm>
            <a:off x="5721926" y="3682240"/>
            <a:ext cx="4393692" cy="2494723"/>
          </a:xfrm>
          <a:prstGeom prst="rect">
            <a:avLst/>
          </a:prstGeom>
        </p:spPr>
      </p:pic>
    </p:spTree>
    <p:extLst>
      <p:ext uri="{BB962C8B-B14F-4D97-AF65-F5344CB8AC3E}">
        <p14:creationId xmlns:p14="http://schemas.microsoft.com/office/powerpoint/2010/main" val="25941415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85143-6DCC-43F0-9A89-A49320A1E400}"/>
              </a:ext>
            </a:extLst>
          </p:cNvPr>
          <p:cNvSpPr>
            <a:spLocks noGrp="1"/>
          </p:cNvSpPr>
          <p:nvPr>
            <p:ph type="title"/>
          </p:nvPr>
        </p:nvSpPr>
        <p:spPr/>
        <p:txBody>
          <a:bodyPr>
            <a:normAutofit fontScale="90000"/>
          </a:bodyPr>
          <a:lstStyle/>
          <a:p>
            <a:br>
              <a:rPr lang="en-US" b="0" i="0" dirty="0">
                <a:solidFill>
                  <a:srgbClr val="610B38"/>
                </a:solidFill>
                <a:effectLst/>
                <a:latin typeface="erdana"/>
              </a:rPr>
            </a:br>
            <a:r>
              <a:rPr lang="en-US" b="0" i="0" u="sng" dirty="0">
                <a:effectLst/>
              </a:rPr>
              <a:t>Implementation of Syntax directed translation</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B34090DC-AA44-40BC-8A34-95C531A5A8BD}"/>
              </a:ext>
            </a:extLst>
          </p:cNvPr>
          <p:cNvSpPr>
            <a:spLocks noGrp="1"/>
          </p:cNvSpPr>
          <p:nvPr>
            <p:ph idx="1"/>
          </p:nvPr>
        </p:nvSpPr>
        <p:spPr/>
        <p:txBody>
          <a:bodyPr/>
          <a:lstStyle/>
          <a:p>
            <a:r>
              <a:rPr lang="en-US" sz="2000" b="0" i="0" dirty="0">
                <a:effectLst/>
              </a:rPr>
              <a:t>Syntax direct translation is implemented by constructing a parse tree and performing the actions in a left to right depth first order.</a:t>
            </a:r>
          </a:p>
          <a:p>
            <a:r>
              <a:rPr lang="en-US" sz="2000" b="0" i="0" dirty="0">
                <a:effectLst/>
              </a:rPr>
              <a:t>SDT is implementing by parse the input and produce a parse tree as a result</a:t>
            </a:r>
            <a:r>
              <a:rPr lang="en-US" b="0" i="0" dirty="0">
                <a:solidFill>
                  <a:srgbClr val="333333"/>
                </a:solidFill>
                <a:effectLst/>
                <a:latin typeface="inter-regular"/>
              </a:rPr>
              <a:t>.</a:t>
            </a:r>
          </a:p>
          <a:p>
            <a:pPr marL="0" indent="0">
              <a:buNone/>
            </a:pPr>
            <a:r>
              <a:rPr lang="en-IN" sz="2400" b="0" i="0" dirty="0">
                <a:effectLst/>
                <a:latin typeface="+mj-lt"/>
              </a:rPr>
              <a:t>Example</a:t>
            </a:r>
          </a:p>
          <a:p>
            <a:endParaRPr lang="en-IN" dirty="0"/>
          </a:p>
        </p:txBody>
      </p:sp>
      <p:pic>
        <p:nvPicPr>
          <p:cNvPr id="5" name="Picture 4">
            <a:extLst>
              <a:ext uri="{FF2B5EF4-FFF2-40B4-BE49-F238E27FC236}">
                <a16:creationId xmlns:a16="http://schemas.microsoft.com/office/drawing/2014/main" id="{6F9E7D7E-8D2F-42ED-8E42-DD7A0184A1A4}"/>
              </a:ext>
            </a:extLst>
          </p:cNvPr>
          <p:cNvPicPr>
            <a:picLocks noChangeAspect="1"/>
          </p:cNvPicPr>
          <p:nvPr/>
        </p:nvPicPr>
        <p:blipFill>
          <a:blip r:embed="rId2"/>
          <a:stretch>
            <a:fillRect/>
          </a:stretch>
        </p:blipFill>
        <p:spPr>
          <a:xfrm>
            <a:off x="1913364" y="3391266"/>
            <a:ext cx="5761219" cy="3101609"/>
          </a:xfrm>
          <a:prstGeom prst="rect">
            <a:avLst/>
          </a:prstGeom>
        </p:spPr>
      </p:pic>
    </p:spTree>
    <p:extLst>
      <p:ext uri="{BB962C8B-B14F-4D97-AF65-F5344CB8AC3E}">
        <p14:creationId xmlns:p14="http://schemas.microsoft.com/office/powerpoint/2010/main" val="33071570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0898B-6CFD-4121-A5B4-CDFADBFE9BD0}"/>
              </a:ext>
            </a:extLst>
          </p:cNvPr>
          <p:cNvSpPr>
            <a:spLocks noGrp="1"/>
          </p:cNvSpPr>
          <p:nvPr>
            <p:ph type="title"/>
          </p:nvPr>
        </p:nvSpPr>
        <p:spPr/>
        <p:txBody>
          <a:bodyPr>
            <a:normAutofit fontScale="90000"/>
          </a:bodyPr>
          <a:lstStyle/>
          <a:p>
            <a:br>
              <a:rPr lang="en-IN" b="0" i="0" dirty="0">
                <a:solidFill>
                  <a:srgbClr val="610B38"/>
                </a:solidFill>
                <a:effectLst/>
                <a:latin typeface="erdana"/>
              </a:rPr>
            </a:br>
            <a:r>
              <a:rPr lang="en-IN" sz="4900" b="0" i="0" u="sng" dirty="0">
                <a:effectLst/>
              </a:rPr>
              <a:t>Parse tree for SDT:</a:t>
            </a:r>
            <a:br>
              <a:rPr lang="en-IN" b="0" i="0" dirty="0">
                <a:solidFill>
                  <a:srgbClr val="610B38"/>
                </a:solidFill>
                <a:effectLst/>
                <a:latin typeface="erdana"/>
              </a:rPr>
            </a:br>
            <a:endParaRPr lang="en-IN" dirty="0"/>
          </a:p>
        </p:txBody>
      </p:sp>
      <p:pic>
        <p:nvPicPr>
          <p:cNvPr id="5122" name="Picture 2" descr="Implementation of Syntax directed translation">
            <a:extLst>
              <a:ext uri="{FF2B5EF4-FFF2-40B4-BE49-F238E27FC236}">
                <a16:creationId xmlns:a16="http://schemas.microsoft.com/office/drawing/2014/main" id="{B9DC3DEE-FB18-4BC4-9ED6-DAE7F4D3302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26570" y="1557268"/>
            <a:ext cx="493886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35201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C7361-BEE3-48DF-94A5-7FDBE9AAC2CE}"/>
              </a:ext>
            </a:extLst>
          </p:cNvPr>
          <p:cNvSpPr>
            <a:spLocks noGrp="1"/>
          </p:cNvSpPr>
          <p:nvPr>
            <p:ph type="title"/>
          </p:nvPr>
        </p:nvSpPr>
        <p:spPr/>
        <p:txBody>
          <a:bodyPr>
            <a:normAutofit fontScale="90000"/>
          </a:bodyPr>
          <a:lstStyle/>
          <a:p>
            <a:br>
              <a:rPr lang="en-IN" b="0" i="0" dirty="0">
                <a:solidFill>
                  <a:srgbClr val="610B38"/>
                </a:solidFill>
                <a:effectLst/>
                <a:latin typeface="erdana"/>
              </a:rPr>
            </a:br>
            <a:r>
              <a:rPr lang="en-IN" sz="4900" b="0" i="0" u="sng" dirty="0">
                <a:effectLst/>
              </a:rPr>
              <a:t>Intermediate code</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9B1CCFA6-D0A4-4A6B-AE01-B35A72FC7E2F}"/>
              </a:ext>
            </a:extLst>
          </p:cNvPr>
          <p:cNvSpPr>
            <a:spLocks noGrp="1"/>
          </p:cNvSpPr>
          <p:nvPr>
            <p:ph idx="1"/>
          </p:nvPr>
        </p:nvSpPr>
        <p:spPr>
          <a:xfrm>
            <a:off x="708991" y="1825625"/>
            <a:ext cx="10515600" cy="4351338"/>
          </a:xfrm>
        </p:spPr>
        <p:txBody>
          <a:bodyPr>
            <a:normAutofit/>
          </a:bodyPr>
          <a:lstStyle/>
          <a:p>
            <a:pPr algn="just"/>
            <a:r>
              <a:rPr lang="en-US" sz="2000" b="0" i="0" dirty="0">
                <a:effectLst/>
              </a:rPr>
              <a:t>Intermediate code is used to translate the source code into the machine code. Intermediate code lies between the high-level language and the machine language.</a:t>
            </a:r>
          </a:p>
          <a:p>
            <a:pPr algn="just">
              <a:buFont typeface="Arial" panose="020B0604020202020204" pitchFamily="34" charset="0"/>
              <a:buChar char="•"/>
            </a:pPr>
            <a:r>
              <a:rPr lang="en-US" sz="2000" b="0" i="0" dirty="0">
                <a:effectLst/>
              </a:rPr>
              <a:t>If the compiler directly translates source code into the machine code without generating intermediate code then a full native compiler is required for each new machine.</a:t>
            </a:r>
          </a:p>
          <a:p>
            <a:pPr algn="just">
              <a:buFont typeface="Arial" panose="020B0604020202020204" pitchFamily="34" charset="0"/>
              <a:buChar char="•"/>
            </a:pPr>
            <a:r>
              <a:rPr lang="en-US" sz="2000" b="0" i="0" dirty="0">
                <a:effectLst/>
              </a:rPr>
              <a:t>The intermediate code keeps the analysis portion same for all the compilers that's why it doesn't need a full compiler for every unique machine.</a:t>
            </a:r>
          </a:p>
          <a:p>
            <a:pPr algn="just">
              <a:buFont typeface="Arial" panose="020B0604020202020204" pitchFamily="34" charset="0"/>
              <a:buChar char="•"/>
            </a:pPr>
            <a:r>
              <a:rPr lang="en-US" sz="2000" b="0" i="0" dirty="0">
                <a:effectLst/>
              </a:rPr>
              <a:t>Intermediate code generator receives input from its predecessor phase and semantic analyzer phase. It takes input in the form of an annotated syntax tree.</a:t>
            </a:r>
          </a:p>
          <a:p>
            <a:pPr algn="just">
              <a:buFont typeface="Arial" panose="020B0604020202020204" pitchFamily="34" charset="0"/>
              <a:buChar char="•"/>
            </a:pPr>
            <a:r>
              <a:rPr lang="en-US" sz="2000" b="0" i="0" dirty="0">
                <a:effectLst/>
              </a:rPr>
              <a:t>Using the intermediate code, the second phase of the compiler synthesis phase is changed according to the target machine.</a:t>
            </a:r>
          </a:p>
          <a:p>
            <a:pPr algn="just"/>
            <a:endParaRPr lang="en-IN" sz="2000" dirty="0"/>
          </a:p>
        </p:txBody>
      </p:sp>
      <p:pic>
        <p:nvPicPr>
          <p:cNvPr id="6146" name="Picture 2" descr="Intermediate code">
            <a:extLst>
              <a:ext uri="{FF2B5EF4-FFF2-40B4-BE49-F238E27FC236}">
                <a16:creationId xmlns:a16="http://schemas.microsoft.com/office/drawing/2014/main" id="{9B45058A-A1D6-451A-BCC4-B38D503AD0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5003" y="5295693"/>
            <a:ext cx="5924550" cy="600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63687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A330B-13F4-45C4-878A-2E00C3A37DC9}"/>
              </a:ext>
            </a:extLst>
          </p:cNvPr>
          <p:cNvSpPr>
            <a:spLocks noGrp="1"/>
          </p:cNvSpPr>
          <p:nvPr>
            <p:ph type="title"/>
          </p:nvPr>
        </p:nvSpPr>
        <p:spPr/>
        <p:txBody>
          <a:bodyPr>
            <a:normAutofit fontScale="90000"/>
          </a:bodyPr>
          <a:lstStyle/>
          <a:p>
            <a:br>
              <a:rPr lang="en-IN" b="0" i="0" dirty="0">
                <a:solidFill>
                  <a:srgbClr val="610B38"/>
                </a:solidFill>
                <a:effectLst/>
                <a:latin typeface="erdana"/>
              </a:rPr>
            </a:br>
            <a:r>
              <a:rPr lang="en-IN" sz="4900" b="0" i="0" u="sng" dirty="0">
                <a:effectLst/>
              </a:rPr>
              <a:t>Intermediate representation</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3E6B14EC-C412-4B6B-84EF-BC3715882C6A}"/>
              </a:ext>
            </a:extLst>
          </p:cNvPr>
          <p:cNvSpPr>
            <a:spLocks noGrp="1"/>
          </p:cNvSpPr>
          <p:nvPr>
            <p:ph idx="1"/>
          </p:nvPr>
        </p:nvSpPr>
        <p:spPr/>
        <p:txBody>
          <a:bodyPr>
            <a:normAutofit/>
          </a:bodyPr>
          <a:lstStyle/>
          <a:p>
            <a:pPr marL="0" indent="0">
              <a:buNone/>
            </a:pPr>
            <a:r>
              <a:rPr lang="en-US" sz="2400" b="0" i="0" dirty="0">
                <a:effectLst/>
                <a:latin typeface="+mj-lt"/>
              </a:rPr>
              <a:t>Intermediate code can be represented in two ways:</a:t>
            </a:r>
          </a:p>
          <a:p>
            <a:pPr marL="0" indent="0" algn="just">
              <a:buNone/>
            </a:pPr>
            <a:r>
              <a:rPr lang="en-US" sz="2400" b="0" i="0" dirty="0">
                <a:effectLst/>
                <a:latin typeface="+mj-lt"/>
              </a:rPr>
              <a:t>1. High Level intermediate code</a:t>
            </a:r>
          </a:p>
          <a:p>
            <a:pPr marL="0" indent="0" algn="just">
              <a:buNone/>
            </a:pPr>
            <a:r>
              <a:rPr lang="en-US" sz="1800" b="0" i="0" dirty="0">
                <a:effectLst/>
              </a:rPr>
              <a:t>High level intermediate code can be represented as source code. To enhance performance of source code, we can easily apply code modification. But to optimize the target machine, it is less preferred</a:t>
            </a:r>
            <a:r>
              <a:rPr lang="en-US" sz="1800" b="0" i="0" dirty="0">
                <a:solidFill>
                  <a:srgbClr val="333333"/>
                </a:solidFill>
                <a:effectLst/>
                <a:latin typeface="inter-regular"/>
              </a:rPr>
              <a:t>.</a:t>
            </a:r>
          </a:p>
          <a:p>
            <a:pPr marL="0" indent="0" algn="just">
              <a:buNone/>
            </a:pPr>
            <a:r>
              <a:rPr lang="en-US" sz="2400" b="0" i="0" dirty="0">
                <a:effectLst/>
                <a:latin typeface="+mj-lt"/>
              </a:rPr>
              <a:t>2. Low Level intermediate code</a:t>
            </a:r>
          </a:p>
          <a:p>
            <a:pPr marL="0" indent="0" algn="just">
              <a:buNone/>
            </a:pPr>
            <a:r>
              <a:rPr lang="en-US" sz="1800" b="0" i="0" dirty="0">
                <a:effectLst/>
              </a:rPr>
              <a:t>Low level intermediate code is close to the target machine, which makes it suitable for register and memory allocation etc. it is used for machine-dependent optimizations.</a:t>
            </a:r>
          </a:p>
          <a:p>
            <a:pPr marL="0" indent="0">
              <a:buNone/>
            </a:pPr>
            <a:br>
              <a:rPr lang="en-US" sz="1600" dirty="0"/>
            </a:br>
            <a:endParaRPr lang="en-IN" sz="2400" dirty="0">
              <a:latin typeface="+mj-lt"/>
            </a:endParaRPr>
          </a:p>
        </p:txBody>
      </p:sp>
    </p:spTree>
    <p:extLst>
      <p:ext uri="{BB962C8B-B14F-4D97-AF65-F5344CB8AC3E}">
        <p14:creationId xmlns:p14="http://schemas.microsoft.com/office/powerpoint/2010/main" val="2826763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ADF8F-B42C-B748-AB9E-055ACAEA56F2}"/>
              </a:ext>
            </a:extLst>
          </p:cNvPr>
          <p:cNvSpPr>
            <a:spLocks noGrp="1"/>
          </p:cNvSpPr>
          <p:nvPr>
            <p:ph type="title"/>
          </p:nvPr>
        </p:nvSpPr>
        <p:spPr>
          <a:xfrm>
            <a:off x="524741" y="620392"/>
            <a:ext cx="3808268" cy="5504688"/>
          </a:xfrm>
        </p:spPr>
        <p:txBody>
          <a:bodyPr>
            <a:normAutofit/>
          </a:bodyPr>
          <a:lstStyle/>
          <a:p>
            <a:r>
              <a:rPr lang="en-US" sz="6000" dirty="0">
                <a:solidFill>
                  <a:schemeClr val="accent5"/>
                </a:solidFill>
              </a:rPr>
              <a:t>Issues in Code Generator:</a:t>
            </a:r>
          </a:p>
        </p:txBody>
      </p:sp>
      <p:graphicFrame>
        <p:nvGraphicFramePr>
          <p:cNvPr id="5" name="Content Placeholder 2">
            <a:extLst>
              <a:ext uri="{FF2B5EF4-FFF2-40B4-BE49-F238E27FC236}">
                <a16:creationId xmlns:a16="http://schemas.microsoft.com/office/drawing/2014/main" id="{4954713B-8841-BAEF-8D35-77C115CF3EDB}"/>
              </a:ext>
            </a:extLst>
          </p:cNvPr>
          <p:cNvGraphicFramePr>
            <a:graphicFrameLocks noGrp="1"/>
          </p:cNvGraphicFramePr>
          <p:nvPr>
            <p:ph idx="1"/>
            <p:extLst>
              <p:ext uri="{D42A27DB-BD31-4B8C-83A1-F6EECF244321}">
                <p14:modId xmlns:p14="http://schemas.microsoft.com/office/powerpoint/2010/main" val="223508542"/>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588113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C5AEE-C0B1-40E4-AF0C-B7F3A80D616B}"/>
              </a:ext>
            </a:extLst>
          </p:cNvPr>
          <p:cNvSpPr>
            <a:spLocks noGrp="1"/>
          </p:cNvSpPr>
          <p:nvPr>
            <p:ph type="title"/>
          </p:nvPr>
        </p:nvSpPr>
        <p:spPr/>
        <p:txBody>
          <a:bodyPr/>
          <a:lstStyle/>
          <a:p>
            <a:r>
              <a:rPr lang="en-IN" b="0" i="0" u="sng" dirty="0">
                <a:effectLst/>
              </a:rPr>
              <a:t>Postfix Notation</a:t>
            </a:r>
          </a:p>
        </p:txBody>
      </p:sp>
      <p:sp>
        <p:nvSpPr>
          <p:cNvPr id="3" name="Content Placeholder 2">
            <a:extLst>
              <a:ext uri="{FF2B5EF4-FFF2-40B4-BE49-F238E27FC236}">
                <a16:creationId xmlns:a16="http://schemas.microsoft.com/office/drawing/2014/main" id="{0374E7BA-B313-418F-88B7-8891862BF35B}"/>
              </a:ext>
            </a:extLst>
          </p:cNvPr>
          <p:cNvSpPr>
            <a:spLocks noGrp="1"/>
          </p:cNvSpPr>
          <p:nvPr>
            <p:ph idx="1"/>
          </p:nvPr>
        </p:nvSpPr>
        <p:spPr/>
        <p:txBody>
          <a:bodyPr>
            <a:normAutofit/>
          </a:bodyPr>
          <a:lstStyle/>
          <a:p>
            <a:pPr algn="just">
              <a:buFont typeface="Arial" panose="020B0604020202020204" pitchFamily="34" charset="0"/>
              <a:buChar char="•"/>
            </a:pPr>
            <a:r>
              <a:rPr lang="en-US" sz="2400" b="0" i="0" dirty="0">
                <a:effectLst/>
              </a:rPr>
              <a:t>Postfix notation is the useful form of intermediate code if the given language is expressions.</a:t>
            </a:r>
          </a:p>
          <a:p>
            <a:pPr algn="just">
              <a:buFont typeface="Arial" panose="020B0604020202020204" pitchFamily="34" charset="0"/>
              <a:buChar char="•"/>
            </a:pPr>
            <a:r>
              <a:rPr lang="en-US" sz="2400" b="0" i="0" dirty="0">
                <a:effectLst/>
              </a:rPr>
              <a:t>Postfix notation is also called as 'suffix notation' and 'reverse polish'.</a:t>
            </a:r>
          </a:p>
          <a:p>
            <a:pPr algn="just">
              <a:buFont typeface="Arial" panose="020B0604020202020204" pitchFamily="34" charset="0"/>
              <a:buChar char="•"/>
            </a:pPr>
            <a:r>
              <a:rPr lang="en-US" sz="2400" b="0" i="0" dirty="0">
                <a:effectLst/>
              </a:rPr>
              <a:t>Postfix notation is a linear representation of a syntax tree.</a:t>
            </a:r>
          </a:p>
          <a:p>
            <a:pPr algn="just">
              <a:buFont typeface="Arial" panose="020B0604020202020204" pitchFamily="34" charset="0"/>
              <a:buChar char="•"/>
            </a:pPr>
            <a:r>
              <a:rPr lang="en-US" sz="2400" b="0" i="0" dirty="0">
                <a:effectLst/>
              </a:rPr>
              <a:t>In the postfix notation, any expression can be written unambiguously without parentheses.</a:t>
            </a:r>
          </a:p>
          <a:p>
            <a:pPr algn="just">
              <a:buFont typeface="Arial" panose="020B0604020202020204" pitchFamily="34" charset="0"/>
              <a:buChar char="•"/>
            </a:pPr>
            <a:r>
              <a:rPr lang="en-US" sz="2400" b="0" i="0" dirty="0">
                <a:effectLst/>
              </a:rPr>
              <a:t>The ordinary (infix) way of writing the sum of x and y is with operator in the middle: x * y. But in the postfix notation, we place the operator at the right end as </a:t>
            </a:r>
            <a:r>
              <a:rPr lang="en-US" sz="2400" b="0" i="0" dirty="0" err="1">
                <a:effectLst/>
              </a:rPr>
              <a:t>xy</a:t>
            </a:r>
            <a:r>
              <a:rPr lang="en-US" sz="2400" b="0" i="0" dirty="0">
                <a:effectLst/>
              </a:rPr>
              <a:t> *.</a:t>
            </a:r>
          </a:p>
          <a:p>
            <a:pPr algn="just">
              <a:buFont typeface="Arial" panose="020B0604020202020204" pitchFamily="34" charset="0"/>
              <a:buChar char="•"/>
            </a:pPr>
            <a:r>
              <a:rPr lang="en-US" sz="2400" b="0" i="0" dirty="0">
                <a:effectLst/>
              </a:rPr>
              <a:t>In postfix notation, the operator follows the operand.</a:t>
            </a:r>
          </a:p>
          <a:p>
            <a:endParaRPr lang="en-IN" dirty="0"/>
          </a:p>
        </p:txBody>
      </p:sp>
    </p:spTree>
    <p:extLst>
      <p:ext uri="{BB962C8B-B14F-4D97-AF65-F5344CB8AC3E}">
        <p14:creationId xmlns:p14="http://schemas.microsoft.com/office/powerpoint/2010/main" val="11692280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5D4B-EBDB-4E29-838F-4A06EEF97F11}"/>
              </a:ext>
            </a:extLst>
          </p:cNvPr>
          <p:cNvSpPr>
            <a:spLocks noGrp="1"/>
          </p:cNvSpPr>
          <p:nvPr>
            <p:ph type="title"/>
          </p:nvPr>
        </p:nvSpPr>
        <p:spPr/>
        <p:txBody>
          <a:bodyPr/>
          <a:lstStyle/>
          <a:p>
            <a:r>
              <a:rPr lang="en-US" u="sng" dirty="0"/>
              <a:t>Example of Postfix Notation</a:t>
            </a:r>
            <a:endParaRPr lang="en-IN" u="sng" dirty="0"/>
          </a:p>
        </p:txBody>
      </p:sp>
      <p:pic>
        <p:nvPicPr>
          <p:cNvPr id="5" name="Content Placeholder 4">
            <a:extLst>
              <a:ext uri="{FF2B5EF4-FFF2-40B4-BE49-F238E27FC236}">
                <a16:creationId xmlns:a16="http://schemas.microsoft.com/office/drawing/2014/main" id="{02B3A2A6-F2D8-454C-B2C9-0484CFA8759C}"/>
              </a:ext>
            </a:extLst>
          </p:cNvPr>
          <p:cNvPicPr>
            <a:picLocks noGrp="1" noChangeAspect="1"/>
          </p:cNvPicPr>
          <p:nvPr>
            <p:ph idx="1"/>
          </p:nvPr>
        </p:nvPicPr>
        <p:blipFill>
          <a:blip r:embed="rId2"/>
          <a:stretch>
            <a:fillRect/>
          </a:stretch>
        </p:blipFill>
        <p:spPr>
          <a:xfrm>
            <a:off x="1381532" y="2139070"/>
            <a:ext cx="7818798" cy="2949196"/>
          </a:xfrm>
        </p:spPr>
      </p:pic>
    </p:spTree>
    <p:extLst>
      <p:ext uri="{BB962C8B-B14F-4D97-AF65-F5344CB8AC3E}">
        <p14:creationId xmlns:p14="http://schemas.microsoft.com/office/powerpoint/2010/main" val="11405967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6D02B-8E24-451E-A44D-14162624FABD}"/>
              </a:ext>
            </a:extLst>
          </p:cNvPr>
          <p:cNvSpPr>
            <a:spLocks noGrp="1"/>
          </p:cNvSpPr>
          <p:nvPr>
            <p:ph type="title"/>
          </p:nvPr>
        </p:nvSpPr>
        <p:spPr/>
        <p:txBody>
          <a:bodyPr>
            <a:normAutofit fontScale="90000"/>
          </a:bodyPr>
          <a:lstStyle/>
          <a:p>
            <a:br>
              <a:rPr lang="en-US" b="0" i="0" dirty="0">
                <a:solidFill>
                  <a:srgbClr val="610B38"/>
                </a:solidFill>
                <a:effectLst/>
                <a:latin typeface="erdana"/>
              </a:rPr>
            </a:br>
            <a:r>
              <a:rPr lang="en-US" sz="4900" b="0" i="0" u="sng" dirty="0">
                <a:effectLst/>
              </a:rPr>
              <a:t>Parse tree and Syntax tree</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A73C1463-DAB1-4F35-90C7-7F0466839193}"/>
              </a:ext>
            </a:extLst>
          </p:cNvPr>
          <p:cNvSpPr>
            <a:spLocks noGrp="1"/>
          </p:cNvSpPr>
          <p:nvPr>
            <p:ph idx="1"/>
          </p:nvPr>
        </p:nvSpPr>
        <p:spPr/>
        <p:txBody>
          <a:bodyPr>
            <a:normAutofit/>
          </a:bodyPr>
          <a:lstStyle/>
          <a:p>
            <a:pPr marL="0" indent="0">
              <a:buNone/>
            </a:pPr>
            <a:r>
              <a:rPr lang="en-US" sz="2400" b="0" i="0" dirty="0">
                <a:effectLst/>
              </a:rPr>
              <a:t>When you create a parse tree then it contains more details than actually needed. So, it is very difficult to compiler to parse the parse tree. Take the following parse tree as an example:</a:t>
            </a:r>
          </a:p>
          <a:p>
            <a:pPr algn="just">
              <a:buFont typeface="Arial" panose="020B0604020202020204" pitchFamily="34" charset="0"/>
              <a:buChar char="•"/>
            </a:pPr>
            <a:r>
              <a:rPr lang="en-US" sz="1800" b="0" i="0" dirty="0">
                <a:effectLst/>
              </a:rPr>
              <a:t>In the parse tree, most of the leaf nodes are single child to their parent nodes.</a:t>
            </a:r>
          </a:p>
          <a:p>
            <a:pPr algn="just">
              <a:buFont typeface="Arial" panose="020B0604020202020204" pitchFamily="34" charset="0"/>
              <a:buChar char="•"/>
            </a:pPr>
            <a:r>
              <a:rPr lang="en-US" sz="1800" b="0" i="0" dirty="0">
                <a:effectLst/>
              </a:rPr>
              <a:t>In the syntax tree, we can eliminate this extra information.</a:t>
            </a:r>
          </a:p>
          <a:p>
            <a:pPr algn="just">
              <a:buFont typeface="Arial" panose="020B0604020202020204" pitchFamily="34" charset="0"/>
              <a:buChar char="•"/>
            </a:pPr>
            <a:r>
              <a:rPr lang="en-US" sz="1800" b="0" i="0" dirty="0">
                <a:effectLst/>
              </a:rPr>
              <a:t>Syntax tree is a variant of parse tree. In the syntax tree, interior nodes are operators and leaves are operands.</a:t>
            </a:r>
          </a:p>
          <a:p>
            <a:pPr algn="just">
              <a:buFont typeface="Arial" panose="020B0604020202020204" pitchFamily="34" charset="0"/>
              <a:buChar char="•"/>
            </a:pPr>
            <a:r>
              <a:rPr lang="en-US" sz="1800" b="0" i="0" dirty="0">
                <a:effectLst/>
              </a:rPr>
              <a:t>Syntax tree is usually used when represent a program in a tree structure.</a:t>
            </a:r>
          </a:p>
          <a:p>
            <a:pPr marL="0" indent="0">
              <a:buNone/>
            </a:pPr>
            <a:endParaRPr lang="en-IN" sz="2000" dirty="0"/>
          </a:p>
        </p:txBody>
      </p:sp>
      <p:pic>
        <p:nvPicPr>
          <p:cNvPr id="5" name="Picture 4">
            <a:extLst>
              <a:ext uri="{FF2B5EF4-FFF2-40B4-BE49-F238E27FC236}">
                <a16:creationId xmlns:a16="http://schemas.microsoft.com/office/drawing/2014/main" id="{28895F32-7765-4BB6-A71B-50115194080B}"/>
              </a:ext>
            </a:extLst>
          </p:cNvPr>
          <p:cNvPicPr>
            <a:picLocks noChangeAspect="1"/>
          </p:cNvPicPr>
          <p:nvPr/>
        </p:nvPicPr>
        <p:blipFill>
          <a:blip r:embed="rId2"/>
          <a:stretch>
            <a:fillRect/>
          </a:stretch>
        </p:blipFill>
        <p:spPr>
          <a:xfrm>
            <a:off x="8823741" y="2647620"/>
            <a:ext cx="2530059" cy="3025402"/>
          </a:xfrm>
          <a:prstGeom prst="rect">
            <a:avLst/>
          </a:prstGeom>
        </p:spPr>
      </p:pic>
    </p:spTree>
    <p:extLst>
      <p:ext uri="{BB962C8B-B14F-4D97-AF65-F5344CB8AC3E}">
        <p14:creationId xmlns:p14="http://schemas.microsoft.com/office/powerpoint/2010/main" val="22099426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402DF-BC7E-4ACA-93DF-E7FAC6E980DE}"/>
              </a:ext>
            </a:extLst>
          </p:cNvPr>
          <p:cNvSpPr>
            <a:spLocks noGrp="1"/>
          </p:cNvSpPr>
          <p:nvPr>
            <p:ph type="title"/>
          </p:nvPr>
        </p:nvSpPr>
        <p:spPr/>
        <p:txBody>
          <a:bodyPr/>
          <a:lstStyle/>
          <a:p>
            <a:r>
              <a:rPr lang="en-US" sz="4400" b="0" i="0" u="sng" dirty="0">
                <a:effectLst/>
              </a:rPr>
              <a:t>Syntax tree</a:t>
            </a:r>
            <a:endParaRPr lang="en-IN" dirty="0"/>
          </a:p>
        </p:txBody>
      </p:sp>
      <p:sp>
        <p:nvSpPr>
          <p:cNvPr id="3" name="Content Placeholder 2">
            <a:extLst>
              <a:ext uri="{FF2B5EF4-FFF2-40B4-BE49-F238E27FC236}">
                <a16:creationId xmlns:a16="http://schemas.microsoft.com/office/drawing/2014/main" id="{BF8559EB-BF5E-4716-B83D-89EC91187D57}"/>
              </a:ext>
            </a:extLst>
          </p:cNvPr>
          <p:cNvSpPr>
            <a:spLocks noGrp="1"/>
          </p:cNvSpPr>
          <p:nvPr>
            <p:ph idx="1"/>
          </p:nvPr>
        </p:nvSpPr>
        <p:spPr>
          <a:xfrm>
            <a:off x="758686" y="1974712"/>
            <a:ext cx="10515600" cy="4351338"/>
          </a:xfrm>
        </p:spPr>
        <p:txBody>
          <a:bodyPr/>
          <a:lstStyle/>
          <a:p>
            <a:r>
              <a:rPr lang="en-US" sz="2000" b="0" i="0" dirty="0">
                <a:solidFill>
                  <a:srgbClr val="333333"/>
                </a:solidFill>
                <a:effectLst/>
              </a:rPr>
              <a:t>A sentence </a:t>
            </a:r>
            <a:r>
              <a:rPr lang="en-US" sz="2000" b="1" i="0" dirty="0">
                <a:solidFill>
                  <a:srgbClr val="333333"/>
                </a:solidFill>
                <a:effectLst/>
              </a:rPr>
              <a:t>id + id * id</a:t>
            </a:r>
            <a:r>
              <a:rPr lang="en-US" sz="2000" b="0" i="0" dirty="0">
                <a:solidFill>
                  <a:srgbClr val="333333"/>
                </a:solidFill>
                <a:effectLst/>
              </a:rPr>
              <a:t> would have the following syntax tree:</a:t>
            </a:r>
          </a:p>
          <a:p>
            <a:pPr marL="0" indent="0">
              <a:buNone/>
            </a:pPr>
            <a:endParaRPr lang="en-IN" dirty="0"/>
          </a:p>
          <a:p>
            <a:pPr marL="0" indent="0">
              <a:buNone/>
            </a:pPr>
            <a:endParaRPr lang="en-IN" dirty="0"/>
          </a:p>
          <a:p>
            <a:pPr marL="0" indent="0">
              <a:buNone/>
            </a:pPr>
            <a:endParaRPr lang="en-IN" dirty="0"/>
          </a:p>
          <a:p>
            <a:pPr marL="0" indent="0">
              <a:buNone/>
            </a:pPr>
            <a:endParaRPr lang="en-IN" dirty="0"/>
          </a:p>
          <a:p>
            <a:r>
              <a:rPr lang="en-US" sz="1800" dirty="0"/>
              <a:t>Abstract syntax trees are important data structures in a compiler. </a:t>
            </a:r>
          </a:p>
          <a:p>
            <a:r>
              <a:rPr lang="en-US" sz="1800" dirty="0"/>
              <a:t>It contains the least unnecessary information.</a:t>
            </a:r>
          </a:p>
          <a:p>
            <a:r>
              <a:rPr lang="en-US" sz="1800" b="0" i="0" dirty="0">
                <a:solidFill>
                  <a:srgbClr val="333333"/>
                </a:solidFill>
                <a:effectLst/>
              </a:rPr>
              <a:t>Abstract syntax trees can be represented as:- </a:t>
            </a:r>
            <a:endParaRPr lang="en-IN" sz="1800" dirty="0"/>
          </a:p>
          <a:p>
            <a:endParaRPr lang="en-US" sz="1400" b="0" i="0" dirty="0">
              <a:solidFill>
                <a:srgbClr val="333333"/>
              </a:solidFill>
              <a:effectLst/>
              <a:latin typeface="inter-regular"/>
            </a:endParaRPr>
          </a:p>
        </p:txBody>
      </p:sp>
      <p:pic>
        <p:nvPicPr>
          <p:cNvPr id="5" name="Picture 4">
            <a:extLst>
              <a:ext uri="{FF2B5EF4-FFF2-40B4-BE49-F238E27FC236}">
                <a16:creationId xmlns:a16="http://schemas.microsoft.com/office/drawing/2014/main" id="{51BCAB4D-1A5B-477C-8E04-E713235232A7}"/>
              </a:ext>
            </a:extLst>
          </p:cNvPr>
          <p:cNvPicPr>
            <a:picLocks noChangeAspect="1"/>
          </p:cNvPicPr>
          <p:nvPr/>
        </p:nvPicPr>
        <p:blipFill>
          <a:blip r:embed="rId2"/>
          <a:stretch>
            <a:fillRect/>
          </a:stretch>
        </p:blipFill>
        <p:spPr>
          <a:xfrm>
            <a:off x="1625268" y="2564055"/>
            <a:ext cx="2560542" cy="1729890"/>
          </a:xfrm>
          <a:prstGeom prst="rect">
            <a:avLst/>
          </a:prstGeom>
        </p:spPr>
      </p:pic>
      <p:pic>
        <p:nvPicPr>
          <p:cNvPr id="7" name="Picture 6">
            <a:extLst>
              <a:ext uri="{FF2B5EF4-FFF2-40B4-BE49-F238E27FC236}">
                <a16:creationId xmlns:a16="http://schemas.microsoft.com/office/drawing/2014/main" id="{63D97162-EBE3-43E4-B19C-67B4EA773983}"/>
              </a:ext>
            </a:extLst>
          </p:cNvPr>
          <p:cNvPicPr>
            <a:picLocks noChangeAspect="1"/>
          </p:cNvPicPr>
          <p:nvPr/>
        </p:nvPicPr>
        <p:blipFill>
          <a:blip r:embed="rId3"/>
          <a:stretch>
            <a:fillRect/>
          </a:stretch>
        </p:blipFill>
        <p:spPr>
          <a:xfrm>
            <a:off x="6232315" y="4849736"/>
            <a:ext cx="3531225" cy="1663258"/>
          </a:xfrm>
          <a:prstGeom prst="rect">
            <a:avLst/>
          </a:prstGeom>
        </p:spPr>
      </p:pic>
    </p:spTree>
    <p:extLst>
      <p:ext uri="{BB962C8B-B14F-4D97-AF65-F5344CB8AC3E}">
        <p14:creationId xmlns:p14="http://schemas.microsoft.com/office/powerpoint/2010/main" val="25718449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F5F5A-1841-4F06-B640-E0E32D6C2BFF}"/>
              </a:ext>
            </a:extLst>
          </p:cNvPr>
          <p:cNvSpPr>
            <a:spLocks noGrp="1"/>
          </p:cNvSpPr>
          <p:nvPr>
            <p:ph type="title"/>
          </p:nvPr>
        </p:nvSpPr>
        <p:spPr/>
        <p:txBody>
          <a:bodyPr>
            <a:normAutofit fontScale="90000"/>
          </a:bodyPr>
          <a:lstStyle/>
          <a:p>
            <a:br>
              <a:rPr lang="en-IN" b="0" i="0" dirty="0">
                <a:solidFill>
                  <a:srgbClr val="610B38"/>
                </a:solidFill>
                <a:effectLst/>
                <a:latin typeface="erdana"/>
              </a:rPr>
            </a:br>
            <a:r>
              <a:rPr lang="en-IN" sz="4900" i="0" u="sng" dirty="0">
                <a:effectLst/>
              </a:rPr>
              <a:t>Three address code</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81EF176F-AB82-46E1-B4A3-45009CF3F175}"/>
              </a:ext>
            </a:extLst>
          </p:cNvPr>
          <p:cNvSpPr>
            <a:spLocks noGrp="1"/>
          </p:cNvSpPr>
          <p:nvPr>
            <p:ph idx="1"/>
          </p:nvPr>
        </p:nvSpPr>
        <p:spPr/>
        <p:txBody>
          <a:bodyPr/>
          <a:lstStyle/>
          <a:p>
            <a:pPr algn="just">
              <a:buFont typeface="Arial" panose="020B0604020202020204" pitchFamily="34" charset="0"/>
              <a:buChar char="•"/>
            </a:pPr>
            <a:r>
              <a:rPr lang="en-US" sz="2000" b="0" i="0" dirty="0">
                <a:effectLst/>
              </a:rPr>
              <a:t>Three-address code is an intermediate code. It is used by the optimizing compilers.</a:t>
            </a:r>
          </a:p>
          <a:p>
            <a:pPr algn="just">
              <a:buFont typeface="Arial" panose="020B0604020202020204" pitchFamily="34" charset="0"/>
              <a:buChar char="•"/>
            </a:pPr>
            <a:r>
              <a:rPr lang="en-US" sz="2000" b="0" i="0" dirty="0">
                <a:effectLst/>
              </a:rPr>
              <a:t>In three-address code, the given expression is broken down into several separate instructions. These instructions can easily translate into assembly language.</a:t>
            </a:r>
          </a:p>
          <a:p>
            <a:pPr algn="just">
              <a:buFont typeface="Arial" panose="020B0604020202020204" pitchFamily="34" charset="0"/>
              <a:buChar char="•"/>
            </a:pPr>
            <a:r>
              <a:rPr lang="en-US" sz="2000" b="0" i="0" dirty="0">
                <a:effectLst/>
              </a:rPr>
              <a:t>Each Three address code instruction has at most three operands. It is a combination of assignment and a binary operator.</a:t>
            </a:r>
          </a:p>
          <a:p>
            <a:pPr rtl="0">
              <a:spcBef>
                <a:spcPts val="0"/>
              </a:spcBef>
              <a:spcAft>
                <a:spcPts val="1200"/>
              </a:spcAft>
            </a:pPr>
            <a:endParaRPr lang="en-IN" sz="1800" b="1" i="0" u="none" strike="noStrike" dirty="0">
              <a:solidFill>
                <a:srgbClr val="273239"/>
              </a:solidFill>
              <a:effectLst/>
              <a:latin typeface="Times New Roman" panose="02020603050405020304" pitchFamily="18" charset="0"/>
            </a:endParaRPr>
          </a:p>
          <a:p>
            <a:pPr rtl="0">
              <a:spcBef>
                <a:spcPts val="0"/>
              </a:spcBef>
              <a:spcAft>
                <a:spcPts val="1200"/>
              </a:spcAft>
            </a:pPr>
            <a:r>
              <a:rPr lang="en-IN" sz="2000" i="0" u="none" strike="noStrike" dirty="0">
                <a:effectLst/>
              </a:rPr>
              <a:t>General representation –</a:t>
            </a:r>
            <a:endParaRPr lang="en-IN" sz="3200" dirty="0">
              <a:effectLst/>
            </a:endParaRPr>
          </a:p>
          <a:p>
            <a:pPr marL="0" marR="190500" indent="0" rtl="0">
              <a:spcBef>
                <a:spcPts val="0"/>
              </a:spcBef>
              <a:spcAft>
                <a:spcPts val="800"/>
              </a:spcAft>
              <a:buNone/>
            </a:pPr>
            <a:r>
              <a:rPr lang="en-IN" sz="2000" i="0" u="none" strike="noStrike" dirty="0">
                <a:effectLst/>
              </a:rPr>
              <a:t>	 a = b op c</a:t>
            </a:r>
            <a:endParaRPr lang="en-IN" sz="3200" dirty="0">
              <a:effectLst/>
            </a:endParaRPr>
          </a:p>
          <a:p>
            <a:pPr marL="0" indent="0">
              <a:buNone/>
            </a:pPr>
            <a:br>
              <a:rPr lang="en-IN" dirty="0"/>
            </a:br>
            <a:endParaRPr lang="en-IN" dirty="0"/>
          </a:p>
        </p:txBody>
      </p:sp>
    </p:spTree>
    <p:extLst>
      <p:ext uri="{BB962C8B-B14F-4D97-AF65-F5344CB8AC3E}">
        <p14:creationId xmlns:p14="http://schemas.microsoft.com/office/powerpoint/2010/main" val="13176128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2C413-E018-40BA-8082-50064ADB23D0}"/>
              </a:ext>
            </a:extLst>
          </p:cNvPr>
          <p:cNvSpPr>
            <a:spLocks noGrp="1"/>
          </p:cNvSpPr>
          <p:nvPr>
            <p:ph type="title"/>
          </p:nvPr>
        </p:nvSpPr>
        <p:spPr/>
        <p:txBody>
          <a:bodyPr>
            <a:normAutofit fontScale="90000"/>
          </a:bodyPr>
          <a:lstStyle/>
          <a:p>
            <a:pPr rtl="0">
              <a:spcBef>
                <a:spcPts val="0"/>
              </a:spcBef>
              <a:spcAft>
                <a:spcPts val="0"/>
              </a:spcAft>
            </a:pPr>
            <a:br>
              <a:rPr lang="en-IN" i="0" u="sng" dirty="0">
                <a:solidFill>
                  <a:srgbClr val="000000"/>
                </a:solidFill>
                <a:effectLst/>
              </a:rPr>
            </a:br>
            <a:br>
              <a:rPr lang="en-IN" i="0" u="sng" dirty="0">
                <a:solidFill>
                  <a:srgbClr val="000000"/>
                </a:solidFill>
                <a:effectLst/>
              </a:rPr>
            </a:br>
            <a:r>
              <a:rPr lang="en-IN" i="0" u="sng" dirty="0">
                <a:solidFill>
                  <a:srgbClr val="000000"/>
                </a:solidFill>
                <a:effectLst/>
              </a:rPr>
              <a:t>Types of Three-address codes</a:t>
            </a:r>
            <a:br>
              <a:rPr lang="en-IN" b="0" dirty="0">
                <a:effectLst/>
              </a:rPr>
            </a:br>
            <a:br>
              <a:rPr lang="en-IN" dirty="0"/>
            </a:br>
            <a:endParaRPr lang="en-IN" dirty="0"/>
          </a:p>
        </p:txBody>
      </p:sp>
      <p:pic>
        <p:nvPicPr>
          <p:cNvPr id="7172" name="Picture 4">
            <a:extLst>
              <a:ext uri="{FF2B5EF4-FFF2-40B4-BE49-F238E27FC236}">
                <a16:creationId xmlns:a16="http://schemas.microsoft.com/office/drawing/2014/main" id="{503B68EC-71C0-407C-8188-9019C7CDCC4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96139" y="2200594"/>
            <a:ext cx="2909266" cy="2995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52486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2047A-C6C0-4880-9E5D-E95FEC7E4C91}"/>
              </a:ext>
            </a:extLst>
          </p:cNvPr>
          <p:cNvSpPr>
            <a:spLocks noGrp="1"/>
          </p:cNvSpPr>
          <p:nvPr>
            <p:ph type="title"/>
          </p:nvPr>
        </p:nvSpPr>
        <p:spPr/>
        <p:txBody>
          <a:bodyPr>
            <a:normAutofit fontScale="90000"/>
          </a:bodyPr>
          <a:lstStyle/>
          <a:p>
            <a:pPr rtl="0">
              <a:spcBef>
                <a:spcPts val="0"/>
              </a:spcBef>
              <a:spcAft>
                <a:spcPts val="0"/>
              </a:spcAft>
            </a:pPr>
            <a:br>
              <a:rPr lang="en-IN" sz="4900" i="0" u="sng" dirty="0">
                <a:solidFill>
                  <a:srgbClr val="000000"/>
                </a:solidFill>
                <a:effectLst/>
              </a:rPr>
            </a:br>
            <a:br>
              <a:rPr lang="en-IN" sz="4900" i="0" u="sng" dirty="0">
                <a:solidFill>
                  <a:srgbClr val="000000"/>
                </a:solidFill>
                <a:effectLst/>
              </a:rPr>
            </a:br>
            <a:r>
              <a:rPr lang="en-IN" sz="4900" i="0" u="sng" dirty="0">
                <a:solidFill>
                  <a:srgbClr val="000000"/>
                </a:solidFill>
                <a:effectLst/>
              </a:rPr>
              <a:t>Example 1</a:t>
            </a:r>
            <a:br>
              <a:rPr lang="en-IN" sz="4900" dirty="0">
                <a:effectLst/>
              </a:rPr>
            </a:br>
            <a:br>
              <a:rPr lang="en-IN" dirty="0"/>
            </a:br>
            <a:endParaRPr lang="en-IN" dirty="0"/>
          </a:p>
        </p:txBody>
      </p:sp>
      <p:sp>
        <p:nvSpPr>
          <p:cNvPr id="3" name="Content Placeholder 2">
            <a:extLst>
              <a:ext uri="{FF2B5EF4-FFF2-40B4-BE49-F238E27FC236}">
                <a16:creationId xmlns:a16="http://schemas.microsoft.com/office/drawing/2014/main" id="{CD0404C3-4D1B-4D52-A696-A4F2ACA4705B}"/>
              </a:ext>
            </a:extLst>
          </p:cNvPr>
          <p:cNvSpPr>
            <a:spLocks noGrp="1"/>
          </p:cNvSpPr>
          <p:nvPr>
            <p:ph idx="1"/>
          </p:nvPr>
        </p:nvSpPr>
        <p:spPr/>
        <p:txBody>
          <a:bodyPr/>
          <a:lstStyle/>
          <a:p>
            <a:pPr marL="0" marR="25400" indent="0" rtl="0">
              <a:spcBef>
                <a:spcPts val="0"/>
              </a:spcBef>
              <a:spcAft>
                <a:spcPts val="0"/>
              </a:spcAft>
              <a:buNone/>
            </a:pPr>
            <a:r>
              <a:rPr lang="en-US" sz="2000" b="0" i="0" u="none" strike="noStrike" dirty="0">
                <a:effectLst/>
              </a:rPr>
              <a:t>a = b + c * d;</a:t>
            </a:r>
            <a:endParaRPr lang="en-US" sz="2000" b="0" dirty="0">
              <a:effectLst/>
            </a:endParaRPr>
          </a:p>
          <a:p>
            <a:pPr marL="0" marR="25400" indent="0" algn="just" rtl="0">
              <a:spcBef>
                <a:spcPts val="600"/>
              </a:spcBef>
              <a:spcAft>
                <a:spcPts val="700"/>
              </a:spcAft>
              <a:buNone/>
            </a:pPr>
            <a:r>
              <a:rPr lang="en-US" sz="2000" b="0" i="0" u="none" strike="noStrike" dirty="0">
                <a:effectLst/>
              </a:rPr>
              <a:t>The intermediate code generator will try to divide this expression into sub-expressions and then generate the corresponding code.</a:t>
            </a:r>
            <a:endParaRPr lang="en-US" sz="2000" b="0" dirty="0">
              <a:effectLst/>
            </a:endParaRPr>
          </a:p>
          <a:p>
            <a:pPr rtl="0">
              <a:spcBef>
                <a:spcPts val="0"/>
              </a:spcBef>
              <a:spcAft>
                <a:spcPts val="1200"/>
              </a:spcAft>
            </a:pPr>
            <a:r>
              <a:rPr lang="en-US" sz="2000" b="0" i="0" u="none" strike="noStrike" dirty="0">
                <a:effectLst/>
              </a:rPr>
              <a:t>r1 = c * d;</a:t>
            </a:r>
            <a:endParaRPr lang="en-US" sz="2000" b="0" dirty="0">
              <a:effectLst/>
            </a:endParaRPr>
          </a:p>
          <a:p>
            <a:pPr rtl="0">
              <a:spcBef>
                <a:spcPts val="0"/>
              </a:spcBef>
              <a:spcAft>
                <a:spcPts val="1200"/>
              </a:spcAft>
            </a:pPr>
            <a:r>
              <a:rPr lang="en-US" sz="2000" b="0" i="0" u="none" strike="noStrike" dirty="0">
                <a:effectLst/>
              </a:rPr>
              <a:t>r2 = b + r1;</a:t>
            </a:r>
            <a:endParaRPr lang="en-US" sz="2000" b="0" dirty="0">
              <a:effectLst/>
            </a:endParaRPr>
          </a:p>
          <a:p>
            <a:pPr marL="25400" marR="25400" rtl="0">
              <a:spcBef>
                <a:spcPts val="0"/>
              </a:spcBef>
              <a:spcAft>
                <a:spcPts val="0"/>
              </a:spcAft>
            </a:pPr>
            <a:r>
              <a:rPr lang="en-US" sz="2000" b="0" i="0" u="none" strike="noStrike" dirty="0">
                <a:effectLst/>
              </a:rPr>
              <a:t>a = r2</a:t>
            </a:r>
            <a:endParaRPr lang="en-US" sz="2000" b="0" dirty="0">
              <a:effectLst/>
            </a:endParaRPr>
          </a:p>
          <a:p>
            <a:pPr marL="25400" marR="25400" algn="just" rtl="0">
              <a:spcBef>
                <a:spcPts val="600"/>
              </a:spcBef>
              <a:spcAft>
                <a:spcPts val="700"/>
              </a:spcAft>
            </a:pPr>
            <a:r>
              <a:rPr lang="en-US" sz="2000" b="0" i="0" u="none" strike="noStrike" dirty="0">
                <a:effectLst/>
              </a:rPr>
              <a:t>r being used as registers in the target program.</a:t>
            </a:r>
            <a:endParaRPr lang="en-US" sz="2000" b="0" dirty="0">
              <a:effectLst/>
            </a:endParaRPr>
          </a:p>
          <a:p>
            <a:pPr marL="0" indent="0">
              <a:buNone/>
            </a:pPr>
            <a:br>
              <a:rPr lang="en-US" dirty="0"/>
            </a:br>
            <a:endParaRPr lang="en-IN" dirty="0"/>
          </a:p>
        </p:txBody>
      </p:sp>
    </p:spTree>
    <p:extLst>
      <p:ext uri="{BB962C8B-B14F-4D97-AF65-F5344CB8AC3E}">
        <p14:creationId xmlns:p14="http://schemas.microsoft.com/office/powerpoint/2010/main" val="14116741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4A3F0-F792-4746-BF7C-AE63F0A5BBF3}"/>
              </a:ext>
            </a:extLst>
          </p:cNvPr>
          <p:cNvSpPr>
            <a:spLocks noGrp="1"/>
          </p:cNvSpPr>
          <p:nvPr>
            <p:ph type="title"/>
          </p:nvPr>
        </p:nvSpPr>
        <p:spPr/>
        <p:txBody>
          <a:bodyPr>
            <a:normAutofit fontScale="90000"/>
          </a:bodyPr>
          <a:lstStyle/>
          <a:p>
            <a:pPr rtl="0">
              <a:spcBef>
                <a:spcPts val="0"/>
              </a:spcBef>
              <a:spcAft>
                <a:spcPts val="0"/>
              </a:spcAft>
            </a:pPr>
            <a:br>
              <a:rPr lang="en-IN" sz="4900" i="0" u="sng" dirty="0">
                <a:solidFill>
                  <a:srgbClr val="000000"/>
                </a:solidFill>
                <a:effectLst/>
              </a:rPr>
            </a:br>
            <a:br>
              <a:rPr lang="en-IN" sz="4900" i="0" u="sng" dirty="0">
                <a:solidFill>
                  <a:srgbClr val="000000"/>
                </a:solidFill>
                <a:effectLst/>
              </a:rPr>
            </a:br>
            <a:r>
              <a:rPr lang="en-IN" sz="4900" i="0" u="sng" dirty="0">
                <a:solidFill>
                  <a:srgbClr val="000000"/>
                </a:solidFill>
                <a:effectLst/>
              </a:rPr>
              <a:t>TRIPLETS</a:t>
            </a:r>
            <a:br>
              <a:rPr lang="en-IN" b="0" dirty="0">
                <a:effectLst/>
              </a:rPr>
            </a:br>
            <a:br>
              <a:rPr lang="en-IN" dirty="0"/>
            </a:br>
            <a:endParaRPr lang="en-IN" dirty="0"/>
          </a:p>
        </p:txBody>
      </p:sp>
      <p:sp>
        <p:nvSpPr>
          <p:cNvPr id="3" name="Content Placeholder 2">
            <a:extLst>
              <a:ext uri="{FF2B5EF4-FFF2-40B4-BE49-F238E27FC236}">
                <a16:creationId xmlns:a16="http://schemas.microsoft.com/office/drawing/2014/main" id="{C94A0116-C0BA-4872-9F0A-83A1E7B1DEC5}"/>
              </a:ext>
            </a:extLst>
          </p:cNvPr>
          <p:cNvSpPr>
            <a:spLocks noGrp="1"/>
          </p:cNvSpPr>
          <p:nvPr>
            <p:ph idx="1"/>
          </p:nvPr>
        </p:nvSpPr>
        <p:spPr/>
        <p:txBody>
          <a:bodyPr>
            <a:normAutofit fontScale="92500" lnSpcReduction="20000"/>
          </a:bodyPr>
          <a:lstStyle/>
          <a:p>
            <a:pPr rtl="0">
              <a:spcBef>
                <a:spcPts val="1000"/>
              </a:spcBef>
              <a:spcAft>
                <a:spcPts val="0"/>
              </a:spcAft>
            </a:pPr>
            <a:r>
              <a:rPr lang="en-US" sz="2200" b="0" i="0" u="none" strike="noStrike" dirty="0">
                <a:effectLst/>
              </a:rPr>
              <a:t>The representation using triplets doesn’t make use of extra temporary variable to represent a single operation instead when a reference to another triple’s value is needed, a pointer to that triple is used.</a:t>
            </a:r>
            <a:endParaRPr lang="en-US" sz="2200" b="0" dirty="0">
              <a:effectLst/>
            </a:endParaRPr>
          </a:p>
          <a:p>
            <a:pPr rtl="0">
              <a:spcBef>
                <a:spcPts val="1000"/>
              </a:spcBef>
              <a:spcAft>
                <a:spcPts val="0"/>
              </a:spcAft>
            </a:pPr>
            <a:r>
              <a:rPr lang="en-US" sz="2200" b="0" i="0" u="none" strike="noStrike" dirty="0">
                <a:effectLst/>
              </a:rPr>
              <a:t>It consist of only three fields namely op, arg1 and arg2 and it has no field for storing result, which is the case in quadruples.</a:t>
            </a:r>
          </a:p>
          <a:p>
            <a:pPr algn="just"/>
            <a:r>
              <a:rPr lang="en-US" sz="2200" b="0" i="0" dirty="0">
                <a:solidFill>
                  <a:srgbClr val="333333"/>
                </a:solidFill>
                <a:effectLst/>
              </a:rPr>
              <a:t>The triples have three fields to implement the three address code. The field of triples contains the name of the operator, the first source operand and the second source operand.</a:t>
            </a:r>
          </a:p>
          <a:p>
            <a:pPr algn="just"/>
            <a:r>
              <a:rPr lang="en-US" sz="2200" b="0" i="0" dirty="0">
                <a:solidFill>
                  <a:srgbClr val="333333"/>
                </a:solidFill>
                <a:effectLst/>
              </a:rPr>
              <a:t>In triples, the results of respective sub-expressions are denoted by the position of expression. Triple is equivalent to DAG while representing expressions.</a:t>
            </a:r>
            <a:endParaRPr lang="en-US" sz="2200" b="0" dirty="0">
              <a:effectLst/>
            </a:endParaRPr>
          </a:p>
          <a:p>
            <a:pPr rtl="0">
              <a:spcBef>
                <a:spcPts val="1000"/>
              </a:spcBef>
              <a:spcAft>
                <a:spcPts val="0"/>
              </a:spcAft>
            </a:pPr>
            <a:r>
              <a:rPr lang="en-US" sz="2200" b="0" i="0" u="none" strike="noStrike" dirty="0">
                <a:effectLst/>
              </a:rPr>
              <a:t>So, in this representation</a:t>
            </a:r>
            <a:endParaRPr lang="en-US" sz="2200" b="0" dirty="0">
              <a:effectLst/>
            </a:endParaRPr>
          </a:p>
          <a:p>
            <a:pPr rtl="0">
              <a:spcBef>
                <a:spcPts val="1000"/>
              </a:spcBef>
              <a:spcAft>
                <a:spcPts val="0"/>
              </a:spcAft>
            </a:pPr>
            <a:r>
              <a:rPr lang="en-US" sz="2200" b="0" i="0" u="none" strike="noStrike" dirty="0">
                <a:effectLst/>
              </a:rPr>
              <a:t>       References to the instructions are made</a:t>
            </a:r>
            <a:endParaRPr lang="en-US" sz="2200" b="0" dirty="0">
              <a:effectLst/>
            </a:endParaRPr>
          </a:p>
          <a:p>
            <a:pPr rtl="0">
              <a:spcBef>
                <a:spcPts val="1000"/>
              </a:spcBef>
              <a:spcAft>
                <a:spcPts val="0"/>
              </a:spcAft>
            </a:pPr>
            <a:r>
              <a:rPr lang="en-US" sz="2200" b="0" i="0" u="none" strike="noStrike" dirty="0">
                <a:effectLst/>
              </a:rPr>
              <a:t>       Temporary variables are not used</a:t>
            </a:r>
            <a:endParaRPr lang="en-US" sz="2200" b="0" dirty="0">
              <a:effectLst/>
            </a:endParaRPr>
          </a:p>
          <a:p>
            <a:pPr marL="0" indent="0">
              <a:buNone/>
            </a:pPr>
            <a:br>
              <a:rPr lang="en-US" dirty="0"/>
            </a:br>
            <a:endParaRPr lang="en-IN" dirty="0"/>
          </a:p>
        </p:txBody>
      </p:sp>
    </p:spTree>
    <p:extLst>
      <p:ext uri="{BB962C8B-B14F-4D97-AF65-F5344CB8AC3E}">
        <p14:creationId xmlns:p14="http://schemas.microsoft.com/office/powerpoint/2010/main" val="28436194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6FE6A-344B-4CCB-A1A4-411E665206CE}"/>
              </a:ext>
            </a:extLst>
          </p:cNvPr>
          <p:cNvSpPr>
            <a:spLocks noGrp="1"/>
          </p:cNvSpPr>
          <p:nvPr>
            <p:ph type="title"/>
          </p:nvPr>
        </p:nvSpPr>
        <p:spPr/>
        <p:txBody>
          <a:bodyPr>
            <a:normAutofit fontScale="90000"/>
          </a:bodyPr>
          <a:lstStyle/>
          <a:p>
            <a:pPr rtl="0">
              <a:spcBef>
                <a:spcPts val="0"/>
              </a:spcBef>
              <a:spcAft>
                <a:spcPts val="0"/>
              </a:spcAft>
            </a:pPr>
            <a:br>
              <a:rPr lang="en-US" sz="4900" i="0" u="sng" dirty="0">
                <a:solidFill>
                  <a:srgbClr val="000000"/>
                </a:solidFill>
                <a:effectLst/>
              </a:rPr>
            </a:br>
            <a:br>
              <a:rPr lang="en-US" sz="4900" i="0" u="sng" dirty="0">
                <a:solidFill>
                  <a:srgbClr val="000000"/>
                </a:solidFill>
                <a:effectLst/>
              </a:rPr>
            </a:br>
            <a:r>
              <a:rPr lang="en-US" sz="4900" i="0" u="sng" dirty="0">
                <a:solidFill>
                  <a:srgbClr val="000000"/>
                </a:solidFill>
                <a:effectLst/>
              </a:rPr>
              <a:t>Example:  A :=-B*(C/D)</a:t>
            </a:r>
            <a:br>
              <a:rPr lang="en-US" sz="4900" u="sng" dirty="0">
                <a:effectLst/>
              </a:rPr>
            </a:br>
            <a:br>
              <a:rPr lang="en-US" dirty="0"/>
            </a:br>
            <a:endParaRPr lang="en-IN" dirty="0"/>
          </a:p>
        </p:txBody>
      </p:sp>
      <p:sp>
        <p:nvSpPr>
          <p:cNvPr id="3" name="Content Placeholder 2">
            <a:extLst>
              <a:ext uri="{FF2B5EF4-FFF2-40B4-BE49-F238E27FC236}">
                <a16:creationId xmlns:a16="http://schemas.microsoft.com/office/drawing/2014/main" id="{27ECC399-D8EE-4B08-B053-9E067D8FA83D}"/>
              </a:ext>
            </a:extLst>
          </p:cNvPr>
          <p:cNvSpPr>
            <a:spLocks noGrp="1"/>
          </p:cNvSpPr>
          <p:nvPr>
            <p:ph idx="1"/>
          </p:nvPr>
        </p:nvSpPr>
        <p:spPr/>
        <p:txBody>
          <a:bodyPr/>
          <a:lstStyle/>
          <a:p>
            <a:pPr rtl="0">
              <a:spcBef>
                <a:spcPts val="1000"/>
              </a:spcBef>
              <a:spcAft>
                <a:spcPts val="0"/>
              </a:spcAft>
            </a:pPr>
            <a:r>
              <a:rPr lang="en-US" sz="1800" b="0" i="0" u="sng" dirty="0">
                <a:solidFill>
                  <a:srgbClr val="000000"/>
                </a:solidFill>
                <a:effectLst/>
                <a:latin typeface="Arial" panose="020B0604020202020204" pitchFamily="34" charset="0"/>
              </a:rPr>
              <a:t>Step1</a:t>
            </a:r>
            <a:endParaRPr lang="en-US" b="0" dirty="0">
              <a:effectLst/>
            </a:endParaRPr>
          </a:p>
          <a:p>
            <a:pPr rtl="0">
              <a:spcBef>
                <a:spcPts val="1000"/>
              </a:spcBef>
              <a:spcAft>
                <a:spcPts val="0"/>
              </a:spcAft>
            </a:pPr>
            <a:r>
              <a:rPr lang="en-US" sz="1800" b="0" i="0" u="sng" dirty="0">
                <a:solidFill>
                  <a:srgbClr val="000000"/>
                </a:solidFill>
                <a:effectLst/>
                <a:latin typeface="Arial" panose="020B0604020202020204" pitchFamily="34" charset="0"/>
              </a:rPr>
              <a:t>Writing the 3-address code</a:t>
            </a:r>
            <a:endParaRPr lang="en-US" b="0" dirty="0">
              <a:effectLst/>
            </a:endParaRPr>
          </a:p>
          <a:p>
            <a:pPr marL="0" indent="0">
              <a:buNone/>
            </a:pPr>
            <a:endParaRPr lang="en-IN" dirty="0"/>
          </a:p>
        </p:txBody>
      </p:sp>
      <p:graphicFrame>
        <p:nvGraphicFramePr>
          <p:cNvPr id="4" name="Table 3">
            <a:extLst>
              <a:ext uri="{FF2B5EF4-FFF2-40B4-BE49-F238E27FC236}">
                <a16:creationId xmlns:a16="http://schemas.microsoft.com/office/drawing/2014/main" id="{A9E1D84B-3929-431A-B7D7-275D002C61C7}"/>
              </a:ext>
            </a:extLst>
          </p:cNvPr>
          <p:cNvGraphicFramePr>
            <a:graphicFrameLocks noGrp="1"/>
          </p:cNvGraphicFramePr>
          <p:nvPr>
            <p:extLst>
              <p:ext uri="{D42A27DB-BD31-4B8C-83A1-F6EECF244321}">
                <p14:modId xmlns:p14="http://schemas.microsoft.com/office/powerpoint/2010/main" val="3937146626"/>
              </p:ext>
            </p:extLst>
          </p:nvPr>
        </p:nvGraphicFramePr>
        <p:xfrm>
          <a:off x="1699592" y="2873375"/>
          <a:ext cx="5791200" cy="2255520"/>
        </p:xfrm>
        <a:graphic>
          <a:graphicData uri="http://schemas.openxmlformats.org/drawingml/2006/table">
            <a:tbl>
              <a:tblPr/>
              <a:tblGrid>
                <a:gridCol w="5791200">
                  <a:extLst>
                    <a:ext uri="{9D8B030D-6E8A-4147-A177-3AD203B41FA5}">
                      <a16:colId xmlns:a16="http://schemas.microsoft.com/office/drawing/2014/main" val="1959950384"/>
                    </a:ext>
                  </a:extLst>
                </a:gridCol>
              </a:tblGrid>
              <a:tr h="365760">
                <a:tc>
                  <a:txBody>
                    <a:bodyPr/>
                    <a:lstStyle/>
                    <a:p>
                      <a:pPr rtl="0" fontAlgn="t">
                        <a:spcBef>
                          <a:spcPts val="0"/>
                        </a:spcBef>
                        <a:spcAft>
                          <a:spcPts val="0"/>
                        </a:spcAft>
                      </a:pPr>
                      <a:r>
                        <a:rPr lang="en-US" sz="1800" b="1" i="0" u="none" strike="noStrike">
                          <a:solidFill>
                            <a:srgbClr val="000000"/>
                          </a:solidFill>
                          <a:effectLst/>
                          <a:latin typeface="Times New Roman" panose="02020603050405020304" pitchFamily="18" charset="0"/>
                        </a:rPr>
                        <a:t>T1 : = - B              (here, ‘-’ is considered as an unary operator)</a:t>
                      </a:r>
                      <a:endParaRPr lang="en-US">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782199253"/>
                  </a:ext>
                </a:extLst>
              </a:tr>
              <a:tr h="297180">
                <a:tc>
                  <a:txBody>
                    <a:bodyPr/>
                    <a:lstStyle/>
                    <a:p>
                      <a:pPr rtl="0" fontAlgn="t">
                        <a:spcBef>
                          <a:spcPts val="0"/>
                        </a:spcBef>
                        <a:spcAft>
                          <a:spcPts val="0"/>
                        </a:spcAft>
                      </a:pPr>
                      <a:r>
                        <a:rPr lang="en-IN" sz="1800" b="1" i="0" u="none" strike="noStrike">
                          <a:solidFill>
                            <a:srgbClr val="000000"/>
                          </a:solidFill>
                          <a:effectLst/>
                          <a:latin typeface="Times New Roman" panose="02020603050405020304" pitchFamily="18" charset="0"/>
                        </a:rPr>
                        <a:t>T2 : = (C/D)</a:t>
                      </a:r>
                      <a:endParaRPr lang="en-IN">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3876991328"/>
                  </a:ext>
                </a:extLst>
              </a:tr>
              <a:tr h="297180">
                <a:tc>
                  <a:txBody>
                    <a:bodyPr/>
                    <a:lstStyle/>
                    <a:p>
                      <a:pPr rtl="0" fontAlgn="t">
                        <a:spcBef>
                          <a:spcPts val="0"/>
                        </a:spcBef>
                        <a:spcAft>
                          <a:spcPts val="0"/>
                        </a:spcAft>
                      </a:pPr>
                      <a:r>
                        <a:rPr lang="en-IN" sz="1800" b="1" i="0" u="none" strike="noStrike">
                          <a:solidFill>
                            <a:srgbClr val="000000"/>
                          </a:solidFill>
                          <a:effectLst/>
                          <a:latin typeface="Times New Roman" panose="02020603050405020304" pitchFamily="18" charset="0"/>
                        </a:rPr>
                        <a:t>T3 : = T1 * T2</a:t>
                      </a:r>
                      <a:endParaRPr lang="en-IN">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3027614793"/>
                  </a:ext>
                </a:extLst>
              </a:tr>
              <a:tr h="297180">
                <a:tc>
                  <a:txBody>
                    <a:bodyPr/>
                    <a:lstStyle/>
                    <a:p>
                      <a:pPr rtl="0" fontAlgn="t">
                        <a:spcBef>
                          <a:spcPts val="0"/>
                        </a:spcBef>
                        <a:spcAft>
                          <a:spcPts val="0"/>
                        </a:spcAft>
                      </a:pPr>
                      <a:r>
                        <a:rPr lang="en-US" sz="1800" b="1" i="0" u="none" strike="noStrike" dirty="0">
                          <a:solidFill>
                            <a:srgbClr val="000000"/>
                          </a:solidFill>
                          <a:effectLst/>
                          <a:latin typeface="Times New Roman" panose="02020603050405020304" pitchFamily="18" charset="0"/>
                        </a:rPr>
                        <a:t>A : = T3                (storing the final result in A, which is T3)</a:t>
                      </a:r>
                      <a:endParaRPr lang="en-US" dirty="0">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244161736"/>
                  </a:ext>
                </a:extLst>
              </a:tr>
            </a:tbl>
          </a:graphicData>
        </a:graphic>
      </p:graphicFrame>
      <p:sp>
        <p:nvSpPr>
          <p:cNvPr id="5" name="Rectangle 1">
            <a:extLst>
              <a:ext uri="{FF2B5EF4-FFF2-40B4-BE49-F238E27FC236}">
                <a16:creationId xmlns:a16="http://schemas.microsoft.com/office/drawing/2014/main" id="{D50E2790-5F53-41BE-8625-0D53663EBEAC}"/>
              </a:ext>
            </a:extLst>
          </p:cNvPr>
          <p:cNvSpPr>
            <a:spLocks noChangeArrowheads="1"/>
          </p:cNvSpPr>
          <p:nvPr/>
        </p:nvSpPr>
        <p:spPr bwMode="auto">
          <a:xfrm>
            <a:off x="1699592" y="287321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7856502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ABD81-40AC-43A8-975B-E5B8EE9F81A4}"/>
              </a:ext>
            </a:extLst>
          </p:cNvPr>
          <p:cNvSpPr>
            <a:spLocks noGrp="1"/>
          </p:cNvSpPr>
          <p:nvPr>
            <p:ph type="title"/>
          </p:nvPr>
        </p:nvSpPr>
        <p:spPr/>
        <p:txBody>
          <a:bodyPr/>
          <a:lstStyle/>
          <a:p>
            <a:r>
              <a:rPr lang="en-US" dirty="0"/>
              <a:t>Contd..</a:t>
            </a:r>
            <a:endParaRPr lang="en-IN" dirty="0"/>
          </a:p>
        </p:txBody>
      </p:sp>
      <p:sp>
        <p:nvSpPr>
          <p:cNvPr id="3" name="Content Placeholder 2">
            <a:extLst>
              <a:ext uri="{FF2B5EF4-FFF2-40B4-BE49-F238E27FC236}">
                <a16:creationId xmlns:a16="http://schemas.microsoft.com/office/drawing/2014/main" id="{477F40C5-C889-456F-9187-3822F4ED3B85}"/>
              </a:ext>
            </a:extLst>
          </p:cNvPr>
          <p:cNvSpPr>
            <a:spLocks noGrp="1"/>
          </p:cNvSpPr>
          <p:nvPr>
            <p:ph idx="1"/>
          </p:nvPr>
        </p:nvSpPr>
        <p:spPr/>
        <p:txBody>
          <a:bodyPr/>
          <a:lstStyle/>
          <a:p>
            <a:pPr rtl="0">
              <a:spcBef>
                <a:spcPts val="1000"/>
              </a:spcBef>
              <a:spcAft>
                <a:spcPts val="0"/>
              </a:spcAft>
            </a:pPr>
            <a:r>
              <a:rPr lang="en-IN" sz="2400" b="0" i="0" u="sng" dirty="0">
                <a:effectLst/>
              </a:rPr>
              <a:t>Step2</a:t>
            </a:r>
            <a:endParaRPr lang="en-IN" sz="2400" b="0" dirty="0">
              <a:effectLst/>
            </a:endParaRPr>
          </a:p>
          <a:p>
            <a:pPr rtl="0">
              <a:spcBef>
                <a:spcPts val="1000"/>
              </a:spcBef>
              <a:spcAft>
                <a:spcPts val="0"/>
              </a:spcAft>
            </a:pPr>
            <a:r>
              <a:rPr lang="en-IN" sz="2400" b="0" i="0" u="sng" dirty="0">
                <a:effectLst/>
              </a:rPr>
              <a:t>Making the triplets</a:t>
            </a:r>
            <a:endParaRPr lang="en-IN" sz="2400" b="0" dirty="0">
              <a:effectLst/>
            </a:endParaRPr>
          </a:p>
          <a:p>
            <a:pPr marL="0" indent="0">
              <a:buNone/>
            </a:pPr>
            <a:br>
              <a:rPr lang="en-IN" dirty="0"/>
            </a:br>
            <a:endParaRPr lang="en-IN" dirty="0"/>
          </a:p>
        </p:txBody>
      </p:sp>
      <p:pic>
        <p:nvPicPr>
          <p:cNvPr id="7" name="Picture 6">
            <a:extLst>
              <a:ext uri="{FF2B5EF4-FFF2-40B4-BE49-F238E27FC236}">
                <a16:creationId xmlns:a16="http://schemas.microsoft.com/office/drawing/2014/main" id="{2007F946-8A40-4A26-9F88-11D67D51CF2B}"/>
              </a:ext>
            </a:extLst>
          </p:cNvPr>
          <p:cNvPicPr>
            <a:picLocks noChangeAspect="1"/>
          </p:cNvPicPr>
          <p:nvPr/>
        </p:nvPicPr>
        <p:blipFill>
          <a:blip r:embed="rId2"/>
          <a:stretch>
            <a:fillRect/>
          </a:stretch>
        </p:blipFill>
        <p:spPr>
          <a:xfrm>
            <a:off x="2274440" y="2815335"/>
            <a:ext cx="6828112" cy="2042337"/>
          </a:xfrm>
          <a:prstGeom prst="rect">
            <a:avLst/>
          </a:prstGeom>
        </p:spPr>
      </p:pic>
    </p:spTree>
    <p:extLst>
      <p:ext uri="{BB962C8B-B14F-4D97-AF65-F5344CB8AC3E}">
        <p14:creationId xmlns:p14="http://schemas.microsoft.com/office/powerpoint/2010/main" val="2550440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FFDCEF-9FEA-9C49-902C-6B054A1CAD93}"/>
              </a:ext>
            </a:extLst>
          </p:cNvPr>
          <p:cNvSpPr>
            <a:spLocks noGrp="1"/>
          </p:cNvSpPr>
          <p:nvPr>
            <p:ph type="title"/>
          </p:nvPr>
        </p:nvSpPr>
        <p:spPr>
          <a:xfrm>
            <a:off x="838201" y="300580"/>
            <a:ext cx="9829800" cy="1089529"/>
          </a:xfrm>
        </p:spPr>
        <p:txBody>
          <a:bodyPr>
            <a:normAutofit/>
          </a:bodyPr>
          <a:lstStyle/>
          <a:p>
            <a:r>
              <a:rPr lang="en-IN" sz="3600" b="1" dirty="0">
                <a:solidFill>
                  <a:srgbClr val="FFFFFF"/>
                </a:solidFill>
              </a:rPr>
              <a:t>Input to Code Generator </a:t>
            </a:r>
            <a:endParaRPr lang="en-US" sz="3600" dirty="0">
              <a:solidFill>
                <a:srgbClr val="FFFFFF"/>
              </a:solidFill>
            </a:endParaRPr>
          </a:p>
        </p:txBody>
      </p:sp>
      <p:sp>
        <p:nvSpPr>
          <p:cNvPr id="11"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p>
        </p:txBody>
      </p:sp>
      <p:sp>
        <p:nvSpPr>
          <p:cNvPr id="13"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p>
        </p:txBody>
      </p:sp>
      <p:graphicFrame>
        <p:nvGraphicFramePr>
          <p:cNvPr id="10" name="Content Placeholder 2">
            <a:extLst>
              <a:ext uri="{FF2B5EF4-FFF2-40B4-BE49-F238E27FC236}">
                <a16:creationId xmlns:a16="http://schemas.microsoft.com/office/drawing/2014/main" id="{3D1EE0A2-AF7A-508C-CE80-20D53BB697D3}"/>
              </a:ext>
            </a:extLst>
          </p:cNvPr>
          <p:cNvGraphicFramePr>
            <a:graphicFrameLocks noGrp="1"/>
          </p:cNvGraphicFramePr>
          <p:nvPr>
            <p:ph idx="1"/>
            <p:extLst>
              <p:ext uri="{D42A27DB-BD31-4B8C-83A1-F6EECF244321}">
                <p14:modId xmlns:p14="http://schemas.microsoft.com/office/powerpoint/2010/main" val="963353653"/>
              </p:ext>
            </p:extLst>
          </p:nvPr>
        </p:nvGraphicFramePr>
        <p:xfrm>
          <a:off x="838200" y="2211233"/>
          <a:ext cx="10515600" cy="39657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83972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1E3E4-BD85-40C6-8077-FC3E498D5518}"/>
              </a:ext>
            </a:extLst>
          </p:cNvPr>
          <p:cNvSpPr>
            <a:spLocks noGrp="1"/>
          </p:cNvSpPr>
          <p:nvPr>
            <p:ph type="title"/>
          </p:nvPr>
        </p:nvSpPr>
        <p:spPr/>
        <p:txBody>
          <a:bodyPr>
            <a:normAutofit fontScale="90000"/>
          </a:bodyPr>
          <a:lstStyle/>
          <a:p>
            <a:pPr rtl="0">
              <a:spcBef>
                <a:spcPts val="0"/>
              </a:spcBef>
              <a:spcAft>
                <a:spcPts val="0"/>
              </a:spcAft>
            </a:pPr>
            <a:br>
              <a:rPr lang="en-IN" sz="1800" b="1" i="0" u="sng" dirty="0">
                <a:solidFill>
                  <a:srgbClr val="000000"/>
                </a:solidFill>
                <a:effectLst/>
                <a:latin typeface="Times New Roman" panose="02020603050405020304" pitchFamily="18" charset="0"/>
              </a:rPr>
            </a:br>
            <a:br>
              <a:rPr lang="en-IN" sz="1800" b="1" i="0" u="sng" dirty="0">
                <a:solidFill>
                  <a:srgbClr val="000000"/>
                </a:solidFill>
                <a:effectLst/>
                <a:latin typeface="Times New Roman" panose="02020603050405020304" pitchFamily="18" charset="0"/>
              </a:rPr>
            </a:br>
            <a:br>
              <a:rPr lang="en-IN" sz="1800" b="1" i="0" u="sng" dirty="0">
                <a:solidFill>
                  <a:srgbClr val="000000"/>
                </a:solidFill>
                <a:effectLst/>
                <a:latin typeface="Times New Roman" panose="02020603050405020304" pitchFamily="18" charset="0"/>
              </a:rPr>
            </a:br>
            <a:br>
              <a:rPr lang="en-IN" sz="4900" b="1" i="0" u="sng" dirty="0">
                <a:solidFill>
                  <a:srgbClr val="000000"/>
                </a:solidFill>
                <a:effectLst/>
              </a:rPr>
            </a:br>
            <a:r>
              <a:rPr lang="en-IN" sz="4900" i="0" u="sng" dirty="0">
                <a:solidFill>
                  <a:srgbClr val="000000"/>
                </a:solidFill>
                <a:effectLst/>
              </a:rPr>
              <a:t>INDIRECT TRIPLETS</a:t>
            </a:r>
            <a:br>
              <a:rPr lang="en-IN" b="0" dirty="0">
                <a:effectLst/>
              </a:rPr>
            </a:br>
            <a:br>
              <a:rPr lang="en-IN" dirty="0"/>
            </a:br>
            <a:endParaRPr lang="en-IN" dirty="0"/>
          </a:p>
        </p:txBody>
      </p:sp>
      <p:sp>
        <p:nvSpPr>
          <p:cNvPr id="3" name="Content Placeholder 2">
            <a:extLst>
              <a:ext uri="{FF2B5EF4-FFF2-40B4-BE49-F238E27FC236}">
                <a16:creationId xmlns:a16="http://schemas.microsoft.com/office/drawing/2014/main" id="{0CC9B66A-7EE1-4401-AC1D-2DAC4E23ED18}"/>
              </a:ext>
            </a:extLst>
          </p:cNvPr>
          <p:cNvSpPr>
            <a:spLocks noGrp="1"/>
          </p:cNvSpPr>
          <p:nvPr>
            <p:ph idx="1"/>
          </p:nvPr>
        </p:nvSpPr>
        <p:spPr/>
        <p:txBody>
          <a:bodyPr>
            <a:normAutofit/>
          </a:bodyPr>
          <a:lstStyle/>
          <a:p>
            <a:pPr algn="just" rtl="0">
              <a:spcBef>
                <a:spcPts val="1000"/>
              </a:spcBef>
              <a:spcAft>
                <a:spcPts val="0"/>
              </a:spcAft>
            </a:pPr>
            <a:r>
              <a:rPr lang="en-US" sz="2400" b="0" i="0" u="none" strike="noStrike" dirty="0">
                <a:solidFill>
                  <a:srgbClr val="303030"/>
                </a:solidFill>
                <a:effectLst/>
              </a:rPr>
              <a:t>This representation is an enhancement over triples representation.</a:t>
            </a:r>
            <a:endParaRPr lang="en-US" sz="2400" b="0" dirty="0">
              <a:effectLst/>
            </a:endParaRPr>
          </a:p>
          <a:p>
            <a:pPr algn="just" rtl="0">
              <a:spcBef>
                <a:spcPts val="1000"/>
              </a:spcBef>
              <a:spcAft>
                <a:spcPts val="0"/>
              </a:spcAft>
            </a:pPr>
            <a:r>
              <a:rPr lang="en-US" sz="2400" b="0" i="0" u="none" strike="noStrike" dirty="0">
                <a:solidFill>
                  <a:srgbClr val="303030"/>
                </a:solidFill>
                <a:effectLst/>
              </a:rPr>
              <a:t>It uses an additional instruction array to list the pointers to the triples in the desired order.</a:t>
            </a:r>
            <a:endParaRPr lang="en-US" sz="2400" b="0" dirty="0">
              <a:effectLst/>
            </a:endParaRPr>
          </a:p>
          <a:p>
            <a:pPr algn="just" rtl="0">
              <a:spcBef>
                <a:spcPts val="1000"/>
              </a:spcBef>
              <a:spcAft>
                <a:spcPts val="0"/>
              </a:spcAft>
            </a:pPr>
            <a:r>
              <a:rPr lang="en-US" sz="2400" b="0" i="0" u="none" strike="noStrike" dirty="0">
                <a:solidFill>
                  <a:srgbClr val="303030"/>
                </a:solidFill>
                <a:effectLst/>
              </a:rPr>
              <a:t>Thus, instead of position, pointers are used to store the results.</a:t>
            </a:r>
            <a:endParaRPr lang="en-US" sz="2400" b="0" dirty="0">
              <a:effectLst/>
            </a:endParaRPr>
          </a:p>
          <a:p>
            <a:pPr algn="just" rtl="0">
              <a:spcBef>
                <a:spcPts val="1000"/>
              </a:spcBef>
              <a:spcAft>
                <a:spcPts val="0"/>
              </a:spcAft>
            </a:pPr>
            <a:r>
              <a:rPr lang="en-US" sz="2400" b="0" i="0" u="none" strike="noStrike" dirty="0">
                <a:solidFill>
                  <a:srgbClr val="303030"/>
                </a:solidFill>
                <a:effectLst/>
              </a:rPr>
              <a:t>It allows the optimizers to easily reposition the sub-expression for producing the optimized code.</a:t>
            </a:r>
            <a:endParaRPr lang="en-US" sz="2400" b="0" dirty="0">
              <a:effectLst/>
            </a:endParaRPr>
          </a:p>
          <a:p>
            <a:pPr marL="0" indent="0" algn="just">
              <a:buNone/>
            </a:pPr>
            <a:br>
              <a:rPr lang="en-US" sz="2400" dirty="0"/>
            </a:br>
            <a:endParaRPr lang="en-IN" sz="2400" dirty="0"/>
          </a:p>
        </p:txBody>
      </p:sp>
    </p:spTree>
    <p:extLst>
      <p:ext uri="{BB962C8B-B14F-4D97-AF65-F5344CB8AC3E}">
        <p14:creationId xmlns:p14="http://schemas.microsoft.com/office/powerpoint/2010/main" val="19476505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D0EFA-64A1-4C45-B96D-5BB0C534CF40}"/>
              </a:ext>
            </a:extLst>
          </p:cNvPr>
          <p:cNvSpPr>
            <a:spLocks noGrp="1"/>
          </p:cNvSpPr>
          <p:nvPr>
            <p:ph type="title"/>
          </p:nvPr>
        </p:nvSpPr>
        <p:spPr/>
        <p:txBody>
          <a:bodyPr>
            <a:normAutofit/>
          </a:bodyPr>
          <a:lstStyle/>
          <a:p>
            <a:r>
              <a:rPr lang="en-IN" i="0" u="sng" strike="noStrike" dirty="0">
                <a:solidFill>
                  <a:srgbClr val="1A1A1A"/>
                </a:solidFill>
                <a:effectLst/>
              </a:rPr>
              <a:t>QUADRUPLES</a:t>
            </a:r>
            <a:endParaRPr lang="en-IN" u="sng" dirty="0"/>
          </a:p>
        </p:txBody>
      </p:sp>
      <p:sp>
        <p:nvSpPr>
          <p:cNvPr id="3" name="Content Placeholder 2">
            <a:extLst>
              <a:ext uri="{FF2B5EF4-FFF2-40B4-BE49-F238E27FC236}">
                <a16:creationId xmlns:a16="http://schemas.microsoft.com/office/drawing/2014/main" id="{66FD7C0B-0A18-4E7E-B6C4-8F7F0AD5D172}"/>
              </a:ext>
            </a:extLst>
          </p:cNvPr>
          <p:cNvSpPr>
            <a:spLocks noGrp="1"/>
          </p:cNvSpPr>
          <p:nvPr>
            <p:ph idx="1"/>
          </p:nvPr>
        </p:nvSpPr>
        <p:spPr>
          <a:xfrm>
            <a:off x="708991" y="1567207"/>
            <a:ext cx="10515600" cy="4351338"/>
          </a:xfrm>
        </p:spPr>
        <p:txBody>
          <a:bodyPr/>
          <a:lstStyle/>
          <a:p>
            <a:pPr algn="just" rtl="0" fontAlgn="base">
              <a:spcBef>
                <a:spcPts val="0"/>
              </a:spcBef>
              <a:spcAft>
                <a:spcPts val="0"/>
              </a:spcAft>
              <a:buFont typeface="Arial" panose="020B0604020202020204" pitchFamily="34" charset="0"/>
              <a:buChar char="•"/>
            </a:pPr>
            <a:r>
              <a:rPr lang="en-US" sz="2000" b="0" i="0" u="none" strike="noStrike" dirty="0">
                <a:effectLst/>
              </a:rPr>
              <a:t>Quadruples is a structure which consists of four fields: namely op, arg1, arg2 and result, where</a:t>
            </a:r>
          </a:p>
          <a:p>
            <a:pPr marL="0" indent="0" algn="just" rtl="0" fontAlgn="base">
              <a:spcBef>
                <a:spcPts val="0"/>
              </a:spcBef>
              <a:spcAft>
                <a:spcPts val="0"/>
              </a:spcAft>
              <a:buNone/>
            </a:pPr>
            <a:r>
              <a:rPr lang="en-US" sz="2000" b="0" i="0" u="none" strike="noStrike" dirty="0">
                <a:effectLst/>
              </a:rPr>
              <a:t>	The op field is used for storing the internal code of the operator.</a:t>
            </a:r>
          </a:p>
          <a:p>
            <a:pPr marL="0" indent="0" algn="just" rtl="0" fontAlgn="base">
              <a:spcBef>
                <a:spcPts val="0"/>
              </a:spcBef>
              <a:spcAft>
                <a:spcPts val="0"/>
              </a:spcAft>
              <a:buNone/>
            </a:pPr>
            <a:r>
              <a:rPr lang="en-US" sz="2000" b="0" i="0" u="none" strike="noStrike" dirty="0">
                <a:effectLst/>
              </a:rPr>
              <a:t>	The arg1 and arg2 fields are used for storing the two operands used.</a:t>
            </a:r>
          </a:p>
          <a:p>
            <a:pPr marL="0" indent="0" algn="just" rtl="0" fontAlgn="base">
              <a:spcBef>
                <a:spcPts val="0"/>
              </a:spcBef>
              <a:spcAft>
                <a:spcPts val="0"/>
              </a:spcAft>
              <a:buNone/>
            </a:pPr>
            <a:r>
              <a:rPr lang="en-US" sz="2000" b="0" i="0" u="none" strike="noStrike" dirty="0">
                <a:effectLst/>
              </a:rPr>
              <a:t>	The result field is used for storing the result of the expression.</a:t>
            </a:r>
          </a:p>
          <a:p>
            <a:pPr marL="0" indent="0" algn="just" rtl="0" fontAlgn="base">
              <a:spcBef>
                <a:spcPts val="0"/>
              </a:spcBef>
              <a:spcAft>
                <a:spcPts val="0"/>
              </a:spcAft>
              <a:buNone/>
            </a:pPr>
            <a:endParaRPr lang="en-US" sz="2000" b="0" i="0" u="none" strike="noStrike" dirty="0">
              <a:effectLst/>
            </a:endParaRPr>
          </a:p>
          <a:p>
            <a:pPr algn="just" rtl="0" fontAlgn="base">
              <a:spcBef>
                <a:spcPts val="0"/>
              </a:spcBef>
              <a:spcAft>
                <a:spcPts val="1200"/>
              </a:spcAft>
              <a:buFont typeface="Arial" panose="020B0604020202020204" pitchFamily="34" charset="0"/>
              <a:buChar char="•"/>
            </a:pPr>
            <a:r>
              <a:rPr lang="en-US" sz="2000" b="0" i="0" u="none" strike="noStrike" dirty="0">
                <a:effectLst/>
              </a:rPr>
              <a:t>Quadruples can be implemented using an enumerated type to represent the operations and pointers to symbol table entries to represent the operands.</a:t>
            </a:r>
          </a:p>
          <a:p>
            <a:pPr algn="just" rtl="0" fontAlgn="base">
              <a:spcBef>
                <a:spcPts val="0"/>
              </a:spcBef>
              <a:spcAft>
                <a:spcPts val="1200"/>
              </a:spcAft>
              <a:buFont typeface="Arial" panose="020B0604020202020204" pitchFamily="34" charset="0"/>
              <a:buChar char="•"/>
            </a:pPr>
            <a:r>
              <a:rPr lang="en-US" sz="2000" b="0" i="0" dirty="0">
                <a:effectLst/>
              </a:rPr>
              <a:t>The quadruples have four fields to implement the three address code. The field of quadruples contains the name of the operator, the first source operand, the second source operand and the result respectively.</a:t>
            </a:r>
            <a:endParaRPr lang="en-US" sz="2000" b="0" i="0" u="none" strike="noStrike" dirty="0">
              <a:effectLst/>
            </a:endParaRPr>
          </a:p>
          <a:p>
            <a:endParaRPr lang="en-IN" dirty="0"/>
          </a:p>
        </p:txBody>
      </p:sp>
      <p:pic>
        <p:nvPicPr>
          <p:cNvPr id="10242" name="Picture 2" descr="Quadruples">
            <a:extLst>
              <a:ext uri="{FF2B5EF4-FFF2-40B4-BE49-F238E27FC236}">
                <a16:creationId xmlns:a16="http://schemas.microsoft.com/office/drawing/2014/main" id="{A9226C05-45DA-46F6-899F-395622BE0F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9528" y="4442861"/>
            <a:ext cx="1914525" cy="1914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05731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FBD8E-DB28-4ABE-BE3A-5764F1018A31}"/>
              </a:ext>
            </a:extLst>
          </p:cNvPr>
          <p:cNvSpPr>
            <a:spLocks noGrp="1"/>
          </p:cNvSpPr>
          <p:nvPr>
            <p:ph type="title"/>
          </p:nvPr>
        </p:nvSpPr>
        <p:spPr/>
        <p:txBody>
          <a:bodyPr>
            <a:noAutofit/>
          </a:bodyPr>
          <a:lstStyle/>
          <a:p>
            <a:pPr rtl="0">
              <a:spcBef>
                <a:spcPts val="0"/>
              </a:spcBef>
              <a:spcAft>
                <a:spcPts val="0"/>
              </a:spcAft>
            </a:pPr>
            <a:br>
              <a:rPr lang="en-US" i="0" u="sng" dirty="0">
                <a:solidFill>
                  <a:srgbClr val="000000"/>
                </a:solidFill>
                <a:effectLst/>
              </a:rPr>
            </a:br>
            <a:br>
              <a:rPr lang="en-US" i="0" u="sng" dirty="0">
                <a:solidFill>
                  <a:srgbClr val="000000"/>
                </a:solidFill>
                <a:effectLst/>
              </a:rPr>
            </a:br>
            <a:r>
              <a:rPr lang="en-US" i="0" u="sng" dirty="0">
                <a:solidFill>
                  <a:srgbClr val="000000"/>
                </a:solidFill>
                <a:effectLst/>
              </a:rPr>
              <a:t>Example:  A :=-B*(C/D)</a:t>
            </a:r>
            <a:br>
              <a:rPr lang="en-US" dirty="0">
                <a:effectLst/>
              </a:rPr>
            </a:br>
            <a:br>
              <a:rPr lang="en-US" dirty="0"/>
            </a:br>
            <a:endParaRPr lang="en-IN" dirty="0"/>
          </a:p>
        </p:txBody>
      </p:sp>
      <p:sp>
        <p:nvSpPr>
          <p:cNvPr id="3" name="Content Placeholder 2">
            <a:extLst>
              <a:ext uri="{FF2B5EF4-FFF2-40B4-BE49-F238E27FC236}">
                <a16:creationId xmlns:a16="http://schemas.microsoft.com/office/drawing/2014/main" id="{E81CC1EF-3ED2-46B2-8359-D829851AA5F9}"/>
              </a:ext>
            </a:extLst>
          </p:cNvPr>
          <p:cNvSpPr>
            <a:spLocks noGrp="1"/>
          </p:cNvSpPr>
          <p:nvPr>
            <p:ph idx="1"/>
          </p:nvPr>
        </p:nvSpPr>
        <p:spPr/>
        <p:txBody>
          <a:bodyPr/>
          <a:lstStyle/>
          <a:p>
            <a:pPr marL="0" indent="0" rtl="0">
              <a:spcBef>
                <a:spcPts val="1000"/>
              </a:spcBef>
              <a:spcAft>
                <a:spcPts val="0"/>
              </a:spcAft>
              <a:buNone/>
            </a:pPr>
            <a:r>
              <a:rPr lang="en-US" sz="2400" b="0" i="0" dirty="0">
                <a:solidFill>
                  <a:srgbClr val="000000"/>
                </a:solidFill>
                <a:effectLst/>
                <a:latin typeface="Arial" panose="020B0604020202020204" pitchFamily="34" charset="0"/>
              </a:rPr>
              <a:t>Step1</a:t>
            </a:r>
            <a:endParaRPr lang="en-US" sz="2400" b="0" dirty="0">
              <a:effectLst/>
            </a:endParaRPr>
          </a:p>
          <a:p>
            <a:pPr rtl="0">
              <a:spcBef>
                <a:spcPts val="1000"/>
              </a:spcBef>
              <a:spcAft>
                <a:spcPts val="0"/>
              </a:spcAft>
            </a:pPr>
            <a:r>
              <a:rPr lang="en-US" sz="2400" b="0" i="0" dirty="0">
                <a:solidFill>
                  <a:srgbClr val="000000"/>
                </a:solidFill>
                <a:effectLst/>
                <a:latin typeface="Arial" panose="020B0604020202020204" pitchFamily="34" charset="0"/>
              </a:rPr>
              <a:t>Writing the 3-address code</a:t>
            </a:r>
          </a:p>
          <a:p>
            <a:pPr rtl="0">
              <a:spcBef>
                <a:spcPts val="1000"/>
              </a:spcBef>
              <a:spcAft>
                <a:spcPts val="0"/>
              </a:spcAft>
            </a:pPr>
            <a:endParaRPr lang="en-US" sz="2400" dirty="0">
              <a:solidFill>
                <a:srgbClr val="000000"/>
              </a:solidFill>
              <a:latin typeface="Arial" panose="020B0604020202020204" pitchFamily="34" charset="0"/>
            </a:endParaRPr>
          </a:p>
          <a:p>
            <a:pPr marL="0" indent="0" rtl="0">
              <a:spcBef>
                <a:spcPts val="1000"/>
              </a:spcBef>
              <a:spcAft>
                <a:spcPts val="0"/>
              </a:spcAft>
              <a:buNone/>
            </a:pPr>
            <a:endParaRPr lang="en-US" sz="2400" b="0" dirty="0">
              <a:effectLst/>
            </a:endParaRPr>
          </a:p>
          <a:p>
            <a:pPr marL="0" indent="0">
              <a:buNone/>
            </a:pPr>
            <a:br>
              <a:rPr lang="en-US" dirty="0"/>
            </a:br>
            <a:endParaRPr lang="en-IN" dirty="0"/>
          </a:p>
        </p:txBody>
      </p:sp>
      <p:graphicFrame>
        <p:nvGraphicFramePr>
          <p:cNvPr id="4" name="Table 3">
            <a:extLst>
              <a:ext uri="{FF2B5EF4-FFF2-40B4-BE49-F238E27FC236}">
                <a16:creationId xmlns:a16="http://schemas.microsoft.com/office/drawing/2014/main" id="{6720F33B-AE81-41C5-A8E8-D8FC6873CF35}"/>
              </a:ext>
            </a:extLst>
          </p:cNvPr>
          <p:cNvGraphicFramePr>
            <a:graphicFrameLocks noGrp="1"/>
          </p:cNvGraphicFramePr>
          <p:nvPr>
            <p:extLst>
              <p:ext uri="{D42A27DB-BD31-4B8C-83A1-F6EECF244321}">
                <p14:modId xmlns:p14="http://schemas.microsoft.com/office/powerpoint/2010/main" val="1189786636"/>
              </p:ext>
            </p:extLst>
          </p:nvPr>
        </p:nvGraphicFramePr>
        <p:xfrm>
          <a:off x="2037521" y="2903351"/>
          <a:ext cx="5791200" cy="2255520"/>
        </p:xfrm>
        <a:graphic>
          <a:graphicData uri="http://schemas.openxmlformats.org/drawingml/2006/table">
            <a:tbl>
              <a:tblPr/>
              <a:tblGrid>
                <a:gridCol w="5791200">
                  <a:extLst>
                    <a:ext uri="{9D8B030D-6E8A-4147-A177-3AD203B41FA5}">
                      <a16:colId xmlns:a16="http://schemas.microsoft.com/office/drawing/2014/main" val="4185015244"/>
                    </a:ext>
                  </a:extLst>
                </a:gridCol>
              </a:tblGrid>
              <a:tr h="365760">
                <a:tc>
                  <a:txBody>
                    <a:bodyPr/>
                    <a:lstStyle/>
                    <a:p>
                      <a:pPr rtl="0" fontAlgn="t">
                        <a:spcBef>
                          <a:spcPts val="0"/>
                        </a:spcBef>
                        <a:spcAft>
                          <a:spcPts val="0"/>
                        </a:spcAft>
                      </a:pPr>
                      <a:r>
                        <a:rPr lang="en-US" sz="1800" b="1" i="0" u="none" strike="noStrike">
                          <a:solidFill>
                            <a:srgbClr val="000000"/>
                          </a:solidFill>
                          <a:effectLst/>
                          <a:latin typeface="Arial" panose="020B0604020202020204" pitchFamily="34" charset="0"/>
                        </a:rPr>
                        <a:t>T1 : = - B              (here, ‘-’ is considered as an unary operator)</a:t>
                      </a:r>
                      <a:endParaRPr lang="en-US">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2080551782"/>
                  </a:ext>
                </a:extLst>
              </a:tr>
              <a:tr h="297180">
                <a:tc>
                  <a:txBody>
                    <a:bodyPr/>
                    <a:lstStyle/>
                    <a:p>
                      <a:pPr rtl="0" fontAlgn="t">
                        <a:spcBef>
                          <a:spcPts val="0"/>
                        </a:spcBef>
                        <a:spcAft>
                          <a:spcPts val="0"/>
                        </a:spcAft>
                      </a:pPr>
                      <a:r>
                        <a:rPr lang="en-IN" sz="1800" b="1" i="0" u="none" strike="noStrike">
                          <a:solidFill>
                            <a:srgbClr val="000000"/>
                          </a:solidFill>
                          <a:effectLst/>
                          <a:latin typeface="Arial" panose="020B0604020202020204" pitchFamily="34" charset="0"/>
                        </a:rPr>
                        <a:t>T2 : = (C/D)</a:t>
                      </a:r>
                      <a:endParaRPr lang="en-IN">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3639462136"/>
                  </a:ext>
                </a:extLst>
              </a:tr>
              <a:tr h="297180">
                <a:tc>
                  <a:txBody>
                    <a:bodyPr/>
                    <a:lstStyle/>
                    <a:p>
                      <a:pPr rtl="0" fontAlgn="t">
                        <a:spcBef>
                          <a:spcPts val="0"/>
                        </a:spcBef>
                        <a:spcAft>
                          <a:spcPts val="0"/>
                        </a:spcAft>
                      </a:pPr>
                      <a:r>
                        <a:rPr lang="en-IN" sz="1800" b="1" i="0" u="none" strike="noStrike">
                          <a:solidFill>
                            <a:srgbClr val="000000"/>
                          </a:solidFill>
                          <a:effectLst/>
                          <a:latin typeface="Arial" panose="020B0604020202020204" pitchFamily="34" charset="0"/>
                        </a:rPr>
                        <a:t>T3 : = T1 * T2</a:t>
                      </a:r>
                      <a:endParaRPr lang="en-IN">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2975565410"/>
                  </a:ext>
                </a:extLst>
              </a:tr>
              <a:tr h="297180">
                <a:tc>
                  <a:txBody>
                    <a:bodyPr/>
                    <a:lstStyle/>
                    <a:p>
                      <a:pPr rtl="0" fontAlgn="t">
                        <a:spcBef>
                          <a:spcPts val="0"/>
                        </a:spcBef>
                        <a:spcAft>
                          <a:spcPts val="0"/>
                        </a:spcAft>
                      </a:pPr>
                      <a:r>
                        <a:rPr lang="en-US" sz="1800" b="1" i="0" u="none" strike="noStrike" dirty="0">
                          <a:solidFill>
                            <a:srgbClr val="000000"/>
                          </a:solidFill>
                          <a:effectLst/>
                          <a:latin typeface="Arial" panose="020B0604020202020204" pitchFamily="34" charset="0"/>
                        </a:rPr>
                        <a:t>A : = T3                (storing the final result in A, which is T3)</a:t>
                      </a:r>
                      <a:endParaRPr lang="en-US" dirty="0">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3308876488"/>
                  </a:ext>
                </a:extLst>
              </a:tr>
            </a:tbl>
          </a:graphicData>
        </a:graphic>
      </p:graphicFrame>
      <p:sp>
        <p:nvSpPr>
          <p:cNvPr id="5" name="Rectangle 1">
            <a:extLst>
              <a:ext uri="{FF2B5EF4-FFF2-40B4-BE49-F238E27FC236}">
                <a16:creationId xmlns:a16="http://schemas.microsoft.com/office/drawing/2014/main" id="{8CD2FDFF-FFA0-4B49-ADC0-C00FAD3BF46D}"/>
              </a:ext>
            </a:extLst>
          </p:cNvPr>
          <p:cNvSpPr>
            <a:spLocks noChangeArrowheads="1"/>
          </p:cNvSpPr>
          <p:nvPr/>
        </p:nvSpPr>
        <p:spPr bwMode="auto">
          <a:xfrm>
            <a:off x="2037521" y="290319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0704107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C01DA-00B3-4CAD-9546-26336D559621}"/>
              </a:ext>
            </a:extLst>
          </p:cNvPr>
          <p:cNvSpPr>
            <a:spLocks noGrp="1"/>
          </p:cNvSpPr>
          <p:nvPr>
            <p:ph type="title"/>
          </p:nvPr>
        </p:nvSpPr>
        <p:spPr/>
        <p:txBody>
          <a:bodyPr/>
          <a:lstStyle/>
          <a:p>
            <a:r>
              <a:rPr lang="en-US" dirty="0"/>
              <a:t>Contd..</a:t>
            </a:r>
            <a:endParaRPr lang="en-IN" dirty="0"/>
          </a:p>
        </p:txBody>
      </p:sp>
      <p:sp>
        <p:nvSpPr>
          <p:cNvPr id="3" name="Content Placeholder 2">
            <a:extLst>
              <a:ext uri="{FF2B5EF4-FFF2-40B4-BE49-F238E27FC236}">
                <a16:creationId xmlns:a16="http://schemas.microsoft.com/office/drawing/2014/main" id="{2EF48DFC-5535-4303-9CFE-8F000EE31045}"/>
              </a:ext>
            </a:extLst>
          </p:cNvPr>
          <p:cNvSpPr>
            <a:spLocks noGrp="1"/>
          </p:cNvSpPr>
          <p:nvPr>
            <p:ph idx="1"/>
          </p:nvPr>
        </p:nvSpPr>
        <p:spPr/>
        <p:txBody>
          <a:bodyPr/>
          <a:lstStyle/>
          <a:p>
            <a:pPr rtl="0">
              <a:spcBef>
                <a:spcPts val="1000"/>
              </a:spcBef>
              <a:spcAft>
                <a:spcPts val="0"/>
              </a:spcAft>
            </a:pPr>
            <a:r>
              <a:rPr lang="en-IN" sz="2400" i="0" dirty="0">
                <a:solidFill>
                  <a:srgbClr val="000000"/>
                </a:solidFill>
                <a:effectLst/>
              </a:rPr>
              <a:t>Step2</a:t>
            </a:r>
            <a:endParaRPr lang="en-IN" sz="2400" dirty="0">
              <a:effectLst/>
            </a:endParaRPr>
          </a:p>
          <a:p>
            <a:pPr marL="0" indent="0" rtl="0">
              <a:spcBef>
                <a:spcPts val="1000"/>
              </a:spcBef>
              <a:spcAft>
                <a:spcPts val="0"/>
              </a:spcAft>
              <a:buNone/>
            </a:pPr>
            <a:r>
              <a:rPr lang="en-IN" sz="2400" dirty="0">
                <a:solidFill>
                  <a:srgbClr val="000000"/>
                </a:solidFill>
              </a:rPr>
              <a:t>M</a:t>
            </a:r>
            <a:r>
              <a:rPr lang="en-IN" sz="2400" b="0" i="0" dirty="0">
                <a:solidFill>
                  <a:srgbClr val="000000"/>
                </a:solidFill>
                <a:effectLst/>
              </a:rPr>
              <a:t>aking the Quadruples </a:t>
            </a:r>
            <a:endParaRPr lang="en-IN" sz="2400" b="0" dirty="0">
              <a:effectLst/>
            </a:endParaRPr>
          </a:p>
          <a:p>
            <a:pPr marL="0" indent="0">
              <a:buNone/>
            </a:pPr>
            <a:br>
              <a:rPr lang="en-IN" dirty="0"/>
            </a:br>
            <a:endParaRPr lang="en-IN" dirty="0"/>
          </a:p>
        </p:txBody>
      </p:sp>
      <p:graphicFrame>
        <p:nvGraphicFramePr>
          <p:cNvPr id="4" name="Table 3">
            <a:extLst>
              <a:ext uri="{FF2B5EF4-FFF2-40B4-BE49-F238E27FC236}">
                <a16:creationId xmlns:a16="http://schemas.microsoft.com/office/drawing/2014/main" id="{CBE1C66F-578B-422B-AD3B-AF761CEE169A}"/>
              </a:ext>
            </a:extLst>
          </p:cNvPr>
          <p:cNvGraphicFramePr>
            <a:graphicFrameLocks noGrp="1"/>
          </p:cNvGraphicFramePr>
          <p:nvPr>
            <p:extLst>
              <p:ext uri="{D42A27DB-BD31-4B8C-83A1-F6EECF244321}">
                <p14:modId xmlns:p14="http://schemas.microsoft.com/office/powerpoint/2010/main" val="3393096641"/>
              </p:ext>
            </p:extLst>
          </p:nvPr>
        </p:nvGraphicFramePr>
        <p:xfrm>
          <a:off x="2385392" y="2854981"/>
          <a:ext cx="5791200" cy="2133600"/>
        </p:xfrm>
        <a:graphic>
          <a:graphicData uri="http://schemas.openxmlformats.org/drawingml/2006/table">
            <a:tbl>
              <a:tblPr/>
              <a:tblGrid>
                <a:gridCol w="1158240">
                  <a:extLst>
                    <a:ext uri="{9D8B030D-6E8A-4147-A177-3AD203B41FA5}">
                      <a16:colId xmlns:a16="http://schemas.microsoft.com/office/drawing/2014/main" val="428127468"/>
                    </a:ext>
                  </a:extLst>
                </a:gridCol>
                <a:gridCol w="1158240">
                  <a:extLst>
                    <a:ext uri="{9D8B030D-6E8A-4147-A177-3AD203B41FA5}">
                      <a16:colId xmlns:a16="http://schemas.microsoft.com/office/drawing/2014/main" val="2535966580"/>
                    </a:ext>
                  </a:extLst>
                </a:gridCol>
                <a:gridCol w="1158240">
                  <a:extLst>
                    <a:ext uri="{9D8B030D-6E8A-4147-A177-3AD203B41FA5}">
                      <a16:colId xmlns:a16="http://schemas.microsoft.com/office/drawing/2014/main" val="3317783021"/>
                    </a:ext>
                  </a:extLst>
                </a:gridCol>
                <a:gridCol w="1158240">
                  <a:extLst>
                    <a:ext uri="{9D8B030D-6E8A-4147-A177-3AD203B41FA5}">
                      <a16:colId xmlns:a16="http://schemas.microsoft.com/office/drawing/2014/main" val="120364793"/>
                    </a:ext>
                  </a:extLst>
                </a:gridCol>
                <a:gridCol w="1158240">
                  <a:extLst>
                    <a:ext uri="{9D8B030D-6E8A-4147-A177-3AD203B41FA5}">
                      <a16:colId xmlns:a16="http://schemas.microsoft.com/office/drawing/2014/main" val="4257065580"/>
                    </a:ext>
                  </a:extLst>
                </a:gridCol>
              </a:tblGrid>
              <a:tr h="312420">
                <a:tc>
                  <a:txBody>
                    <a:bodyPr/>
                    <a:lstStyle/>
                    <a:p>
                      <a:pPr fontAlgn="t"/>
                      <a:r>
                        <a:rPr lang="en-IN">
                          <a:effectLst/>
                        </a:rPr>
                        <a:t> </a:t>
                      </a: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IN" sz="1800" b="1" i="0" u="none" strike="noStrike">
                          <a:solidFill>
                            <a:srgbClr val="000000"/>
                          </a:solidFill>
                          <a:effectLst/>
                          <a:latin typeface="Times New Roman" panose="02020603050405020304" pitchFamily="18" charset="0"/>
                        </a:rPr>
                        <a:t>OP</a:t>
                      </a:r>
                      <a:endParaRPr lang="en-IN">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IN" sz="1800" b="1" i="0" u="none" strike="noStrike">
                          <a:solidFill>
                            <a:srgbClr val="000000"/>
                          </a:solidFill>
                          <a:effectLst/>
                          <a:latin typeface="Times New Roman" panose="02020603050405020304" pitchFamily="18" charset="0"/>
                        </a:rPr>
                        <a:t>ARG1</a:t>
                      </a:r>
                      <a:endParaRPr lang="en-IN">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IN" sz="1800" b="1" i="0" u="none" strike="noStrike">
                          <a:solidFill>
                            <a:srgbClr val="000000"/>
                          </a:solidFill>
                          <a:effectLst/>
                          <a:latin typeface="Times New Roman" panose="02020603050405020304" pitchFamily="18" charset="0"/>
                        </a:rPr>
                        <a:t>ARG2</a:t>
                      </a:r>
                      <a:endParaRPr lang="en-IN">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IN" sz="1800" b="1" i="0" u="none" strike="noStrike">
                          <a:solidFill>
                            <a:srgbClr val="000000"/>
                          </a:solidFill>
                          <a:effectLst/>
                          <a:latin typeface="Times New Roman" panose="02020603050405020304" pitchFamily="18" charset="0"/>
                        </a:rPr>
                        <a:t>RESULT</a:t>
                      </a:r>
                      <a:endParaRPr lang="en-IN">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2714782097"/>
                  </a:ext>
                </a:extLst>
              </a:tr>
              <a:tr h="312420">
                <a:tc>
                  <a:txBody>
                    <a:bodyPr/>
                    <a:lstStyle/>
                    <a:p>
                      <a:pPr rtl="0" fontAlgn="t">
                        <a:spcBef>
                          <a:spcPts val="0"/>
                        </a:spcBef>
                        <a:spcAft>
                          <a:spcPts val="0"/>
                        </a:spcAft>
                      </a:pPr>
                      <a:r>
                        <a:rPr lang="en-IN" sz="1800" b="1" i="0" u="none" strike="noStrike">
                          <a:solidFill>
                            <a:srgbClr val="000000"/>
                          </a:solidFill>
                          <a:effectLst/>
                          <a:latin typeface="Times New Roman" panose="02020603050405020304" pitchFamily="18" charset="0"/>
                        </a:rPr>
                        <a:t>(0)</a:t>
                      </a:r>
                      <a:endParaRPr lang="en-IN">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IN" sz="1800" b="1" i="0" u="none" strike="noStrike">
                          <a:solidFill>
                            <a:srgbClr val="000000"/>
                          </a:solidFill>
                          <a:effectLst/>
                          <a:latin typeface="Times New Roman" panose="02020603050405020304" pitchFamily="18" charset="0"/>
                        </a:rPr>
                        <a:t>uminus</a:t>
                      </a:r>
                      <a:endParaRPr lang="en-IN">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IN" sz="1800" b="1" i="0" u="none" strike="noStrike">
                          <a:solidFill>
                            <a:srgbClr val="000000"/>
                          </a:solidFill>
                          <a:effectLst/>
                          <a:latin typeface="Times New Roman" panose="02020603050405020304" pitchFamily="18" charset="0"/>
                        </a:rPr>
                        <a:t>B</a:t>
                      </a:r>
                      <a:endParaRPr lang="en-IN">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IN" sz="1800" b="1" i="0" u="none" strike="noStrike">
                          <a:solidFill>
                            <a:srgbClr val="000000"/>
                          </a:solidFill>
                          <a:effectLst/>
                          <a:latin typeface="Times New Roman" panose="02020603050405020304" pitchFamily="18" charset="0"/>
                        </a:rPr>
                        <a:t>-</a:t>
                      </a:r>
                      <a:endParaRPr lang="en-IN">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IN" sz="1800" b="1" i="0" u="none" strike="noStrike">
                          <a:solidFill>
                            <a:srgbClr val="000000"/>
                          </a:solidFill>
                          <a:effectLst/>
                          <a:latin typeface="Times New Roman" panose="02020603050405020304" pitchFamily="18" charset="0"/>
                        </a:rPr>
                        <a:t>T1</a:t>
                      </a:r>
                      <a:endParaRPr lang="en-IN">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3187564756"/>
                  </a:ext>
                </a:extLst>
              </a:tr>
              <a:tr h="312420">
                <a:tc>
                  <a:txBody>
                    <a:bodyPr/>
                    <a:lstStyle/>
                    <a:p>
                      <a:pPr rtl="0" fontAlgn="t">
                        <a:spcBef>
                          <a:spcPts val="0"/>
                        </a:spcBef>
                        <a:spcAft>
                          <a:spcPts val="0"/>
                        </a:spcAft>
                      </a:pPr>
                      <a:r>
                        <a:rPr lang="en-IN" sz="1800" b="1" i="0" u="none" strike="noStrike">
                          <a:solidFill>
                            <a:srgbClr val="000000"/>
                          </a:solidFill>
                          <a:effectLst/>
                          <a:latin typeface="Times New Roman" panose="02020603050405020304" pitchFamily="18" charset="0"/>
                        </a:rPr>
                        <a:t>(1)</a:t>
                      </a:r>
                      <a:endParaRPr lang="en-IN">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IN" sz="1800" b="1" i="0" u="none" strike="noStrike">
                          <a:solidFill>
                            <a:srgbClr val="000000"/>
                          </a:solidFill>
                          <a:effectLst/>
                          <a:latin typeface="Times New Roman" panose="02020603050405020304" pitchFamily="18" charset="0"/>
                        </a:rPr>
                        <a:t>/</a:t>
                      </a:r>
                      <a:endParaRPr lang="en-IN">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IN" sz="1800" b="1" i="0" u="none" strike="noStrike">
                          <a:solidFill>
                            <a:srgbClr val="000000"/>
                          </a:solidFill>
                          <a:effectLst/>
                          <a:latin typeface="Times New Roman" panose="02020603050405020304" pitchFamily="18" charset="0"/>
                        </a:rPr>
                        <a:t>C</a:t>
                      </a:r>
                      <a:endParaRPr lang="en-IN">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IN" sz="1800" b="1" i="0" u="none" strike="noStrike">
                          <a:solidFill>
                            <a:srgbClr val="000000"/>
                          </a:solidFill>
                          <a:effectLst/>
                          <a:latin typeface="Times New Roman" panose="02020603050405020304" pitchFamily="18" charset="0"/>
                        </a:rPr>
                        <a:t>D</a:t>
                      </a:r>
                      <a:endParaRPr lang="en-IN">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IN" sz="1800" b="1" i="0" u="none" strike="noStrike">
                          <a:solidFill>
                            <a:srgbClr val="000000"/>
                          </a:solidFill>
                          <a:effectLst/>
                          <a:latin typeface="Times New Roman" panose="02020603050405020304" pitchFamily="18" charset="0"/>
                        </a:rPr>
                        <a:t>T2</a:t>
                      </a:r>
                      <a:endParaRPr lang="en-IN">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3889522299"/>
                  </a:ext>
                </a:extLst>
              </a:tr>
              <a:tr h="312420">
                <a:tc>
                  <a:txBody>
                    <a:bodyPr/>
                    <a:lstStyle/>
                    <a:p>
                      <a:pPr rtl="0" fontAlgn="t">
                        <a:spcBef>
                          <a:spcPts val="0"/>
                        </a:spcBef>
                        <a:spcAft>
                          <a:spcPts val="0"/>
                        </a:spcAft>
                      </a:pPr>
                      <a:r>
                        <a:rPr lang="en-IN" sz="1800" b="1" i="0" u="none" strike="noStrike">
                          <a:solidFill>
                            <a:srgbClr val="000000"/>
                          </a:solidFill>
                          <a:effectLst/>
                          <a:latin typeface="Times New Roman" panose="02020603050405020304" pitchFamily="18" charset="0"/>
                        </a:rPr>
                        <a:t>(2)</a:t>
                      </a:r>
                      <a:endParaRPr lang="en-IN">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IN" sz="1800" b="1" i="0" u="none" strike="noStrike">
                          <a:solidFill>
                            <a:srgbClr val="000000"/>
                          </a:solidFill>
                          <a:effectLst/>
                          <a:latin typeface="Times New Roman" panose="02020603050405020304" pitchFamily="18" charset="0"/>
                        </a:rPr>
                        <a:t>*</a:t>
                      </a:r>
                      <a:endParaRPr lang="en-IN">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IN" sz="1800" b="1" i="0" u="none" strike="noStrike">
                          <a:solidFill>
                            <a:srgbClr val="000000"/>
                          </a:solidFill>
                          <a:effectLst/>
                          <a:latin typeface="Times New Roman" panose="02020603050405020304" pitchFamily="18" charset="0"/>
                        </a:rPr>
                        <a:t>T1</a:t>
                      </a:r>
                      <a:endParaRPr lang="en-IN">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IN" sz="1800" b="1" i="0" u="none" strike="noStrike">
                          <a:solidFill>
                            <a:srgbClr val="000000"/>
                          </a:solidFill>
                          <a:effectLst/>
                          <a:latin typeface="Times New Roman" panose="02020603050405020304" pitchFamily="18" charset="0"/>
                        </a:rPr>
                        <a:t>T2</a:t>
                      </a:r>
                      <a:endParaRPr lang="en-IN">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IN" sz="1800" b="1" i="0" u="none" strike="noStrike">
                          <a:solidFill>
                            <a:srgbClr val="000000"/>
                          </a:solidFill>
                          <a:effectLst/>
                          <a:latin typeface="Times New Roman" panose="02020603050405020304" pitchFamily="18" charset="0"/>
                        </a:rPr>
                        <a:t>T3</a:t>
                      </a:r>
                      <a:endParaRPr lang="en-IN">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471502490"/>
                  </a:ext>
                </a:extLst>
              </a:tr>
              <a:tr h="312420">
                <a:tc>
                  <a:txBody>
                    <a:bodyPr/>
                    <a:lstStyle/>
                    <a:p>
                      <a:pPr rtl="0" fontAlgn="t">
                        <a:spcBef>
                          <a:spcPts val="0"/>
                        </a:spcBef>
                        <a:spcAft>
                          <a:spcPts val="0"/>
                        </a:spcAft>
                      </a:pPr>
                      <a:r>
                        <a:rPr lang="en-IN" sz="1800" b="1" i="0" u="none" strike="noStrike">
                          <a:solidFill>
                            <a:srgbClr val="000000"/>
                          </a:solidFill>
                          <a:effectLst/>
                          <a:latin typeface="Times New Roman" panose="02020603050405020304" pitchFamily="18" charset="0"/>
                        </a:rPr>
                        <a:t>(3)</a:t>
                      </a:r>
                      <a:endParaRPr lang="en-IN">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IN" sz="1800" b="1" i="0" u="none" strike="noStrike">
                          <a:solidFill>
                            <a:srgbClr val="000000"/>
                          </a:solidFill>
                          <a:effectLst/>
                          <a:latin typeface="Times New Roman" panose="02020603050405020304" pitchFamily="18" charset="0"/>
                        </a:rPr>
                        <a:t>:=</a:t>
                      </a:r>
                      <a:endParaRPr lang="en-IN">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IN" sz="1800" b="1" i="0" u="none" strike="noStrike">
                          <a:solidFill>
                            <a:srgbClr val="000000"/>
                          </a:solidFill>
                          <a:effectLst/>
                          <a:latin typeface="Times New Roman" panose="02020603050405020304" pitchFamily="18" charset="0"/>
                        </a:rPr>
                        <a:t>T3</a:t>
                      </a:r>
                      <a:endParaRPr lang="en-IN">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IN" sz="1800" b="1" i="0" u="none" strike="noStrike">
                          <a:solidFill>
                            <a:srgbClr val="000000"/>
                          </a:solidFill>
                          <a:effectLst/>
                          <a:latin typeface="Times New Roman" panose="02020603050405020304" pitchFamily="18" charset="0"/>
                        </a:rPr>
                        <a:t>-</a:t>
                      </a:r>
                      <a:endParaRPr lang="en-IN">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IN" sz="1800" b="1" i="0" u="none" strike="noStrike" dirty="0">
                          <a:solidFill>
                            <a:srgbClr val="000000"/>
                          </a:solidFill>
                          <a:effectLst/>
                          <a:latin typeface="Times New Roman" panose="02020603050405020304" pitchFamily="18" charset="0"/>
                        </a:rPr>
                        <a:t>A</a:t>
                      </a:r>
                      <a:endParaRPr lang="en-IN" dirty="0">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2700244850"/>
                  </a:ext>
                </a:extLst>
              </a:tr>
            </a:tbl>
          </a:graphicData>
        </a:graphic>
      </p:graphicFrame>
      <p:sp>
        <p:nvSpPr>
          <p:cNvPr id="5" name="Rectangle 1">
            <a:extLst>
              <a:ext uri="{FF2B5EF4-FFF2-40B4-BE49-F238E27FC236}">
                <a16:creationId xmlns:a16="http://schemas.microsoft.com/office/drawing/2014/main" id="{6B47F71F-A2FC-444C-83F6-D1D9B6C13947}"/>
              </a:ext>
            </a:extLst>
          </p:cNvPr>
          <p:cNvSpPr>
            <a:spLocks noChangeArrowheads="1"/>
          </p:cNvSpPr>
          <p:nvPr/>
        </p:nvSpPr>
        <p:spPr bwMode="auto">
          <a:xfrm>
            <a:off x="2385392" y="28557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8819213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81F1D-4FED-4303-8A61-0559F5E4D2F5}"/>
              </a:ext>
            </a:extLst>
          </p:cNvPr>
          <p:cNvSpPr>
            <a:spLocks noGrp="1"/>
          </p:cNvSpPr>
          <p:nvPr>
            <p:ph type="title"/>
          </p:nvPr>
        </p:nvSpPr>
        <p:spPr/>
        <p:txBody>
          <a:bodyPr>
            <a:normAutofit/>
          </a:bodyPr>
          <a:lstStyle/>
          <a:p>
            <a:r>
              <a:rPr lang="en-US" i="0" u="sng" strike="noStrike" dirty="0">
                <a:solidFill>
                  <a:srgbClr val="1A1A1A"/>
                </a:solidFill>
                <a:effectLst/>
              </a:rPr>
              <a:t>Advantages and Disadvantages of Triplets</a:t>
            </a:r>
            <a:endParaRPr lang="en-IN" u="sng" dirty="0"/>
          </a:p>
        </p:txBody>
      </p:sp>
      <p:sp>
        <p:nvSpPr>
          <p:cNvPr id="3" name="Content Placeholder 2">
            <a:extLst>
              <a:ext uri="{FF2B5EF4-FFF2-40B4-BE49-F238E27FC236}">
                <a16:creationId xmlns:a16="http://schemas.microsoft.com/office/drawing/2014/main" id="{EBC5D6E4-26B8-4942-A2CB-6224ADDF2985}"/>
              </a:ext>
            </a:extLst>
          </p:cNvPr>
          <p:cNvSpPr>
            <a:spLocks noGrp="1"/>
          </p:cNvSpPr>
          <p:nvPr>
            <p:ph idx="1"/>
          </p:nvPr>
        </p:nvSpPr>
        <p:spPr/>
        <p:txBody>
          <a:bodyPr/>
          <a:lstStyle/>
          <a:p>
            <a:pPr marL="0" indent="0" rtl="0">
              <a:spcBef>
                <a:spcPts val="0"/>
              </a:spcBef>
              <a:spcAft>
                <a:spcPts val="800"/>
              </a:spcAft>
              <a:buNone/>
            </a:pPr>
            <a:r>
              <a:rPr lang="en-US" sz="2400" b="1" i="0" u="none" strike="noStrike" dirty="0">
                <a:effectLst/>
                <a:latin typeface="+mj-lt"/>
              </a:rPr>
              <a:t>Advantages –</a:t>
            </a:r>
            <a:endParaRPr lang="en-US" sz="3600" b="0" dirty="0">
              <a:effectLst/>
              <a:latin typeface="+mj-lt"/>
            </a:endParaRPr>
          </a:p>
          <a:p>
            <a:pPr rtl="0" fontAlgn="base">
              <a:spcBef>
                <a:spcPts val="0"/>
              </a:spcBef>
              <a:spcAft>
                <a:spcPts val="3600"/>
              </a:spcAft>
            </a:pPr>
            <a:r>
              <a:rPr lang="en-US" sz="1800" b="0" i="0" u="none" strike="noStrike" dirty="0">
                <a:effectLst/>
              </a:rPr>
              <a:t>Its similar in utility as compared to quadruple representation but requires less space than it.</a:t>
            </a:r>
          </a:p>
          <a:p>
            <a:pPr marL="0" indent="0" rtl="0">
              <a:spcBef>
                <a:spcPts val="0"/>
              </a:spcBef>
              <a:spcAft>
                <a:spcPts val="800"/>
              </a:spcAft>
              <a:buNone/>
            </a:pPr>
            <a:r>
              <a:rPr lang="en-US" sz="2400" b="1" i="0" u="none" strike="noStrike" dirty="0">
                <a:effectLst/>
                <a:latin typeface="+mj-lt"/>
              </a:rPr>
              <a:t>Disadvantages –</a:t>
            </a:r>
            <a:endParaRPr lang="en-US" sz="3600" b="0" dirty="0">
              <a:effectLst/>
              <a:latin typeface="+mj-lt"/>
            </a:endParaRPr>
          </a:p>
          <a:p>
            <a:pPr marL="228600" rtl="0" fontAlgn="base">
              <a:spcBef>
                <a:spcPts val="0"/>
              </a:spcBef>
              <a:spcAft>
                <a:spcPts val="0"/>
              </a:spcAft>
              <a:buFont typeface="Arial" panose="020B0604020202020204" pitchFamily="34" charset="0"/>
              <a:buChar char="•"/>
            </a:pPr>
            <a:r>
              <a:rPr lang="en-US" sz="1800" b="0" i="0" u="none" strike="noStrike" dirty="0">
                <a:solidFill>
                  <a:srgbClr val="273239"/>
                </a:solidFill>
                <a:effectLst/>
              </a:rPr>
              <a:t>Temporaries are implicit and difficult to rearrange code.</a:t>
            </a:r>
          </a:p>
          <a:p>
            <a:pPr marL="228600" rtl="0" fontAlgn="base">
              <a:spcBef>
                <a:spcPts val="0"/>
              </a:spcBef>
              <a:spcAft>
                <a:spcPts val="3600"/>
              </a:spcAft>
              <a:buFont typeface="Arial" panose="020B0604020202020204" pitchFamily="34" charset="0"/>
              <a:buChar char="•"/>
            </a:pPr>
            <a:r>
              <a:rPr lang="en-US" sz="1800" b="0" i="0" u="none" strike="noStrike" dirty="0">
                <a:solidFill>
                  <a:srgbClr val="273239"/>
                </a:solidFill>
                <a:effectLst/>
              </a:rPr>
              <a:t>It is difficult to optimize because optimization involves moving intermediate code.</a:t>
            </a:r>
          </a:p>
          <a:p>
            <a:endParaRPr lang="en-IN" dirty="0"/>
          </a:p>
        </p:txBody>
      </p:sp>
    </p:spTree>
    <p:extLst>
      <p:ext uri="{BB962C8B-B14F-4D97-AF65-F5344CB8AC3E}">
        <p14:creationId xmlns:p14="http://schemas.microsoft.com/office/powerpoint/2010/main" val="20122346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9EEE4-1C1D-4707-AE1B-D57393FFF4EC}"/>
              </a:ext>
            </a:extLst>
          </p:cNvPr>
          <p:cNvSpPr>
            <a:spLocks noGrp="1"/>
          </p:cNvSpPr>
          <p:nvPr>
            <p:ph type="title"/>
          </p:nvPr>
        </p:nvSpPr>
        <p:spPr/>
        <p:txBody>
          <a:bodyPr/>
          <a:lstStyle/>
          <a:p>
            <a:r>
              <a:rPr lang="en-US" i="0" u="sng" strike="noStrike" dirty="0">
                <a:solidFill>
                  <a:srgbClr val="1A1A1A"/>
                </a:solidFill>
                <a:effectLst/>
              </a:rPr>
              <a:t>Advantages and Disadvantages of Quadruples</a:t>
            </a:r>
            <a:endParaRPr lang="en-IN" dirty="0"/>
          </a:p>
        </p:txBody>
      </p:sp>
      <p:sp>
        <p:nvSpPr>
          <p:cNvPr id="3" name="Content Placeholder 2">
            <a:extLst>
              <a:ext uri="{FF2B5EF4-FFF2-40B4-BE49-F238E27FC236}">
                <a16:creationId xmlns:a16="http://schemas.microsoft.com/office/drawing/2014/main" id="{639970B3-E57E-4C2D-875A-4354AD13DE3B}"/>
              </a:ext>
            </a:extLst>
          </p:cNvPr>
          <p:cNvSpPr>
            <a:spLocks noGrp="1"/>
          </p:cNvSpPr>
          <p:nvPr>
            <p:ph idx="1"/>
          </p:nvPr>
        </p:nvSpPr>
        <p:spPr/>
        <p:txBody>
          <a:bodyPr/>
          <a:lstStyle/>
          <a:p>
            <a:pPr marL="0" indent="0" rtl="0">
              <a:spcBef>
                <a:spcPts val="0"/>
              </a:spcBef>
              <a:spcAft>
                <a:spcPts val="800"/>
              </a:spcAft>
              <a:buNone/>
            </a:pPr>
            <a:r>
              <a:rPr lang="en-US" sz="2400" b="1" i="0" u="none" strike="noStrike" dirty="0">
                <a:solidFill>
                  <a:srgbClr val="273239"/>
                </a:solidFill>
                <a:effectLst/>
                <a:latin typeface="Times New Roman" panose="02020603050405020304" pitchFamily="18" charset="0"/>
              </a:rPr>
              <a:t>Advantages –</a:t>
            </a:r>
            <a:endParaRPr lang="en-US" sz="3600" b="0" dirty="0">
              <a:effectLst/>
            </a:endParaRPr>
          </a:p>
          <a:p>
            <a:pPr marL="228600" rtl="0" fontAlgn="base">
              <a:spcBef>
                <a:spcPts val="0"/>
              </a:spcBef>
              <a:spcAft>
                <a:spcPts val="0"/>
              </a:spcAft>
              <a:buFont typeface="Arial" panose="020B0604020202020204" pitchFamily="34" charset="0"/>
              <a:buChar char="•"/>
            </a:pPr>
            <a:r>
              <a:rPr lang="en-US" sz="1800" b="0" i="0" u="none" strike="noStrike" dirty="0">
                <a:effectLst/>
              </a:rPr>
              <a:t>Easy to rearrange code for global optimization</a:t>
            </a:r>
          </a:p>
          <a:p>
            <a:pPr marL="228600" rtl="0" fontAlgn="base">
              <a:spcBef>
                <a:spcPts val="0"/>
              </a:spcBef>
              <a:spcAft>
                <a:spcPts val="3600"/>
              </a:spcAft>
              <a:buFont typeface="Arial" panose="020B0604020202020204" pitchFamily="34" charset="0"/>
              <a:buChar char="•"/>
            </a:pPr>
            <a:r>
              <a:rPr lang="en-US" sz="1800" b="0" i="0" u="none" strike="noStrike" dirty="0">
                <a:effectLst/>
              </a:rPr>
              <a:t>One can quickly access value of temporary variables using symbol table</a:t>
            </a:r>
          </a:p>
          <a:p>
            <a:pPr marL="0" indent="0" rtl="0">
              <a:spcBef>
                <a:spcPts val="0"/>
              </a:spcBef>
              <a:spcAft>
                <a:spcPts val="800"/>
              </a:spcAft>
              <a:buNone/>
            </a:pPr>
            <a:r>
              <a:rPr lang="en-US" sz="2400" b="1" i="0" u="none" strike="noStrike" dirty="0">
                <a:solidFill>
                  <a:srgbClr val="273239"/>
                </a:solidFill>
                <a:effectLst/>
                <a:latin typeface="Times New Roman" panose="02020603050405020304" pitchFamily="18" charset="0"/>
              </a:rPr>
              <a:t>Disadvantages –</a:t>
            </a:r>
            <a:endParaRPr lang="en-US" sz="3600" b="0" dirty="0">
              <a:effectLst/>
            </a:endParaRPr>
          </a:p>
          <a:p>
            <a:pPr marL="228600" rtl="0" fontAlgn="base">
              <a:spcBef>
                <a:spcPts val="0"/>
              </a:spcBef>
              <a:spcAft>
                <a:spcPts val="0"/>
              </a:spcAft>
              <a:buFont typeface="Arial" panose="020B0604020202020204" pitchFamily="34" charset="0"/>
              <a:buChar char="•"/>
            </a:pPr>
            <a:r>
              <a:rPr lang="en-US" sz="1800" b="0" i="0" u="none" strike="noStrike" dirty="0">
                <a:effectLst/>
              </a:rPr>
              <a:t>Contain lot of temporaries</a:t>
            </a:r>
          </a:p>
          <a:p>
            <a:pPr marL="228600" rtl="0" fontAlgn="base">
              <a:spcBef>
                <a:spcPts val="0"/>
              </a:spcBef>
              <a:spcAft>
                <a:spcPts val="3600"/>
              </a:spcAft>
              <a:buFont typeface="Arial" panose="020B0604020202020204" pitchFamily="34" charset="0"/>
              <a:buChar char="•"/>
            </a:pPr>
            <a:r>
              <a:rPr lang="en-US" sz="1800" b="0" i="0" u="none" strike="noStrike" dirty="0">
                <a:effectLst/>
              </a:rPr>
              <a:t>Temporary variable creation increases time and space complexity</a:t>
            </a:r>
          </a:p>
          <a:p>
            <a:endParaRPr lang="en-IN" dirty="0"/>
          </a:p>
        </p:txBody>
      </p:sp>
    </p:spTree>
    <p:extLst>
      <p:ext uri="{BB962C8B-B14F-4D97-AF65-F5344CB8AC3E}">
        <p14:creationId xmlns:p14="http://schemas.microsoft.com/office/powerpoint/2010/main" val="21143891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F9736-D589-476C-AC1B-3D1C67224A3A}"/>
              </a:ext>
            </a:extLst>
          </p:cNvPr>
          <p:cNvSpPr>
            <a:spLocks noGrp="1"/>
          </p:cNvSpPr>
          <p:nvPr>
            <p:ph type="title"/>
          </p:nvPr>
        </p:nvSpPr>
        <p:spPr/>
        <p:txBody>
          <a:bodyPr>
            <a:normAutofit/>
          </a:bodyPr>
          <a:lstStyle/>
          <a:p>
            <a:r>
              <a:rPr lang="en-IN" i="0" u="sng" strike="noStrike" dirty="0">
                <a:solidFill>
                  <a:srgbClr val="1A1A1A"/>
                </a:solidFill>
                <a:effectLst/>
              </a:rPr>
              <a:t>Translation of Assignment Statements </a:t>
            </a:r>
            <a:endParaRPr lang="en-IN" sz="8800" u="sng" dirty="0"/>
          </a:p>
        </p:txBody>
      </p:sp>
      <p:sp>
        <p:nvSpPr>
          <p:cNvPr id="3" name="Content Placeholder 2">
            <a:extLst>
              <a:ext uri="{FF2B5EF4-FFF2-40B4-BE49-F238E27FC236}">
                <a16:creationId xmlns:a16="http://schemas.microsoft.com/office/drawing/2014/main" id="{D89238DF-53A7-466D-B4F7-97B769B85B69}"/>
              </a:ext>
            </a:extLst>
          </p:cNvPr>
          <p:cNvSpPr>
            <a:spLocks noGrp="1"/>
          </p:cNvSpPr>
          <p:nvPr>
            <p:ph idx="1"/>
          </p:nvPr>
        </p:nvSpPr>
        <p:spPr/>
        <p:txBody>
          <a:bodyPr>
            <a:normAutofit lnSpcReduction="10000"/>
          </a:bodyPr>
          <a:lstStyle/>
          <a:p>
            <a:pPr algn="just" rtl="0" fontAlgn="base">
              <a:spcBef>
                <a:spcPts val="0"/>
              </a:spcBef>
              <a:spcAft>
                <a:spcPts val="0"/>
              </a:spcAft>
              <a:buFont typeface="Arial" panose="020B0604020202020204" pitchFamily="34" charset="0"/>
              <a:buChar char="•"/>
            </a:pPr>
            <a:r>
              <a:rPr lang="en-US" sz="2400" b="0" i="0" u="none" strike="noStrike" dirty="0">
                <a:solidFill>
                  <a:srgbClr val="333333"/>
                </a:solidFill>
                <a:effectLst/>
              </a:rPr>
              <a:t>An assignment statement sets the current value of a variable, field, parameter, or element. </a:t>
            </a:r>
          </a:p>
          <a:p>
            <a:pPr marL="0" indent="0" algn="just" rtl="0" fontAlgn="base">
              <a:spcBef>
                <a:spcPts val="0"/>
              </a:spcBef>
              <a:spcAft>
                <a:spcPts val="0"/>
              </a:spcAft>
              <a:buNone/>
            </a:pPr>
            <a:endParaRPr lang="en-US" sz="2400" b="0" i="0" u="none" strike="noStrike" dirty="0">
              <a:solidFill>
                <a:srgbClr val="333333"/>
              </a:solidFill>
              <a:effectLst/>
            </a:endParaRPr>
          </a:p>
          <a:p>
            <a:pPr algn="just" rtl="0" fontAlgn="base">
              <a:spcBef>
                <a:spcPts val="0"/>
              </a:spcBef>
              <a:spcAft>
                <a:spcPts val="0"/>
              </a:spcAft>
              <a:buFont typeface="Arial" panose="020B0604020202020204" pitchFamily="34" charset="0"/>
              <a:buChar char="•"/>
            </a:pPr>
            <a:r>
              <a:rPr lang="en-US" sz="2400" b="0" i="0" u="none" strike="noStrike" dirty="0">
                <a:solidFill>
                  <a:srgbClr val="333333"/>
                </a:solidFill>
                <a:effectLst/>
              </a:rPr>
              <a:t>The statement consists of an assignment target followed by the assignment operator and an expression. </a:t>
            </a:r>
          </a:p>
          <a:p>
            <a:pPr marL="0" indent="0" algn="just" rtl="0" fontAlgn="base">
              <a:spcBef>
                <a:spcPts val="0"/>
              </a:spcBef>
              <a:spcAft>
                <a:spcPts val="0"/>
              </a:spcAft>
              <a:buNone/>
            </a:pPr>
            <a:endParaRPr lang="en-US" sz="2400" b="0" i="0" u="none" strike="noStrike" dirty="0">
              <a:solidFill>
                <a:srgbClr val="333333"/>
              </a:solidFill>
              <a:effectLst/>
            </a:endParaRPr>
          </a:p>
          <a:p>
            <a:pPr algn="just" rtl="0" fontAlgn="base">
              <a:spcBef>
                <a:spcPts val="0"/>
              </a:spcBef>
              <a:spcAft>
                <a:spcPts val="0"/>
              </a:spcAft>
              <a:buFont typeface="Arial" panose="020B0604020202020204" pitchFamily="34" charset="0"/>
              <a:buChar char="•"/>
            </a:pPr>
            <a:r>
              <a:rPr lang="en-US" sz="2400" b="0" i="0" u="none" strike="noStrike" dirty="0">
                <a:solidFill>
                  <a:srgbClr val="333333"/>
                </a:solidFill>
                <a:effectLst/>
              </a:rPr>
              <a:t>When the statement is executed, the expression is evaluated and the resulting value is stored in the target.</a:t>
            </a:r>
          </a:p>
          <a:p>
            <a:pPr algn="just" rtl="0" fontAlgn="base">
              <a:spcBef>
                <a:spcPts val="0"/>
              </a:spcBef>
              <a:spcAft>
                <a:spcPts val="0"/>
              </a:spcAft>
              <a:buFont typeface="Arial" panose="020B0604020202020204" pitchFamily="34" charset="0"/>
              <a:buChar char="•"/>
            </a:pPr>
            <a:endParaRPr lang="en-US" sz="2400" b="0" i="0" u="none" strike="noStrike" dirty="0">
              <a:solidFill>
                <a:srgbClr val="333333"/>
              </a:solidFill>
              <a:effectLst/>
            </a:endParaRPr>
          </a:p>
          <a:p>
            <a:pPr algn="just" rtl="0" fontAlgn="base">
              <a:spcBef>
                <a:spcPts val="0"/>
              </a:spcBef>
              <a:spcAft>
                <a:spcPts val="0"/>
              </a:spcAft>
              <a:buFont typeface="Arial" panose="020B0604020202020204" pitchFamily="34" charset="0"/>
              <a:buChar char="•"/>
            </a:pPr>
            <a:r>
              <a:rPr lang="en-US" sz="2400" b="0" i="0" u="none" strike="noStrike" dirty="0">
                <a:solidFill>
                  <a:srgbClr val="333333"/>
                </a:solidFill>
                <a:effectLst/>
              </a:rPr>
              <a:t>In the syntax directed translation, assignment statement is mainly deals with expressions. </a:t>
            </a:r>
          </a:p>
          <a:p>
            <a:pPr algn="just" rtl="0" fontAlgn="base">
              <a:spcBef>
                <a:spcPts val="0"/>
              </a:spcBef>
              <a:spcAft>
                <a:spcPts val="0"/>
              </a:spcAft>
              <a:buFont typeface="Arial" panose="020B0604020202020204" pitchFamily="34" charset="0"/>
              <a:buChar char="•"/>
            </a:pPr>
            <a:endParaRPr lang="en-US" sz="2400" b="0" i="0" u="none" strike="noStrike" dirty="0">
              <a:solidFill>
                <a:srgbClr val="333333"/>
              </a:solidFill>
              <a:effectLst/>
            </a:endParaRPr>
          </a:p>
          <a:p>
            <a:pPr algn="just" rtl="0" fontAlgn="base">
              <a:spcBef>
                <a:spcPts val="0"/>
              </a:spcBef>
              <a:spcAft>
                <a:spcPts val="1200"/>
              </a:spcAft>
              <a:buFont typeface="Arial" panose="020B0604020202020204" pitchFamily="34" charset="0"/>
              <a:buChar char="•"/>
            </a:pPr>
            <a:r>
              <a:rPr lang="en-US" sz="2400" b="0" i="0" u="none" strike="noStrike" dirty="0">
                <a:solidFill>
                  <a:srgbClr val="333333"/>
                </a:solidFill>
                <a:effectLst/>
              </a:rPr>
              <a:t>The expression can be of type real, integer, array and records.</a:t>
            </a:r>
          </a:p>
          <a:p>
            <a:endParaRPr lang="en-IN" dirty="0"/>
          </a:p>
        </p:txBody>
      </p:sp>
    </p:spTree>
    <p:extLst>
      <p:ext uri="{BB962C8B-B14F-4D97-AF65-F5344CB8AC3E}">
        <p14:creationId xmlns:p14="http://schemas.microsoft.com/office/powerpoint/2010/main" val="26861005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978BC-3388-4D90-8E03-2ED77450EC5D}"/>
              </a:ext>
            </a:extLst>
          </p:cNvPr>
          <p:cNvSpPr>
            <a:spLocks noGrp="1"/>
          </p:cNvSpPr>
          <p:nvPr>
            <p:ph type="title"/>
          </p:nvPr>
        </p:nvSpPr>
        <p:spPr/>
        <p:txBody>
          <a:bodyPr>
            <a:normAutofit fontScale="90000"/>
          </a:bodyPr>
          <a:lstStyle/>
          <a:p>
            <a:pPr rtl="0">
              <a:spcBef>
                <a:spcPts val="0"/>
              </a:spcBef>
              <a:spcAft>
                <a:spcPts val="0"/>
              </a:spcAft>
            </a:pPr>
            <a:br>
              <a:rPr lang="en-IN" sz="2700" b="1" i="0" u="none" strike="noStrike" dirty="0">
                <a:solidFill>
                  <a:srgbClr val="1A1A1A"/>
                </a:solidFill>
                <a:effectLst/>
              </a:rPr>
            </a:br>
            <a:br>
              <a:rPr lang="en-IN" sz="2700" b="1" i="0" u="none" strike="noStrike" dirty="0">
                <a:solidFill>
                  <a:srgbClr val="1A1A1A"/>
                </a:solidFill>
                <a:effectLst/>
              </a:rPr>
            </a:br>
            <a:br>
              <a:rPr lang="en-IN" sz="4900" i="0" u="sng" strike="noStrike" dirty="0">
                <a:solidFill>
                  <a:srgbClr val="1A1A1A"/>
                </a:solidFill>
                <a:effectLst/>
              </a:rPr>
            </a:br>
            <a:r>
              <a:rPr lang="en-IN" sz="4900" i="0" u="sng" strike="noStrike" dirty="0">
                <a:solidFill>
                  <a:srgbClr val="1A1A1A"/>
                </a:solidFill>
                <a:effectLst/>
              </a:rPr>
              <a:t>How do they work?</a:t>
            </a:r>
            <a:br>
              <a:rPr lang="en-IN" sz="4900" u="sng" dirty="0">
                <a:effectLst/>
              </a:rPr>
            </a:br>
            <a:br>
              <a:rPr lang="en-IN" dirty="0"/>
            </a:br>
            <a:endParaRPr lang="en-IN" dirty="0"/>
          </a:p>
        </p:txBody>
      </p:sp>
      <p:sp>
        <p:nvSpPr>
          <p:cNvPr id="3" name="Content Placeholder 2">
            <a:extLst>
              <a:ext uri="{FF2B5EF4-FFF2-40B4-BE49-F238E27FC236}">
                <a16:creationId xmlns:a16="http://schemas.microsoft.com/office/drawing/2014/main" id="{D033F331-BDC4-492A-ACD6-BC3777AC41B0}"/>
              </a:ext>
            </a:extLst>
          </p:cNvPr>
          <p:cNvSpPr>
            <a:spLocks noGrp="1"/>
          </p:cNvSpPr>
          <p:nvPr>
            <p:ph idx="1"/>
          </p:nvPr>
        </p:nvSpPr>
        <p:spPr/>
        <p:txBody>
          <a:bodyPr/>
          <a:lstStyle/>
          <a:p>
            <a:pPr algn="just" rtl="0">
              <a:spcBef>
                <a:spcPts val="1200"/>
              </a:spcBef>
              <a:spcAft>
                <a:spcPts val="1200"/>
              </a:spcAft>
            </a:pPr>
            <a:r>
              <a:rPr lang="en-IN" sz="2400" b="0" i="0" u="none" strike="noStrike" dirty="0">
                <a:effectLst/>
              </a:rPr>
              <a:t>Consider the grammar</a:t>
            </a:r>
            <a:endParaRPr lang="en-IN" sz="2400" b="0" dirty="0">
              <a:effectLst/>
            </a:endParaRPr>
          </a:p>
          <a:p>
            <a:pPr rtl="0" fontAlgn="base">
              <a:spcBef>
                <a:spcPts val="900"/>
              </a:spcBef>
              <a:spcAft>
                <a:spcPts val="0"/>
              </a:spcAft>
              <a:buFont typeface="+mj-lt"/>
              <a:buAutoNum type="arabicPeriod"/>
            </a:pPr>
            <a:r>
              <a:rPr lang="en-IN" sz="2400" b="0" i="0" u="none" strike="noStrike" dirty="0">
                <a:effectLst/>
              </a:rPr>
              <a:t>S  →    id := E  </a:t>
            </a:r>
          </a:p>
          <a:p>
            <a:pPr rtl="0" fontAlgn="base">
              <a:spcBef>
                <a:spcPts val="0"/>
              </a:spcBef>
              <a:spcAft>
                <a:spcPts val="0"/>
              </a:spcAft>
              <a:buFont typeface="+mj-lt"/>
              <a:buAutoNum type="arabicPeriod"/>
            </a:pPr>
            <a:r>
              <a:rPr lang="en-IN" sz="2400" b="0" i="0" u="none" strike="noStrike" dirty="0">
                <a:effectLst/>
              </a:rPr>
              <a:t>E    →  E1 + E2  </a:t>
            </a:r>
          </a:p>
          <a:p>
            <a:pPr rtl="0" fontAlgn="base">
              <a:spcBef>
                <a:spcPts val="0"/>
              </a:spcBef>
              <a:spcAft>
                <a:spcPts val="0"/>
              </a:spcAft>
              <a:buFont typeface="+mj-lt"/>
              <a:buAutoNum type="arabicPeriod"/>
            </a:pPr>
            <a:r>
              <a:rPr lang="en-IN" sz="2400" b="0" i="0" u="none" strike="noStrike" dirty="0">
                <a:effectLst/>
              </a:rPr>
              <a:t>E   →   E1 * E2  </a:t>
            </a:r>
          </a:p>
          <a:p>
            <a:pPr rtl="0" fontAlgn="base">
              <a:spcBef>
                <a:spcPts val="0"/>
              </a:spcBef>
              <a:spcAft>
                <a:spcPts val="0"/>
              </a:spcAft>
              <a:buFont typeface="+mj-lt"/>
              <a:buAutoNum type="arabicPeriod"/>
            </a:pPr>
            <a:r>
              <a:rPr lang="en-IN" sz="2400" b="0" i="0" u="none" strike="noStrike" dirty="0">
                <a:effectLst/>
              </a:rPr>
              <a:t>E   →   (E1)  </a:t>
            </a:r>
          </a:p>
          <a:p>
            <a:pPr rtl="0" fontAlgn="base">
              <a:spcBef>
                <a:spcPts val="0"/>
              </a:spcBef>
              <a:spcAft>
                <a:spcPts val="600"/>
              </a:spcAft>
              <a:buFont typeface="+mj-lt"/>
              <a:buAutoNum type="arabicPeriod"/>
            </a:pPr>
            <a:r>
              <a:rPr lang="en-IN" sz="2400" b="0" i="0" u="none" strike="noStrike" dirty="0">
                <a:effectLst/>
              </a:rPr>
              <a:t>E   →   id  </a:t>
            </a:r>
          </a:p>
          <a:p>
            <a:endParaRPr lang="en-IN" dirty="0"/>
          </a:p>
        </p:txBody>
      </p:sp>
    </p:spTree>
    <p:extLst>
      <p:ext uri="{BB962C8B-B14F-4D97-AF65-F5344CB8AC3E}">
        <p14:creationId xmlns:p14="http://schemas.microsoft.com/office/powerpoint/2010/main" val="23439295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90CC4-852D-4125-ADB9-F439C8F7EC72}"/>
              </a:ext>
            </a:extLst>
          </p:cNvPr>
          <p:cNvSpPr>
            <a:spLocks noGrp="1"/>
          </p:cNvSpPr>
          <p:nvPr>
            <p:ph type="title"/>
          </p:nvPr>
        </p:nvSpPr>
        <p:spPr/>
        <p:txBody>
          <a:bodyPr>
            <a:normAutofit/>
          </a:bodyPr>
          <a:lstStyle/>
          <a:p>
            <a:r>
              <a:rPr lang="en-US" dirty="0"/>
              <a:t>Contd..</a:t>
            </a:r>
            <a:endParaRPr lang="en-IN" dirty="0"/>
          </a:p>
        </p:txBody>
      </p:sp>
      <p:sp>
        <p:nvSpPr>
          <p:cNvPr id="3" name="Content Placeholder 2">
            <a:extLst>
              <a:ext uri="{FF2B5EF4-FFF2-40B4-BE49-F238E27FC236}">
                <a16:creationId xmlns:a16="http://schemas.microsoft.com/office/drawing/2014/main" id="{3E366CAB-386B-44C5-AF16-829CF573353C}"/>
              </a:ext>
            </a:extLst>
          </p:cNvPr>
          <p:cNvSpPr>
            <a:spLocks noGrp="1"/>
          </p:cNvSpPr>
          <p:nvPr>
            <p:ph idx="1"/>
          </p:nvPr>
        </p:nvSpPr>
        <p:spPr/>
        <p:txBody>
          <a:bodyPr>
            <a:normAutofit/>
          </a:bodyPr>
          <a:lstStyle/>
          <a:p>
            <a:r>
              <a:rPr lang="en-US" sz="2400" i="0" u="none" strike="noStrike" dirty="0">
                <a:effectLst/>
                <a:latin typeface="+mj-lt"/>
              </a:rPr>
              <a:t>The translation scheme of above grammar is given below:- </a:t>
            </a:r>
            <a:endParaRPr lang="en-IN" sz="3600" dirty="0">
              <a:latin typeface="+mj-lt"/>
            </a:endParaRPr>
          </a:p>
        </p:txBody>
      </p:sp>
      <p:graphicFrame>
        <p:nvGraphicFramePr>
          <p:cNvPr id="4" name="Table 3">
            <a:extLst>
              <a:ext uri="{FF2B5EF4-FFF2-40B4-BE49-F238E27FC236}">
                <a16:creationId xmlns:a16="http://schemas.microsoft.com/office/drawing/2014/main" id="{EF73B5F8-FF51-4D81-8102-3C8BF8DB55E0}"/>
              </a:ext>
            </a:extLst>
          </p:cNvPr>
          <p:cNvGraphicFramePr>
            <a:graphicFrameLocks noGrp="1"/>
          </p:cNvGraphicFramePr>
          <p:nvPr>
            <p:extLst>
              <p:ext uri="{D42A27DB-BD31-4B8C-83A1-F6EECF244321}">
                <p14:modId xmlns:p14="http://schemas.microsoft.com/office/powerpoint/2010/main" val="3241961703"/>
              </p:ext>
            </p:extLst>
          </p:nvPr>
        </p:nvGraphicFramePr>
        <p:xfrm>
          <a:off x="2296159" y="2484810"/>
          <a:ext cx="3410958" cy="2664564"/>
        </p:xfrm>
        <a:graphic>
          <a:graphicData uri="http://schemas.openxmlformats.org/drawingml/2006/table">
            <a:tbl>
              <a:tblPr/>
              <a:tblGrid>
                <a:gridCol w="1705479">
                  <a:extLst>
                    <a:ext uri="{9D8B030D-6E8A-4147-A177-3AD203B41FA5}">
                      <a16:colId xmlns:a16="http://schemas.microsoft.com/office/drawing/2014/main" val="2770524321"/>
                    </a:ext>
                  </a:extLst>
                </a:gridCol>
                <a:gridCol w="1705479">
                  <a:extLst>
                    <a:ext uri="{9D8B030D-6E8A-4147-A177-3AD203B41FA5}">
                      <a16:colId xmlns:a16="http://schemas.microsoft.com/office/drawing/2014/main" val="678848750"/>
                    </a:ext>
                  </a:extLst>
                </a:gridCol>
              </a:tblGrid>
              <a:tr h="399685">
                <a:tc>
                  <a:txBody>
                    <a:bodyPr/>
                    <a:lstStyle/>
                    <a:p>
                      <a:pPr rtl="0" fontAlgn="t">
                        <a:spcBef>
                          <a:spcPts val="0"/>
                        </a:spcBef>
                        <a:spcAft>
                          <a:spcPts val="0"/>
                        </a:spcAft>
                      </a:pPr>
                      <a:r>
                        <a:rPr lang="en-IN" sz="1400" b="0" i="0" u="none" strike="noStrike" dirty="0">
                          <a:solidFill>
                            <a:srgbClr val="000000"/>
                          </a:solidFill>
                          <a:effectLst/>
                          <a:latin typeface="Times New Roman" panose="02020603050405020304" pitchFamily="18" charset="0"/>
                        </a:rPr>
                        <a:t>Production Rule</a:t>
                      </a:r>
                      <a:endParaRPr lang="en-IN" dirty="0">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Times New Roman" panose="02020603050405020304" pitchFamily="18" charset="0"/>
                        </a:rPr>
                        <a:t>Semantic action</a:t>
                      </a:r>
                      <a:endParaRPr lang="en-IN">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extLst>
                  <a:ext uri="{0D108BD9-81ED-4DB2-BD59-A6C34878D82A}">
                    <a16:rowId xmlns:a16="http://schemas.microsoft.com/office/drawing/2014/main" val="574270410"/>
                  </a:ext>
                </a:extLst>
              </a:tr>
              <a:tr h="1332282">
                <a:tc>
                  <a:txBody>
                    <a:bodyPr/>
                    <a:lstStyle/>
                    <a:p>
                      <a:pPr algn="just" rtl="0" fontAlgn="t">
                        <a:spcBef>
                          <a:spcPts val="0"/>
                        </a:spcBef>
                        <a:spcAft>
                          <a:spcPts val="0"/>
                        </a:spcAft>
                      </a:pPr>
                      <a:r>
                        <a:rPr lang="en-IN" sz="1200" b="0" i="0" u="none" strike="noStrike" dirty="0">
                          <a:solidFill>
                            <a:srgbClr val="333333"/>
                          </a:solidFill>
                          <a:effectLst/>
                          <a:latin typeface="Times New Roman" panose="02020603050405020304" pitchFamily="18" charset="0"/>
                        </a:rPr>
                        <a:t>S → id :=E</a:t>
                      </a:r>
                      <a:endParaRPr lang="en-IN" dirty="0">
                        <a:effectLst/>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tc>
                  <a:txBody>
                    <a:bodyPr/>
                    <a:lstStyle/>
                    <a:p>
                      <a:pPr algn="just" rtl="0" fontAlgn="t">
                        <a:spcBef>
                          <a:spcPts val="0"/>
                        </a:spcBef>
                        <a:spcAft>
                          <a:spcPts val="0"/>
                        </a:spcAft>
                      </a:pPr>
                      <a:r>
                        <a:rPr lang="en-US" sz="1200" b="0" i="0" u="none" strike="noStrike" dirty="0">
                          <a:solidFill>
                            <a:srgbClr val="333333"/>
                          </a:solidFill>
                          <a:effectLst/>
                          <a:latin typeface="Times New Roman" panose="02020603050405020304" pitchFamily="18" charset="0"/>
                        </a:rPr>
                        <a:t>{p = </a:t>
                      </a:r>
                      <a:r>
                        <a:rPr lang="en-US" sz="1200" b="0" i="0" u="none" strike="noStrike" dirty="0" err="1">
                          <a:solidFill>
                            <a:srgbClr val="333333"/>
                          </a:solidFill>
                          <a:effectLst/>
                          <a:latin typeface="Times New Roman" panose="02020603050405020304" pitchFamily="18" charset="0"/>
                        </a:rPr>
                        <a:t>look_up</a:t>
                      </a:r>
                      <a:r>
                        <a:rPr lang="en-US" sz="1200" b="0" i="0" u="none" strike="noStrike" dirty="0">
                          <a:solidFill>
                            <a:srgbClr val="333333"/>
                          </a:solidFill>
                          <a:effectLst/>
                          <a:latin typeface="Times New Roman" panose="02020603050405020304" pitchFamily="18" charset="0"/>
                        </a:rPr>
                        <a:t>(id.name);</a:t>
                      </a:r>
                      <a:endParaRPr lang="en-US" dirty="0">
                        <a:effectLst/>
                      </a:endParaRPr>
                    </a:p>
                    <a:p>
                      <a:pPr algn="just" rtl="0" fontAlgn="t">
                        <a:spcBef>
                          <a:spcPts val="0"/>
                        </a:spcBef>
                        <a:spcAft>
                          <a:spcPts val="0"/>
                        </a:spcAft>
                      </a:pPr>
                      <a:r>
                        <a:rPr lang="en-US" sz="1200" b="0" i="0" u="none" strike="noStrike" dirty="0">
                          <a:solidFill>
                            <a:srgbClr val="333333"/>
                          </a:solidFill>
                          <a:effectLst/>
                          <a:latin typeface="Times New Roman" panose="02020603050405020304" pitchFamily="18" charset="0"/>
                        </a:rPr>
                        <a:t> If p ≠ nil then</a:t>
                      </a:r>
                      <a:endParaRPr lang="en-US" dirty="0">
                        <a:effectLst/>
                      </a:endParaRPr>
                    </a:p>
                    <a:p>
                      <a:pPr algn="just" rtl="0" fontAlgn="t">
                        <a:spcBef>
                          <a:spcPts val="0"/>
                        </a:spcBef>
                        <a:spcAft>
                          <a:spcPts val="0"/>
                        </a:spcAft>
                      </a:pPr>
                      <a:r>
                        <a:rPr lang="en-US" sz="1200" b="0" i="0" u="none" strike="noStrike" dirty="0">
                          <a:solidFill>
                            <a:srgbClr val="333333"/>
                          </a:solidFill>
                          <a:effectLst/>
                          <a:latin typeface="Times New Roman" panose="02020603050405020304" pitchFamily="18" charset="0"/>
                        </a:rPr>
                        <a:t> Emit (p = </a:t>
                      </a:r>
                      <a:r>
                        <a:rPr lang="en-US" sz="1200" b="0" i="0" u="none" strike="noStrike" dirty="0" err="1">
                          <a:solidFill>
                            <a:srgbClr val="333333"/>
                          </a:solidFill>
                          <a:effectLst/>
                          <a:latin typeface="Times New Roman" panose="02020603050405020304" pitchFamily="18" charset="0"/>
                        </a:rPr>
                        <a:t>E.place</a:t>
                      </a:r>
                      <a:r>
                        <a:rPr lang="en-US" sz="1200" b="0" i="0" u="none" strike="noStrike" dirty="0">
                          <a:solidFill>
                            <a:srgbClr val="333333"/>
                          </a:solidFill>
                          <a:effectLst/>
                          <a:latin typeface="Times New Roman" panose="02020603050405020304" pitchFamily="18" charset="0"/>
                        </a:rPr>
                        <a:t>)</a:t>
                      </a:r>
                      <a:endParaRPr lang="en-US" dirty="0">
                        <a:effectLst/>
                      </a:endParaRPr>
                    </a:p>
                    <a:p>
                      <a:pPr algn="just" rtl="0" fontAlgn="t">
                        <a:spcBef>
                          <a:spcPts val="0"/>
                        </a:spcBef>
                        <a:spcAft>
                          <a:spcPts val="0"/>
                        </a:spcAft>
                      </a:pPr>
                      <a:r>
                        <a:rPr lang="en-US" sz="1200" b="0" i="0" u="none" strike="noStrike" dirty="0">
                          <a:solidFill>
                            <a:srgbClr val="333333"/>
                          </a:solidFill>
                          <a:effectLst/>
                          <a:latin typeface="Times New Roman" panose="02020603050405020304" pitchFamily="18" charset="0"/>
                        </a:rPr>
                        <a:t> Else</a:t>
                      </a:r>
                      <a:endParaRPr lang="en-US" dirty="0">
                        <a:effectLst/>
                      </a:endParaRPr>
                    </a:p>
                    <a:p>
                      <a:pPr algn="just" rtl="0" fontAlgn="t">
                        <a:spcBef>
                          <a:spcPts val="0"/>
                        </a:spcBef>
                        <a:spcAft>
                          <a:spcPts val="0"/>
                        </a:spcAft>
                      </a:pPr>
                      <a:r>
                        <a:rPr lang="en-US" sz="1200" b="0" i="0" u="none" strike="noStrike" dirty="0">
                          <a:solidFill>
                            <a:srgbClr val="333333"/>
                          </a:solidFill>
                          <a:effectLst/>
                          <a:latin typeface="Times New Roman" panose="02020603050405020304" pitchFamily="18" charset="0"/>
                        </a:rPr>
                        <a:t> Error;</a:t>
                      </a:r>
                      <a:endParaRPr lang="en-US" dirty="0">
                        <a:effectLst/>
                      </a:endParaRPr>
                    </a:p>
                    <a:p>
                      <a:pPr algn="just" rtl="0" fontAlgn="t">
                        <a:spcBef>
                          <a:spcPts val="0"/>
                        </a:spcBef>
                        <a:spcAft>
                          <a:spcPts val="0"/>
                        </a:spcAft>
                      </a:pPr>
                      <a:r>
                        <a:rPr lang="en-US" sz="1200" b="0" i="0" u="none" strike="noStrike" dirty="0">
                          <a:solidFill>
                            <a:srgbClr val="333333"/>
                          </a:solidFill>
                          <a:effectLst/>
                          <a:latin typeface="Times New Roman" panose="02020603050405020304" pitchFamily="18" charset="0"/>
                        </a:rPr>
                        <a:t>}</a:t>
                      </a:r>
                      <a:endParaRPr lang="en-US" dirty="0">
                        <a:effectLst/>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extLst>
                  <a:ext uri="{0D108BD9-81ED-4DB2-BD59-A6C34878D82A}">
                    <a16:rowId xmlns:a16="http://schemas.microsoft.com/office/drawing/2014/main" val="2371468898"/>
                  </a:ext>
                </a:extLst>
              </a:tr>
              <a:tr h="932597">
                <a:tc>
                  <a:txBody>
                    <a:bodyPr/>
                    <a:lstStyle/>
                    <a:p>
                      <a:pPr algn="just" rtl="0" fontAlgn="t">
                        <a:spcBef>
                          <a:spcPts val="0"/>
                        </a:spcBef>
                        <a:spcAft>
                          <a:spcPts val="0"/>
                        </a:spcAft>
                      </a:pPr>
                      <a:r>
                        <a:rPr lang="en-IN" sz="1200" b="0" i="0" u="none" strike="noStrike" dirty="0">
                          <a:solidFill>
                            <a:srgbClr val="333333"/>
                          </a:solidFill>
                          <a:effectLst/>
                          <a:latin typeface="Times New Roman" panose="02020603050405020304" pitchFamily="18" charset="0"/>
                        </a:rPr>
                        <a:t>E → E1 + E2</a:t>
                      </a:r>
                      <a:endParaRPr lang="en-IN" dirty="0">
                        <a:effectLst/>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tc>
                  <a:txBody>
                    <a:bodyPr/>
                    <a:lstStyle/>
                    <a:p>
                      <a:pPr algn="just" rtl="0" fontAlgn="t">
                        <a:spcBef>
                          <a:spcPts val="0"/>
                        </a:spcBef>
                        <a:spcAft>
                          <a:spcPts val="0"/>
                        </a:spcAft>
                      </a:pPr>
                      <a:r>
                        <a:rPr lang="fr-FR" sz="1200" b="0" i="0" u="none" strike="noStrike" dirty="0">
                          <a:solidFill>
                            <a:srgbClr val="333333"/>
                          </a:solidFill>
                          <a:effectLst/>
                          <a:latin typeface="Times New Roman" panose="02020603050405020304" pitchFamily="18" charset="0"/>
                        </a:rPr>
                        <a:t>{</a:t>
                      </a:r>
                      <a:r>
                        <a:rPr lang="fr-FR" sz="1200" b="0" i="0" u="none" strike="noStrike" dirty="0" err="1">
                          <a:solidFill>
                            <a:srgbClr val="333333"/>
                          </a:solidFill>
                          <a:effectLst/>
                          <a:latin typeface="Times New Roman" panose="02020603050405020304" pitchFamily="18" charset="0"/>
                        </a:rPr>
                        <a:t>E.place</a:t>
                      </a:r>
                      <a:r>
                        <a:rPr lang="fr-FR" sz="1200" b="0" i="0" u="none" strike="noStrike" dirty="0">
                          <a:solidFill>
                            <a:srgbClr val="333333"/>
                          </a:solidFill>
                          <a:effectLst/>
                          <a:latin typeface="Times New Roman" panose="02020603050405020304" pitchFamily="18" charset="0"/>
                        </a:rPr>
                        <a:t> = </a:t>
                      </a:r>
                      <a:r>
                        <a:rPr lang="fr-FR" sz="1200" b="0" i="0" u="none" strike="noStrike" dirty="0" err="1">
                          <a:solidFill>
                            <a:srgbClr val="333333"/>
                          </a:solidFill>
                          <a:effectLst/>
                          <a:latin typeface="Times New Roman" panose="02020603050405020304" pitchFamily="18" charset="0"/>
                        </a:rPr>
                        <a:t>newtemp</a:t>
                      </a:r>
                      <a:r>
                        <a:rPr lang="fr-FR" sz="1200" b="0" i="0" u="none" strike="noStrike" dirty="0">
                          <a:solidFill>
                            <a:srgbClr val="333333"/>
                          </a:solidFill>
                          <a:effectLst/>
                          <a:latin typeface="Times New Roman" panose="02020603050405020304" pitchFamily="18" charset="0"/>
                        </a:rPr>
                        <a:t>();</a:t>
                      </a:r>
                      <a:endParaRPr lang="fr-FR" dirty="0">
                        <a:effectLst/>
                      </a:endParaRPr>
                    </a:p>
                    <a:p>
                      <a:pPr algn="just" rtl="0" fontAlgn="t">
                        <a:spcBef>
                          <a:spcPts val="0"/>
                        </a:spcBef>
                        <a:spcAft>
                          <a:spcPts val="0"/>
                        </a:spcAft>
                      </a:pPr>
                      <a:r>
                        <a:rPr lang="fr-FR" sz="1200" b="0" i="0" u="none" strike="noStrike" dirty="0">
                          <a:solidFill>
                            <a:srgbClr val="333333"/>
                          </a:solidFill>
                          <a:effectLst/>
                          <a:latin typeface="Times New Roman" panose="02020603050405020304" pitchFamily="18" charset="0"/>
                        </a:rPr>
                        <a:t> Emit (</a:t>
                      </a:r>
                      <a:r>
                        <a:rPr lang="fr-FR" sz="1200" b="0" i="0" u="none" strike="noStrike" dirty="0" err="1">
                          <a:solidFill>
                            <a:srgbClr val="333333"/>
                          </a:solidFill>
                          <a:effectLst/>
                          <a:latin typeface="Times New Roman" panose="02020603050405020304" pitchFamily="18" charset="0"/>
                        </a:rPr>
                        <a:t>E.place</a:t>
                      </a:r>
                      <a:r>
                        <a:rPr lang="fr-FR" sz="1200" b="0" i="0" u="none" strike="noStrike" dirty="0">
                          <a:solidFill>
                            <a:srgbClr val="333333"/>
                          </a:solidFill>
                          <a:effectLst/>
                          <a:latin typeface="Times New Roman" panose="02020603050405020304" pitchFamily="18" charset="0"/>
                        </a:rPr>
                        <a:t> = E1.place '+' E2.place)</a:t>
                      </a:r>
                      <a:endParaRPr lang="fr-FR" dirty="0">
                        <a:effectLst/>
                      </a:endParaRPr>
                    </a:p>
                    <a:p>
                      <a:pPr algn="just" rtl="0" fontAlgn="t">
                        <a:spcBef>
                          <a:spcPts val="0"/>
                        </a:spcBef>
                        <a:spcAft>
                          <a:spcPts val="0"/>
                        </a:spcAft>
                      </a:pPr>
                      <a:r>
                        <a:rPr lang="fr-FR" sz="1200" b="0" i="0" u="none" strike="noStrike" dirty="0">
                          <a:solidFill>
                            <a:srgbClr val="333333"/>
                          </a:solidFill>
                          <a:effectLst/>
                          <a:latin typeface="Times New Roman" panose="02020603050405020304" pitchFamily="18" charset="0"/>
                        </a:rPr>
                        <a:t>}</a:t>
                      </a:r>
                      <a:endParaRPr lang="fr-FR" dirty="0">
                        <a:effectLst/>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extLst>
                  <a:ext uri="{0D108BD9-81ED-4DB2-BD59-A6C34878D82A}">
                    <a16:rowId xmlns:a16="http://schemas.microsoft.com/office/drawing/2014/main" val="3072271852"/>
                  </a:ext>
                </a:extLst>
              </a:tr>
            </a:tbl>
          </a:graphicData>
        </a:graphic>
      </p:graphicFrame>
      <p:sp>
        <p:nvSpPr>
          <p:cNvPr id="5" name="Rectangle 1">
            <a:extLst>
              <a:ext uri="{FF2B5EF4-FFF2-40B4-BE49-F238E27FC236}">
                <a16:creationId xmlns:a16="http://schemas.microsoft.com/office/drawing/2014/main" id="{439E5AB5-0C0B-467A-A1C6-5F45EC01BBC6}"/>
              </a:ext>
            </a:extLst>
          </p:cNvPr>
          <p:cNvSpPr>
            <a:spLocks noChangeArrowheads="1"/>
          </p:cNvSpPr>
          <p:nvPr/>
        </p:nvSpPr>
        <p:spPr bwMode="auto">
          <a:xfrm>
            <a:off x="2296160" y="271081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6" name="Table 5">
            <a:extLst>
              <a:ext uri="{FF2B5EF4-FFF2-40B4-BE49-F238E27FC236}">
                <a16:creationId xmlns:a16="http://schemas.microsoft.com/office/drawing/2014/main" id="{5FA8E376-4261-4301-ABB7-C72279E9BAD2}"/>
              </a:ext>
            </a:extLst>
          </p:cNvPr>
          <p:cNvGraphicFramePr>
            <a:graphicFrameLocks noGrp="1"/>
          </p:cNvGraphicFramePr>
          <p:nvPr>
            <p:extLst>
              <p:ext uri="{D42A27DB-BD31-4B8C-83A1-F6EECF244321}">
                <p14:modId xmlns:p14="http://schemas.microsoft.com/office/powerpoint/2010/main" val="4012117496"/>
              </p:ext>
            </p:extLst>
          </p:nvPr>
        </p:nvGraphicFramePr>
        <p:xfrm>
          <a:off x="7035800" y="2396359"/>
          <a:ext cx="4241800" cy="3059775"/>
        </p:xfrm>
        <a:graphic>
          <a:graphicData uri="http://schemas.openxmlformats.org/drawingml/2006/table">
            <a:tbl>
              <a:tblPr/>
              <a:tblGrid>
                <a:gridCol w="2120900">
                  <a:extLst>
                    <a:ext uri="{9D8B030D-6E8A-4147-A177-3AD203B41FA5}">
                      <a16:colId xmlns:a16="http://schemas.microsoft.com/office/drawing/2014/main" val="4263587469"/>
                    </a:ext>
                  </a:extLst>
                </a:gridCol>
                <a:gridCol w="2120900">
                  <a:extLst>
                    <a:ext uri="{9D8B030D-6E8A-4147-A177-3AD203B41FA5}">
                      <a16:colId xmlns:a16="http://schemas.microsoft.com/office/drawing/2014/main" val="3973710997"/>
                    </a:ext>
                  </a:extLst>
                </a:gridCol>
              </a:tblGrid>
              <a:tr h="1100144">
                <a:tc>
                  <a:txBody>
                    <a:bodyPr/>
                    <a:lstStyle/>
                    <a:p>
                      <a:pPr algn="just" rtl="0" fontAlgn="t">
                        <a:spcBef>
                          <a:spcPts val="0"/>
                        </a:spcBef>
                        <a:spcAft>
                          <a:spcPts val="0"/>
                        </a:spcAft>
                      </a:pPr>
                      <a:r>
                        <a:rPr lang="en-IN" sz="1400" b="0" i="0" u="none" strike="noStrike">
                          <a:solidFill>
                            <a:srgbClr val="333333"/>
                          </a:solidFill>
                          <a:effectLst/>
                          <a:latin typeface="Times New Roman" panose="02020603050405020304" pitchFamily="18" charset="0"/>
                        </a:rPr>
                        <a:t>E → E1 * E2</a:t>
                      </a:r>
                      <a:endParaRPr lang="en-IN">
                        <a:effectLst/>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tc>
                  <a:txBody>
                    <a:bodyPr/>
                    <a:lstStyle/>
                    <a:p>
                      <a:pPr algn="just" rtl="0" fontAlgn="t">
                        <a:spcBef>
                          <a:spcPts val="0"/>
                        </a:spcBef>
                        <a:spcAft>
                          <a:spcPts val="0"/>
                        </a:spcAft>
                      </a:pPr>
                      <a:r>
                        <a:rPr lang="fr-FR" sz="1400" b="0" i="0" u="none" strike="noStrike">
                          <a:solidFill>
                            <a:srgbClr val="333333"/>
                          </a:solidFill>
                          <a:effectLst/>
                          <a:latin typeface="Times New Roman" panose="02020603050405020304" pitchFamily="18" charset="0"/>
                        </a:rPr>
                        <a:t>{E.place = newtemp();</a:t>
                      </a:r>
                      <a:endParaRPr lang="fr-FR">
                        <a:effectLst/>
                      </a:endParaRPr>
                    </a:p>
                    <a:p>
                      <a:pPr algn="just" rtl="0" fontAlgn="t">
                        <a:spcBef>
                          <a:spcPts val="0"/>
                        </a:spcBef>
                        <a:spcAft>
                          <a:spcPts val="0"/>
                        </a:spcAft>
                      </a:pPr>
                      <a:r>
                        <a:rPr lang="fr-FR" sz="1400" b="0" i="0" u="none" strike="noStrike">
                          <a:solidFill>
                            <a:srgbClr val="333333"/>
                          </a:solidFill>
                          <a:effectLst/>
                          <a:latin typeface="Times New Roman" panose="02020603050405020304" pitchFamily="18" charset="0"/>
                        </a:rPr>
                        <a:t> Emit (E.place = E1.place '*' E2.place)</a:t>
                      </a:r>
                      <a:endParaRPr lang="fr-FR">
                        <a:effectLst/>
                      </a:endParaRPr>
                    </a:p>
                    <a:p>
                      <a:pPr algn="just" rtl="0" fontAlgn="t">
                        <a:spcBef>
                          <a:spcPts val="0"/>
                        </a:spcBef>
                        <a:spcAft>
                          <a:spcPts val="0"/>
                        </a:spcAft>
                      </a:pPr>
                      <a:r>
                        <a:rPr lang="fr-FR" sz="1400" b="0" i="0" u="none" strike="noStrike">
                          <a:solidFill>
                            <a:srgbClr val="333333"/>
                          </a:solidFill>
                          <a:effectLst/>
                          <a:latin typeface="Times New Roman" panose="02020603050405020304" pitchFamily="18" charset="0"/>
                        </a:rPr>
                        <a:t>}</a:t>
                      </a:r>
                      <a:endParaRPr lang="fr-FR">
                        <a:effectLst/>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extLst>
                  <a:ext uri="{0D108BD9-81ED-4DB2-BD59-A6C34878D82A}">
                    <a16:rowId xmlns:a16="http://schemas.microsoft.com/office/drawing/2014/main" val="1707900886"/>
                  </a:ext>
                </a:extLst>
              </a:tr>
              <a:tr h="378174">
                <a:tc>
                  <a:txBody>
                    <a:bodyPr/>
                    <a:lstStyle/>
                    <a:p>
                      <a:pPr algn="just" rtl="0" fontAlgn="t">
                        <a:spcBef>
                          <a:spcPts val="0"/>
                        </a:spcBef>
                        <a:spcAft>
                          <a:spcPts val="0"/>
                        </a:spcAft>
                      </a:pPr>
                      <a:r>
                        <a:rPr lang="en-IN" sz="1400" b="0" i="0" u="none" strike="noStrike" dirty="0">
                          <a:solidFill>
                            <a:srgbClr val="333333"/>
                          </a:solidFill>
                          <a:effectLst/>
                          <a:latin typeface="Times New Roman" panose="02020603050405020304" pitchFamily="18" charset="0"/>
                        </a:rPr>
                        <a:t>E → (E1)</a:t>
                      </a:r>
                      <a:endParaRPr lang="en-IN" dirty="0">
                        <a:effectLst/>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tc>
                  <a:txBody>
                    <a:bodyPr/>
                    <a:lstStyle/>
                    <a:p>
                      <a:pPr algn="just" rtl="0" fontAlgn="t">
                        <a:spcBef>
                          <a:spcPts val="0"/>
                        </a:spcBef>
                        <a:spcAft>
                          <a:spcPts val="0"/>
                        </a:spcAft>
                      </a:pPr>
                      <a:r>
                        <a:rPr lang="en-IN" sz="1400" b="0" i="0" u="none" strike="noStrike">
                          <a:solidFill>
                            <a:srgbClr val="333333"/>
                          </a:solidFill>
                          <a:effectLst/>
                          <a:latin typeface="Times New Roman" panose="02020603050405020304" pitchFamily="18" charset="0"/>
                        </a:rPr>
                        <a:t>{E.place = E1.place}</a:t>
                      </a:r>
                      <a:endParaRPr lang="en-IN">
                        <a:effectLst/>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extLst>
                  <a:ext uri="{0D108BD9-81ED-4DB2-BD59-A6C34878D82A}">
                    <a16:rowId xmlns:a16="http://schemas.microsoft.com/office/drawing/2014/main" val="92581990"/>
                  </a:ext>
                </a:extLst>
              </a:tr>
              <a:tr h="1581457">
                <a:tc>
                  <a:txBody>
                    <a:bodyPr/>
                    <a:lstStyle/>
                    <a:p>
                      <a:pPr algn="just" rtl="0" fontAlgn="t">
                        <a:spcBef>
                          <a:spcPts val="0"/>
                        </a:spcBef>
                        <a:spcAft>
                          <a:spcPts val="0"/>
                        </a:spcAft>
                      </a:pPr>
                      <a:r>
                        <a:rPr lang="en-IN" sz="1400" b="0" i="0" u="none" strike="noStrike">
                          <a:solidFill>
                            <a:srgbClr val="333333"/>
                          </a:solidFill>
                          <a:effectLst/>
                          <a:latin typeface="Times New Roman" panose="02020603050405020304" pitchFamily="18" charset="0"/>
                        </a:rPr>
                        <a:t>E → id</a:t>
                      </a:r>
                      <a:endParaRPr lang="en-IN">
                        <a:effectLst/>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tc>
                  <a:txBody>
                    <a:bodyPr/>
                    <a:lstStyle/>
                    <a:p>
                      <a:pPr algn="just" rtl="0" fontAlgn="t">
                        <a:spcBef>
                          <a:spcPts val="0"/>
                        </a:spcBef>
                        <a:spcAft>
                          <a:spcPts val="0"/>
                        </a:spcAft>
                      </a:pPr>
                      <a:r>
                        <a:rPr lang="en-US" sz="1400" b="0" i="0" u="none" strike="noStrike" dirty="0">
                          <a:solidFill>
                            <a:srgbClr val="333333"/>
                          </a:solidFill>
                          <a:effectLst/>
                          <a:latin typeface="Times New Roman" panose="02020603050405020304" pitchFamily="18" charset="0"/>
                        </a:rPr>
                        <a:t>{p = </a:t>
                      </a:r>
                      <a:r>
                        <a:rPr lang="en-US" sz="1400" b="0" i="0" u="none" strike="noStrike" dirty="0" err="1">
                          <a:solidFill>
                            <a:srgbClr val="333333"/>
                          </a:solidFill>
                          <a:effectLst/>
                          <a:latin typeface="Times New Roman" panose="02020603050405020304" pitchFamily="18" charset="0"/>
                        </a:rPr>
                        <a:t>look_up</a:t>
                      </a:r>
                      <a:r>
                        <a:rPr lang="en-US" sz="1400" b="0" i="0" u="none" strike="noStrike" dirty="0">
                          <a:solidFill>
                            <a:srgbClr val="333333"/>
                          </a:solidFill>
                          <a:effectLst/>
                          <a:latin typeface="Times New Roman" panose="02020603050405020304" pitchFamily="18" charset="0"/>
                        </a:rPr>
                        <a:t>(id.name);</a:t>
                      </a:r>
                      <a:endParaRPr lang="en-US" dirty="0">
                        <a:effectLst/>
                      </a:endParaRPr>
                    </a:p>
                    <a:p>
                      <a:pPr algn="just" rtl="0" fontAlgn="t">
                        <a:spcBef>
                          <a:spcPts val="0"/>
                        </a:spcBef>
                        <a:spcAft>
                          <a:spcPts val="0"/>
                        </a:spcAft>
                      </a:pPr>
                      <a:r>
                        <a:rPr lang="en-US" sz="1400" b="0" i="0" u="none" strike="noStrike" dirty="0">
                          <a:solidFill>
                            <a:srgbClr val="333333"/>
                          </a:solidFill>
                          <a:effectLst/>
                          <a:latin typeface="Times New Roman" panose="02020603050405020304" pitchFamily="18" charset="0"/>
                        </a:rPr>
                        <a:t> If p ≠ nil then</a:t>
                      </a:r>
                      <a:endParaRPr lang="en-US" dirty="0">
                        <a:effectLst/>
                      </a:endParaRPr>
                    </a:p>
                    <a:p>
                      <a:pPr algn="just" rtl="0" fontAlgn="t">
                        <a:spcBef>
                          <a:spcPts val="0"/>
                        </a:spcBef>
                        <a:spcAft>
                          <a:spcPts val="0"/>
                        </a:spcAft>
                      </a:pPr>
                      <a:r>
                        <a:rPr lang="en-US" sz="1400" b="0" i="0" u="none" strike="noStrike" dirty="0">
                          <a:solidFill>
                            <a:srgbClr val="333333"/>
                          </a:solidFill>
                          <a:effectLst/>
                          <a:latin typeface="Times New Roman" panose="02020603050405020304" pitchFamily="18" charset="0"/>
                        </a:rPr>
                        <a:t> Emit (p = </a:t>
                      </a:r>
                      <a:r>
                        <a:rPr lang="en-US" sz="1400" b="0" i="0" u="none" strike="noStrike" dirty="0" err="1">
                          <a:solidFill>
                            <a:srgbClr val="333333"/>
                          </a:solidFill>
                          <a:effectLst/>
                          <a:latin typeface="Times New Roman" panose="02020603050405020304" pitchFamily="18" charset="0"/>
                        </a:rPr>
                        <a:t>E.place</a:t>
                      </a:r>
                      <a:r>
                        <a:rPr lang="en-US" sz="1400" b="0" i="0" u="none" strike="noStrike" dirty="0">
                          <a:solidFill>
                            <a:srgbClr val="333333"/>
                          </a:solidFill>
                          <a:effectLst/>
                          <a:latin typeface="Times New Roman" panose="02020603050405020304" pitchFamily="18" charset="0"/>
                        </a:rPr>
                        <a:t>)</a:t>
                      </a:r>
                      <a:endParaRPr lang="en-US" dirty="0">
                        <a:effectLst/>
                      </a:endParaRPr>
                    </a:p>
                    <a:p>
                      <a:pPr algn="just" rtl="0" fontAlgn="t">
                        <a:spcBef>
                          <a:spcPts val="0"/>
                        </a:spcBef>
                        <a:spcAft>
                          <a:spcPts val="0"/>
                        </a:spcAft>
                      </a:pPr>
                      <a:r>
                        <a:rPr lang="en-US" sz="1400" b="0" i="0" u="none" strike="noStrike" dirty="0">
                          <a:solidFill>
                            <a:srgbClr val="333333"/>
                          </a:solidFill>
                          <a:effectLst/>
                          <a:latin typeface="Times New Roman" panose="02020603050405020304" pitchFamily="18" charset="0"/>
                        </a:rPr>
                        <a:t> Else</a:t>
                      </a:r>
                      <a:endParaRPr lang="en-US" dirty="0">
                        <a:effectLst/>
                      </a:endParaRPr>
                    </a:p>
                    <a:p>
                      <a:pPr algn="just" rtl="0" fontAlgn="t">
                        <a:spcBef>
                          <a:spcPts val="0"/>
                        </a:spcBef>
                        <a:spcAft>
                          <a:spcPts val="0"/>
                        </a:spcAft>
                      </a:pPr>
                      <a:r>
                        <a:rPr lang="en-US" sz="1400" b="0" i="0" u="none" strike="noStrike" dirty="0">
                          <a:solidFill>
                            <a:srgbClr val="333333"/>
                          </a:solidFill>
                          <a:effectLst/>
                          <a:latin typeface="Times New Roman" panose="02020603050405020304" pitchFamily="18" charset="0"/>
                        </a:rPr>
                        <a:t> Error;</a:t>
                      </a:r>
                      <a:endParaRPr lang="en-US" dirty="0">
                        <a:effectLst/>
                      </a:endParaRPr>
                    </a:p>
                    <a:p>
                      <a:pPr algn="just" rtl="0" fontAlgn="t">
                        <a:spcBef>
                          <a:spcPts val="0"/>
                        </a:spcBef>
                        <a:spcAft>
                          <a:spcPts val="0"/>
                        </a:spcAft>
                      </a:pPr>
                      <a:r>
                        <a:rPr lang="en-US" sz="1400" b="0" i="0" u="none" strike="noStrike" dirty="0">
                          <a:solidFill>
                            <a:srgbClr val="333333"/>
                          </a:solidFill>
                          <a:effectLst/>
                          <a:latin typeface="Times New Roman" panose="02020603050405020304" pitchFamily="18" charset="0"/>
                        </a:rPr>
                        <a:t>}</a:t>
                      </a:r>
                      <a:endParaRPr lang="en-US" dirty="0">
                        <a:effectLst/>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extLst>
                  <a:ext uri="{0D108BD9-81ED-4DB2-BD59-A6C34878D82A}">
                    <a16:rowId xmlns:a16="http://schemas.microsoft.com/office/drawing/2014/main" val="2217314481"/>
                  </a:ext>
                </a:extLst>
              </a:tr>
            </a:tbl>
          </a:graphicData>
        </a:graphic>
      </p:graphicFrame>
      <p:sp>
        <p:nvSpPr>
          <p:cNvPr id="7" name="Rectangle 2">
            <a:extLst>
              <a:ext uri="{FF2B5EF4-FFF2-40B4-BE49-F238E27FC236}">
                <a16:creationId xmlns:a16="http://schemas.microsoft.com/office/drawing/2014/main" id="{49FC816E-D331-4EF9-84CA-E5331844BF62}"/>
              </a:ext>
            </a:extLst>
          </p:cNvPr>
          <p:cNvSpPr>
            <a:spLocks noChangeArrowheads="1"/>
          </p:cNvSpPr>
          <p:nvPr/>
        </p:nvSpPr>
        <p:spPr bwMode="auto">
          <a:xfrm>
            <a:off x="7036118" y="248481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6713572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19794-F26E-4790-89F4-9C7D0311C2CA}"/>
              </a:ext>
            </a:extLst>
          </p:cNvPr>
          <p:cNvSpPr>
            <a:spLocks noGrp="1"/>
          </p:cNvSpPr>
          <p:nvPr>
            <p:ph type="title"/>
          </p:nvPr>
        </p:nvSpPr>
        <p:spPr/>
        <p:txBody>
          <a:bodyPr/>
          <a:lstStyle/>
          <a:p>
            <a:r>
              <a:rPr lang="en-US" dirty="0"/>
              <a:t>Contd.</a:t>
            </a:r>
            <a:endParaRPr lang="en-IN" dirty="0"/>
          </a:p>
        </p:txBody>
      </p:sp>
      <p:sp>
        <p:nvSpPr>
          <p:cNvPr id="3" name="Content Placeholder 2">
            <a:extLst>
              <a:ext uri="{FF2B5EF4-FFF2-40B4-BE49-F238E27FC236}">
                <a16:creationId xmlns:a16="http://schemas.microsoft.com/office/drawing/2014/main" id="{99163B80-6E30-43BA-B168-2F240E600424}"/>
              </a:ext>
            </a:extLst>
          </p:cNvPr>
          <p:cNvSpPr>
            <a:spLocks noGrp="1"/>
          </p:cNvSpPr>
          <p:nvPr>
            <p:ph idx="1"/>
          </p:nvPr>
        </p:nvSpPr>
        <p:spPr/>
        <p:txBody>
          <a:bodyPr/>
          <a:lstStyle/>
          <a:p>
            <a:pPr marR="25400" algn="just" rtl="0" fontAlgn="base">
              <a:spcBef>
                <a:spcPts val="1500"/>
              </a:spcBef>
              <a:spcAft>
                <a:spcPts val="0"/>
              </a:spcAft>
              <a:buFont typeface="Arial" panose="020B0604020202020204" pitchFamily="34" charset="0"/>
              <a:buChar char="•"/>
            </a:pPr>
            <a:r>
              <a:rPr lang="en-US" sz="2400" b="0" i="0" u="none" strike="noStrike" dirty="0">
                <a:effectLst/>
              </a:rPr>
              <a:t>The p returns the entry for id.name in the symbol table.</a:t>
            </a:r>
          </a:p>
          <a:p>
            <a:pPr marR="25400" algn="just" rtl="0" fontAlgn="base">
              <a:spcBef>
                <a:spcPts val="1500"/>
              </a:spcBef>
              <a:spcAft>
                <a:spcPts val="0"/>
              </a:spcAft>
              <a:buFont typeface="Arial" panose="020B0604020202020204" pitchFamily="34" charset="0"/>
              <a:buChar char="•"/>
            </a:pPr>
            <a:endParaRPr lang="en-US" sz="2400" b="0" i="0" u="none" strike="noStrike" dirty="0">
              <a:effectLst/>
            </a:endParaRPr>
          </a:p>
          <a:p>
            <a:pPr marR="25400" algn="just" rtl="0" fontAlgn="base">
              <a:spcBef>
                <a:spcPts val="0"/>
              </a:spcBef>
              <a:spcAft>
                <a:spcPts val="0"/>
              </a:spcAft>
              <a:buFont typeface="Arial" panose="020B0604020202020204" pitchFamily="34" charset="0"/>
              <a:buChar char="•"/>
            </a:pPr>
            <a:r>
              <a:rPr lang="en-US" sz="2400" b="0" i="0" u="none" strike="noStrike" dirty="0">
                <a:effectLst/>
              </a:rPr>
              <a:t>The Emit function is used for appending the three address code to the output file. Otherwise it will report an error.</a:t>
            </a:r>
          </a:p>
          <a:p>
            <a:pPr marR="25400" algn="just" rtl="0" fontAlgn="base">
              <a:spcBef>
                <a:spcPts val="0"/>
              </a:spcBef>
              <a:spcAft>
                <a:spcPts val="0"/>
              </a:spcAft>
              <a:buFont typeface="Arial" panose="020B0604020202020204" pitchFamily="34" charset="0"/>
              <a:buChar char="•"/>
            </a:pPr>
            <a:endParaRPr lang="en-US" sz="2400" b="0" i="0" u="none" strike="noStrike" dirty="0">
              <a:effectLst/>
            </a:endParaRPr>
          </a:p>
          <a:p>
            <a:pPr marR="25400" algn="just" rtl="0" fontAlgn="base">
              <a:spcBef>
                <a:spcPts val="0"/>
              </a:spcBef>
              <a:spcAft>
                <a:spcPts val="0"/>
              </a:spcAft>
              <a:buFont typeface="Arial" panose="020B0604020202020204" pitchFamily="34" charset="0"/>
              <a:buChar char="•"/>
            </a:pPr>
            <a:r>
              <a:rPr lang="en-US" sz="2400" b="0" i="0" u="none" strike="noStrike" dirty="0">
                <a:effectLst/>
              </a:rPr>
              <a:t>The </a:t>
            </a:r>
            <a:r>
              <a:rPr lang="en-US" sz="2400" b="0" i="0" u="none" strike="noStrike" dirty="0" err="1">
                <a:effectLst/>
              </a:rPr>
              <a:t>newtemp</a:t>
            </a:r>
            <a:r>
              <a:rPr lang="en-US" sz="2400" b="0" i="0" u="none" strike="noStrike" dirty="0">
                <a:effectLst/>
              </a:rPr>
              <a:t>() is a function used to generate new temporary variables.</a:t>
            </a:r>
          </a:p>
          <a:p>
            <a:pPr marR="25400" algn="just" rtl="0" fontAlgn="base">
              <a:spcBef>
                <a:spcPts val="0"/>
              </a:spcBef>
              <a:spcAft>
                <a:spcPts val="0"/>
              </a:spcAft>
              <a:buFont typeface="Arial" panose="020B0604020202020204" pitchFamily="34" charset="0"/>
              <a:buChar char="•"/>
            </a:pPr>
            <a:endParaRPr lang="en-US" sz="2400" b="0" i="0" u="none" strike="noStrike" dirty="0">
              <a:effectLst/>
            </a:endParaRPr>
          </a:p>
          <a:p>
            <a:pPr marR="25400" algn="just" rtl="0" fontAlgn="base">
              <a:spcBef>
                <a:spcPts val="0"/>
              </a:spcBef>
              <a:spcAft>
                <a:spcPts val="1200"/>
              </a:spcAft>
              <a:buFont typeface="Arial" panose="020B0604020202020204" pitchFamily="34" charset="0"/>
              <a:buChar char="•"/>
            </a:pPr>
            <a:r>
              <a:rPr lang="en-US" sz="2400" b="0" i="0" u="none" strike="noStrike" dirty="0" err="1">
                <a:effectLst/>
              </a:rPr>
              <a:t>E.place</a:t>
            </a:r>
            <a:r>
              <a:rPr lang="en-US" sz="2400" b="0" i="0" u="none" strike="noStrike" dirty="0">
                <a:effectLst/>
              </a:rPr>
              <a:t> holds the value of E.</a:t>
            </a:r>
          </a:p>
          <a:p>
            <a:endParaRPr lang="en-IN" dirty="0"/>
          </a:p>
        </p:txBody>
      </p:sp>
    </p:spTree>
    <p:extLst>
      <p:ext uri="{BB962C8B-B14F-4D97-AF65-F5344CB8AC3E}">
        <p14:creationId xmlns:p14="http://schemas.microsoft.com/office/powerpoint/2010/main" val="3702879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549390-92D7-0D40-98FC-2BBD49761C5C}"/>
              </a:ext>
            </a:extLst>
          </p:cNvPr>
          <p:cNvSpPr>
            <a:spLocks noGrp="1"/>
          </p:cNvSpPr>
          <p:nvPr>
            <p:ph type="title"/>
          </p:nvPr>
        </p:nvSpPr>
        <p:spPr>
          <a:xfrm>
            <a:off x="1171074" y="1396686"/>
            <a:ext cx="3240506" cy="4064628"/>
          </a:xfrm>
        </p:spPr>
        <p:txBody>
          <a:bodyPr>
            <a:normAutofit/>
          </a:bodyPr>
          <a:lstStyle/>
          <a:p>
            <a:r>
              <a:rPr lang="en-IN" b="1">
                <a:solidFill>
                  <a:srgbClr val="FFFFFF"/>
                </a:solidFill>
              </a:rPr>
              <a:t>Target program</a:t>
            </a:r>
            <a:endParaRPr lang="en-US">
              <a:solidFill>
                <a:srgbClr val="FFFFFF"/>
              </a:solidFill>
            </a:endParaRPr>
          </a:p>
        </p:txBody>
      </p:sp>
      <p:sp>
        <p:nvSpPr>
          <p:cNvPr id="23" name="Arc 22">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5" name="Oval 24">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A767B40-A40B-E14C-AC34-8C97A3384747}"/>
              </a:ext>
            </a:extLst>
          </p:cNvPr>
          <p:cNvSpPr>
            <a:spLocks noGrp="1"/>
          </p:cNvSpPr>
          <p:nvPr>
            <p:ph idx="1"/>
          </p:nvPr>
        </p:nvSpPr>
        <p:spPr>
          <a:xfrm>
            <a:off x="5370153" y="1526033"/>
            <a:ext cx="5536397" cy="3935281"/>
          </a:xfrm>
        </p:spPr>
        <p:txBody>
          <a:bodyPr>
            <a:normAutofit/>
          </a:bodyPr>
          <a:lstStyle/>
          <a:p>
            <a:r>
              <a:rPr lang="en-IN" sz="1500" dirty="0"/>
              <a:t>The target program is the output of the code generator.</a:t>
            </a:r>
          </a:p>
          <a:p>
            <a:pPr fontAlgn="base"/>
            <a:r>
              <a:rPr lang="en-IN" sz="1500" dirty="0"/>
              <a:t>Absolute machine language as output has advantages that it can be placed in a fixed memory location and can be immediately executed.</a:t>
            </a:r>
          </a:p>
          <a:p>
            <a:r>
              <a:rPr lang="en-IN" sz="1500" dirty="0"/>
              <a:t>Relocatable machine language as an output allows subprograms and subroutines to be compiled separately. Relocatable object modules can be linked together and loaded by linking loader. But there is added expense of linking and loading.</a:t>
            </a:r>
          </a:p>
          <a:p>
            <a:r>
              <a:rPr lang="en-IN" sz="1500" dirty="0"/>
              <a:t>Assembly language as output makes the code generation easier. We can generate symbolic instructions and use macro-facilities of assembler in generating code. And we need an additional assembly step after code generation.</a:t>
            </a:r>
          </a:p>
          <a:p>
            <a:endParaRPr lang="en-US" sz="1500" dirty="0"/>
          </a:p>
        </p:txBody>
      </p:sp>
    </p:spTree>
    <p:extLst>
      <p:ext uri="{BB962C8B-B14F-4D97-AF65-F5344CB8AC3E}">
        <p14:creationId xmlns:p14="http://schemas.microsoft.com/office/powerpoint/2010/main" val="26083391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7EE47-DF72-4780-B25A-846EA448E73E}"/>
              </a:ext>
            </a:extLst>
          </p:cNvPr>
          <p:cNvSpPr>
            <a:spLocks noGrp="1"/>
          </p:cNvSpPr>
          <p:nvPr>
            <p:ph type="title"/>
          </p:nvPr>
        </p:nvSpPr>
        <p:spPr/>
        <p:txBody>
          <a:bodyPr>
            <a:normAutofit fontScale="90000"/>
          </a:bodyPr>
          <a:lstStyle/>
          <a:p>
            <a:br>
              <a:rPr lang="en-IN" b="0" i="0" dirty="0">
                <a:solidFill>
                  <a:srgbClr val="610B38"/>
                </a:solidFill>
                <a:effectLst/>
                <a:latin typeface="erdana"/>
              </a:rPr>
            </a:br>
            <a:r>
              <a:rPr lang="en-IN" sz="4900" b="0" i="0" u="sng" dirty="0">
                <a:effectLst/>
              </a:rPr>
              <a:t>Boolean Expressions</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91312B5D-C5F1-476E-B731-55A1321B436E}"/>
              </a:ext>
            </a:extLst>
          </p:cNvPr>
          <p:cNvSpPr>
            <a:spLocks noGrp="1"/>
          </p:cNvSpPr>
          <p:nvPr>
            <p:ph idx="1"/>
          </p:nvPr>
        </p:nvSpPr>
        <p:spPr/>
        <p:txBody>
          <a:bodyPr>
            <a:normAutofit fontScale="77500" lnSpcReduction="20000"/>
          </a:bodyPr>
          <a:lstStyle/>
          <a:p>
            <a:pPr marL="0" indent="0" algn="just">
              <a:buNone/>
            </a:pPr>
            <a:r>
              <a:rPr lang="en-US" sz="2900" b="0" i="0" dirty="0">
                <a:effectLst/>
              </a:rPr>
              <a:t>Boolean expressions have two primary purposes. They are used for computing the logical values. They are also used as conditional expression using if-then-else or while-do.</a:t>
            </a:r>
          </a:p>
          <a:p>
            <a:pPr marL="0" indent="0" algn="just">
              <a:buNone/>
            </a:pPr>
            <a:r>
              <a:rPr lang="en-US" dirty="0">
                <a:solidFill>
                  <a:srgbClr val="333333"/>
                </a:solidFill>
                <a:latin typeface="inter-regular"/>
              </a:rPr>
              <a:t> </a:t>
            </a:r>
            <a:r>
              <a:rPr lang="en-US" b="0" i="0" dirty="0">
                <a:effectLst/>
                <a:latin typeface="inter-regular"/>
              </a:rPr>
              <a:t>Consider the grammar</a:t>
            </a:r>
          </a:p>
          <a:p>
            <a:pPr algn="just">
              <a:buFont typeface="+mj-lt"/>
              <a:buAutoNum type="arabicPeriod"/>
            </a:pPr>
            <a:r>
              <a:rPr lang="en-US" sz="2300" b="0" i="0" dirty="0">
                <a:solidFill>
                  <a:srgbClr val="000000"/>
                </a:solidFill>
                <a:effectLst/>
              </a:rPr>
              <a:t>E  →  E OR E  </a:t>
            </a:r>
          </a:p>
          <a:p>
            <a:pPr algn="just">
              <a:buFont typeface="+mj-lt"/>
              <a:buAutoNum type="arabicPeriod"/>
            </a:pPr>
            <a:r>
              <a:rPr lang="en-US" sz="2300" b="0" i="0" dirty="0">
                <a:solidFill>
                  <a:srgbClr val="000000"/>
                </a:solidFill>
                <a:effectLst/>
              </a:rPr>
              <a:t>E  →  E AND E  </a:t>
            </a:r>
          </a:p>
          <a:p>
            <a:pPr algn="just">
              <a:buFont typeface="+mj-lt"/>
              <a:buAutoNum type="arabicPeriod"/>
            </a:pPr>
            <a:r>
              <a:rPr lang="en-US" sz="2300" b="0" i="0" dirty="0">
                <a:solidFill>
                  <a:srgbClr val="000000"/>
                </a:solidFill>
                <a:effectLst/>
              </a:rPr>
              <a:t>E  →  NOT E   </a:t>
            </a:r>
          </a:p>
          <a:p>
            <a:pPr algn="just">
              <a:buFont typeface="+mj-lt"/>
              <a:buAutoNum type="arabicPeriod"/>
            </a:pPr>
            <a:r>
              <a:rPr lang="en-US" sz="2300" b="0" i="0" dirty="0">
                <a:solidFill>
                  <a:srgbClr val="000000"/>
                </a:solidFill>
                <a:effectLst/>
              </a:rPr>
              <a:t>E  →  (E)  </a:t>
            </a:r>
          </a:p>
          <a:p>
            <a:pPr algn="just">
              <a:buFont typeface="+mj-lt"/>
              <a:buAutoNum type="arabicPeriod"/>
            </a:pPr>
            <a:r>
              <a:rPr lang="en-US" sz="2300" b="0" i="0" dirty="0">
                <a:solidFill>
                  <a:srgbClr val="000000"/>
                </a:solidFill>
                <a:effectLst/>
              </a:rPr>
              <a:t>E →  id </a:t>
            </a:r>
            <a:r>
              <a:rPr lang="en-US" sz="2300" b="0" i="0" dirty="0" err="1">
                <a:solidFill>
                  <a:srgbClr val="000000"/>
                </a:solidFill>
                <a:effectLst/>
              </a:rPr>
              <a:t>relop</a:t>
            </a:r>
            <a:r>
              <a:rPr lang="en-US" sz="2300" b="0" i="0" dirty="0">
                <a:solidFill>
                  <a:srgbClr val="000000"/>
                </a:solidFill>
                <a:effectLst/>
              </a:rPr>
              <a:t> id  </a:t>
            </a:r>
          </a:p>
          <a:p>
            <a:pPr algn="just">
              <a:buFont typeface="+mj-lt"/>
              <a:buAutoNum type="arabicPeriod"/>
            </a:pPr>
            <a:r>
              <a:rPr lang="en-US" sz="2300" b="0" i="0" dirty="0">
                <a:solidFill>
                  <a:srgbClr val="000000"/>
                </a:solidFill>
                <a:effectLst/>
              </a:rPr>
              <a:t>E  →  TRUE  </a:t>
            </a:r>
          </a:p>
          <a:p>
            <a:pPr algn="just">
              <a:buFont typeface="+mj-lt"/>
              <a:buAutoNum type="arabicPeriod"/>
            </a:pPr>
            <a:r>
              <a:rPr lang="en-US" sz="2300" b="0" i="0" dirty="0">
                <a:solidFill>
                  <a:srgbClr val="000000"/>
                </a:solidFill>
                <a:effectLst/>
              </a:rPr>
              <a:t>E  →  FALSE  </a:t>
            </a:r>
          </a:p>
          <a:p>
            <a:pPr algn="just"/>
            <a:r>
              <a:rPr lang="en-US" sz="2600" b="0" i="0" dirty="0">
                <a:effectLst/>
              </a:rPr>
              <a:t>The </a:t>
            </a:r>
            <a:r>
              <a:rPr lang="en-US" sz="2600" b="0" i="0" dirty="0" err="1">
                <a:effectLst/>
              </a:rPr>
              <a:t>relop</a:t>
            </a:r>
            <a:r>
              <a:rPr lang="en-US" sz="2600" b="0" i="0" dirty="0">
                <a:effectLst/>
              </a:rPr>
              <a:t> is denoted by &lt;, &gt;, &lt;, &gt;.</a:t>
            </a:r>
          </a:p>
          <a:p>
            <a:pPr algn="just"/>
            <a:r>
              <a:rPr lang="en-US" sz="2600" b="0" i="0" dirty="0">
                <a:effectLst/>
              </a:rPr>
              <a:t>The AND </a:t>
            </a:r>
            <a:r>
              <a:rPr lang="en-US" sz="2600" b="0" i="0" dirty="0" err="1">
                <a:effectLst/>
              </a:rPr>
              <a:t>and</a:t>
            </a:r>
            <a:r>
              <a:rPr lang="en-US" sz="2600" b="0" i="0" dirty="0">
                <a:effectLst/>
              </a:rPr>
              <a:t> OR are left associated. NOT has the higher precedence then AND </a:t>
            </a:r>
            <a:r>
              <a:rPr lang="en-US" sz="2600" b="0" i="0" dirty="0" err="1">
                <a:effectLst/>
              </a:rPr>
              <a:t>and</a:t>
            </a:r>
            <a:r>
              <a:rPr lang="en-US" sz="2600" b="0" i="0" dirty="0">
                <a:effectLst/>
              </a:rPr>
              <a:t> lastly OR.</a:t>
            </a:r>
          </a:p>
          <a:p>
            <a:endParaRPr lang="en-IN" dirty="0"/>
          </a:p>
        </p:txBody>
      </p:sp>
    </p:spTree>
    <p:extLst>
      <p:ext uri="{BB962C8B-B14F-4D97-AF65-F5344CB8AC3E}">
        <p14:creationId xmlns:p14="http://schemas.microsoft.com/office/powerpoint/2010/main" val="184126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618E1-DF6E-4AE2-866E-E8DCF6C1DEF6}"/>
              </a:ext>
            </a:extLst>
          </p:cNvPr>
          <p:cNvSpPr>
            <a:spLocks noGrp="1"/>
          </p:cNvSpPr>
          <p:nvPr>
            <p:ph type="title"/>
          </p:nvPr>
        </p:nvSpPr>
        <p:spPr/>
        <p:txBody>
          <a:bodyPr/>
          <a:lstStyle/>
          <a:p>
            <a:r>
              <a:rPr lang="en-US" u="sng" dirty="0"/>
              <a:t>Control Statements</a:t>
            </a:r>
            <a:endParaRPr lang="en-IN" u="sng" dirty="0"/>
          </a:p>
        </p:txBody>
      </p:sp>
      <p:sp>
        <p:nvSpPr>
          <p:cNvPr id="3" name="Content Placeholder 2">
            <a:extLst>
              <a:ext uri="{FF2B5EF4-FFF2-40B4-BE49-F238E27FC236}">
                <a16:creationId xmlns:a16="http://schemas.microsoft.com/office/drawing/2014/main" id="{DF5D0391-2423-480F-B8FC-4A2193EDF7D1}"/>
              </a:ext>
            </a:extLst>
          </p:cNvPr>
          <p:cNvSpPr>
            <a:spLocks noGrp="1"/>
          </p:cNvSpPr>
          <p:nvPr>
            <p:ph idx="1"/>
          </p:nvPr>
        </p:nvSpPr>
        <p:spPr/>
        <p:txBody>
          <a:bodyPr/>
          <a:lstStyle/>
          <a:p>
            <a:pPr marL="0" indent="0" algn="just">
              <a:buNone/>
            </a:pPr>
            <a:r>
              <a:rPr lang="en-US" sz="2400" b="0" i="0" dirty="0">
                <a:effectLst/>
              </a:rPr>
              <a:t>Control statements are the statements that change the flow of execution of statements.</a:t>
            </a:r>
          </a:p>
          <a:p>
            <a:pPr marL="0" indent="0" algn="just">
              <a:buNone/>
            </a:pPr>
            <a:r>
              <a:rPr lang="en-US" sz="2400" b="0" i="0" dirty="0">
                <a:effectLst/>
              </a:rPr>
              <a:t>Consider the Grammar</a:t>
            </a:r>
          </a:p>
          <a:p>
            <a:pPr algn="just"/>
            <a:r>
              <a:rPr lang="en-US" sz="2400" b="0" i="0" dirty="0">
                <a:effectLst/>
              </a:rPr>
              <a:t>S → if E then S1</a:t>
            </a:r>
          </a:p>
          <a:p>
            <a:pPr algn="just"/>
            <a:r>
              <a:rPr lang="en-US" sz="2400" b="0" i="0" dirty="0">
                <a:effectLst/>
              </a:rPr>
              <a:t>        |if E then S1 else S2</a:t>
            </a:r>
          </a:p>
          <a:p>
            <a:pPr algn="just"/>
            <a:r>
              <a:rPr lang="en-US" sz="2400" b="0" i="0" dirty="0">
                <a:effectLst/>
              </a:rPr>
              <a:t>         |while E do S1</a:t>
            </a:r>
          </a:p>
          <a:p>
            <a:pPr marL="0" indent="0" algn="just">
              <a:buNone/>
            </a:pPr>
            <a:r>
              <a:rPr lang="en-US" sz="2400" b="0" i="0" dirty="0">
                <a:effectLst/>
              </a:rPr>
              <a:t>In this grammar, E is the Boolean expression depending upon which S1 or S2 will be executed</a:t>
            </a:r>
            <a:r>
              <a:rPr lang="en-US" b="0" i="0" dirty="0">
                <a:solidFill>
                  <a:srgbClr val="000000"/>
                </a:solidFill>
                <a:effectLst/>
                <a:latin typeface="Arial" panose="020B0604020202020204" pitchFamily="34" charset="0"/>
              </a:rPr>
              <a:t>.</a:t>
            </a:r>
          </a:p>
          <a:p>
            <a:endParaRPr lang="en-IN" dirty="0"/>
          </a:p>
        </p:txBody>
      </p:sp>
    </p:spTree>
    <p:extLst>
      <p:ext uri="{BB962C8B-B14F-4D97-AF65-F5344CB8AC3E}">
        <p14:creationId xmlns:p14="http://schemas.microsoft.com/office/powerpoint/2010/main" val="446575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78671-593D-4D59-965C-823348C5B979}"/>
              </a:ext>
            </a:extLst>
          </p:cNvPr>
          <p:cNvSpPr>
            <a:spLocks noGrp="1"/>
          </p:cNvSpPr>
          <p:nvPr>
            <p:ph type="title"/>
          </p:nvPr>
        </p:nvSpPr>
        <p:spPr/>
        <p:txBody>
          <a:bodyPr/>
          <a:lstStyle/>
          <a:p>
            <a:r>
              <a:rPr lang="en-US" dirty="0"/>
              <a:t>Contd.</a:t>
            </a:r>
            <a:endParaRPr lang="en-IN" dirty="0"/>
          </a:p>
        </p:txBody>
      </p:sp>
      <p:sp>
        <p:nvSpPr>
          <p:cNvPr id="3" name="Content Placeholder 2">
            <a:extLst>
              <a:ext uri="{FF2B5EF4-FFF2-40B4-BE49-F238E27FC236}">
                <a16:creationId xmlns:a16="http://schemas.microsoft.com/office/drawing/2014/main" id="{2FBCE412-F8E7-4135-96DE-81C6C37BD064}"/>
              </a:ext>
            </a:extLst>
          </p:cNvPr>
          <p:cNvSpPr>
            <a:spLocks noGrp="1"/>
          </p:cNvSpPr>
          <p:nvPr>
            <p:ph idx="1"/>
          </p:nvPr>
        </p:nvSpPr>
        <p:spPr/>
        <p:txBody>
          <a:bodyPr>
            <a:normAutofit fontScale="55000" lnSpcReduction="20000"/>
          </a:bodyPr>
          <a:lstStyle/>
          <a:p>
            <a:pPr marL="0" indent="0" algn="just">
              <a:buNone/>
            </a:pPr>
            <a:r>
              <a:rPr lang="en-US" sz="3600" b="0" i="0" dirty="0">
                <a:effectLst/>
              </a:rPr>
              <a:t>The </a:t>
            </a:r>
            <a:r>
              <a:rPr lang="en-US" sz="3600" b="0" i="0" dirty="0" err="1">
                <a:effectLst/>
              </a:rPr>
              <a:t>goto</a:t>
            </a:r>
            <a:r>
              <a:rPr lang="en-US" sz="3600" b="0" i="0" dirty="0">
                <a:effectLst/>
              </a:rPr>
              <a:t> statement alters the flow of control. If we implement </a:t>
            </a:r>
            <a:r>
              <a:rPr lang="en-US" sz="3600" b="0" i="0" dirty="0" err="1">
                <a:effectLst/>
              </a:rPr>
              <a:t>goto</a:t>
            </a:r>
            <a:r>
              <a:rPr lang="en-US" sz="3600" b="0" i="0" dirty="0">
                <a:effectLst/>
              </a:rPr>
              <a:t> statements then we need to define a LABEL for a statement. A production can be added for this purpose:</a:t>
            </a:r>
          </a:p>
          <a:p>
            <a:pPr algn="just">
              <a:buFont typeface="+mj-lt"/>
              <a:buAutoNum type="arabicPeriod"/>
            </a:pPr>
            <a:r>
              <a:rPr lang="en-US" sz="3300" b="0" i="0" dirty="0">
                <a:solidFill>
                  <a:srgbClr val="000000"/>
                </a:solidFill>
                <a:effectLst/>
              </a:rPr>
              <a:t>S →     LABEL : S  </a:t>
            </a:r>
          </a:p>
          <a:p>
            <a:pPr algn="just">
              <a:buFont typeface="+mj-lt"/>
              <a:buAutoNum type="arabicPeriod"/>
            </a:pPr>
            <a:r>
              <a:rPr lang="en-US" sz="3300" b="0" i="0" dirty="0">
                <a:solidFill>
                  <a:srgbClr val="000000"/>
                </a:solidFill>
                <a:effectLst/>
              </a:rPr>
              <a:t>    LABEL →     id  </a:t>
            </a:r>
          </a:p>
          <a:p>
            <a:pPr marL="0" indent="0" algn="just">
              <a:buNone/>
            </a:pPr>
            <a:r>
              <a:rPr lang="en-US" sz="3300" dirty="0">
                <a:solidFill>
                  <a:srgbClr val="333333"/>
                </a:solidFill>
              </a:rPr>
              <a:t>I</a:t>
            </a:r>
            <a:r>
              <a:rPr lang="en-US" sz="3300" b="0" i="0" dirty="0">
                <a:solidFill>
                  <a:srgbClr val="333333"/>
                </a:solidFill>
                <a:effectLst/>
              </a:rPr>
              <a:t>n this production system, semantic action is attached to record the LABEL and its value in the symbol table.</a:t>
            </a:r>
          </a:p>
          <a:p>
            <a:pPr marL="0" indent="0" algn="just">
              <a:buNone/>
            </a:pPr>
            <a:r>
              <a:rPr lang="en-US" sz="3300" b="0" i="0" dirty="0">
                <a:solidFill>
                  <a:srgbClr val="333333"/>
                </a:solidFill>
                <a:effectLst/>
              </a:rPr>
              <a:t>Following grammar used to incorporate structure flow-of-control constructs:</a:t>
            </a:r>
          </a:p>
          <a:p>
            <a:pPr algn="just">
              <a:buFont typeface="+mj-lt"/>
              <a:buAutoNum type="arabicPeriod"/>
            </a:pPr>
            <a:r>
              <a:rPr lang="en-US" sz="3300" b="0" i="0" dirty="0">
                <a:solidFill>
                  <a:srgbClr val="000000"/>
                </a:solidFill>
                <a:effectLst/>
              </a:rPr>
              <a:t>S →  </a:t>
            </a:r>
            <a:r>
              <a:rPr lang="en-US" sz="3300" i="0" dirty="0">
                <a:effectLst/>
              </a:rPr>
              <a:t>if</a:t>
            </a:r>
            <a:r>
              <a:rPr lang="en-US" sz="3300" b="0" i="0" dirty="0">
                <a:solidFill>
                  <a:srgbClr val="000000"/>
                </a:solidFill>
                <a:effectLst/>
              </a:rPr>
              <a:t> E then S  </a:t>
            </a:r>
          </a:p>
          <a:p>
            <a:pPr algn="just">
              <a:buFont typeface="+mj-lt"/>
              <a:buAutoNum type="arabicPeriod"/>
            </a:pPr>
            <a:r>
              <a:rPr lang="en-US" sz="3300" b="0" i="0" dirty="0">
                <a:solidFill>
                  <a:srgbClr val="000000"/>
                </a:solidFill>
                <a:effectLst/>
              </a:rPr>
              <a:t>     S  →   </a:t>
            </a:r>
            <a:r>
              <a:rPr lang="en-US" sz="3300" b="1" i="0" dirty="0">
                <a:effectLst/>
              </a:rPr>
              <a:t>if</a:t>
            </a:r>
            <a:r>
              <a:rPr lang="en-US" sz="3300" b="0" i="0" dirty="0">
                <a:solidFill>
                  <a:srgbClr val="000000"/>
                </a:solidFill>
                <a:effectLst/>
              </a:rPr>
              <a:t> E then S </a:t>
            </a:r>
            <a:r>
              <a:rPr lang="en-US" sz="3300" b="1" i="0" dirty="0">
                <a:effectLst/>
              </a:rPr>
              <a:t>else</a:t>
            </a:r>
            <a:r>
              <a:rPr lang="en-US" sz="3300" b="0" i="0" dirty="0">
                <a:solidFill>
                  <a:srgbClr val="000000"/>
                </a:solidFill>
                <a:effectLst/>
              </a:rPr>
              <a:t> S  </a:t>
            </a:r>
          </a:p>
          <a:p>
            <a:pPr algn="just">
              <a:buFont typeface="+mj-lt"/>
              <a:buAutoNum type="arabicPeriod"/>
            </a:pPr>
            <a:r>
              <a:rPr lang="en-US" sz="3300" b="0" i="0" dirty="0">
                <a:solidFill>
                  <a:srgbClr val="000000"/>
                </a:solidFill>
                <a:effectLst/>
              </a:rPr>
              <a:t>     S →    </a:t>
            </a:r>
            <a:r>
              <a:rPr lang="en-US" sz="3300" b="1" i="0" dirty="0">
                <a:effectLst/>
              </a:rPr>
              <a:t>while</a:t>
            </a:r>
            <a:r>
              <a:rPr lang="en-US" sz="3300" b="0" i="0" dirty="0">
                <a:effectLst/>
              </a:rPr>
              <a:t> </a:t>
            </a:r>
            <a:r>
              <a:rPr lang="en-US" sz="3300" b="0" i="0" dirty="0">
                <a:solidFill>
                  <a:srgbClr val="000000"/>
                </a:solidFill>
                <a:effectLst/>
              </a:rPr>
              <a:t>E </a:t>
            </a:r>
            <a:r>
              <a:rPr lang="en-US" sz="3300" b="1" i="0" dirty="0">
                <a:effectLst/>
              </a:rPr>
              <a:t>do</a:t>
            </a:r>
            <a:r>
              <a:rPr lang="en-US" sz="3300" b="0" i="0" dirty="0">
                <a:effectLst/>
              </a:rPr>
              <a:t> </a:t>
            </a:r>
            <a:r>
              <a:rPr lang="en-US" sz="3300" b="0" i="0" dirty="0">
                <a:solidFill>
                  <a:srgbClr val="000000"/>
                </a:solidFill>
                <a:effectLst/>
              </a:rPr>
              <a:t>S  </a:t>
            </a:r>
          </a:p>
          <a:p>
            <a:pPr algn="just">
              <a:buFont typeface="+mj-lt"/>
              <a:buAutoNum type="arabicPeriod"/>
            </a:pPr>
            <a:r>
              <a:rPr lang="en-US" sz="3300" b="0" i="0" dirty="0">
                <a:solidFill>
                  <a:srgbClr val="000000"/>
                </a:solidFill>
                <a:effectLst/>
              </a:rPr>
              <a:t>     S →    begin L end  </a:t>
            </a:r>
          </a:p>
          <a:p>
            <a:pPr algn="just">
              <a:buFont typeface="+mj-lt"/>
              <a:buAutoNum type="arabicPeriod"/>
            </a:pPr>
            <a:r>
              <a:rPr lang="en-US" sz="3300" b="0" i="0" dirty="0">
                <a:solidFill>
                  <a:srgbClr val="000000"/>
                </a:solidFill>
                <a:effectLst/>
              </a:rPr>
              <a:t>     S→     A  </a:t>
            </a:r>
          </a:p>
          <a:p>
            <a:pPr algn="just">
              <a:buFont typeface="+mj-lt"/>
              <a:buAutoNum type="arabicPeriod"/>
            </a:pPr>
            <a:r>
              <a:rPr lang="en-US" sz="3300" b="0" i="0" dirty="0">
                <a:solidFill>
                  <a:srgbClr val="000000"/>
                </a:solidFill>
                <a:effectLst/>
              </a:rPr>
              <a:t>     L→    L ; S  </a:t>
            </a:r>
          </a:p>
          <a:p>
            <a:pPr algn="just">
              <a:buFont typeface="+mj-lt"/>
              <a:buAutoNum type="arabicPeriod"/>
            </a:pPr>
            <a:r>
              <a:rPr lang="en-US" sz="3300" b="0" i="0" dirty="0">
                <a:solidFill>
                  <a:srgbClr val="000000"/>
                </a:solidFill>
                <a:effectLst/>
              </a:rPr>
              <a:t>     L →   S  </a:t>
            </a:r>
          </a:p>
          <a:p>
            <a:pPr marL="0" indent="0" algn="just">
              <a:buNone/>
            </a:pPr>
            <a:r>
              <a:rPr lang="en-US" sz="3300" b="0" i="0" dirty="0">
                <a:effectLst/>
              </a:rPr>
              <a:t>Here, S is a statement, L is a statement-list, A is an assignment statement and E is a Boolean-valued expression.</a:t>
            </a:r>
          </a:p>
          <a:p>
            <a:endParaRPr lang="en-IN" dirty="0"/>
          </a:p>
        </p:txBody>
      </p:sp>
    </p:spTree>
    <p:extLst>
      <p:ext uri="{BB962C8B-B14F-4D97-AF65-F5344CB8AC3E}">
        <p14:creationId xmlns:p14="http://schemas.microsoft.com/office/powerpoint/2010/main" val="24509759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5582C-2635-4628-90CB-972420BA8A5B}"/>
              </a:ext>
            </a:extLst>
          </p:cNvPr>
          <p:cNvSpPr>
            <a:spLocks noGrp="1"/>
          </p:cNvSpPr>
          <p:nvPr>
            <p:ph type="title"/>
          </p:nvPr>
        </p:nvSpPr>
        <p:spPr/>
        <p:txBody>
          <a:bodyPr>
            <a:normAutofit fontScale="90000"/>
          </a:bodyPr>
          <a:lstStyle/>
          <a:p>
            <a:br>
              <a:rPr lang="en-IN" sz="4900" b="0" i="0" u="sng" dirty="0">
                <a:effectLst/>
              </a:rPr>
            </a:br>
            <a:r>
              <a:rPr lang="en-IN" sz="4900" b="0" i="0" u="sng" dirty="0">
                <a:effectLst/>
              </a:rPr>
              <a:t>Postfix Translation</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D03FB62B-DD2D-40D4-8C81-08334E4275F4}"/>
              </a:ext>
            </a:extLst>
          </p:cNvPr>
          <p:cNvSpPr>
            <a:spLocks noGrp="1"/>
          </p:cNvSpPr>
          <p:nvPr>
            <p:ph idx="1"/>
          </p:nvPr>
        </p:nvSpPr>
        <p:spPr/>
        <p:txBody>
          <a:bodyPr>
            <a:normAutofit/>
          </a:bodyPr>
          <a:lstStyle/>
          <a:p>
            <a:pPr marL="0" indent="0" algn="just">
              <a:buNone/>
            </a:pPr>
            <a:r>
              <a:rPr lang="en-US" sz="2000" b="0" i="0" dirty="0">
                <a:effectLst/>
              </a:rPr>
              <a:t>In a production A → α, the translation rule of A.CODE consists of the concatenation of the CODE translations of the non-terminals in α in the same order as the non-terminals appear in α.</a:t>
            </a:r>
          </a:p>
          <a:p>
            <a:pPr algn="just"/>
            <a:r>
              <a:rPr lang="en-US" sz="2000" b="0" i="0" dirty="0">
                <a:effectLst/>
              </a:rPr>
              <a:t>Production can be factored to achieve postfix form.</a:t>
            </a:r>
          </a:p>
          <a:p>
            <a:pPr marL="0" indent="0" algn="just">
              <a:buNone/>
            </a:pPr>
            <a:r>
              <a:rPr lang="en-US" sz="2400" b="1" i="0" dirty="0">
                <a:effectLst/>
              </a:rPr>
              <a:t>Postfix translation of while statement</a:t>
            </a:r>
          </a:p>
          <a:p>
            <a:pPr marL="0" indent="0" algn="just">
              <a:buNone/>
            </a:pPr>
            <a:r>
              <a:rPr lang="en-US" sz="2000" b="1" i="0" dirty="0">
                <a:effectLst/>
              </a:rPr>
              <a:t>The production</a:t>
            </a:r>
            <a:endParaRPr lang="en-US" sz="2000" b="0" i="0" dirty="0">
              <a:effectLst/>
            </a:endParaRPr>
          </a:p>
          <a:p>
            <a:pPr marL="457200" lvl="1" indent="0" algn="just">
              <a:buNone/>
            </a:pPr>
            <a:r>
              <a:rPr lang="en-US" sz="2000" b="0" i="0" dirty="0">
                <a:effectLst/>
              </a:rPr>
              <a:t>S   →  </a:t>
            </a:r>
            <a:r>
              <a:rPr lang="en-US" sz="2000" b="1" i="0" dirty="0">
                <a:effectLst/>
              </a:rPr>
              <a:t>while</a:t>
            </a:r>
            <a:r>
              <a:rPr lang="en-US" sz="2000" b="0" i="0" dirty="0">
                <a:effectLst/>
              </a:rPr>
              <a:t> M1 E </a:t>
            </a:r>
            <a:r>
              <a:rPr lang="en-US" sz="2000" b="1" i="0" dirty="0">
                <a:effectLst/>
              </a:rPr>
              <a:t>do</a:t>
            </a:r>
            <a:r>
              <a:rPr lang="en-US" sz="2000" b="0" i="0" dirty="0">
                <a:effectLst/>
              </a:rPr>
              <a:t> M2 S1  </a:t>
            </a:r>
          </a:p>
          <a:p>
            <a:pPr marL="0" indent="0" algn="just">
              <a:buNone/>
            </a:pPr>
            <a:r>
              <a:rPr lang="en-US" sz="2000" b="1" i="0" dirty="0">
                <a:effectLst/>
              </a:rPr>
              <a:t>Can be factored as:</a:t>
            </a:r>
            <a:endParaRPr lang="en-US" sz="2000" b="0" i="0" dirty="0">
              <a:effectLst/>
            </a:endParaRPr>
          </a:p>
          <a:p>
            <a:pPr marL="0" indent="0" algn="just">
              <a:buNone/>
            </a:pPr>
            <a:r>
              <a:rPr lang="pl-PL" sz="2000" b="0" i="0" dirty="0">
                <a:effectLst/>
              </a:rPr>
              <a:t>S →    C S1  </a:t>
            </a:r>
          </a:p>
          <a:p>
            <a:pPr marL="0" indent="0" algn="just">
              <a:buNone/>
            </a:pPr>
            <a:r>
              <a:rPr lang="pl-PL" sz="2000" b="0" i="0" dirty="0">
                <a:effectLst/>
              </a:rPr>
              <a:t> C →    W E </a:t>
            </a:r>
            <a:r>
              <a:rPr lang="pl-PL" sz="2000" b="1" i="0" dirty="0">
                <a:effectLst/>
              </a:rPr>
              <a:t>do</a:t>
            </a:r>
            <a:r>
              <a:rPr lang="pl-PL" sz="2000" b="0" i="0" dirty="0">
                <a:effectLst/>
              </a:rPr>
              <a:t>  </a:t>
            </a:r>
          </a:p>
          <a:p>
            <a:pPr marL="0" indent="0" algn="just">
              <a:buNone/>
            </a:pPr>
            <a:r>
              <a:rPr lang="pl-PL" sz="2000" b="0" i="0" dirty="0">
                <a:effectLst/>
              </a:rPr>
              <a:t>W →    </a:t>
            </a:r>
            <a:r>
              <a:rPr lang="pl-PL" sz="2000" b="1" i="0" dirty="0">
                <a:effectLst/>
              </a:rPr>
              <a:t>while</a:t>
            </a:r>
            <a:r>
              <a:rPr lang="pl-PL" sz="2000" b="0" i="0" dirty="0">
                <a:effectLst/>
              </a:rPr>
              <a:t>  </a:t>
            </a:r>
          </a:p>
          <a:p>
            <a:endParaRPr lang="en-IN" dirty="0"/>
          </a:p>
        </p:txBody>
      </p:sp>
    </p:spTree>
    <p:extLst>
      <p:ext uri="{BB962C8B-B14F-4D97-AF65-F5344CB8AC3E}">
        <p14:creationId xmlns:p14="http://schemas.microsoft.com/office/powerpoint/2010/main" val="17660316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CC7F1-E13F-4742-B206-DAB7F27A50C5}"/>
              </a:ext>
            </a:extLst>
          </p:cNvPr>
          <p:cNvSpPr>
            <a:spLocks noGrp="1"/>
          </p:cNvSpPr>
          <p:nvPr>
            <p:ph type="title"/>
          </p:nvPr>
        </p:nvSpPr>
        <p:spPr/>
        <p:txBody>
          <a:bodyPr>
            <a:normAutofit/>
          </a:bodyPr>
          <a:lstStyle/>
          <a:p>
            <a:r>
              <a:rPr lang="en-US" dirty="0"/>
              <a:t>Contd.</a:t>
            </a:r>
            <a:endParaRPr lang="en-IN" dirty="0"/>
          </a:p>
        </p:txBody>
      </p:sp>
      <p:sp>
        <p:nvSpPr>
          <p:cNvPr id="3" name="Content Placeholder 2">
            <a:extLst>
              <a:ext uri="{FF2B5EF4-FFF2-40B4-BE49-F238E27FC236}">
                <a16:creationId xmlns:a16="http://schemas.microsoft.com/office/drawing/2014/main" id="{871233E1-2E1A-49C1-BD37-7C8E68686022}"/>
              </a:ext>
            </a:extLst>
          </p:cNvPr>
          <p:cNvSpPr>
            <a:spLocks noGrp="1"/>
          </p:cNvSpPr>
          <p:nvPr>
            <p:ph idx="1"/>
          </p:nvPr>
        </p:nvSpPr>
        <p:spPr/>
        <p:txBody>
          <a:bodyPr>
            <a:normAutofit/>
          </a:bodyPr>
          <a:lstStyle/>
          <a:p>
            <a:pPr marL="0" indent="0" algn="just">
              <a:buNone/>
            </a:pPr>
            <a:r>
              <a:rPr lang="en-US" sz="2600" b="0" i="0" dirty="0">
                <a:effectLst/>
              </a:rPr>
              <a:t>Postfix translation of for statement</a:t>
            </a:r>
          </a:p>
          <a:p>
            <a:pPr marL="0" indent="0" algn="just">
              <a:buNone/>
            </a:pPr>
            <a:r>
              <a:rPr lang="en-US" sz="2600" b="1" i="0" dirty="0">
                <a:effectLst/>
              </a:rPr>
              <a:t>The production</a:t>
            </a:r>
            <a:endParaRPr lang="en-US" sz="2600" b="0" i="0" dirty="0">
              <a:effectLst/>
            </a:endParaRPr>
          </a:p>
          <a:p>
            <a:pPr marL="0" indent="0" algn="just">
              <a:buNone/>
            </a:pPr>
            <a:r>
              <a:rPr lang="en-US" sz="2600" b="0" i="0" dirty="0">
                <a:effectLst/>
              </a:rPr>
              <a:t>S     </a:t>
            </a:r>
            <a:r>
              <a:rPr lang="en-US" sz="2600" b="1" i="0" dirty="0">
                <a:effectLst/>
              </a:rPr>
              <a:t>for</a:t>
            </a:r>
            <a:r>
              <a:rPr lang="en-US" sz="2600" b="0" i="0" dirty="0">
                <a:effectLst/>
              </a:rPr>
              <a:t> L = E1 step E2 to E3 </a:t>
            </a:r>
            <a:r>
              <a:rPr lang="en-US" sz="2600" b="1" i="0" dirty="0">
                <a:effectLst/>
              </a:rPr>
              <a:t>do</a:t>
            </a:r>
            <a:r>
              <a:rPr lang="en-US" sz="2600" b="0" i="0" dirty="0">
                <a:effectLst/>
              </a:rPr>
              <a:t> S1  </a:t>
            </a:r>
          </a:p>
          <a:p>
            <a:pPr marL="0" indent="0" algn="just">
              <a:buNone/>
            </a:pPr>
            <a:r>
              <a:rPr lang="en-US" sz="2600" b="1" i="0" dirty="0">
                <a:effectLst/>
              </a:rPr>
              <a:t>Can be factored as</a:t>
            </a:r>
            <a:endParaRPr lang="en-US" sz="2600" b="0" i="0" dirty="0">
              <a:effectLst/>
            </a:endParaRPr>
          </a:p>
          <a:p>
            <a:pPr marL="0" indent="0" algn="just">
              <a:buNone/>
            </a:pPr>
            <a:r>
              <a:rPr lang="en-US" sz="2600" b="0" i="0" dirty="0">
                <a:effectLst/>
              </a:rPr>
              <a:t>F →    </a:t>
            </a:r>
            <a:r>
              <a:rPr lang="en-US" sz="2600" b="1" i="0" dirty="0">
                <a:effectLst/>
              </a:rPr>
              <a:t>for</a:t>
            </a:r>
            <a:r>
              <a:rPr lang="en-US" sz="2600" b="0" i="0" dirty="0">
                <a:effectLst/>
              </a:rPr>
              <a:t> L  </a:t>
            </a:r>
          </a:p>
          <a:p>
            <a:pPr marL="0" indent="0" algn="just">
              <a:buNone/>
            </a:pPr>
            <a:r>
              <a:rPr lang="en-US" sz="2600" b="0" i="0" dirty="0">
                <a:effectLst/>
              </a:rPr>
              <a:t> T  →   F = E1 by E2 to E3 </a:t>
            </a:r>
            <a:r>
              <a:rPr lang="en-US" sz="2600" b="1" i="0" dirty="0">
                <a:effectLst/>
              </a:rPr>
              <a:t>do</a:t>
            </a:r>
            <a:r>
              <a:rPr lang="en-US" sz="2600" b="0" i="0" dirty="0">
                <a:effectLst/>
              </a:rPr>
              <a:t>  </a:t>
            </a:r>
          </a:p>
          <a:p>
            <a:pPr marL="0" indent="0" algn="just">
              <a:buNone/>
            </a:pPr>
            <a:r>
              <a:rPr lang="en-US" sz="2600" b="0" i="0" dirty="0">
                <a:effectLst/>
              </a:rPr>
              <a:t> S  →   T S1  </a:t>
            </a:r>
          </a:p>
          <a:p>
            <a:pPr marL="0" indent="0">
              <a:buNone/>
            </a:pPr>
            <a:br>
              <a:rPr lang="en-US" dirty="0"/>
            </a:br>
            <a:endParaRPr lang="en-IN" dirty="0"/>
          </a:p>
        </p:txBody>
      </p:sp>
    </p:spTree>
    <p:extLst>
      <p:ext uri="{BB962C8B-B14F-4D97-AF65-F5344CB8AC3E}">
        <p14:creationId xmlns:p14="http://schemas.microsoft.com/office/powerpoint/2010/main" val="25224241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164B8-E23E-4DD9-B6A5-4D4A9FA196A5}"/>
              </a:ext>
            </a:extLst>
          </p:cNvPr>
          <p:cNvSpPr>
            <a:spLocks noGrp="1"/>
          </p:cNvSpPr>
          <p:nvPr>
            <p:ph type="title"/>
          </p:nvPr>
        </p:nvSpPr>
        <p:spPr/>
        <p:txBody>
          <a:bodyPr>
            <a:normAutofit fontScale="90000"/>
          </a:bodyPr>
          <a:lstStyle/>
          <a:p>
            <a:br>
              <a:rPr lang="en-US" sz="4900" b="0" i="0" dirty="0">
                <a:effectLst/>
              </a:rPr>
            </a:br>
            <a:r>
              <a:rPr lang="en-US" sz="4900" b="0" i="0" u="sng" dirty="0">
                <a:effectLst/>
              </a:rPr>
              <a:t>Array references in arithmetic expressions</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7322AD3B-EC92-4C42-B2CE-42185C1BFE7A}"/>
              </a:ext>
            </a:extLst>
          </p:cNvPr>
          <p:cNvSpPr>
            <a:spLocks noGrp="1"/>
          </p:cNvSpPr>
          <p:nvPr>
            <p:ph idx="1"/>
          </p:nvPr>
        </p:nvSpPr>
        <p:spPr/>
        <p:txBody>
          <a:bodyPr>
            <a:normAutofit/>
          </a:bodyPr>
          <a:lstStyle/>
          <a:p>
            <a:pPr marL="0" indent="0">
              <a:buNone/>
            </a:pPr>
            <a:r>
              <a:rPr lang="en-US" sz="2200" b="0" i="0" dirty="0">
                <a:effectLst/>
              </a:rPr>
              <a:t>Elements of arrays can be accessed quickly if the elements are stored in a block of consecutive location. Array can be one dimensional or two dimensional.</a:t>
            </a:r>
          </a:p>
          <a:p>
            <a:pPr algn="just"/>
            <a:r>
              <a:rPr lang="en-US" sz="2600" b="0" i="0" dirty="0">
                <a:effectLst/>
              </a:rPr>
              <a:t>For one dimensional array:</a:t>
            </a:r>
          </a:p>
          <a:p>
            <a:pPr marL="0" indent="0" algn="just">
              <a:buNone/>
            </a:pPr>
            <a:r>
              <a:rPr lang="en-US" sz="1900" b="0" i="0" dirty="0">
                <a:solidFill>
                  <a:srgbClr val="000000"/>
                </a:solidFill>
                <a:effectLst/>
                <a:latin typeface="inter-regular"/>
              </a:rPr>
              <a:t>A: array[</a:t>
            </a:r>
            <a:r>
              <a:rPr lang="en-US" sz="1900" b="0" i="0" dirty="0" err="1">
                <a:solidFill>
                  <a:srgbClr val="000000"/>
                </a:solidFill>
                <a:effectLst/>
                <a:latin typeface="inter-regular"/>
              </a:rPr>
              <a:t>low..high</a:t>
            </a:r>
            <a:r>
              <a:rPr lang="en-US" sz="1900" b="0" i="0" dirty="0">
                <a:solidFill>
                  <a:srgbClr val="000000"/>
                </a:solidFill>
                <a:effectLst/>
                <a:latin typeface="inter-regular"/>
              </a:rPr>
              <a:t>] of the </a:t>
            </a:r>
            <a:r>
              <a:rPr lang="en-US" sz="1900" b="0" i="0" dirty="0" err="1">
                <a:solidFill>
                  <a:srgbClr val="000000"/>
                </a:solidFill>
                <a:effectLst/>
                <a:latin typeface="inter-regular"/>
              </a:rPr>
              <a:t>ith</a:t>
            </a:r>
            <a:r>
              <a:rPr lang="en-US" sz="1900" b="0" i="0" dirty="0">
                <a:solidFill>
                  <a:srgbClr val="000000"/>
                </a:solidFill>
                <a:effectLst/>
                <a:latin typeface="inter-regular"/>
              </a:rPr>
              <a:t> elements is at:  </a:t>
            </a:r>
          </a:p>
          <a:p>
            <a:pPr marL="0" indent="0" algn="just">
              <a:buNone/>
            </a:pPr>
            <a:r>
              <a:rPr lang="en-US" sz="1900" b="0" i="0" dirty="0">
                <a:solidFill>
                  <a:srgbClr val="000000"/>
                </a:solidFill>
                <a:effectLst/>
                <a:latin typeface="inter-regular"/>
              </a:rPr>
              <a:t>base + (</a:t>
            </a:r>
            <a:r>
              <a:rPr lang="en-US" sz="1900" b="0" i="0" dirty="0" err="1">
                <a:solidFill>
                  <a:srgbClr val="000000"/>
                </a:solidFill>
                <a:effectLst/>
                <a:latin typeface="inter-regular"/>
              </a:rPr>
              <a:t>i</a:t>
            </a:r>
            <a:r>
              <a:rPr lang="en-US" sz="1900" b="0" i="0" dirty="0">
                <a:solidFill>
                  <a:srgbClr val="000000"/>
                </a:solidFill>
                <a:effectLst/>
                <a:latin typeface="inter-regular"/>
              </a:rPr>
              <a:t>-low)*width → </a:t>
            </a:r>
            <a:r>
              <a:rPr lang="en-US" sz="1900" b="0" i="0" dirty="0" err="1">
                <a:solidFill>
                  <a:srgbClr val="000000"/>
                </a:solidFill>
                <a:effectLst/>
                <a:latin typeface="inter-regular"/>
              </a:rPr>
              <a:t>i</a:t>
            </a:r>
            <a:r>
              <a:rPr lang="en-US" sz="1900" b="0" i="0" dirty="0">
                <a:solidFill>
                  <a:srgbClr val="000000"/>
                </a:solidFill>
                <a:effectLst/>
                <a:latin typeface="inter-regular"/>
              </a:rPr>
              <a:t>*width + (base - low*width) </a:t>
            </a:r>
            <a:r>
              <a:rPr lang="en-US" b="0" i="0" dirty="0">
                <a:solidFill>
                  <a:srgbClr val="000000"/>
                </a:solidFill>
                <a:effectLst/>
                <a:latin typeface="inter-regular"/>
              </a:rPr>
              <a:t> </a:t>
            </a:r>
          </a:p>
          <a:p>
            <a:pPr algn="just"/>
            <a:r>
              <a:rPr lang="en-US" sz="2400" b="0" i="0" dirty="0">
                <a:effectLst/>
              </a:rPr>
              <a:t>Multi-dimensional arrays:</a:t>
            </a:r>
          </a:p>
          <a:p>
            <a:pPr marL="0" indent="0" algn="just">
              <a:buNone/>
            </a:pPr>
            <a:r>
              <a:rPr lang="en-US" sz="2400" b="0" i="0" dirty="0">
                <a:effectLst/>
              </a:rPr>
              <a:t>Row major or column major forms</a:t>
            </a:r>
          </a:p>
          <a:p>
            <a:pPr lvl="1" algn="just"/>
            <a:r>
              <a:rPr lang="en-US" sz="1800" b="0" i="0" dirty="0">
                <a:solidFill>
                  <a:srgbClr val="000000"/>
                </a:solidFill>
                <a:effectLst/>
              </a:rPr>
              <a:t>Row major: a[1,1], a[1,2], a[1,3], a[2,1], a[2,2], a[2,3]</a:t>
            </a:r>
          </a:p>
          <a:p>
            <a:pPr lvl="1" algn="just"/>
            <a:r>
              <a:rPr lang="en-US" sz="1800" b="0" i="0" dirty="0">
                <a:solidFill>
                  <a:srgbClr val="000000"/>
                </a:solidFill>
                <a:effectLst/>
              </a:rPr>
              <a:t>Column major: a[1,1], a[2,1], a[1, 2], a[2, 2],a[1, 3],a[2,3]</a:t>
            </a:r>
          </a:p>
          <a:p>
            <a:pPr lvl="1" algn="just"/>
            <a:r>
              <a:rPr lang="en-US" sz="1800" b="0" i="0" dirty="0">
                <a:solidFill>
                  <a:srgbClr val="000000"/>
                </a:solidFill>
                <a:effectLst/>
              </a:rPr>
              <a:t>In raw major form, the address of a[i1, i2] is</a:t>
            </a:r>
          </a:p>
          <a:p>
            <a:pPr lvl="1" algn="just"/>
            <a:r>
              <a:rPr lang="en-US" sz="1800" b="0" i="0" dirty="0">
                <a:solidFill>
                  <a:srgbClr val="000000"/>
                </a:solidFill>
                <a:effectLst/>
              </a:rPr>
              <a:t>Base+((i1-low1)*(high2-low2+1)+i2-low2)*width</a:t>
            </a:r>
          </a:p>
          <a:p>
            <a:pPr lvl="1" algn="just"/>
            <a:endParaRPr lang="en-US" b="0" i="0" dirty="0">
              <a:solidFill>
                <a:srgbClr val="000000"/>
              </a:solidFill>
              <a:effectLst/>
              <a:latin typeface="inter-regular"/>
            </a:endParaRPr>
          </a:p>
          <a:p>
            <a:endParaRPr lang="en-IN" dirty="0"/>
          </a:p>
        </p:txBody>
      </p:sp>
    </p:spTree>
    <p:extLst>
      <p:ext uri="{BB962C8B-B14F-4D97-AF65-F5344CB8AC3E}">
        <p14:creationId xmlns:p14="http://schemas.microsoft.com/office/powerpoint/2010/main" val="389548515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42FF1-7D43-4829-969F-E6D01CBEA7B4}"/>
              </a:ext>
            </a:extLst>
          </p:cNvPr>
          <p:cNvSpPr>
            <a:spLocks noGrp="1"/>
          </p:cNvSpPr>
          <p:nvPr>
            <p:ph type="title"/>
          </p:nvPr>
        </p:nvSpPr>
        <p:spPr/>
        <p:txBody>
          <a:bodyPr>
            <a:normAutofit fontScale="90000"/>
          </a:bodyPr>
          <a:lstStyle/>
          <a:p>
            <a:br>
              <a:rPr lang="en-IN" b="0" i="0" dirty="0">
                <a:solidFill>
                  <a:srgbClr val="610B38"/>
                </a:solidFill>
                <a:effectLst/>
                <a:latin typeface="erdana"/>
              </a:rPr>
            </a:br>
            <a:r>
              <a:rPr lang="en-IN" sz="4900" b="0" i="0" u="sng" dirty="0">
                <a:effectLst/>
              </a:rPr>
              <a:t>Procedures call</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23FFB563-8D7B-427B-A98F-7214C045AF62}"/>
              </a:ext>
            </a:extLst>
          </p:cNvPr>
          <p:cNvSpPr>
            <a:spLocks noGrp="1"/>
          </p:cNvSpPr>
          <p:nvPr>
            <p:ph idx="1"/>
          </p:nvPr>
        </p:nvSpPr>
        <p:spPr/>
        <p:txBody>
          <a:bodyPr>
            <a:normAutofit fontScale="70000" lnSpcReduction="20000"/>
          </a:bodyPr>
          <a:lstStyle/>
          <a:p>
            <a:r>
              <a:rPr lang="en-US" b="0" i="0" dirty="0">
                <a:effectLst/>
              </a:rPr>
              <a:t>Procedure is an important and frequently used programming construct for a compiler. It is used to generate good code for procedure calls and returns.</a:t>
            </a:r>
          </a:p>
          <a:p>
            <a:pPr marL="0" indent="0">
              <a:buNone/>
            </a:pPr>
            <a:r>
              <a:rPr lang="en-IN" sz="3400" b="0" i="0" dirty="0">
                <a:effectLst/>
                <a:latin typeface="+mj-lt"/>
              </a:rPr>
              <a:t>Calling sequence:</a:t>
            </a:r>
          </a:p>
          <a:p>
            <a:pPr marL="0" indent="0">
              <a:buNone/>
            </a:pPr>
            <a:r>
              <a:rPr lang="en-US" b="0" i="0" dirty="0">
                <a:effectLst/>
              </a:rPr>
              <a:t>The translation for a call includes a sequence of actions taken on entry and exit from each procedure.</a:t>
            </a:r>
            <a:endParaRPr lang="en-US" dirty="0"/>
          </a:p>
          <a:p>
            <a:pPr marL="0" indent="0" algn="just">
              <a:buNone/>
            </a:pPr>
            <a:r>
              <a:rPr lang="en-US" b="0" i="0" dirty="0">
                <a:effectLst/>
              </a:rPr>
              <a:t>Following actions take place in a calling sequence:</a:t>
            </a:r>
          </a:p>
          <a:p>
            <a:pPr algn="just">
              <a:buFont typeface="Arial" panose="020B0604020202020204" pitchFamily="34" charset="0"/>
              <a:buChar char="•"/>
            </a:pPr>
            <a:r>
              <a:rPr lang="en-US" b="0" i="0" dirty="0">
                <a:effectLst/>
              </a:rPr>
              <a:t>When a procedure call occurs then space is allocated for activation record.</a:t>
            </a:r>
          </a:p>
          <a:p>
            <a:pPr algn="just">
              <a:buFont typeface="Arial" panose="020B0604020202020204" pitchFamily="34" charset="0"/>
              <a:buChar char="•"/>
            </a:pPr>
            <a:r>
              <a:rPr lang="en-US" b="0" i="0" dirty="0">
                <a:effectLst/>
              </a:rPr>
              <a:t>Evaluate the argument of the called procedure.</a:t>
            </a:r>
          </a:p>
          <a:p>
            <a:pPr algn="just">
              <a:buFont typeface="Arial" panose="020B0604020202020204" pitchFamily="34" charset="0"/>
              <a:buChar char="•"/>
            </a:pPr>
            <a:r>
              <a:rPr lang="en-US" b="0" i="0" dirty="0">
                <a:effectLst/>
              </a:rPr>
              <a:t>Establish the environment pointers to enable the called procedure to access data in enclosing blocks.</a:t>
            </a:r>
          </a:p>
          <a:p>
            <a:pPr algn="just">
              <a:buFont typeface="Arial" panose="020B0604020202020204" pitchFamily="34" charset="0"/>
              <a:buChar char="•"/>
            </a:pPr>
            <a:r>
              <a:rPr lang="en-US" b="0" i="0" dirty="0">
                <a:effectLst/>
              </a:rPr>
              <a:t>Save the state of the calling procedure so that it can resume execution after the call.</a:t>
            </a:r>
          </a:p>
          <a:p>
            <a:pPr algn="just">
              <a:buFont typeface="Arial" panose="020B0604020202020204" pitchFamily="34" charset="0"/>
              <a:buChar char="•"/>
            </a:pPr>
            <a:r>
              <a:rPr lang="en-US" b="0" i="0" dirty="0">
                <a:effectLst/>
              </a:rPr>
              <a:t>Also save the return address. It is the address of the location to which the called routine must transfer after it is finished.</a:t>
            </a:r>
          </a:p>
          <a:p>
            <a:pPr algn="just">
              <a:buFont typeface="Arial" panose="020B0604020202020204" pitchFamily="34" charset="0"/>
              <a:buChar char="•"/>
            </a:pPr>
            <a:r>
              <a:rPr lang="en-US" b="0" i="0" dirty="0">
                <a:effectLst/>
              </a:rPr>
              <a:t>Finally generate a jump to the beginning of the code for the called procedure.</a:t>
            </a:r>
          </a:p>
          <a:p>
            <a:pPr marL="0" indent="0">
              <a:buNone/>
            </a:pPr>
            <a:endParaRPr lang="en-IN" dirty="0"/>
          </a:p>
        </p:txBody>
      </p:sp>
    </p:spTree>
    <p:extLst>
      <p:ext uri="{BB962C8B-B14F-4D97-AF65-F5344CB8AC3E}">
        <p14:creationId xmlns:p14="http://schemas.microsoft.com/office/powerpoint/2010/main" val="62845675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A4B17-D9D5-44C9-9599-8F427718BED3}"/>
              </a:ext>
            </a:extLst>
          </p:cNvPr>
          <p:cNvSpPr>
            <a:spLocks noGrp="1"/>
          </p:cNvSpPr>
          <p:nvPr>
            <p:ph type="title"/>
          </p:nvPr>
        </p:nvSpPr>
        <p:spPr/>
        <p:txBody>
          <a:bodyPr>
            <a:normAutofit fontScale="90000"/>
          </a:bodyPr>
          <a:lstStyle/>
          <a:p>
            <a:br>
              <a:rPr lang="en-IN" b="0" i="0" dirty="0">
                <a:solidFill>
                  <a:srgbClr val="610B38"/>
                </a:solidFill>
                <a:effectLst/>
                <a:latin typeface="erdana"/>
              </a:rPr>
            </a:br>
            <a:r>
              <a:rPr lang="en-IN" sz="4900" b="0" i="0" u="sng" dirty="0">
                <a:effectLst/>
              </a:rPr>
              <a:t>Declarations</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03F4384C-99F8-42CF-870E-A19F1658149C}"/>
              </a:ext>
            </a:extLst>
          </p:cNvPr>
          <p:cNvSpPr>
            <a:spLocks noGrp="1"/>
          </p:cNvSpPr>
          <p:nvPr>
            <p:ph idx="1"/>
          </p:nvPr>
        </p:nvSpPr>
        <p:spPr/>
        <p:txBody>
          <a:bodyPr/>
          <a:lstStyle/>
          <a:p>
            <a:pPr marL="0" indent="0" algn="just">
              <a:buNone/>
            </a:pPr>
            <a:r>
              <a:rPr lang="en-US" sz="2000" b="0" i="0" dirty="0">
                <a:effectLst/>
              </a:rPr>
              <a:t>When we encounter declarations, we need to lay out storage for the declared variables.</a:t>
            </a:r>
          </a:p>
          <a:p>
            <a:pPr marL="0" indent="0" algn="just">
              <a:buNone/>
            </a:pPr>
            <a:r>
              <a:rPr lang="en-US" sz="2000" b="0" i="0" dirty="0">
                <a:effectLst/>
              </a:rPr>
              <a:t>For every local name in a procedure, we create a ST(Symbol Table) entry containing:</a:t>
            </a:r>
          </a:p>
          <a:p>
            <a:pPr algn="just">
              <a:buFont typeface="+mj-lt"/>
              <a:buAutoNum type="arabicPeriod"/>
            </a:pPr>
            <a:r>
              <a:rPr lang="en-US" sz="2000" b="0" i="0" dirty="0">
                <a:effectLst/>
              </a:rPr>
              <a:t>The type of the name</a:t>
            </a:r>
          </a:p>
          <a:p>
            <a:pPr algn="just">
              <a:buFont typeface="+mj-lt"/>
              <a:buAutoNum type="arabicPeriod"/>
            </a:pPr>
            <a:r>
              <a:rPr lang="en-US" sz="2000" b="0" i="0" dirty="0">
                <a:effectLst/>
              </a:rPr>
              <a:t>How much storage the name requires</a:t>
            </a:r>
          </a:p>
          <a:p>
            <a:pPr marL="0" indent="0" algn="just">
              <a:buNone/>
            </a:pPr>
            <a:r>
              <a:rPr lang="en-US" b="1" i="0" dirty="0">
                <a:solidFill>
                  <a:srgbClr val="333333"/>
                </a:solidFill>
                <a:effectLst/>
                <a:latin typeface="inter-bold"/>
              </a:rPr>
              <a:t>The production:</a:t>
            </a:r>
            <a:endParaRPr lang="en-US" b="0" i="0" dirty="0">
              <a:solidFill>
                <a:srgbClr val="333333"/>
              </a:solidFill>
              <a:effectLst/>
              <a:latin typeface="inter-regular"/>
            </a:endParaRPr>
          </a:p>
          <a:p>
            <a:pPr marL="0" indent="0" algn="just">
              <a:buNone/>
            </a:pPr>
            <a:r>
              <a:rPr lang="en-US" sz="2000" b="0" i="0" dirty="0">
                <a:solidFill>
                  <a:srgbClr val="000000"/>
                </a:solidFill>
                <a:effectLst/>
              </a:rPr>
              <a:t>D →    integer, id  </a:t>
            </a:r>
          </a:p>
          <a:p>
            <a:pPr marL="0" indent="0" algn="just">
              <a:buNone/>
            </a:pPr>
            <a:r>
              <a:rPr lang="en-US" sz="2000" b="0" i="0" dirty="0">
                <a:solidFill>
                  <a:srgbClr val="000000"/>
                </a:solidFill>
                <a:effectLst/>
              </a:rPr>
              <a:t>D  →   real, id  </a:t>
            </a:r>
          </a:p>
          <a:p>
            <a:pPr marL="0" indent="0" algn="just">
              <a:buNone/>
            </a:pPr>
            <a:r>
              <a:rPr lang="en-US" sz="2000" b="0" i="0" dirty="0">
                <a:solidFill>
                  <a:srgbClr val="000000"/>
                </a:solidFill>
                <a:effectLst/>
              </a:rPr>
              <a:t>D  →   D1, id  </a:t>
            </a:r>
          </a:p>
          <a:p>
            <a:endParaRPr lang="en-IN" dirty="0"/>
          </a:p>
        </p:txBody>
      </p:sp>
    </p:spTree>
    <p:extLst>
      <p:ext uri="{BB962C8B-B14F-4D97-AF65-F5344CB8AC3E}">
        <p14:creationId xmlns:p14="http://schemas.microsoft.com/office/powerpoint/2010/main" val="320878172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11610-ECD4-403B-9BD1-C4491D4C18C0}"/>
              </a:ext>
            </a:extLst>
          </p:cNvPr>
          <p:cNvSpPr>
            <a:spLocks noGrp="1"/>
          </p:cNvSpPr>
          <p:nvPr>
            <p:ph type="title"/>
          </p:nvPr>
        </p:nvSpPr>
        <p:spPr/>
        <p:txBody>
          <a:bodyPr>
            <a:normAutofit fontScale="90000"/>
          </a:bodyPr>
          <a:lstStyle/>
          <a:p>
            <a:br>
              <a:rPr lang="en-IN" sz="4900" b="0" i="0" u="sng" dirty="0">
                <a:effectLst/>
              </a:rPr>
            </a:br>
            <a:r>
              <a:rPr lang="en-IN" sz="4900" b="0" i="0" u="sng" dirty="0">
                <a:effectLst/>
              </a:rPr>
              <a:t>Case Statements</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397EA61C-0EE7-411D-A637-99D49DF30167}"/>
              </a:ext>
            </a:extLst>
          </p:cNvPr>
          <p:cNvSpPr>
            <a:spLocks noGrp="1"/>
          </p:cNvSpPr>
          <p:nvPr>
            <p:ph idx="1"/>
          </p:nvPr>
        </p:nvSpPr>
        <p:spPr/>
        <p:txBody>
          <a:bodyPr>
            <a:normAutofit/>
          </a:bodyPr>
          <a:lstStyle/>
          <a:p>
            <a:r>
              <a:rPr lang="en-US" sz="2000" b="0" i="0" dirty="0">
                <a:effectLst/>
              </a:rPr>
              <a:t>Switch and case statement is available in a variety of languages. </a:t>
            </a:r>
          </a:p>
          <a:p>
            <a:r>
              <a:rPr lang="en-US" sz="2000" b="0" i="0" dirty="0">
                <a:effectLst/>
              </a:rPr>
              <a:t>The syntax of case statement is as follows:</a:t>
            </a:r>
          </a:p>
          <a:p>
            <a:pPr marL="0" indent="0" algn="just">
              <a:buNone/>
            </a:pPr>
            <a:r>
              <a:rPr lang="en-IN" sz="1600" b="1" i="0" dirty="0">
                <a:effectLst/>
                <a:latin typeface="inter-regular"/>
              </a:rPr>
              <a:t>switch</a:t>
            </a:r>
            <a:r>
              <a:rPr lang="en-IN" sz="1600" b="0" i="0" dirty="0">
                <a:solidFill>
                  <a:srgbClr val="000000"/>
                </a:solidFill>
                <a:effectLst/>
                <a:latin typeface="inter-regular"/>
              </a:rPr>
              <a:t> E  </a:t>
            </a:r>
          </a:p>
          <a:p>
            <a:pPr marL="0" indent="0" algn="just">
              <a:buNone/>
            </a:pPr>
            <a:r>
              <a:rPr lang="en-IN" sz="1600" b="0" i="0" dirty="0">
                <a:solidFill>
                  <a:srgbClr val="000000"/>
                </a:solidFill>
                <a:effectLst/>
                <a:latin typeface="inter-regular"/>
              </a:rPr>
              <a:t>       begin </a:t>
            </a:r>
          </a:p>
          <a:p>
            <a:pPr marL="0" indent="0" algn="just">
              <a:buNone/>
            </a:pPr>
            <a:r>
              <a:rPr lang="en-US" sz="1600" b="1" i="0" dirty="0">
                <a:solidFill>
                  <a:srgbClr val="006699"/>
                </a:solidFill>
                <a:effectLst/>
                <a:latin typeface="inter-regular"/>
              </a:rPr>
              <a:t>	</a:t>
            </a:r>
            <a:r>
              <a:rPr lang="en-US" sz="1600" b="1" i="0" dirty="0">
                <a:effectLst/>
                <a:latin typeface="inter-regular"/>
              </a:rPr>
              <a:t>case</a:t>
            </a:r>
            <a:r>
              <a:rPr lang="en-US" sz="1600" b="0" i="0" dirty="0">
                <a:solidFill>
                  <a:srgbClr val="000000"/>
                </a:solidFill>
                <a:effectLst/>
                <a:latin typeface="inter-regular"/>
              </a:rPr>
              <a:t> V1: S1  </a:t>
            </a:r>
          </a:p>
          <a:p>
            <a:pPr marL="0" indent="0" algn="just">
              <a:buNone/>
            </a:pPr>
            <a:r>
              <a:rPr lang="en-US" sz="1600" b="0" i="0" dirty="0">
                <a:solidFill>
                  <a:srgbClr val="000000"/>
                </a:solidFill>
                <a:effectLst/>
                <a:latin typeface="inter-regular"/>
              </a:rPr>
              <a:t>                  </a:t>
            </a:r>
            <a:r>
              <a:rPr lang="en-US" sz="1600" b="1" i="0" dirty="0">
                <a:effectLst/>
                <a:latin typeface="inter-regular"/>
              </a:rPr>
              <a:t>case</a:t>
            </a:r>
            <a:r>
              <a:rPr lang="en-US" sz="1600" b="0" i="0" dirty="0">
                <a:solidFill>
                  <a:srgbClr val="000000"/>
                </a:solidFill>
                <a:effectLst/>
                <a:latin typeface="inter-regular"/>
              </a:rPr>
              <a:t> V2: S2  </a:t>
            </a:r>
          </a:p>
          <a:p>
            <a:pPr marL="0" indent="0" algn="just">
              <a:buNone/>
            </a:pPr>
            <a:r>
              <a:rPr lang="en-US" sz="1600" b="0" i="0" dirty="0">
                <a:solidFill>
                  <a:srgbClr val="000000"/>
                </a:solidFill>
                <a:effectLst/>
                <a:latin typeface="inter-regular"/>
              </a:rPr>
              <a:t>                             .  </a:t>
            </a:r>
          </a:p>
          <a:p>
            <a:pPr marL="0" indent="0" algn="just">
              <a:buNone/>
            </a:pPr>
            <a:r>
              <a:rPr lang="en-US" sz="1600" b="0" i="0" dirty="0">
                <a:solidFill>
                  <a:srgbClr val="000000"/>
                </a:solidFill>
                <a:effectLst/>
                <a:latin typeface="inter-regular"/>
              </a:rPr>
              <a:t>                             .  </a:t>
            </a:r>
          </a:p>
          <a:p>
            <a:pPr marL="0" indent="0" algn="just">
              <a:buNone/>
            </a:pPr>
            <a:r>
              <a:rPr lang="en-US" sz="1600" b="0" i="0" dirty="0">
                <a:solidFill>
                  <a:srgbClr val="000000"/>
                </a:solidFill>
                <a:effectLst/>
                <a:latin typeface="inter-regular"/>
              </a:rPr>
              <a:t>                             .  </a:t>
            </a:r>
          </a:p>
          <a:p>
            <a:pPr marL="0" indent="0" algn="just">
              <a:buNone/>
            </a:pPr>
            <a:r>
              <a:rPr lang="en-US" sz="1600" b="1" i="0" dirty="0">
                <a:effectLst/>
                <a:latin typeface="inter-regular"/>
              </a:rPr>
              <a:t>case</a:t>
            </a:r>
            <a:r>
              <a:rPr lang="en-US" sz="1600" b="0" i="0" dirty="0">
                <a:effectLst/>
                <a:latin typeface="inter-regular"/>
              </a:rPr>
              <a:t> </a:t>
            </a:r>
            <a:r>
              <a:rPr lang="en-US" sz="1600" b="0" i="0" dirty="0">
                <a:solidFill>
                  <a:srgbClr val="000000"/>
                </a:solidFill>
                <a:effectLst/>
                <a:latin typeface="inter-regular"/>
              </a:rPr>
              <a:t>Vn-</a:t>
            </a:r>
            <a:r>
              <a:rPr lang="en-US" sz="1600" b="0" i="0" dirty="0">
                <a:solidFill>
                  <a:srgbClr val="C00000"/>
                </a:solidFill>
                <a:effectLst/>
                <a:latin typeface="inter-regular"/>
              </a:rPr>
              <a:t>1</a:t>
            </a:r>
            <a:r>
              <a:rPr lang="en-US" sz="1600" b="0" i="0" dirty="0">
                <a:solidFill>
                  <a:srgbClr val="000000"/>
                </a:solidFill>
                <a:effectLst/>
                <a:latin typeface="inter-regular"/>
              </a:rPr>
              <a:t>: Sn-</a:t>
            </a:r>
            <a:r>
              <a:rPr lang="en-US" sz="1600" b="0" i="0" dirty="0">
                <a:solidFill>
                  <a:srgbClr val="C00000"/>
                </a:solidFill>
                <a:effectLst/>
                <a:latin typeface="inter-regular"/>
              </a:rPr>
              <a:t>1</a:t>
            </a:r>
            <a:r>
              <a:rPr lang="en-US" sz="1600" b="0" i="0" dirty="0">
                <a:solidFill>
                  <a:srgbClr val="000000"/>
                </a:solidFill>
                <a:effectLst/>
                <a:latin typeface="inter-regular"/>
              </a:rPr>
              <a:t>  </a:t>
            </a:r>
          </a:p>
          <a:p>
            <a:pPr marL="0" indent="0" algn="just">
              <a:buNone/>
            </a:pPr>
            <a:r>
              <a:rPr lang="en-US" sz="1600" b="1" i="0" dirty="0">
                <a:effectLst/>
                <a:latin typeface="inter-regular"/>
              </a:rPr>
              <a:t>default</a:t>
            </a:r>
            <a:r>
              <a:rPr lang="en-US" sz="1600" b="0" i="0" dirty="0">
                <a:effectLst/>
                <a:latin typeface="inter-regular"/>
              </a:rPr>
              <a:t>: </a:t>
            </a:r>
            <a:r>
              <a:rPr lang="en-US" sz="1600" b="0" i="0" dirty="0">
                <a:solidFill>
                  <a:srgbClr val="000000"/>
                </a:solidFill>
                <a:effectLst/>
                <a:latin typeface="inter-regular"/>
              </a:rPr>
              <a:t>Sn                  </a:t>
            </a:r>
          </a:p>
          <a:p>
            <a:pPr marL="0" indent="0" algn="just">
              <a:buNone/>
            </a:pPr>
            <a:r>
              <a:rPr lang="en-US" sz="1600" dirty="0">
                <a:solidFill>
                  <a:srgbClr val="000000"/>
                </a:solidFill>
                <a:latin typeface="inter-regular"/>
              </a:rPr>
              <a:t>	</a:t>
            </a:r>
            <a:r>
              <a:rPr lang="en-US" sz="1600" b="0" i="0" dirty="0">
                <a:solidFill>
                  <a:srgbClr val="000000"/>
                </a:solidFill>
                <a:effectLst/>
                <a:latin typeface="inter-regular"/>
              </a:rPr>
              <a:t>end  </a:t>
            </a:r>
          </a:p>
          <a:p>
            <a:endParaRPr lang="en-IN" sz="2000" dirty="0"/>
          </a:p>
        </p:txBody>
      </p:sp>
    </p:spTree>
    <p:extLst>
      <p:ext uri="{BB962C8B-B14F-4D97-AF65-F5344CB8AC3E}">
        <p14:creationId xmlns:p14="http://schemas.microsoft.com/office/powerpoint/2010/main" val="313956919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92D0C-A9F8-4B6C-B437-C9F00694D313}"/>
              </a:ext>
            </a:extLst>
          </p:cNvPr>
          <p:cNvSpPr>
            <a:spLocks noGrp="1"/>
          </p:cNvSpPr>
          <p:nvPr>
            <p:ph type="title"/>
          </p:nvPr>
        </p:nvSpPr>
        <p:spPr/>
        <p:txBody>
          <a:bodyPr/>
          <a:lstStyle/>
          <a:p>
            <a:r>
              <a:rPr lang="en-US" dirty="0"/>
              <a:t>Contd.</a:t>
            </a:r>
            <a:endParaRPr lang="en-IN" dirty="0"/>
          </a:p>
        </p:txBody>
      </p:sp>
      <p:sp>
        <p:nvSpPr>
          <p:cNvPr id="3" name="Content Placeholder 2">
            <a:extLst>
              <a:ext uri="{FF2B5EF4-FFF2-40B4-BE49-F238E27FC236}">
                <a16:creationId xmlns:a16="http://schemas.microsoft.com/office/drawing/2014/main" id="{61ACEAD5-C1DE-400E-9359-BA1D9B8B1FFA}"/>
              </a:ext>
            </a:extLst>
          </p:cNvPr>
          <p:cNvSpPr>
            <a:spLocks noGrp="1"/>
          </p:cNvSpPr>
          <p:nvPr>
            <p:ph idx="1"/>
          </p:nvPr>
        </p:nvSpPr>
        <p:spPr>
          <a:xfrm>
            <a:off x="838200" y="1825625"/>
            <a:ext cx="10515600" cy="4667250"/>
          </a:xfrm>
        </p:spPr>
        <p:txBody>
          <a:bodyPr>
            <a:normAutofit fontScale="77500" lnSpcReduction="20000"/>
          </a:bodyPr>
          <a:lstStyle/>
          <a:p>
            <a:pPr marL="0" indent="0" algn="just">
              <a:buNone/>
            </a:pPr>
            <a:r>
              <a:rPr lang="en-US" b="0" i="0" dirty="0">
                <a:solidFill>
                  <a:srgbClr val="333333"/>
                </a:solidFill>
                <a:effectLst/>
                <a:latin typeface="inter-regular"/>
              </a:rPr>
              <a:t>The translation scheme for this shown below:</a:t>
            </a:r>
          </a:p>
          <a:p>
            <a:pPr marL="0" indent="0" algn="just">
              <a:buNone/>
            </a:pPr>
            <a:r>
              <a:rPr lang="en-US" sz="1600" b="1" i="0" dirty="0" err="1">
                <a:solidFill>
                  <a:srgbClr val="006699"/>
                </a:solidFill>
                <a:effectLst/>
                <a:latin typeface="inter-regular"/>
              </a:rPr>
              <a:t>goto</a:t>
            </a:r>
            <a:r>
              <a:rPr lang="en-US" sz="1600" b="0" i="0" dirty="0">
                <a:solidFill>
                  <a:srgbClr val="000000"/>
                </a:solidFill>
                <a:effectLst/>
                <a:latin typeface="inter-regular"/>
              </a:rPr>
              <a:t> TEST  </a:t>
            </a:r>
          </a:p>
          <a:p>
            <a:pPr marL="0" indent="0" algn="just">
              <a:buNone/>
            </a:pPr>
            <a:r>
              <a:rPr lang="en-US" sz="1600" b="0" i="0" dirty="0">
                <a:solidFill>
                  <a:srgbClr val="000000"/>
                </a:solidFill>
                <a:effectLst/>
                <a:latin typeface="inter-regular"/>
              </a:rPr>
              <a:t>                L1:         code </a:t>
            </a:r>
            <a:r>
              <a:rPr lang="en-US" sz="1600" b="1" i="0" dirty="0">
                <a:solidFill>
                  <a:srgbClr val="006699"/>
                </a:solidFill>
                <a:effectLst/>
                <a:latin typeface="inter-regular"/>
              </a:rPr>
              <a:t>for</a:t>
            </a:r>
            <a:r>
              <a:rPr lang="en-US" sz="1600" b="0" i="0" dirty="0">
                <a:solidFill>
                  <a:srgbClr val="000000"/>
                </a:solidFill>
                <a:effectLst/>
                <a:latin typeface="inter-regular"/>
              </a:rPr>
              <a:t> S1  </a:t>
            </a:r>
          </a:p>
          <a:p>
            <a:pPr marL="0" indent="0" algn="just">
              <a:buNone/>
            </a:pPr>
            <a:r>
              <a:rPr lang="en-US" sz="1600" b="0" i="0" dirty="0">
                <a:solidFill>
                  <a:srgbClr val="000000"/>
                </a:solidFill>
                <a:effectLst/>
                <a:latin typeface="inter-regular"/>
              </a:rPr>
              <a:t>                L2:         code </a:t>
            </a:r>
            <a:r>
              <a:rPr lang="en-US" sz="1600" b="1" i="0" dirty="0">
                <a:solidFill>
                  <a:srgbClr val="006699"/>
                </a:solidFill>
                <a:effectLst/>
                <a:latin typeface="inter-regular"/>
              </a:rPr>
              <a:t>for</a:t>
            </a:r>
            <a:r>
              <a:rPr lang="en-US" sz="1600" b="0" i="0" dirty="0">
                <a:solidFill>
                  <a:srgbClr val="000000"/>
                </a:solidFill>
                <a:effectLst/>
                <a:latin typeface="inter-regular"/>
              </a:rPr>
              <a:t> S2  </a:t>
            </a:r>
          </a:p>
          <a:p>
            <a:pPr marL="0" indent="0" algn="just">
              <a:buNone/>
            </a:pPr>
            <a:r>
              <a:rPr lang="en-US" sz="1600" b="0" i="0" dirty="0">
                <a:solidFill>
                  <a:srgbClr val="000000"/>
                </a:solidFill>
                <a:effectLst/>
                <a:latin typeface="inter-regular"/>
              </a:rPr>
              <a:t>                              </a:t>
            </a:r>
            <a:r>
              <a:rPr lang="en-US" sz="1600" b="1" i="0" dirty="0" err="1">
                <a:solidFill>
                  <a:srgbClr val="006699"/>
                </a:solidFill>
                <a:effectLst/>
                <a:latin typeface="inter-regular"/>
              </a:rPr>
              <a:t>goto</a:t>
            </a:r>
            <a:r>
              <a:rPr lang="en-US" sz="1600" b="0" i="0" dirty="0">
                <a:solidFill>
                  <a:srgbClr val="000000"/>
                </a:solidFill>
                <a:effectLst/>
                <a:latin typeface="inter-regular"/>
              </a:rPr>
              <a:t> NEXT  </a:t>
            </a:r>
          </a:p>
          <a:p>
            <a:pPr marL="0" indent="0" algn="just">
              <a:buNone/>
            </a:pPr>
            <a:r>
              <a:rPr lang="en-US" sz="1600" b="0" i="0" dirty="0">
                <a:solidFill>
                  <a:srgbClr val="000000"/>
                </a:solidFill>
                <a:effectLst/>
                <a:latin typeface="inter-regular"/>
              </a:rPr>
              <a:t>	.</a:t>
            </a:r>
          </a:p>
          <a:p>
            <a:pPr marL="0" indent="0" algn="just">
              <a:buNone/>
            </a:pPr>
            <a:r>
              <a:rPr lang="en-US" sz="1600" b="0" i="0" dirty="0">
                <a:solidFill>
                  <a:srgbClr val="000000"/>
                </a:solidFill>
                <a:effectLst/>
                <a:latin typeface="inter-regular"/>
              </a:rPr>
              <a:t>	.</a:t>
            </a:r>
          </a:p>
          <a:p>
            <a:pPr marL="0" indent="0" algn="just">
              <a:buNone/>
            </a:pPr>
            <a:r>
              <a:rPr lang="en-US" sz="1600" b="0" i="0" dirty="0">
                <a:solidFill>
                  <a:srgbClr val="000000"/>
                </a:solidFill>
                <a:effectLst/>
                <a:latin typeface="inter-regular"/>
              </a:rPr>
              <a:t> Ln-</a:t>
            </a:r>
            <a:r>
              <a:rPr lang="en-US" sz="1600" b="0" i="0" dirty="0">
                <a:solidFill>
                  <a:srgbClr val="C00000"/>
                </a:solidFill>
                <a:effectLst/>
                <a:latin typeface="inter-regular"/>
              </a:rPr>
              <a:t>1</a:t>
            </a:r>
            <a:r>
              <a:rPr lang="en-US" sz="1600" b="0" i="0" dirty="0">
                <a:solidFill>
                  <a:srgbClr val="000000"/>
                </a:solidFill>
                <a:effectLst/>
                <a:latin typeface="inter-regular"/>
              </a:rPr>
              <a:t>:      code </a:t>
            </a:r>
            <a:r>
              <a:rPr lang="en-US" sz="1600" b="1" i="0" dirty="0">
                <a:solidFill>
                  <a:srgbClr val="006699"/>
                </a:solidFill>
                <a:effectLst/>
                <a:latin typeface="inter-regular"/>
              </a:rPr>
              <a:t>for</a:t>
            </a:r>
            <a:r>
              <a:rPr lang="en-US" sz="1600" b="0" i="0" dirty="0">
                <a:solidFill>
                  <a:srgbClr val="000000"/>
                </a:solidFill>
                <a:effectLst/>
                <a:latin typeface="inter-regular"/>
              </a:rPr>
              <a:t> Sn-</a:t>
            </a:r>
            <a:r>
              <a:rPr lang="en-US" sz="1600" b="0" i="0" dirty="0">
                <a:solidFill>
                  <a:srgbClr val="C00000"/>
                </a:solidFill>
                <a:effectLst/>
                <a:latin typeface="inter-regular"/>
              </a:rPr>
              <a:t>1</a:t>
            </a:r>
            <a:r>
              <a:rPr lang="en-US" sz="1600" b="0" i="0" dirty="0">
                <a:solidFill>
                  <a:srgbClr val="000000"/>
                </a:solidFill>
                <a:effectLst/>
                <a:latin typeface="inter-regular"/>
              </a:rPr>
              <a:t>  </a:t>
            </a:r>
          </a:p>
          <a:p>
            <a:pPr marL="0" indent="0" algn="just">
              <a:buNone/>
            </a:pPr>
            <a:r>
              <a:rPr lang="en-US" sz="1600" b="0" i="0" dirty="0">
                <a:solidFill>
                  <a:srgbClr val="000000"/>
                </a:solidFill>
                <a:effectLst/>
                <a:latin typeface="inter-regular"/>
              </a:rPr>
              <a:t>                              </a:t>
            </a:r>
            <a:r>
              <a:rPr lang="en-US" sz="1600" b="1" i="0" dirty="0" err="1">
                <a:solidFill>
                  <a:srgbClr val="006699"/>
                </a:solidFill>
                <a:effectLst/>
                <a:latin typeface="inter-regular"/>
              </a:rPr>
              <a:t>goto</a:t>
            </a:r>
            <a:r>
              <a:rPr lang="en-US" sz="1600" b="0" i="0" dirty="0">
                <a:solidFill>
                  <a:srgbClr val="000000"/>
                </a:solidFill>
                <a:effectLst/>
                <a:latin typeface="inter-regular"/>
              </a:rPr>
              <a:t> NEXT  </a:t>
            </a:r>
          </a:p>
          <a:p>
            <a:pPr marL="0" indent="0" algn="just">
              <a:buNone/>
            </a:pPr>
            <a:r>
              <a:rPr lang="en-US" sz="1600" b="0" i="0" dirty="0">
                <a:solidFill>
                  <a:srgbClr val="000000"/>
                </a:solidFill>
                <a:effectLst/>
                <a:latin typeface="inter-regular"/>
              </a:rPr>
              <a:t>                Ln:         code </a:t>
            </a:r>
            <a:r>
              <a:rPr lang="en-US" sz="1600" b="1" i="0" dirty="0">
                <a:solidFill>
                  <a:srgbClr val="006699"/>
                </a:solidFill>
                <a:effectLst/>
                <a:latin typeface="inter-regular"/>
              </a:rPr>
              <a:t>for</a:t>
            </a:r>
            <a:r>
              <a:rPr lang="en-US" sz="1600" b="0" i="0" dirty="0">
                <a:solidFill>
                  <a:srgbClr val="000000"/>
                </a:solidFill>
                <a:effectLst/>
                <a:latin typeface="inter-regular"/>
              </a:rPr>
              <a:t> Sn  </a:t>
            </a:r>
          </a:p>
          <a:p>
            <a:pPr marL="0" indent="0" algn="just">
              <a:buNone/>
            </a:pPr>
            <a:r>
              <a:rPr lang="en-US" sz="1600" b="1" i="0" dirty="0" err="1">
                <a:solidFill>
                  <a:srgbClr val="006699"/>
                </a:solidFill>
                <a:effectLst/>
                <a:latin typeface="inter-regular"/>
              </a:rPr>
              <a:t>goto</a:t>
            </a:r>
            <a:r>
              <a:rPr lang="en-US" sz="1600" b="0" i="0" dirty="0">
                <a:solidFill>
                  <a:srgbClr val="000000"/>
                </a:solidFill>
                <a:effectLst/>
                <a:latin typeface="inter-regular"/>
              </a:rPr>
              <a:t> NEXT  </a:t>
            </a:r>
          </a:p>
          <a:p>
            <a:pPr marL="0" indent="0" algn="just">
              <a:buNone/>
            </a:pPr>
            <a:r>
              <a:rPr lang="en-US" sz="1600" b="0" i="0" dirty="0">
                <a:solidFill>
                  <a:srgbClr val="000000"/>
                </a:solidFill>
                <a:effectLst/>
                <a:latin typeface="inter-regular"/>
              </a:rPr>
              <a:t>               TEST:      </a:t>
            </a:r>
            <a:r>
              <a:rPr lang="en-US" sz="1600" b="1" i="0" dirty="0">
                <a:solidFill>
                  <a:srgbClr val="006699"/>
                </a:solidFill>
                <a:effectLst/>
                <a:latin typeface="inter-regular"/>
              </a:rPr>
              <a:t>if</a:t>
            </a:r>
            <a:r>
              <a:rPr lang="en-US" sz="1600" b="0" i="0" dirty="0">
                <a:solidFill>
                  <a:srgbClr val="000000"/>
                </a:solidFill>
                <a:effectLst/>
                <a:latin typeface="inter-regular"/>
              </a:rPr>
              <a:t> T = V1 </a:t>
            </a:r>
            <a:r>
              <a:rPr lang="en-US" sz="1600" b="1" i="0" dirty="0" err="1">
                <a:solidFill>
                  <a:srgbClr val="006699"/>
                </a:solidFill>
                <a:effectLst/>
                <a:latin typeface="inter-regular"/>
              </a:rPr>
              <a:t>goto</a:t>
            </a:r>
            <a:r>
              <a:rPr lang="en-US" sz="1600" b="0" i="0" dirty="0">
                <a:solidFill>
                  <a:srgbClr val="000000"/>
                </a:solidFill>
                <a:effectLst/>
                <a:latin typeface="inter-regular"/>
              </a:rPr>
              <a:t> L1       </a:t>
            </a:r>
          </a:p>
          <a:p>
            <a:pPr marL="0" indent="0" algn="just">
              <a:buNone/>
            </a:pPr>
            <a:r>
              <a:rPr lang="en-US" sz="1600" b="0" i="0" dirty="0">
                <a:solidFill>
                  <a:srgbClr val="000000"/>
                </a:solidFill>
                <a:effectLst/>
                <a:latin typeface="inter-regular"/>
              </a:rPr>
              <a:t>                               </a:t>
            </a:r>
            <a:r>
              <a:rPr lang="en-US" sz="1600" b="1" i="0" dirty="0">
                <a:solidFill>
                  <a:srgbClr val="006699"/>
                </a:solidFill>
                <a:effectLst/>
                <a:latin typeface="inter-regular"/>
              </a:rPr>
              <a:t>if</a:t>
            </a:r>
            <a:r>
              <a:rPr lang="en-US" sz="1600" b="0" i="0" dirty="0">
                <a:solidFill>
                  <a:srgbClr val="000000"/>
                </a:solidFill>
                <a:effectLst/>
                <a:latin typeface="inter-regular"/>
              </a:rPr>
              <a:t> T = V2goto L2  </a:t>
            </a:r>
          </a:p>
          <a:p>
            <a:pPr marL="0" indent="0" algn="just">
              <a:buNone/>
            </a:pPr>
            <a:r>
              <a:rPr lang="en-US" sz="1600" b="0" i="0" dirty="0">
                <a:solidFill>
                  <a:srgbClr val="000000"/>
                </a:solidFill>
                <a:effectLst/>
                <a:latin typeface="inter-regular"/>
              </a:rPr>
              <a:t>                               .            </a:t>
            </a:r>
          </a:p>
          <a:p>
            <a:pPr marL="0" indent="0" algn="just">
              <a:buNone/>
            </a:pPr>
            <a:r>
              <a:rPr lang="en-US" sz="1600" b="0" i="0" dirty="0">
                <a:solidFill>
                  <a:srgbClr val="000000"/>
                </a:solidFill>
                <a:effectLst/>
                <a:latin typeface="inter-regular"/>
              </a:rPr>
              <a:t>                              </a:t>
            </a:r>
            <a:r>
              <a:rPr lang="en-US" sz="1600" b="1" i="0" dirty="0">
                <a:solidFill>
                  <a:srgbClr val="006699"/>
                </a:solidFill>
                <a:effectLst/>
                <a:latin typeface="inter-regular"/>
              </a:rPr>
              <a:t>if</a:t>
            </a:r>
            <a:r>
              <a:rPr lang="en-US" sz="1600" b="0" i="0" dirty="0">
                <a:solidFill>
                  <a:srgbClr val="000000"/>
                </a:solidFill>
                <a:effectLst/>
                <a:latin typeface="inter-regular"/>
              </a:rPr>
              <a:t> T = Vn-</a:t>
            </a:r>
            <a:r>
              <a:rPr lang="en-US" sz="1600" b="0" i="0" dirty="0">
                <a:solidFill>
                  <a:srgbClr val="C00000"/>
                </a:solidFill>
                <a:effectLst/>
                <a:latin typeface="inter-regular"/>
              </a:rPr>
              <a:t>1</a:t>
            </a:r>
            <a:r>
              <a:rPr lang="en-US" sz="1600" b="0" i="0" dirty="0">
                <a:solidFill>
                  <a:srgbClr val="000000"/>
                </a:solidFill>
                <a:effectLst/>
                <a:latin typeface="inter-regular"/>
              </a:rPr>
              <a:t> </a:t>
            </a:r>
            <a:r>
              <a:rPr lang="en-US" sz="1600" b="1" i="0" dirty="0" err="1">
                <a:solidFill>
                  <a:srgbClr val="006699"/>
                </a:solidFill>
                <a:effectLst/>
                <a:latin typeface="inter-regular"/>
              </a:rPr>
              <a:t>goto</a:t>
            </a:r>
            <a:r>
              <a:rPr lang="en-US" sz="1600" b="0" i="0" dirty="0">
                <a:solidFill>
                  <a:srgbClr val="000000"/>
                </a:solidFill>
                <a:effectLst/>
                <a:latin typeface="inter-regular"/>
              </a:rPr>
              <a:t> Ln-</a:t>
            </a:r>
            <a:r>
              <a:rPr lang="en-US" sz="1600" b="0" i="0" dirty="0">
                <a:solidFill>
                  <a:srgbClr val="C00000"/>
                </a:solidFill>
                <a:effectLst/>
                <a:latin typeface="inter-regular"/>
              </a:rPr>
              <a:t>1</a:t>
            </a:r>
            <a:r>
              <a:rPr lang="en-US" sz="1600" b="0" i="0" dirty="0">
                <a:solidFill>
                  <a:srgbClr val="000000"/>
                </a:solidFill>
                <a:effectLst/>
                <a:latin typeface="inter-regular"/>
              </a:rPr>
              <a:t>  </a:t>
            </a:r>
          </a:p>
          <a:p>
            <a:pPr marL="0" indent="0" algn="just">
              <a:buNone/>
            </a:pPr>
            <a:r>
              <a:rPr lang="en-US" sz="1600" b="0" i="0" dirty="0">
                <a:solidFill>
                  <a:srgbClr val="000000"/>
                </a:solidFill>
                <a:effectLst/>
                <a:latin typeface="inter-regular"/>
              </a:rPr>
              <a:t>                              </a:t>
            </a:r>
            <a:r>
              <a:rPr lang="en-US" sz="1600" b="1" i="0" dirty="0" err="1">
                <a:solidFill>
                  <a:srgbClr val="006699"/>
                </a:solidFill>
                <a:effectLst/>
                <a:latin typeface="inter-regular"/>
              </a:rPr>
              <a:t>goto</a:t>
            </a:r>
            <a:r>
              <a:rPr lang="en-US" sz="1600" b="0" i="0" dirty="0">
                <a:solidFill>
                  <a:srgbClr val="000000"/>
                </a:solidFill>
                <a:effectLst/>
                <a:latin typeface="inter-regular"/>
              </a:rPr>
              <a:t>   </a:t>
            </a:r>
          </a:p>
          <a:p>
            <a:pPr marL="0" indent="0" algn="just">
              <a:buNone/>
            </a:pPr>
            <a:r>
              <a:rPr lang="en-US" sz="1600" b="0" i="0" dirty="0">
                <a:solidFill>
                  <a:srgbClr val="000000"/>
                </a:solidFill>
                <a:effectLst/>
                <a:latin typeface="inter-regular"/>
              </a:rPr>
              <a:t>NEXT:  </a:t>
            </a:r>
          </a:p>
          <a:p>
            <a:pPr marL="0" indent="0" algn="just">
              <a:buNone/>
            </a:pPr>
            <a:endParaRPr lang="en-US" sz="1400" b="0" i="0" dirty="0">
              <a:solidFill>
                <a:srgbClr val="000000"/>
              </a:solidFill>
              <a:effectLst/>
              <a:latin typeface="inter-regular"/>
            </a:endParaRPr>
          </a:p>
          <a:p>
            <a:endParaRPr lang="en-IN" dirty="0"/>
          </a:p>
        </p:txBody>
      </p:sp>
    </p:spTree>
    <p:extLst>
      <p:ext uri="{BB962C8B-B14F-4D97-AF65-F5344CB8AC3E}">
        <p14:creationId xmlns:p14="http://schemas.microsoft.com/office/powerpoint/2010/main" val="3414027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DAAB7-908D-D440-BEA0-0F52CF3F0835}"/>
              </a:ext>
            </a:extLst>
          </p:cNvPr>
          <p:cNvSpPr>
            <a:spLocks noGrp="1"/>
          </p:cNvSpPr>
          <p:nvPr>
            <p:ph type="title"/>
          </p:nvPr>
        </p:nvSpPr>
        <p:spPr/>
        <p:txBody>
          <a:bodyPr/>
          <a:lstStyle/>
          <a:p>
            <a:r>
              <a:rPr lang="en-IN" b="1" dirty="0"/>
              <a:t>Memory Management</a:t>
            </a:r>
            <a:endParaRPr lang="en-US" dirty="0"/>
          </a:p>
        </p:txBody>
      </p:sp>
      <p:graphicFrame>
        <p:nvGraphicFramePr>
          <p:cNvPr id="5" name="Content Placeholder 2">
            <a:extLst>
              <a:ext uri="{FF2B5EF4-FFF2-40B4-BE49-F238E27FC236}">
                <a16:creationId xmlns:a16="http://schemas.microsoft.com/office/drawing/2014/main" id="{D2493CA9-38C5-AE61-02B1-443F8634FE4B}"/>
              </a:ext>
            </a:extLst>
          </p:cNvPr>
          <p:cNvGraphicFramePr>
            <a:graphicFrameLocks noGrp="1"/>
          </p:cNvGraphicFramePr>
          <p:nvPr>
            <p:ph idx="1"/>
            <p:extLst>
              <p:ext uri="{D42A27DB-BD31-4B8C-83A1-F6EECF244321}">
                <p14:modId xmlns:p14="http://schemas.microsoft.com/office/powerpoint/2010/main" val="319303437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54836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BE87F-0125-4D47-BF3A-D0BD04EE8F92}"/>
              </a:ext>
            </a:extLst>
          </p:cNvPr>
          <p:cNvSpPr>
            <a:spLocks noGrp="1"/>
          </p:cNvSpPr>
          <p:nvPr>
            <p:ph type="title"/>
          </p:nvPr>
        </p:nvSpPr>
        <p:spPr/>
        <p:txBody>
          <a:bodyPr>
            <a:normAutofit fontScale="90000"/>
          </a:bodyPr>
          <a:lstStyle/>
          <a:p>
            <a:br>
              <a:rPr lang="en-IN" b="0" i="0" dirty="0">
                <a:solidFill>
                  <a:srgbClr val="610B38"/>
                </a:solidFill>
                <a:effectLst/>
                <a:latin typeface="erdana"/>
              </a:rPr>
            </a:br>
            <a:r>
              <a:rPr lang="en-IN" sz="4900" b="0" i="0" u="sng" dirty="0">
                <a:effectLst/>
              </a:rPr>
              <a:t>Data Structure for Symbol Table</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2B94D47B-2F10-4469-AED0-E9E08B272713}"/>
              </a:ext>
            </a:extLst>
          </p:cNvPr>
          <p:cNvSpPr>
            <a:spLocks noGrp="1"/>
          </p:cNvSpPr>
          <p:nvPr>
            <p:ph idx="1"/>
          </p:nvPr>
        </p:nvSpPr>
        <p:spPr/>
        <p:txBody>
          <a:bodyPr>
            <a:normAutofit/>
          </a:bodyPr>
          <a:lstStyle/>
          <a:p>
            <a:pPr algn="just"/>
            <a:r>
              <a:rPr lang="en-US" sz="2000" b="0" i="0" dirty="0">
                <a:effectLst/>
              </a:rPr>
              <a:t>Symbol table is an important data structure used in a compiler.</a:t>
            </a:r>
          </a:p>
          <a:p>
            <a:pPr algn="just"/>
            <a:r>
              <a:rPr lang="en-US" sz="2000" b="0" i="0" dirty="0">
                <a:effectLst/>
              </a:rPr>
              <a:t>Symbol table is used to store the information about the occurrence of various entities such as objects, classes, variable name, interface, function name etc. it is used by both the analysis and synthesis phases.</a:t>
            </a:r>
          </a:p>
          <a:p>
            <a:pPr algn="just">
              <a:buFont typeface="Arial" panose="020B0604020202020204" pitchFamily="34" charset="0"/>
              <a:buChar char="•"/>
            </a:pPr>
            <a:r>
              <a:rPr lang="en-US" sz="2000" b="0" i="0" dirty="0">
                <a:effectLst/>
              </a:rPr>
              <a:t>A compiler contains two type of symbol table: global symbol table and scope symbol table.</a:t>
            </a:r>
          </a:p>
          <a:p>
            <a:pPr algn="just">
              <a:buFont typeface="Arial" panose="020B0604020202020204" pitchFamily="34" charset="0"/>
              <a:buChar char="•"/>
            </a:pPr>
            <a:r>
              <a:rPr lang="en-US" sz="2000" b="0" i="0" dirty="0">
                <a:effectLst/>
              </a:rPr>
              <a:t>Global symbol table can be accessed by all the procedures and scope symbol table.</a:t>
            </a:r>
          </a:p>
          <a:p>
            <a:pPr algn="just"/>
            <a:r>
              <a:rPr lang="en-US" sz="2000" b="0" i="0" dirty="0">
                <a:effectLst/>
              </a:rPr>
              <a:t>The symbol table used for following purposes:</a:t>
            </a:r>
          </a:p>
          <a:p>
            <a:pPr lvl="1" algn="just"/>
            <a:r>
              <a:rPr lang="en-US" sz="2000" b="0" i="0" dirty="0">
                <a:effectLst/>
              </a:rPr>
              <a:t>It is used to store the name of all entities in a structured form at one place.</a:t>
            </a:r>
          </a:p>
          <a:p>
            <a:pPr lvl="1" algn="just"/>
            <a:r>
              <a:rPr lang="en-US" sz="2000" b="0" i="0" dirty="0">
                <a:effectLst/>
              </a:rPr>
              <a:t>It is used to verify if a variable has been declared.</a:t>
            </a:r>
          </a:p>
          <a:p>
            <a:pPr lvl="1" algn="just"/>
            <a:r>
              <a:rPr lang="en-US" sz="2000" b="0" i="0" dirty="0">
                <a:effectLst/>
              </a:rPr>
              <a:t>It is used to determine the scope of a name.</a:t>
            </a:r>
          </a:p>
          <a:p>
            <a:pPr lvl="1" algn="just"/>
            <a:r>
              <a:rPr lang="en-US" sz="2000" b="0" i="0" dirty="0">
                <a:effectLst/>
              </a:rPr>
              <a:t>It is used to implement type checking by verifying assignments and expressions in the source code are semantically correct.</a:t>
            </a:r>
          </a:p>
          <a:p>
            <a:endParaRPr lang="en-IN" dirty="0"/>
          </a:p>
        </p:txBody>
      </p:sp>
    </p:spTree>
    <p:extLst>
      <p:ext uri="{BB962C8B-B14F-4D97-AF65-F5344CB8AC3E}">
        <p14:creationId xmlns:p14="http://schemas.microsoft.com/office/powerpoint/2010/main" val="136672490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50491-DBD1-47BC-99B1-74C15BA00675}"/>
              </a:ext>
            </a:extLst>
          </p:cNvPr>
          <p:cNvSpPr>
            <a:spLocks noGrp="1"/>
          </p:cNvSpPr>
          <p:nvPr>
            <p:ph type="title"/>
          </p:nvPr>
        </p:nvSpPr>
        <p:spPr/>
        <p:txBody>
          <a:bodyPr/>
          <a:lstStyle/>
          <a:p>
            <a:r>
              <a:rPr lang="en-US" u="sng" dirty="0"/>
              <a:t>Symbol Table</a:t>
            </a:r>
            <a:endParaRPr lang="en-IN" u="sng" dirty="0"/>
          </a:p>
        </p:txBody>
      </p:sp>
      <p:sp>
        <p:nvSpPr>
          <p:cNvPr id="3" name="Content Placeholder 2">
            <a:extLst>
              <a:ext uri="{FF2B5EF4-FFF2-40B4-BE49-F238E27FC236}">
                <a16:creationId xmlns:a16="http://schemas.microsoft.com/office/drawing/2014/main" id="{788EBAED-4D08-4DA7-90E2-40E04E34C701}"/>
              </a:ext>
            </a:extLst>
          </p:cNvPr>
          <p:cNvSpPr>
            <a:spLocks noGrp="1"/>
          </p:cNvSpPr>
          <p:nvPr>
            <p:ph idx="1"/>
          </p:nvPr>
        </p:nvSpPr>
        <p:spPr/>
        <p:txBody>
          <a:bodyPr/>
          <a:lstStyle/>
          <a:p>
            <a:pPr marL="0" indent="0">
              <a:buNone/>
            </a:pPr>
            <a:r>
              <a:rPr lang="en-US" sz="2400" b="0" i="0" dirty="0">
                <a:effectLst/>
              </a:rPr>
              <a:t>A symbol table can either be linear or a hash table. </a:t>
            </a:r>
          </a:p>
          <a:p>
            <a:pPr marL="0" indent="0">
              <a:buNone/>
            </a:pPr>
            <a:r>
              <a:rPr lang="en-US" sz="2400" b="0" i="0" dirty="0">
                <a:effectLst/>
              </a:rPr>
              <a:t>Using the following format, it maintains the entry for each name.</a:t>
            </a:r>
          </a:p>
          <a:p>
            <a:pPr algn="just"/>
            <a:r>
              <a:rPr lang="en-US" sz="2400" b="0" i="0" dirty="0">
                <a:effectLst/>
              </a:rPr>
              <a:t>&lt;symbol name, type, attribute&gt;  </a:t>
            </a:r>
          </a:p>
          <a:p>
            <a:pPr marL="0" indent="0" algn="just">
              <a:buNone/>
            </a:pPr>
            <a:r>
              <a:rPr lang="en-US" sz="2400" b="0" i="0" dirty="0">
                <a:effectLst/>
              </a:rPr>
              <a:t>For example, suppose a variable store the information about the following variable declaration:</a:t>
            </a:r>
          </a:p>
          <a:p>
            <a:pPr algn="just"/>
            <a:r>
              <a:rPr lang="en-US" sz="2400" i="0" dirty="0">
                <a:effectLst/>
              </a:rPr>
              <a:t>static int </a:t>
            </a:r>
            <a:r>
              <a:rPr lang="en-US" sz="2400" b="0" i="0" dirty="0">
                <a:effectLst/>
              </a:rPr>
              <a:t>salary   </a:t>
            </a:r>
          </a:p>
          <a:p>
            <a:pPr marL="0" indent="0" algn="just">
              <a:buNone/>
            </a:pPr>
            <a:r>
              <a:rPr lang="en-US" sz="2400" b="0" i="0" dirty="0">
                <a:effectLst/>
              </a:rPr>
              <a:t>then, it stores an entry in the following format:</a:t>
            </a:r>
          </a:p>
          <a:p>
            <a:pPr algn="just"/>
            <a:r>
              <a:rPr lang="en-US" sz="2400" b="0" i="0" dirty="0">
                <a:effectLst/>
              </a:rPr>
              <a:t>&lt;salary, </a:t>
            </a:r>
            <a:r>
              <a:rPr lang="en-US" sz="2400" i="0" dirty="0">
                <a:effectLst/>
              </a:rPr>
              <a:t>int, static</a:t>
            </a:r>
            <a:r>
              <a:rPr lang="en-US" sz="2400" b="0" i="0" dirty="0">
                <a:effectLst/>
              </a:rPr>
              <a:t>&gt;  </a:t>
            </a:r>
          </a:p>
          <a:p>
            <a:pPr marL="0" indent="0" algn="just">
              <a:buNone/>
            </a:pPr>
            <a:r>
              <a:rPr lang="en-US" sz="2400" b="0" i="0" dirty="0">
                <a:effectLst/>
              </a:rPr>
              <a:t>The clause attribute contains the entries related to the name.</a:t>
            </a:r>
          </a:p>
          <a:p>
            <a:pPr marL="0" indent="0">
              <a:buNone/>
            </a:pPr>
            <a:endParaRPr lang="en-IN" dirty="0"/>
          </a:p>
        </p:txBody>
      </p:sp>
    </p:spTree>
    <p:extLst>
      <p:ext uri="{BB962C8B-B14F-4D97-AF65-F5344CB8AC3E}">
        <p14:creationId xmlns:p14="http://schemas.microsoft.com/office/powerpoint/2010/main" val="202288201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A728D-AD9C-4390-A37B-1D8DFCD409C5}"/>
              </a:ext>
            </a:extLst>
          </p:cNvPr>
          <p:cNvSpPr>
            <a:spLocks noGrp="1"/>
          </p:cNvSpPr>
          <p:nvPr>
            <p:ph type="title"/>
          </p:nvPr>
        </p:nvSpPr>
        <p:spPr/>
        <p:txBody>
          <a:bodyPr>
            <a:normAutofit fontScale="90000"/>
          </a:bodyPr>
          <a:lstStyle/>
          <a:p>
            <a:br>
              <a:rPr lang="en-IN" b="0" i="0" dirty="0">
                <a:solidFill>
                  <a:srgbClr val="610B38"/>
                </a:solidFill>
                <a:effectLst/>
                <a:latin typeface="erdana"/>
              </a:rPr>
            </a:br>
            <a:r>
              <a:rPr lang="en-IN" sz="4900" b="0" i="0" u="sng" dirty="0">
                <a:effectLst/>
              </a:rPr>
              <a:t>Representing Scope Information</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63E9CDEF-4255-4BB0-A6B5-599C5340B794}"/>
              </a:ext>
            </a:extLst>
          </p:cNvPr>
          <p:cNvSpPr>
            <a:spLocks noGrp="1"/>
          </p:cNvSpPr>
          <p:nvPr>
            <p:ph idx="1"/>
          </p:nvPr>
        </p:nvSpPr>
        <p:spPr/>
        <p:txBody>
          <a:bodyPr>
            <a:normAutofit fontScale="92500" lnSpcReduction="20000"/>
          </a:bodyPr>
          <a:lstStyle/>
          <a:p>
            <a:pPr marL="0" indent="0">
              <a:buNone/>
            </a:pPr>
            <a:r>
              <a:rPr lang="en-US" sz="2200" b="0" i="0" dirty="0">
                <a:solidFill>
                  <a:srgbClr val="333333"/>
                </a:solidFill>
                <a:effectLst/>
              </a:rPr>
              <a:t>In the source program, every name possesses a region of validity, called the scope of that name.</a:t>
            </a:r>
          </a:p>
          <a:p>
            <a:pPr marL="0" indent="0" algn="just">
              <a:buNone/>
            </a:pPr>
            <a:r>
              <a:rPr lang="en-US" sz="2200" b="0" i="0" dirty="0">
                <a:solidFill>
                  <a:srgbClr val="333333"/>
                </a:solidFill>
                <a:effectLst/>
              </a:rPr>
              <a:t>The rules in a block-structured language are as follows:</a:t>
            </a:r>
          </a:p>
          <a:p>
            <a:pPr algn="just">
              <a:buFont typeface="+mj-lt"/>
              <a:buAutoNum type="arabicPeriod"/>
            </a:pPr>
            <a:r>
              <a:rPr lang="en-US" sz="1900" b="0" i="0" dirty="0">
                <a:effectLst/>
              </a:rPr>
              <a:t>If a name declared within block B then it will be valid only within B.</a:t>
            </a:r>
          </a:p>
          <a:p>
            <a:pPr algn="just">
              <a:buFont typeface="+mj-lt"/>
              <a:buAutoNum type="arabicPeriod"/>
            </a:pPr>
            <a:r>
              <a:rPr lang="en-US" sz="1900" b="0" i="0" dirty="0">
                <a:effectLst/>
              </a:rPr>
              <a:t>If B1 block is nested within B2 then the name that is valid for block B2 is also valid for B1 unless the name's identifier is re-declared in B1.</a:t>
            </a:r>
          </a:p>
          <a:p>
            <a:pPr marL="0" indent="0" algn="just">
              <a:buNone/>
            </a:pPr>
            <a:endParaRPr lang="en-US" sz="1900" b="0" i="0" dirty="0">
              <a:effectLst/>
            </a:endParaRPr>
          </a:p>
          <a:p>
            <a:pPr algn="just">
              <a:buFont typeface="Arial" panose="020B0604020202020204" pitchFamily="34" charset="0"/>
              <a:buChar char="•"/>
            </a:pPr>
            <a:r>
              <a:rPr lang="en-US" sz="1900" b="0" i="0" dirty="0">
                <a:effectLst/>
              </a:rPr>
              <a:t>These scope rules need a more complicated organization of symbol table than a list of associations between names and attributes.</a:t>
            </a:r>
          </a:p>
          <a:p>
            <a:pPr algn="just">
              <a:buFont typeface="Arial" panose="020B0604020202020204" pitchFamily="34" charset="0"/>
              <a:buChar char="•"/>
            </a:pPr>
            <a:r>
              <a:rPr lang="en-US" sz="1900" b="0" i="0" dirty="0">
                <a:effectLst/>
              </a:rPr>
              <a:t>Tables are organized into stack and each table contains the list of names and their associated attributes.</a:t>
            </a:r>
          </a:p>
          <a:p>
            <a:pPr algn="just">
              <a:buFont typeface="Arial" panose="020B0604020202020204" pitchFamily="34" charset="0"/>
              <a:buChar char="•"/>
            </a:pPr>
            <a:r>
              <a:rPr lang="en-US" sz="1900" b="0" i="0" dirty="0">
                <a:effectLst/>
              </a:rPr>
              <a:t>Whenever a new block is entered then a new table is entered onto the stack. The new table holds the name that is declared as local to this block.</a:t>
            </a:r>
          </a:p>
          <a:p>
            <a:pPr algn="just">
              <a:buFont typeface="Arial" panose="020B0604020202020204" pitchFamily="34" charset="0"/>
              <a:buChar char="•"/>
            </a:pPr>
            <a:r>
              <a:rPr lang="en-US" sz="1900" b="0" i="0" dirty="0">
                <a:effectLst/>
              </a:rPr>
              <a:t>When the declaration is compiled then the table is searched for a name.</a:t>
            </a:r>
          </a:p>
          <a:p>
            <a:pPr algn="just">
              <a:buFont typeface="Arial" panose="020B0604020202020204" pitchFamily="34" charset="0"/>
              <a:buChar char="•"/>
            </a:pPr>
            <a:r>
              <a:rPr lang="en-US" sz="1900" b="0" i="0" dirty="0">
                <a:effectLst/>
              </a:rPr>
              <a:t>If the name is not found in the table then the new name is inserted.</a:t>
            </a:r>
          </a:p>
          <a:p>
            <a:pPr algn="just">
              <a:buFont typeface="Arial" panose="020B0604020202020204" pitchFamily="34" charset="0"/>
              <a:buChar char="•"/>
            </a:pPr>
            <a:r>
              <a:rPr lang="en-US" sz="1900" b="0" i="0" dirty="0">
                <a:effectLst/>
              </a:rPr>
              <a:t>When the name's reference is translated then each table is searched, starting from the each table on the stack.</a:t>
            </a:r>
          </a:p>
          <a:p>
            <a:pPr marL="0" indent="0">
              <a:buNone/>
            </a:pPr>
            <a:endParaRPr lang="en-IN" sz="2000" dirty="0"/>
          </a:p>
        </p:txBody>
      </p:sp>
    </p:spTree>
    <p:extLst>
      <p:ext uri="{BB962C8B-B14F-4D97-AF65-F5344CB8AC3E}">
        <p14:creationId xmlns:p14="http://schemas.microsoft.com/office/powerpoint/2010/main" val="179602054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B7D89-7727-42CB-9634-91FB6334449D}"/>
              </a:ext>
            </a:extLst>
          </p:cNvPr>
          <p:cNvSpPr>
            <a:spLocks noGrp="1"/>
          </p:cNvSpPr>
          <p:nvPr>
            <p:ph type="title"/>
          </p:nvPr>
        </p:nvSpPr>
        <p:spPr/>
        <p:txBody>
          <a:bodyPr>
            <a:normAutofit/>
          </a:bodyPr>
          <a:lstStyle/>
          <a:p>
            <a:r>
              <a:rPr lang="en-US" sz="4000" u="sng" dirty="0">
                <a:effectLst/>
                <a:ea typeface="Calibri" panose="020F0502020204030204" pitchFamily="34" charset="0"/>
              </a:rPr>
              <a:t>Implementation of simple Stack allocation scheme</a:t>
            </a:r>
            <a:endParaRPr lang="en-IN" sz="8000" u="sng" dirty="0"/>
          </a:p>
        </p:txBody>
      </p:sp>
      <p:sp>
        <p:nvSpPr>
          <p:cNvPr id="3" name="Content Placeholder 2">
            <a:extLst>
              <a:ext uri="{FF2B5EF4-FFF2-40B4-BE49-F238E27FC236}">
                <a16:creationId xmlns:a16="http://schemas.microsoft.com/office/drawing/2014/main" id="{579A95E5-8A96-467E-9859-F6839186A1E7}"/>
              </a:ext>
            </a:extLst>
          </p:cNvPr>
          <p:cNvSpPr>
            <a:spLocks noGrp="1"/>
          </p:cNvSpPr>
          <p:nvPr>
            <p:ph idx="1"/>
          </p:nvPr>
        </p:nvSpPr>
        <p:spPr/>
        <p:txBody>
          <a:bodyPr>
            <a:normAutofit fontScale="92500"/>
          </a:bodyPr>
          <a:lstStyle/>
          <a:p>
            <a:pPr algn="just"/>
            <a:r>
              <a:rPr lang="en-US" sz="2400" b="0" i="0" dirty="0">
                <a:effectLst/>
              </a:rPr>
              <a:t>Stack Allocation scheme is the simplest Run-Time Storage Management Technique. </a:t>
            </a:r>
          </a:p>
          <a:p>
            <a:pPr algn="just"/>
            <a:r>
              <a:rPr lang="en-US" sz="2400" b="0" i="0" dirty="0">
                <a:effectLst/>
              </a:rPr>
              <a:t>The storage is allocated sequentially in the stack beginning at one end. Storage should be freed in the reverse order of allocation so that a block of storage being released is always at the top of the stack.</a:t>
            </a:r>
          </a:p>
          <a:p>
            <a:pPr algn="just"/>
            <a:r>
              <a:rPr lang="en-US" sz="2400" b="0" i="0" dirty="0">
                <a:effectLst/>
              </a:rPr>
              <a:t>A program consists of data and procedures. On execution of each procedure, some amount of memory is occupied, which has information regarding the procedure, i.e., its actual parameters, number of arguments, return address, return values &amp; local data, etc. That part of memory is the </a:t>
            </a:r>
            <a:r>
              <a:rPr lang="en-US" sz="2400" b="1" i="0" dirty="0">
                <a:effectLst/>
              </a:rPr>
              <a:t>Activation Record</a:t>
            </a:r>
            <a:r>
              <a:rPr lang="en-US" sz="2400" b="0" i="0" dirty="0">
                <a:effectLst/>
              </a:rPr>
              <a:t> of that procedure.</a:t>
            </a:r>
          </a:p>
          <a:p>
            <a:pPr marL="0" indent="0" algn="just">
              <a:buNone/>
            </a:pPr>
            <a:r>
              <a:rPr lang="en-US" sz="2400" b="1" i="0" dirty="0">
                <a:effectLst/>
              </a:rPr>
              <a:t>Activation Record</a:t>
            </a:r>
            <a:endParaRPr lang="en-US" sz="2400" b="0" i="0" dirty="0">
              <a:effectLst/>
            </a:endParaRPr>
          </a:p>
          <a:p>
            <a:pPr algn="just"/>
            <a:r>
              <a:rPr lang="en-US" sz="2400" b="0" i="0" dirty="0">
                <a:effectLst/>
              </a:rPr>
              <a:t>An Activation Record is a data structure that is activated/ created when a procedure/function is invoked, and it contains the following information about the function.</a:t>
            </a:r>
          </a:p>
          <a:p>
            <a:endParaRPr lang="en-IN" dirty="0"/>
          </a:p>
        </p:txBody>
      </p:sp>
    </p:spTree>
    <p:extLst>
      <p:ext uri="{BB962C8B-B14F-4D97-AF65-F5344CB8AC3E}">
        <p14:creationId xmlns:p14="http://schemas.microsoft.com/office/powerpoint/2010/main" val="71843139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E3368-CDDD-4F8E-8DE3-09F69A33EFFC}"/>
              </a:ext>
            </a:extLst>
          </p:cNvPr>
          <p:cNvSpPr>
            <a:spLocks noGrp="1"/>
          </p:cNvSpPr>
          <p:nvPr>
            <p:ph type="title"/>
          </p:nvPr>
        </p:nvSpPr>
        <p:spPr/>
        <p:txBody>
          <a:bodyPr>
            <a:normAutofit fontScale="90000"/>
          </a:bodyPr>
          <a:lstStyle/>
          <a:p>
            <a:br>
              <a:rPr lang="en-IN" sz="4900" i="0" u="sng" dirty="0">
                <a:solidFill>
                  <a:srgbClr val="610B38"/>
                </a:solidFill>
                <a:effectLst/>
              </a:rPr>
            </a:br>
            <a:r>
              <a:rPr lang="en-IN" sz="4900" i="0" u="sng" dirty="0">
                <a:effectLst/>
              </a:rPr>
              <a:t>Storage Allocation</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214DC5D0-972E-4E9C-BE93-78B7135A6293}"/>
              </a:ext>
            </a:extLst>
          </p:cNvPr>
          <p:cNvSpPr>
            <a:spLocks noGrp="1"/>
          </p:cNvSpPr>
          <p:nvPr>
            <p:ph idx="1"/>
          </p:nvPr>
        </p:nvSpPr>
        <p:spPr/>
        <p:txBody>
          <a:bodyPr>
            <a:normAutofit/>
          </a:bodyPr>
          <a:lstStyle/>
          <a:p>
            <a:pPr algn="just"/>
            <a:r>
              <a:rPr lang="en-US" sz="2400" b="0" i="0" dirty="0">
                <a:effectLst/>
              </a:rPr>
              <a:t>Storage allocation is the process of associating an area of storage with a variable so that the data item(s) represented by the variable can be recorded internally.</a:t>
            </a:r>
          </a:p>
          <a:p>
            <a:pPr algn="just"/>
            <a:r>
              <a:rPr lang="en-US" sz="2400" b="0" i="0" dirty="0">
                <a:effectLst/>
              </a:rPr>
              <a:t>When storage is associated with a variable, the variable is </a:t>
            </a:r>
            <a:r>
              <a:rPr lang="en-US" sz="2400" b="0" dirty="0">
                <a:effectLst/>
              </a:rPr>
              <a:t>allocated</a:t>
            </a:r>
            <a:r>
              <a:rPr lang="en-US" sz="2400" b="0" i="0" dirty="0">
                <a:effectLst/>
              </a:rPr>
              <a:t>. The storage class determines the degree of storage control an</a:t>
            </a:r>
          </a:p>
          <a:p>
            <a:pPr algn="just"/>
            <a:r>
              <a:rPr lang="en-US" sz="2400" b="0" i="0" dirty="0">
                <a:effectLst/>
              </a:rPr>
              <a:t>The storage class assigned to a variable determines the degree of storage control applied to the variable's storage and the manner in which the variable's storage is allocated and freed. d the manner in which storage is allocated and freed.</a:t>
            </a:r>
            <a:endParaRPr lang="en-IN" sz="2400" dirty="0"/>
          </a:p>
        </p:txBody>
      </p:sp>
    </p:spTree>
    <p:extLst>
      <p:ext uri="{BB962C8B-B14F-4D97-AF65-F5344CB8AC3E}">
        <p14:creationId xmlns:p14="http://schemas.microsoft.com/office/powerpoint/2010/main" val="111247240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9E961-D18F-400F-9B6A-F2302D4BCCA0}"/>
              </a:ext>
            </a:extLst>
          </p:cNvPr>
          <p:cNvSpPr>
            <a:spLocks noGrp="1"/>
          </p:cNvSpPr>
          <p:nvPr>
            <p:ph type="title"/>
          </p:nvPr>
        </p:nvSpPr>
        <p:spPr/>
        <p:txBody>
          <a:bodyPr>
            <a:normAutofit fontScale="90000"/>
          </a:bodyPr>
          <a:lstStyle/>
          <a:p>
            <a:br>
              <a:rPr lang="en-IN" sz="4400" i="0" u="sng" dirty="0">
                <a:effectLst/>
              </a:rPr>
            </a:br>
            <a:r>
              <a:rPr lang="en-IN" sz="4400" i="0" u="sng" dirty="0">
                <a:effectLst/>
              </a:rPr>
              <a:t>Storage Allocation</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E5546D6D-A1AC-402D-9755-2C43BC45CBA5}"/>
              </a:ext>
            </a:extLst>
          </p:cNvPr>
          <p:cNvSpPr>
            <a:spLocks noGrp="1"/>
          </p:cNvSpPr>
          <p:nvPr>
            <p:ph idx="1"/>
          </p:nvPr>
        </p:nvSpPr>
        <p:spPr/>
        <p:txBody>
          <a:bodyPr/>
          <a:lstStyle/>
          <a:p>
            <a:pPr marL="0" indent="0" algn="just">
              <a:buNone/>
            </a:pPr>
            <a:r>
              <a:rPr lang="en-US" sz="2400" b="0" i="0" dirty="0">
                <a:solidFill>
                  <a:srgbClr val="333333"/>
                </a:solidFill>
                <a:effectLst/>
              </a:rPr>
              <a:t>The different ways to allocate memory are:</a:t>
            </a:r>
          </a:p>
          <a:p>
            <a:pPr algn="just">
              <a:buFont typeface="+mj-lt"/>
              <a:buAutoNum type="arabicPeriod"/>
            </a:pPr>
            <a:r>
              <a:rPr lang="en-US" sz="2400" b="0" i="0" dirty="0">
                <a:solidFill>
                  <a:srgbClr val="000000"/>
                </a:solidFill>
                <a:effectLst/>
              </a:rPr>
              <a:t>Static storage allocation</a:t>
            </a:r>
          </a:p>
          <a:p>
            <a:pPr algn="just">
              <a:buFont typeface="+mj-lt"/>
              <a:buAutoNum type="arabicPeriod"/>
            </a:pPr>
            <a:r>
              <a:rPr lang="en-US" sz="2400" b="0" i="0" dirty="0">
                <a:solidFill>
                  <a:srgbClr val="000000"/>
                </a:solidFill>
                <a:effectLst/>
              </a:rPr>
              <a:t>Stack storage allocation</a:t>
            </a:r>
          </a:p>
          <a:p>
            <a:pPr algn="just">
              <a:buFont typeface="+mj-lt"/>
              <a:buAutoNum type="arabicPeriod"/>
            </a:pPr>
            <a:r>
              <a:rPr lang="en-US" sz="2400" b="0" i="0" dirty="0">
                <a:solidFill>
                  <a:srgbClr val="000000"/>
                </a:solidFill>
                <a:effectLst/>
              </a:rPr>
              <a:t>Heap storage allocation</a:t>
            </a:r>
          </a:p>
          <a:p>
            <a:endParaRPr lang="en-IN" dirty="0"/>
          </a:p>
        </p:txBody>
      </p:sp>
    </p:spTree>
    <p:extLst>
      <p:ext uri="{BB962C8B-B14F-4D97-AF65-F5344CB8AC3E}">
        <p14:creationId xmlns:p14="http://schemas.microsoft.com/office/powerpoint/2010/main" val="419430153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40243-1659-4B45-8494-96C55B66DFFF}"/>
              </a:ext>
            </a:extLst>
          </p:cNvPr>
          <p:cNvSpPr>
            <a:spLocks noGrp="1"/>
          </p:cNvSpPr>
          <p:nvPr>
            <p:ph type="title"/>
          </p:nvPr>
        </p:nvSpPr>
        <p:spPr/>
        <p:txBody>
          <a:bodyPr>
            <a:normAutofit fontScale="90000"/>
          </a:bodyPr>
          <a:lstStyle/>
          <a:p>
            <a:br>
              <a:rPr lang="en-IN" b="0" i="0" dirty="0">
                <a:solidFill>
                  <a:srgbClr val="610B38"/>
                </a:solidFill>
                <a:effectLst/>
                <a:latin typeface="erdana"/>
              </a:rPr>
            </a:br>
            <a:r>
              <a:rPr lang="en-IN" sz="4900" b="0" i="0" u="sng" dirty="0">
                <a:effectLst/>
              </a:rPr>
              <a:t>Static storage allocation</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133464F9-5382-4B4E-8B12-FB0BFEDD4DD6}"/>
              </a:ext>
            </a:extLst>
          </p:cNvPr>
          <p:cNvSpPr>
            <a:spLocks noGrp="1"/>
          </p:cNvSpPr>
          <p:nvPr>
            <p:ph idx="1"/>
          </p:nvPr>
        </p:nvSpPr>
        <p:spPr/>
        <p:txBody>
          <a:bodyPr/>
          <a:lstStyle/>
          <a:p>
            <a:pPr algn="just">
              <a:buFont typeface="Arial" panose="020B0604020202020204" pitchFamily="34" charset="0"/>
              <a:buChar char="•"/>
            </a:pPr>
            <a:r>
              <a:rPr lang="en-US" sz="2400" b="0" i="0" dirty="0">
                <a:effectLst/>
              </a:rPr>
              <a:t>In static allocation, names are bound to storage locations.</a:t>
            </a:r>
          </a:p>
          <a:p>
            <a:pPr algn="just">
              <a:buFont typeface="Arial" panose="020B0604020202020204" pitchFamily="34" charset="0"/>
              <a:buChar char="•"/>
            </a:pPr>
            <a:r>
              <a:rPr lang="en-US" sz="2400" b="0" i="0" dirty="0">
                <a:effectLst/>
              </a:rPr>
              <a:t>If memory is created at compile time then the memory will be created in static area and only once.</a:t>
            </a:r>
          </a:p>
          <a:p>
            <a:pPr algn="just">
              <a:buFont typeface="Arial" panose="020B0604020202020204" pitchFamily="34" charset="0"/>
              <a:buChar char="•"/>
            </a:pPr>
            <a:r>
              <a:rPr lang="en-US" sz="2400" b="0" i="0" dirty="0">
                <a:effectLst/>
              </a:rPr>
              <a:t>Static allocation supports the dynamic data structure that means memory is created only at compile time and deallocated after program completion.</a:t>
            </a:r>
          </a:p>
          <a:p>
            <a:pPr algn="just">
              <a:buFont typeface="Arial" panose="020B0604020202020204" pitchFamily="34" charset="0"/>
              <a:buChar char="•"/>
            </a:pPr>
            <a:r>
              <a:rPr lang="en-US" sz="2400" b="0" i="0" dirty="0">
                <a:effectLst/>
              </a:rPr>
              <a:t>The drawback with static storage allocation is that the size and position of data objects should be known at compile time.</a:t>
            </a:r>
          </a:p>
          <a:p>
            <a:pPr algn="just">
              <a:buFont typeface="Arial" panose="020B0604020202020204" pitchFamily="34" charset="0"/>
              <a:buChar char="•"/>
            </a:pPr>
            <a:r>
              <a:rPr lang="en-US" sz="2400" b="0" i="0" dirty="0">
                <a:effectLst/>
              </a:rPr>
              <a:t>Another drawback is restriction of the recursion procedure.</a:t>
            </a:r>
          </a:p>
          <a:p>
            <a:endParaRPr lang="en-IN" dirty="0"/>
          </a:p>
        </p:txBody>
      </p:sp>
    </p:spTree>
    <p:extLst>
      <p:ext uri="{BB962C8B-B14F-4D97-AF65-F5344CB8AC3E}">
        <p14:creationId xmlns:p14="http://schemas.microsoft.com/office/powerpoint/2010/main" val="33947542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63951-21B9-42CC-BF2B-C8A7E22CAEC7}"/>
              </a:ext>
            </a:extLst>
          </p:cNvPr>
          <p:cNvSpPr>
            <a:spLocks noGrp="1"/>
          </p:cNvSpPr>
          <p:nvPr>
            <p:ph type="title"/>
          </p:nvPr>
        </p:nvSpPr>
        <p:spPr/>
        <p:txBody>
          <a:bodyPr>
            <a:normAutofit fontScale="90000"/>
          </a:bodyPr>
          <a:lstStyle/>
          <a:p>
            <a:br>
              <a:rPr lang="en-IN" sz="4900" b="0" i="0" u="sng" dirty="0">
                <a:effectLst/>
              </a:rPr>
            </a:br>
            <a:r>
              <a:rPr lang="en-IN" sz="4900" b="0" i="0" u="sng" dirty="0">
                <a:effectLst/>
              </a:rPr>
              <a:t>Stack Storage Allocation</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AF8F0F28-3E23-4528-8BCC-9F33ADCB6ABE}"/>
              </a:ext>
            </a:extLst>
          </p:cNvPr>
          <p:cNvSpPr>
            <a:spLocks noGrp="1"/>
          </p:cNvSpPr>
          <p:nvPr>
            <p:ph idx="1"/>
          </p:nvPr>
        </p:nvSpPr>
        <p:spPr/>
        <p:txBody>
          <a:bodyPr/>
          <a:lstStyle/>
          <a:p>
            <a:pPr algn="just">
              <a:buFont typeface="Arial" panose="020B0604020202020204" pitchFamily="34" charset="0"/>
              <a:buChar char="•"/>
            </a:pPr>
            <a:r>
              <a:rPr lang="en-US" sz="2400" b="0" i="0" dirty="0">
                <a:effectLst/>
              </a:rPr>
              <a:t>In static storage allocation, storage is organized as a stack.</a:t>
            </a:r>
          </a:p>
          <a:p>
            <a:pPr algn="just">
              <a:buFont typeface="Arial" panose="020B0604020202020204" pitchFamily="34" charset="0"/>
              <a:buChar char="•"/>
            </a:pPr>
            <a:r>
              <a:rPr lang="en-US" sz="2400" b="0" i="0" dirty="0">
                <a:effectLst/>
              </a:rPr>
              <a:t>An activation record is pushed into the stack when activation begins and it is popped when the activation end.</a:t>
            </a:r>
          </a:p>
          <a:p>
            <a:pPr algn="just">
              <a:buFont typeface="Arial" panose="020B0604020202020204" pitchFamily="34" charset="0"/>
              <a:buChar char="•"/>
            </a:pPr>
            <a:r>
              <a:rPr lang="en-US" sz="2400" b="0" i="0" dirty="0">
                <a:effectLst/>
              </a:rPr>
              <a:t>Activation record contains the locals so that they are bound to fresh storage in each activation record. The value of locals is deleted when the activation ends.</a:t>
            </a:r>
          </a:p>
          <a:p>
            <a:pPr algn="just">
              <a:buFont typeface="Arial" panose="020B0604020202020204" pitchFamily="34" charset="0"/>
              <a:buChar char="•"/>
            </a:pPr>
            <a:r>
              <a:rPr lang="en-US" sz="2400" b="0" i="0" dirty="0">
                <a:effectLst/>
              </a:rPr>
              <a:t>It works on the basis of last-in-first-out (LIFO) and this allocation supports the recursion process.</a:t>
            </a:r>
          </a:p>
          <a:p>
            <a:endParaRPr lang="en-IN" dirty="0"/>
          </a:p>
        </p:txBody>
      </p:sp>
    </p:spTree>
    <p:extLst>
      <p:ext uri="{BB962C8B-B14F-4D97-AF65-F5344CB8AC3E}">
        <p14:creationId xmlns:p14="http://schemas.microsoft.com/office/powerpoint/2010/main" val="325156756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7CE51-0FDE-4734-8AAD-984AB2C42623}"/>
              </a:ext>
            </a:extLst>
          </p:cNvPr>
          <p:cNvSpPr>
            <a:spLocks noGrp="1"/>
          </p:cNvSpPr>
          <p:nvPr>
            <p:ph type="title"/>
          </p:nvPr>
        </p:nvSpPr>
        <p:spPr/>
        <p:txBody>
          <a:bodyPr>
            <a:normAutofit fontScale="90000"/>
          </a:bodyPr>
          <a:lstStyle/>
          <a:p>
            <a:br>
              <a:rPr lang="en-IN" b="0" i="0" dirty="0">
                <a:solidFill>
                  <a:srgbClr val="610B38"/>
                </a:solidFill>
                <a:effectLst/>
                <a:latin typeface="erdana"/>
              </a:rPr>
            </a:br>
            <a:r>
              <a:rPr lang="en-IN" sz="4900" b="0" i="0" u="sng" dirty="0">
                <a:effectLst/>
              </a:rPr>
              <a:t>Heap Storage Allocation</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9C9BBEED-B7C6-434E-9388-2B97CDC87E2E}"/>
              </a:ext>
            </a:extLst>
          </p:cNvPr>
          <p:cNvSpPr>
            <a:spLocks noGrp="1"/>
          </p:cNvSpPr>
          <p:nvPr>
            <p:ph idx="1"/>
          </p:nvPr>
        </p:nvSpPr>
        <p:spPr/>
        <p:txBody>
          <a:bodyPr/>
          <a:lstStyle/>
          <a:p>
            <a:pPr algn="just">
              <a:buFont typeface="Arial" panose="020B0604020202020204" pitchFamily="34" charset="0"/>
              <a:buChar char="•"/>
            </a:pPr>
            <a:r>
              <a:rPr lang="en-US" sz="2400" b="0" i="0" dirty="0">
                <a:solidFill>
                  <a:srgbClr val="000000"/>
                </a:solidFill>
                <a:effectLst/>
              </a:rPr>
              <a:t>Heap allocation is the most flexible allocation scheme.</a:t>
            </a:r>
          </a:p>
          <a:p>
            <a:pPr algn="just">
              <a:buFont typeface="Arial" panose="020B0604020202020204" pitchFamily="34" charset="0"/>
              <a:buChar char="•"/>
            </a:pPr>
            <a:r>
              <a:rPr lang="en-US" sz="2400" b="0" i="0" dirty="0">
                <a:solidFill>
                  <a:srgbClr val="000000"/>
                </a:solidFill>
                <a:effectLst/>
              </a:rPr>
              <a:t>Allocation and deallocation of memory can be done at any time and at any place depending upon the user's requirement.</a:t>
            </a:r>
          </a:p>
          <a:p>
            <a:pPr algn="just">
              <a:buFont typeface="Arial" panose="020B0604020202020204" pitchFamily="34" charset="0"/>
              <a:buChar char="•"/>
            </a:pPr>
            <a:r>
              <a:rPr lang="en-US" sz="2400" b="0" i="0" dirty="0">
                <a:solidFill>
                  <a:srgbClr val="000000"/>
                </a:solidFill>
                <a:effectLst/>
              </a:rPr>
              <a:t>Heap allocation is used to allocate memory to the variables dynamically and when the variables are no more used then claim it back.</a:t>
            </a:r>
          </a:p>
          <a:p>
            <a:pPr algn="just">
              <a:buFont typeface="Arial" panose="020B0604020202020204" pitchFamily="34" charset="0"/>
              <a:buChar char="•"/>
            </a:pPr>
            <a:r>
              <a:rPr lang="en-US" sz="2400" b="0" i="0" dirty="0">
                <a:solidFill>
                  <a:srgbClr val="000000"/>
                </a:solidFill>
                <a:effectLst/>
              </a:rPr>
              <a:t>Heap storage allocation supports the recursion process.</a:t>
            </a:r>
          </a:p>
          <a:p>
            <a:endParaRPr lang="en-IN" dirty="0"/>
          </a:p>
        </p:txBody>
      </p:sp>
    </p:spTree>
    <p:extLst>
      <p:ext uri="{BB962C8B-B14F-4D97-AF65-F5344CB8AC3E}">
        <p14:creationId xmlns:p14="http://schemas.microsoft.com/office/powerpoint/2010/main" val="343254081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F1184-B25E-4A5F-81AD-EA7BB1EB046F}"/>
              </a:ext>
            </a:extLst>
          </p:cNvPr>
          <p:cNvSpPr>
            <a:spLocks noGrp="1"/>
          </p:cNvSpPr>
          <p:nvPr>
            <p:ph type="title"/>
          </p:nvPr>
        </p:nvSpPr>
        <p:spPr/>
        <p:txBody>
          <a:bodyPr>
            <a:normAutofit/>
          </a:bodyPr>
          <a:lstStyle/>
          <a:p>
            <a:r>
              <a:rPr lang="en-US" sz="4800" u="sng" dirty="0"/>
              <a:t>Module 5</a:t>
            </a:r>
            <a:endParaRPr lang="en-IN" sz="4800" u="sng" dirty="0"/>
          </a:p>
        </p:txBody>
      </p:sp>
      <p:sp>
        <p:nvSpPr>
          <p:cNvPr id="3" name="Content Placeholder 2">
            <a:extLst>
              <a:ext uri="{FF2B5EF4-FFF2-40B4-BE49-F238E27FC236}">
                <a16:creationId xmlns:a16="http://schemas.microsoft.com/office/drawing/2014/main" id="{3214336C-CE37-4A25-AA17-3E31CD993154}"/>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3683709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0D751E79-378F-3C4F-B5C0-4FE09B55E67C}"/>
              </a:ext>
            </a:extLst>
          </p:cNvPr>
          <p:cNvSpPr>
            <a:spLocks noGrp="1"/>
          </p:cNvSpPr>
          <p:nvPr>
            <p:ph type="title"/>
          </p:nvPr>
        </p:nvSpPr>
        <p:spPr>
          <a:xfrm>
            <a:off x="958506" y="800392"/>
            <a:ext cx="10264697" cy="1212102"/>
          </a:xfrm>
        </p:spPr>
        <p:txBody>
          <a:bodyPr>
            <a:normAutofit/>
          </a:bodyPr>
          <a:lstStyle/>
          <a:p>
            <a:r>
              <a:rPr lang="en-IN" b="1" dirty="0">
                <a:solidFill>
                  <a:srgbClr val="FFFFFF"/>
                </a:solidFill>
              </a:rPr>
              <a:t>Instruction selection </a:t>
            </a:r>
            <a:endParaRPr lang="en-US" b="1" dirty="0">
              <a:solidFill>
                <a:srgbClr val="FFFFFF"/>
              </a:solidFill>
            </a:endParaRPr>
          </a:p>
        </p:txBody>
      </p:sp>
      <p:sp>
        <p:nvSpPr>
          <p:cNvPr id="3" name="Content Placeholder 2">
            <a:extLst>
              <a:ext uri="{FF2B5EF4-FFF2-40B4-BE49-F238E27FC236}">
                <a16:creationId xmlns:a16="http://schemas.microsoft.com/office/drawing/2014/main" id="{EAD7B190-9DF3-D04A-8264-F94ADDCDC877}"/>
              </a:ext>
            </a:extLst>
          </p:cNvPr>
          <p:cNvSpPr>
            <a:spLocks noGrp="1"/>
          </p:cNvSpPr>
          <p:nvPr>
            <p:ph idx="1"/>
          </p:nvPr>
        </p:nvSpPr>
        <p:spPr>
          <a:xfrm>
            <a:off x="1222646" y="2490436"/>
            <a:ext cx="9853974" cy="4367564"/>
          </a:xfrm>
        </p:spPr>
        <p:txBody>
          <a:bodyPr anchor="ctr">
            <a:normAutofit/>
          </a:bodyPr>
          <a:lstStyle/>
          <a:p>
            <a:pPr algn="just"/>
            <a:r>
              <a:rPr lang="en-US" sz="2000" b="1" i="0" dirty="0">
                <a:effectLst/>
              </a:rPr>
              <a:t>The code generator takes the intermediate representation as input and converts it into target machine instruction set.</a:t>
            </a:r>
          </a:p>
          <a:p>
            <a:pPr algn="just"/>
            <a:r>
              <a:rPr lang="en-US" sz="2000" b="1" i="0" dirty="0">
                <a:effectLst/>
              </a:rPr>
              <a:t>Nature of instruction set of the target machine should be complete and uniform </a:t>
            </a:r>
            <a:r>
              <a:rPr lang="en-US" sz="2000" b="1" i="0" dirty="0" err="1">
                <a:effectLst/>
              </a:rPr>
              <a:t>i.e</a:t>
            </a:r>
            <a:r>
              <a:rPr lang="en-US" sz="2000" b="1" i="0" dirty="0">
                <a:effectLst/>
              </a:rPr>
              <a:t> it includes the instructions that should be complete and uniform.</a:t>
            </a:r>
          </a:p>
          <a:p>
            <a:r>
              <a:rPr lang="en-US" sz="2000" b="1" i="0" dirty="0">
                <a:effectLst/>
              </a:rPr>
              <a:t>When we consider the efficiency of target machine then the instruction speed and machine idioms are important factors. I</a:t>
            </a:r>
            <a:r>
              <a:rPr lang="en-US" sz="2000" b="1" dirty="0"/>
              <a:t>f we do not care about the efficiency of the target program then instruction selection is straight-forward.</a:t>
            </a:r>
          </a:p>
          <a:p>
            <a:r>
              <a:rPr lang="en-US" sz="2000" b="1" dirty="0"/>
              <a:t>The quality of the generated code is determined by its speed and size.</a:t>
            </a:r>
          </a:p>
          <a:p>
            <a:endParaRPr lang="en-US" sz="2000" b="1" i="0" dirty="0">
              <a:effectLst/>
            </a:endParaRPr>
          </a:p>
          <a:p>
            <a:endParaRPr lang="en-US" sz="2400" dirty="0"/>
          </a:p>
        </p:txBody>
      </p:sp>
    </p:spTree>
    <p:extLst>
      <p:ext uri="{BB962C8B-B14F-4D97-AF65-F5344CB8AC3E}">
        <p14:creationId xmlns:p14="http://schemas.microsoft.com/office/powerpoint/2010/main" val="123746740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01937-3579-4E28-832C-ED2D52CEABEA}"/>
              </a:ext>
            </a:extLst>
          </p:cNvPr>
          <p:cNvSpPr>
            <a:spLocks noGrp="1"/>
          </p:cNvSpPr>
          <p:nvPr>
            <p:ph type="title"/>
          </p:nvPr>
        </p:nvSpPr>
        <p:spPr/>
        <p:txBody>
          <a:bodyPr>
            <a:normAutofit/>
          </a:bodyPr>
          <a:lstStyle/>
          <a:p>
            <a:r>
              <a:rPr lang="en-IN" i="0" u="sng" dirty="0">
                <a:solidFill>
                  <a:srgbClr val="333333"/>
                </a:solidFill>
                <a:effectLst/>
              </a:rPr>
              <a:t>PRINCIPAL SOURCES OF OPTIMISATION</a:t>
            </a:r>
            <a:endParaRPr lang="en-IN" u="sng" dirty="0"/>
          </a:p>
        </p:txBody>
      </p:sp>
      <p:sp>
        <p:nvSpPr>
          <p:cNvPr id="3" name="Content Placeholder 2">
            <a:extLst>
              <a:ext uri="{FF2B5EF4-FFF2-40B4-BE49-F238E27FC236}">
                <a16:creationId xmlns:a16="http://schemas.microsoft.com/office/drawing/2014/main" id="{C6779F9B-858D-4C4D-A811-BC8ACBE7670F}"/>
              </a:ext>
            </a:extLst>
          </p:cNvPr>
          <p:cNvSpPr>
            <a:spLocks noGrp="1"/>
          </p:cNvSpPr>
          <p:nvPr>
            <p:ph idx="1"/>
          </p:nvPr>
        </p:nvSpPr>
        <p:spPr/>
        <p:txBody>
          <a:bodyPr>
            <a:normAutofit/>
          </a:bodyPr>
          <a:lstStyle/>
          <a:p>
            <a:pPr algn="just"/>
            <a:r>
              <a:rPr lang="en-US" sz="2000" b="0" i="0" dirty="0">
                <a:effectLst/>
              </a:rPr>
              <a:t>A transformation of a program is called local if it can be performed by looking only at the statements in a basic block; otherwise, it is called global.</a:t>
            </a:r>
          </a:p>
          <a:p>
            <a:pPr algn="just"/>
            <a:r>
              <a:rPr lang="en-US" sz="2000" b="0" i="0" dirty="0">
                <a:effectLst/>
              </a:rPr>
              <a:t>Many transformations can be performed at both the local and global levels. Local transformations are usually performed first.</a:t>
            </a:r>
          </a:p>
          <a:p>
            <a:pPr marL="0" indent="0" algn="just">
              <a:buNone/>
            </a:pPr>
            <a:endParaRPr lang="en-US" sz="2000" b="0" i="0" dirty="0">
              <a:effectLst/>
            </a:endParaRPr>
          </a:p>
          <a:p>
            <a:pPr marL="0" indent="0" algn="just">
              <a:buNone/>
            </a:pPr>
            <a:r>
              <a:rPr kumimoji="0" lang="en-US" altLang="en-US" sz="2000" b="1" i="0" u="none" strike="noStrike" cap="none" normalizeH="0" baseline="0" dirty="0">
                <a:ln>
                  <a:noFill/>
                </a:ln>
                <a:effectLst/>
                <a:cs typeface="Times New Roman" panose="02020603050405020304" pitchFamily="18" charset="0"/>
              </a:rPr>
              <a:t>Function-Preserving Transformations</a:t>
            </a:r>
          </a:p>
          <a:p>
            <a:pPr algn="just"/>
            <a:endParaRPr kumimoji="0" lang="en-US" altLang="en-US" sz="105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i="0" u="none" strike="noStrike" cap="none" normalizeH="0" baseline="0" dirty="0">
                <a:ln>
                  <a:noFill/>
                </a:ln>
                <a:solidFill>
                  <a:srgbClr val="333333"/>
                </a:solidFill>
                <a:effectLst/>
                <a:cs typeface="Times New Roman" panose="02020603050405020304" pitchFamily="18" charset="0"/>
              </a:rPr>
              <a:t>There are a number of ways in which a compiler can improve a program without changing the function it computes.</a:t>
            </a:r>
            <a:endParaRPr kumimoji="0" lang="en-US" altLang="en-US" sz="1800" i="0" u="none" strike="noStrike" cap="none" normalizeH="0" baseline="0" dirty="0">
              <a:ln>
                <a:noFill/>
              </a:ln>
              <a:solidFill>
                <a:schemeClr val="tx1"/>
              </a:solidFill>
              <a:effectLst/>
            </a:endParaRPr>
          </a:p>
          <a:p>
            <a:pPr marR="0" lvl="0" algn="just"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050" b="0" i="0" u="none" strike="noStrike" cap="none" normalizeH="0" baseline="0" dirty="0">
              <a:ln>
                <a:noFill/>
              </a:ln>
              <a:solidFill>
                <a:schemeClr val="tx1"/>
              </a:solidFill>
              <a:effectLst/>
            </a:endParaRPr>
          </a:p>
          <a:p>
            <a:pPr marL="0" indent="0" algn="just">
              <a:buNone/>
            </a:pPr>
            <a:endParaRPr lang="en-IN" sz="2000" dirty="0"/>
          </a:p>
        </p:txBody>
      </p:sp>
    </p:spTree>
    <p:extLst>
      <p:ext uri="{BB962C8B-B14F-4D97-AF65-F5344CB8AC3E}">
        <p14:creationId xmlns:p14="http://schemas.microsoft.com/office/powerpoint/2010/main" val="394711401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1547D-9852-41F4-8FC2-049B5F925A7F}"/>
              </a:ext>
            </a:extLst>
          </p:cNvPr>
          <p:cNvSpPr>
            <a:spLocks noGrp="1"/>
          </p:cNvSpPr>
          <p:nvPr>
            <p:ph type="title"/>
          </p:nvPr>
        </p:nvSpPr>
        <p:spPr/>
        <p:txBody>
          <a:bodyPr>
            <a:normAutofit fontScale="90000"/>
          </a:bodyPr>
          <a:lstStyle/>
          <a:p>
            <a:br>
              <a:rPr lang="en-IN" b="0" i="0" dirty="0">
                <a:solidFill>
                  <a:srgbClr val="610B38"/>
                </a:solidFill>
                <a:effectLst/>
                <a:latin typeface="erdana"/>
              </a:rPr>
            </a:br>
            <a:r>
              <a:rPr lang="en-IN" sz="4900" b="0" i="0" u="sng" dirty="0">
                <a:effectLst/>
              </a:rPr>
              <a:t>Optimization of Basic Blocks</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CDF9467D-BAB7-4C4C-993D-3A72C5778728}"/>
              </a:ext>
            </a:extLst>
          </p:cNvPr>
          <p:cNvSpPr>
            <a:spLocks noGrp="1"/>
          </p:cNvSpPr>
          <p:nvPr>
            <p:ph idx="1"/>
          </p:nvPr>
        </p:nvSpPr>
        <p:spPr/>
        <p:txBody>
          <a:bodyPr/>
          <a:lstStyle/>
          <a:p>
            <a:pPr algn="just"/>
            <a:r>
              <a:rPr lang="en-US" sz="2400" b="0" i="0" dirty="0">
                <a:effectLst/>
              </a:rPr>
              <a:t>Optimization process can be applied on a basic block. </a:t>
            </a:r>
          </a:p>
          <a:p>
            <a:pPr algn="just"/>
            <a:r>
              <a:rPr lang="en-US" sz="2400" b="0" i="0" dirty="0">
                <a:effectLst/>
              </a:rPr>
              <a:t>While optimization, we don't need to change the set of expressions computed by the block.</a:t>
            </a:r>
          </a:p>
          <a:p>
            <a:pPr marL="0" indent="0" algn="just">
              <a:buNone/>
            </a:pPr>
            <a:r>
              <a:rPr lang="en-US" sz="2400" b="0" i="0" dirty="0">
                <a:effectLst/>
              </a:rPr>
              <a:t>There are two type of basic block optimization. These are as follows:</a:t>
            </a:r>
          </a:p>
          <a:p>
            <a:pPr algn="just"/>
            <a:r>
              <a:rPr lang="en-US" sz="2400" b="0" i="0" dirty="0">
                <a:effectLst/>
              </a:rPr>
              <a:t>Structure-Preserving Transformations</a:t>
            </a:r>
          </a:p>
          <a:p>
            <a:pPr algn="just"/>
            <a:r>
              <a:rPr lang="en-US" sz="2400" b="0" i="0" dirty="0">
                <a:effectLst/>
              </a:rPr>
              <a:t>Algebraic Transformations</a:t>
            </a:r>
          </a:p>
          <a:p>
            <a:endParaRPr lang="en-IN" dirty="0"/>
          </a:p>
        </p:txBody>
      </p:sp>
    </p:spTree>
    <p:extLst>
      <p:ext uri="{BB962C8B-B14F-4D97-AF65-F5344CB8AC3E}">
        <p14:creationId xmlns:p14="http://schemas.microsoft.com/office/powerpoint/2010/main" val="143437348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56FC0-C0A0-4737-AF47-BE88AE1482F4}"/>
              </a:ext>
            </a:extLst>
          </p:cNvPr>
          <p:cNvSpPr>
            <a:spLocks noGrp="1"/>
          </p:cNvSpPr>
          <p:nvPr>
            <p:ph type="title"/>
          </p:nvPr>
        </p:nvSpPr>
        <p:spPr/>
        <p:txBody>
          <a:bodyPr/>
          <a:lstStyle/>
          <a:p>
            <a:r>
              <a:rPr lang="en-IN" b="0" i="0" u="sng" dirty="0">
                <a:effectLst/>
              </a:rPr>
              <a:t>Structure preserving transformations</a:t>
            </a:r>
          </a:p>
        </p:txBody>
      </p:sp>
      <p:sp>
        <p:nvSpPr>
          <p:cNvPr id="3" name="Content Placeholder 2">
            <a:extLst>
              <a:ext uri="{FF2B5EF4-FFF2-40B4-BE49-F238E27FC236}">
                <a16:creationId xmlns:a16="http://schemas.microsoft.com/office/drawing/2014/main" id="{83C9796E-5C56-470C-B558-99B79862F572}"/>
              </a:ext>
            </a:extLst>
          </p:cNvPr>
          <p:cNvSpPr>
            <a:spLocks noGrp="1"/>
          </p:cNvSpPr>
          <p:nvPr>
            <p:ph idx="1"/>
          </p:nvPr>
        </p:nvSpPr>
        <p:spPr/>
        <p:txBody>
          <a:bodyPr>
            <a:normAutofit/>
          </a:bodyPr>
          <a:lstStyle/>
          <a:p>
            <a:pPr marL="0" indent="0" algn="just">
              <a:buNone/>
            </a:pPr>
            <a:r>
              <a:rPr lang="en-US" sz="2000" b="0" i="0" dirty="0">
                <a:effectLst/>
              </a:rPr>
              <a:t>The primary Structure-Preserving Transformation on basic blocks is as follows:</a:t>
            </a:r>
          </a:p>
          <a:p>
            <a:pPr algn="just">
              <a:buFont typeface="Arial" panose="020B0604020202020204" pitchFamily="34" charset="0"/>
              <a:buChar char="•"/>
            </a:pPr>
            <a:r>
              <a:rPr lang="en-US" sz="2000" b="0" i="0" dirty="0">
                <a:effectLst/>
              </a:rPr>
              <a:t>Common sub-expression elimination</a:t>
            </a:r>
          </a:p>
          <a:p>
            <a:pPr algn="just">
              <a:buFont typeface="Arial" panose="020B0604020202020204" pitchFamily="34" charset="0"/>
              <a:buChar char="•"/>
            </a:pPr>
            <a:r>
              <a:rPr lang="en-US" sz="2000" b="0" i="0" dirty="0">
                <a:effectLst/>
              </a:rPr>
              <a:t>Dead code elimination</a:t>
            </a:r>
          </a:p>
          <a:p>
            <a:pPr algn="just">
              <a:buFont typeface="Arial" panose="020B0604020202020204" pitchFamily="34" charset="0"/>
              <a:buChar char="•"/>
            </a:pPr>
            <a:r>
              <a:rPr lang="en-US" sz="2000" b="0" i="0" dirty="0">
                <a:effectLst/>
              </a:rPr>
              <a:t>Renaming of temporary variables</a:t>
            </a:r>
          </a:p>
          <a:p>
            <a:pPr algn="just">
              <a:buFont typeface="Arial" panose="020B0604020202020204" pitchFamily="34" charset="0"/>
              <a:buChar char="•"/>
            </a:pPr>
            <a:r>
              <a:rPr lang="en-US" sz="2000" b="0" i="0" dirty="0">
                <a:effectLst/>
              </a:rPr>
              <a:t>Interchange of two independent adjacent statements</a:t>
            </a:r>
          </a:p>
          <a:p>
            <a:pPr marL="0" indent="0" algn="just">
              <a:buNone/>
            </a:pPr>
            <a:r>
              <a:rPr lang="en-US" sz="2000" dirty="0"/>
              <a:t> 1.) </a:t>
            </a:r>
            <a:r>
              <a:rPr lang="en-IN" sz="2000" b="0" i="0" dirty="0">
                <a:effectLst/>
                <a:cs typeface="Calibri" panose="020F0502020204030204" pitchFamily="34" charset="0"/>
              </a:rPr>
              <a:t>Common sub-expression elimination:</a:t>
            </a:r>
          </a:p>
          <a:p>
            <a:pPr marL="0" indent="0" algn="just">
              <a:buNone/>
            </a:pPr>
            <a:r>
              <a:rPr lang="en-US" sz="1800" b="0" i="0" dirty="0">
                <a:effectLst/>
              </a:rPr>
              <a:t>In the common sub-expression, you don't need to be computed it over and over again. Instead of this you can compute it once and kept in store from where it's referenced when encountered again.</a:t>
            </a:r>
          </a:p>
          <a:p>
            <a:endParaRPr lang="en-IN" dirty="0"/>
          </a:p>
        </p:txBody>
      </p:sp>
    </p:spTree>
    <p:extLst>
      <p:ext uri="{BB962C8B-B14F-4D97-AF65-F5344CB8AC3E}">
        <p14:creationId xmlns:p14="http://schemas.microsoft.com/office/powerpoint/2010/main" val="341507067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681CD-3868-48F2-9E26-905D39EF6EEF}"/>
              </a:ext>
            </a:extLst>
          </p:cNvPr>
          <p:cNvSpPr>
            <a:spLocks noGrp="1"/>
          </p:cNvSpPr>
          <p:nvPr>
            <p:ph type="title"/>
          </p:nvPr>
        </p:nvSpPr>
        <p:spPr/>
        <p:txBody>
          <a:bodyPr/>
          <a:lstStyle/>
          <a:p>
            <a:r>
              <a:rPr lang="en-US" dirty="0"/>
              <a:t>Contd.</a:t>
            </a:r>
            <a:endParaRPr lang="en-IN" dirty="0"/>
          </a:p>
        </p:txBody>
      </p:sp>
      <p:sp>
        <p:nvSpPr>
          <p:cNvPr id="3" name="Content Placeholder 2">
            <a:extLst>
              <a:ext uri="{FF2B5EF4-FFF2-40B4-BE49-F238E27FC236}">
                <a16:creationId xmlns:a16="http://schemas.microsoft.com/office/drawing/2014/main" id="{5230D7C0-F4F7-49FF-8290-8F89DCD1B65A}"/>
              </a:ext>
            </a:extLst>
          </p:cNvPr>
          <p:cNvSpPr>
            <a:spLocks noGrp="1"/>
          </p:cNvSpPr>
          <p:nvPr>
            <p:ph idx="1"/>
          </p:nvPr>
        </p:nvSpPr>
        <p:spPr>
          <a:xfrm>
            <a:off x="838200" y="1906905"/>
            <a:ext cx="10515600" cy="4351338"/>
          </a:xfrm>
        </p:spPr>
        <p:txBody>
          <a:bodyPr>
            <a:normAutofit fontScale="92500" lnSpcReduction="20000"/>
          </a:bodyPr>
          <a:lstStyle/>
          <a:p>
            <a:pPr marL="0" indent="0">
              <a:buNone/>
            </a:pPr>
            <a:r>
              <a:rPr lang="en-US" dirty="0"/>
              <a:t>Example</a:t>
            </a:r>
          </a:p>
          <a:p>
            <a:pPr marL="0" indent="0" algn="just">
              <a:buNone/>
            </a:pPr>
            <a:r>
              <a:rPr lang="en-US" sz="2600" b="0" i="0" dirty="0">
                <a:solidFill>
                  <a:srgbClr val="000000"/>
                </a:solidFill>
                <a:effectLst/>
              </a:rPr>
              <a:t>a : = b + c  </a:t>
            </a:r>
          </a:p>
          <a:p>
            <a:pPr marL="0" indent="0" algn="just">
              <a:buNone/>
            </a:pPr>
            <a:r>
              <a:rPr lang="en-US" sz="2600" b="0" i="0" dirty="0">
                <a:solidFill>
                  <a:srgbClr val="000000"/>
                </a:solidFill>
                <a:effectLst/>
              </a:rPr>
              <a:t>b : = a - d   </a:t>
            </a:r>
          </a:p>
          <a:p>
            <a:pPr marL="0" indent="0" algn="just">
              <a:buNone/>
            </a:pPr>
            <a:r>
              <a:rPr lang="en-US" sz="2600" b="0" i="0" dirty="0">
                <a:solidFill>
                  <a:srgbClr val="000000"/>
                </a:solidFill>
                <a:effectLst/>
              </a:rPr>
              <a:t>c : = b + c                          </a:t>
            </a:r>
          </a:p>
          <a:p>
            <a:pPr marL="0" indent="0" algn="just">
              <a:buNone/>
            </a:pPr>
            <a:r>
              <a:rPr lang="en-US" sz="2600" b="0" i="0" dirty="0">
                <a:solidFill>
                  <a:srgbClr val="000000"/>
                </a:solidFill>
                <a:effectLst/>
              </a:rPr>
              <a:t>d : = a - d  </a:t>
            </a:r>
          </a:p>
          <a:p>
            <a:pPr marL="0" indent="0" algn="just">
              <a:buNone/>
            </a:pPr>
            <a:r>
              <a:rPr lang="en-US" sz="2600" b="0" i="0" dirty="0">
                <a:effectLst/>
              </a:rPr>
              <a:t>In the above expression, the second and forth expression computed the same expression. So the block can be transformed as follows:</a:t>
            </a:r>
          </a:p>
          <a:p>
            <a:pPr marL="0" indent="0" algn="just">
              <a:buNone/>
            </a:pPr>
            <a:r>
              <a:rPr lang="en-US" b="0" i="0" dirty="0">
                <a:solidFill>
                  <a:srgbClr val="000000"/>
                </a:solidFill>
                <a:effectLst/>
              </a:rPr>
              <a:t>a : = b + c   </a:t>
            </a:r>
          </a:p>
          <a:p>
            <a:pPr marL="0" indent="0" algn="just">
              <a:buNone/>
            </a:pPr>
            <a:r>
              <a:rPr lang="en-US" b="0" i="0" dirty="0">
                <a:solidFill>
                  <a:srgbClr val="000000"/>
                </a:solidFill>
                <a:effectLst/>
              </a:rPr>
              <a:t>b : = a - d                                                         </a:t>
            </a:r>
          </a:p>
          <a:p>
            <a:pPr marL="0" indent="0" algn="just">
              <a:buNone/>
            </a:pPr>
            <a:r>
              <a:rPr lang="en-US" b="0" i="0" dirty="0">
                <a:solidFill>
                  <a:srgbClr val="000000"/>
                </a:solidFill>
                <a:effectLst/>
              </a:rPr>
              <a:t>c : = b + c  </a:t>
            </a:r>
          </a:p>
          <a:p>
            <a:pPr marL="0" indent="0" algn="just">
              <a:buNone/>
            </a:pPr>
            <a:r>
              <a:rPr lang="en-US" b="0" i="0" dirty="0">
                <a:solidFill>
                  <a:srgbClr val="000000"/>
                </a:solidFill>
                <a:effectLst/>
              </a:rPr>
              <a:t>d : = b</a:t>
            </a:r>
            <a:r>
              <a:rPr lang="en-US" b="0" i="0" dirty="0">
                <a:solidFill>
                  <a:srgbClr val="000000"/>
                </a:solidFill>
                <a:effectLst/>
                <a:latin typeface="inter-regular"/>
              </a:rPr>
              <a:t>  </a:t>
            </a:r>
          </a:p>
          <a:p>
            <a:pPr marL="0" indent="0">
              <a:buNone/>
            </a:pPr>
            <a:endParaRPr lang="en-IN" dirty="0"/>
          </a:p>
        </p:txBody>
      </p:sp>
    </p:spTree>
    <p:extLst>
      <p:ext uri="{BB962C8B-B14F-4D97-AF65-F5344CB8AC3E}">
        <p14:creationId xmlns:p14="http://schemas.microsoft.com/office/powerpoint/2010/main" val="70161413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3C22D-608E-49FE-B0BA-F04D549BE0DE}"/>
              </a:ext>
            </a:extLst>
          </p:cNvPr>
          <p:cNvSpPr>
            <a:spLocks noGrp="1"/>
          </p:cNvSpPr>
          <p:nvPr>
            <p:ph type="title"/>
          </p:nvPr>
        </p:nvSpPr>
        <p:spPr/>
        <p:txBody>
          <a:bodyPr/>
          <a:lstStyle/>
          <a:p>
            <a:r>
              <a:rPr lang="en-US" dirty="0"/>
              <a:t>Contd..</a:t>
            </a:r>
            <a:endParaRPr lang="en-IN" dirty="0"/>
          </a:p>
        </p:txBody>
      </p:sp>
      <p:sp>
        <p:nvSpPr>
          <p:cNvPr id="3" name="Content Placeholder 2">
            <a:extLst>
              <a:ext uri="{FF2B5EF4-FFF2-40B4-BE49-F238E27FC236}">
                <a16:creationId xmlns:a16="http://schemas.microsoft.com/office/drawing/2014/main" id="{270AA079-0BA2-498F-AEC7-73597F84FF2F}"/>
              </a:ext>
            </a:extLst>
          </p:cNvPr>
          <p:cNvSpPr>
            <a:spLocks noGrp="1"/>
          </p:cNvSpPr>
          <p:nvPr>
            <p:ph idx="1"/>
          </p:nvPr>
        </p:nvSpPr>
        <p:spPr/>
        <p:txBody>
          <a:bodyPr>
            <a:normAutofit fontScale="55000" lnSpcReduction="20000"/>
          </a:bodyPr>
          <a:lstStyle/>
          <a:p>
            <a:pPr marL="0" indent="0" algn="just">
              <a:buNone/>
            </a:pPr>
            <a:r>
              <a:rPr lang="en-US" sz="3600" b="0" i="0" dirty="0">
                <a:effectLst/>
              </a:rPr>
              <a:t>(2) Dead-code elimination</a:t>
            </a:r>
          </a:p>
          <a:p>
            <a:pPr algn="just">
              <a:buFont typeface="Arial" panose="020B0604020202020204" pitchFamily="34" charset="0"/>
              <a:buChar char="•"/>
            </a:pPr>
            <a:r>
              <a:rPr lang="en-US" sz="3300" b="0" i="0" dirty="0">
                <a:effectLst/>
              </a:rPr>
              <a:t>It is possible that a program contains a large amount of dead code.</a:t>
            </a:r>
          </a:p>
          <a:p>
            <a:pPr algn="just">
              <a:buFont typeface="Arial" panose="020B0604020202020204" pitchFamily="34" charset="0"/>
              <a:buChar char="•"/>
            </a:pPr>
            <a:r>
              <a:rPr lang="en-US" sz="3300" b="0" i="0" dirty="0">
                <a:effectLst/>
              </a:rPr>
              <a:t>This can be caused when once declared and defined once and forget to remove them in this case they serve no purpose.</a:t>
            </a:r>
          </a:p>
          <a:p>
            <a:pPr algn="just">
              <a:buFont typeface="Arial" panose="020B0604020202020204" pitchFamily="34" charset="0"/>
              <a:buChar char="•"/>
            </a:pPr>
            <a:r>
              <a:rPr lang="en-US" sz="3300" b="0" i="0" dirty="0">
                <a:effectLst/>
              </a:rPr>
              <a:t>Suppose the statement x:= y + z appears in a block and x is dead symbol that means it will never subsequently used. Then without changing the value of the basic block you can safely remove this statement.</a:t>
            </a:r>
            <a:endParaRPr lang="en-US" b="0" i="0" dirty="0">
              <a:effectLst/>
            </a:endParaRPr>
          </a:p>
          <a:p>
            <a:pPr marL="0" indent="0" algn="just">
              <a:buNone/>
            </a:pPr>
            <a:r>
              <a:rPr lang="en-US" sz="3300" b="0" i="0" dirty="0">
                <a:effectLst/>
              </a:rPr>
              <a:t>(3) Renaming temporary variables</a:t>
            </a:r>
          </a:p>
          <a:p>
            <a:pPr algn="just"/>
            <a:r>
              <a:rPr lang="en-US" sz="3300" b="0" i="0" dirty="0">
                <a:effectLst/>
              </a:rPr>
              <a:t>A statement t:= b + c can be changed to u:= b + c where t is a temporary variable and u is a new temporary variable. All the instance of t can be replaced with the u without changing the basic block value</a:t>
            </a:r>
            <a:r>
              <a:rPr lang="en-US" b="0" i="0" dirty="0">
                <a:solidFill>
                  <a:srgbClr val="333333"/>
                </a:solidFill>
                <a:effectLst/>
                <a:latin typeface="inter-regular"/>
              </a:rPr>
              <a:t>.</a:t>
            </a:r>
          </a:p>
          <a:p>
            <a:pPr marL="0" indent="0" algn="just">
              <a:buNone/>
            </a:pPr>
            <a:r>
              <a:rPr lang="en-US" sz="3300" b="0" i="0" dirty="0">
                <a:effectLst/>
              </a:rPr>
              <a:t>(4) Interchange of statement</a:t>
            </a:r>
          </a:p>
          <a:p>
            <a:pPr algn="just"/>
            <a:r>
              <a:rPr lang="en-US" sz="2900" b="0" i="0" dirty="0">
                <a:effectLst/>
              </a:rPr>
              <a:t>Suppose a block has the following two adjacent statements:</a:t>
            </a:r>
          </a:p>
          <a:p>
            <a:pPr algn="just">
              <a:buFont typeface="+mj-lt"/>
              <a:buAutoNum type="arabicPeriod"/>
            </a:pPr>
            <a:r>
              <a:rPr lang="en-US" sz="2900" b="0" i="0" dirty="0">
                <a:effectLst/>
              </a:rPr>
              <a:t>t1 : = b + c   </a:t>
            </a:r>
          </a:p>
          <a:p>
            <a:pPr algn="just">
              <a:buFont typeface="+mj-lt"/>
              <a:buAutoNum type="arabicPeriod"/>
            </a:pPr>
            <a:r>
              <a:rPr lang="en-US" sz="2900" b="0" i="0" dirty="0">
                <a:effectLst/>
              </a:rPr>
              <a:t>t2 : = x + y  </a:t>
            </a:r>
          </a:p>
          <a:p>
            <a:pPr algn="just"/>
            <a:r>
              <a:rPr lang="en-US" sz="2900" b="0" i="0" dirty="0">
                <a:effectLst/>
              </a:rPr>
              <a:t>These two statements can be interchanged without affecting the value of block when value of t1 does not affect the value of t2.</a:t>
            </a:r>
          </a:p>
          <a:p>
            <a:endParaRPr lang="en-IN" dirty="0"/>
          </a:p>
        </p:txBody>
      </p:sp>
    </p:spTree>
    <p:extLst>
      <p:ext uri="{BB962C8B-B14F-4D97-AF65-F5344CB8AC3E}">
        <p14:creationId xmlns:p14="http://schemas.microsoft.com/office/powerpoint/2010/main" val="396396503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A1E14-60AA-4AE9-B258-A3AB5F9483A6}"/>
              </a:ext>
            </a:extLst>
          </p:cNvPr>
          <p:cNvSpPr>
            <a:spLocks noGrp="1"/>
          </p:cNvSpPr>
          <p:nvPr>
            <p:ph type="title"/>
          </p:nvPr>
        </p:nvSpPr>
        <p:spPr/>
        <p:txBody>
          <a:bodyPr>
            <a:normAutofit fontScale="90000"/>
          </a:bodyPr>
          <a:lstStyle/>
          <a:p>
            <a:br>
              <a:rPr lang="en-IN" b="0" i="0" dirty="0">
                <a:solidFill>
                  <a:srgbClr val="610B38"/>
                </a:solidFill>
                <a:effectLst/>
                <a:latin typeface="erdana"/>
              </a:rPr>
            </a:br>
            <a:r>
              <a:rPr lang="en-IN" sz="4900" b="0" i="0" u="sng" dirty="0">
                <a:effectLst/>
              </a:rPr>
              <a:t>Algebraic transformations</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99981BC5-0AB1-4A42-B936-49CC88C29C2B}"/>
              </a:ext>
            </a:extLst>
          </p:cNvPr>
          <p:cNvSpPr>
            <a:spLocks noGrp="1"/>
          </p:cNvSpPr>
          <p:nvPr>
            <p:ph idx="1"/>
          </p:nvPr>
        </p:nvSpPr>
        <p:spPr/>
        <p:txBody>
          <a:bodyPr>
            <a:normAutofit/>
          </a:bodyPr>
          <a:lstStyle/>
          <a:p>
            <a:pPr algn="just">
              <a:buFont typeface="Arial" panose="020B0604020202020204" pitchFamily="34" charset="0"/>
              <a:buChar char="•"/>
            </a:pPr>
            <a:r>
              <a:rPr lang="en-US" sz="2000" b="0" i="0" dirty="0">
                <a:effectLst/>
              </a:rPr>
              <a:t>In the algebraic transformation, we can change the set of expression into an algebraically equivalent set. Thus the expression x:= x + 0 or x:= x *1 can be eliminated from a basic block without changing the set of expression.</a:t>
            </a:r>
          </a:p>
          <a:p>
            <a:pPr algn="just">
              <a:buFont typeface="Arial" panose="020B0604020202020204" pitchFamily="34" charset="0"/>
              <a:buChar char="•"/>
            </a:pPr>
            <a:r>
              <a:rPr lang="en-US" sz="2000" b="0" i="0" dirty="0">
                <a:effectLst/>
              </a:rPr>
              <a:t>Constant folding is a class of related optimization. Here at compile time, we evaluate constant expressions and replace the constant expression by their values. Thus the expression 5*2.7 would be replaced by13.5.</a:t>
            </a:r>
          </a:p>
          <a:p>
            <a:pPr algn="just">
              <a:buFont typeface="Arial" panose="020B0604020202020204" pitchFamily="34" charset="0"/>
              <a:buChar char="•"/>
            </a:pPr>
            <a:r>
              <a:rPr lang="en-US" sz="2000" b="0" i="0" dirty="0">
                <a:effectLst/>
              </a:rPr>
              <a:t>Sometimes the unexpected common sub expression is generated by the relational operators like &lt;=, &gt;=, &lt;, &gt;, +, = etc.</a:t>
            </a:r>
          </a:p>
          <a:p>
            <a:pPr algn="just">
              <a:buFont typeface="Arial" panose="020B0604020202020204" pitchFamily="34" charset="0"/>
              <a:buChar char="•"/>
            </a:pPr>
            <a:r>
              <a:rPr lang="en-US" sz="2000" b="0" i="0" dirty="0">
                <a:effectLst/>
              </a:rPr>
              <a:t>Sometimes associative expression is applied to expose common sub expression without changing the basic block value. if the source code has the assignments.</a:t>
            </a:r>
          </a:p>
          <a:p>
            <a:endParaRPr lang="en-IN" dirty="0"/>
          </a:p>
        </p:txBody>
      </p:sp>
    </p:spTree>
    <p:extLst>
      <p:ext uri="{BB962C8B-B14F-4D97-AF65-F5344CB8AC3E}">
        <p14:creationId xmlns:p14="http://schemas.microsoft.com/office/powerpoint/2010/main" val="19785992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09315-C2D2-453C-AC0A-D1BCC0D840FC}"/>
              </a:ext>
            </a:extLst>
          </p:cNvPr>
          <p:cNvSpPr>
            <a:spLocks noGrp="1"/>
          </p:cNvSpPr>
          <p:nvPr>
            <p:ph type="title"/>
          </p:nvPr>
        </p:nvSpPr>
        <p:spPr/>
        <p:txBody>
          <a:bodyPr>
            <a:normAutofit fontScale="90000"/>
          </a:bodyPr>
          <a:lstStyle/>
          <a:p>
            <a:br>
              <a:rPr lang="en-IN" b="0" i="0" dirty="0">
                <a:solidFill>
                  <a:srgbClr val="610B38"/>
                </a:solidFill>
                <a:effectLst/>
                <a:latin typeface="erdana"/>
              </a:rPr>
            </a:br>
            <a:r>
              <a:rPr lang="en-IN" sz="4900" b="0" i="0" u="sng" dirty="0">
                <a:effectLst/>
              </a:rPr>
              <a:t>Global data flow analysis</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95AE2AD3-5B24-4354-9C58-7FC8592A11AA}"/>
              </a:ext>
            </a:extLst>
          </p:cNvPr>
          <p:cNvSpPr>
            <a:spLocks noGrp="1"/>
          </p:cNvSpPr>
          <p:nvPr>
            <p:ph idx="1"/>
          </p:nvPr>
        </p:nvSpPr>
        <p:spPr/>
        <p:txBody>
          <a:bodyPr>
            <a:noAutofit/>
          </a:bodyPr>
          <a:lstStyle/>
          <a:p>
            <a:pPr algn="just">
              <a:buFont typeface="Arial" panose="020B0604020202020204" pitchFamily="34" charset="0"/>
              <a:buChar char="•"/>
            </a:pPr>
            <a:r>
              <a:rPr lang="en-US" sz="2000" b="0" i="0" dirty="0">
                <a:effectLst/>
              </a:rPr>
              <a:t>To efficiently optimize the code compiler collects all the information about the program and distribute this information to each block of the flow graph. This process is known as data-flow graph analysis.</a:t>
            </a:r>
          </a:p>
          <a:p>
            <a:pPr algn="just">
              <a:buFont typeface="Arial" panose="020B0604020202020204" pitchFamily="34" charset="0"/>
              <a:buChar char="•"/>
            </a:pPr>
            <a:r>
              <a:rPr lang="en-US" sz="2000" b="0" i="0" dirty="0">
                <a:effectLst/>
              </a:rPr>
              <a:t>Certain optimization can only be achieved by examining the entire program. It can't be achieve by examining just a portion of the program.</a:t>
            </a:r>
          </a:p>
          <a:p>
            <a:pPr algn="just">
              <a:buFont typeface="Arial" panose="020B0604020202020204" pitchFamily="34" charset="0"/>
              <a:buChar char="•"/>
            </a:pPr>
            <a:r>
              <a:rPr lang="en-US" sz="2000" b="0" i="0" dirty="0">
                <a:effectLst/>
              </a:rPr>
              <a:t>For this kind of optimization user defined chaining is one particular problem.</a:t>
            </a:r>
          </a:p>
          <a:p>
            <a:pPr algn="just">
              <a:buFont typeface="Arial" panose="020B0604020202020204" pitchFamily="34" charset="0"/>
              <a:buChar char="•"/>
            </a:pPr>
            <a:r>
              <a:rPr lang="en-US" sz="2000" b="0" i="0" dirty="0">
                <a:effectLst/>
              </a:rPr>
              <a:t>Here using the value of the variable, we try to find out that which definition of a variable is applicable in a statement.</a:t>
            </a:r>
          </a:p>
          <a:p>
            <a:pPr algn="just"/>
            <a:r>
              <a:rPr lang="en-US" sz="2000" b="0" i="0" dirty="0">
                <a:effectLst/>
              </a:rPr>
              <a:t>Data flow analysis is used to discover this kind of property. The data flow analysis can be performed on the program's control flow graph (CFG).</a:t>
            </a:r>
          </a:p>
          <a:p>
            <a:pPr algn="just"/>
            <a:r>
              <a:rPr lang="en-US" sz="2000" b="0" i="0" dirty="0">
                <a:effectLst/>
              </a:rPr>
              <a:t>The control flow graph of a program is used to determine those parts of a program to which a particular value assigned to a variable might propagate.</a:t>
            </a:r>
          </a:p>
          <a:p>
            <a:br>
              <a:rPr lang="en-US" sz="2000" dirty="0"/>
            </a:br>
            <a:endParaRPr lang="en-IN" sz="2000" dirty="0"/>
          </a:p>
        </p:txBody>
      </p:sp>
    </p:spTree>
    <p:extLst>
      <p:ext uri="{BB962C8B-B14F-4D97-AF65-F5344CB8AC3E}">
        <p14:creationId xmlns:p14="http://schemas.microsoft.com/office/powerpoint/2010/main" val="211916445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F0F1E-8528-4602-96DC-8787276E2397}"/>
              </a:ext>
            </a:extLst>
          </p:cNvPr>
          <p:cNvSpPr>
            <a:spLocks noGrp="1"/>
          </p:cNvSpPr>
          <p:nvPr>
            <p:ph type="title"/>
          </p:nvPr>
        </p:nvSpPr>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6A0CD693-B52C-461C-8C12-82E6DA1C7162}"/>
              </a:ext>
            </a:extLst>
          </p:cNvPr>
          <p:cNvSpPr>
            <a:spLocks noGrp="1"/>
          </p:cNvSpPr>
          <p:nvPr>
            <p:ph idx="1"/>
          </p:nvPr>
        </p:nvSpPr>
        <p:spPr/>
        <p:txBody>
          <a:bodyPr/>
          <a:lstStyle/>
          <a:p>
            <a:pPr marL="0" indent="0" algn="just">
              <a:buNone/>
            </a:pPr>
            <a:r>
              <a:rPr lang="en-US" sz="2000" b="0" i="0" dirty="0">
                <a:effectLst/>
              </a:rPr>
              <a:t>Based on the local information a compiler can perform some optimizations. For example, consider the following code:</a:t>
            </a:r>
          </a:p>
          <a:p>
            <a:pPr marL="0" indent="0" algn="just">
              <a:buNone/>
            </a:pPr>
            <a:r>
              <a:rPr lang="en-US" sz="2000" b="0" i="0" dirty="0">
                <a:effectLst/>
              </a:rPr>
              <a:t>x = a + b;  </a:t>
            </a:r>
          </a:p>
          <a:p>
            <a:pPr marL="0" indent="0" algn="just">
              <a:buNone/>
            </a:pPr>
            <a:r>
              <a:rPr lang="en-US" sz="2000" b="0" i="0" dirty="0">
                <a:effectLst/>
              </a:rPr>
              <a:t>x = 6 * 3  </a:t>
            </a:r>
          </a:p>
          <a:p>
            <a:pPr algn="just">
              <a:buFont typeface="Arial" panose="020B0604020202020204" pitchFamily="34" charset="0"/>
              <a:buChar char="•"/>
            </a:pPr>
            <a:r>
              <a:rPr lang="en-US" sz="2000" b="0" i="0" dirty="0">
                <a:effectLst/>
              </a:rPr>
              <a:t>In this code, the first assignment of x is useless. The value computer for x is never used in the program.</a:t>
            </a:r>
          </a:p>
          <a:p>
            <a:pPr algn="just">
              <a:buFont typeface="Arial" panose="020B0604020202020204" pitchFamily="34" charset="0"/>
              <a:buChar char="•"/>
            </a:pPr>
            <a:r>
              <a:rPr lang="en-US" sz="2000" b="0" i="0" dirty="0">
                <a:effectLst/>
              </a:rPr>
              <a:t>At compile time the expression 6*3 will be computed, simplifying the second assignment statement to x = 18;</a:t>
            </a:r>
          </a:p>
          <a:p>
            <a:endParaRPr lang="en-IN" dirty="0"/>
          </a:p>
        </p:txBody>
      </p:sp>
    </p:spTree>
    <p:extLst>
      <p:ext uri="{BB962C8B-B14F-4D97-AF65-F5344CB8AC3E}">
        <p14:creationId xmlns:p14="http://schemas.microsoft.com/office/powerpoint/2010/main" val="71093919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6F659-C7BD-420B-A239-B8A3A5B0F24E}"/>
              </a:ext>
            </a:extLst>
          </p:cNvPr>
          <p:cNvSpPr>
            <a:spLocks noGrp="1"/>
          </p:cNvSpPr>
          <p:nvPr>
            <p:ph type="title"/>
          </p:nvPr>
        </p:nvSpPr>
        <p:spPr/>
        <p:txBody>
          <a:bodyPr>
            <a:normAutofit fontScale="90000"/>
          </a:bodyPr>
          <a:lstStyle/>
          <a:p>
            <a:br>
              <a:rPr lang="en-IN" sz="4900" b="0" i="0" u="sng" dirty="0">
                <a:effectLst/>
              </a:rPr>
            </a:br>
            <a:r>
              <a:rPr lang="en-IN" sz="4900" b="0" i="0" u="sng" dirty="0">
                <a:effectLst/>
              </a:rPr>
              <a:t>Run-Time Environment</a:t>
            </a:r>
            <a:br>
              <a:rPr lang="en-IN" b="0" i="0" dirty="0">
                <a:solidFill>
                  <a:srgbClr val="797979"/>
                </a:solidFill>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906C619A-B7F3-4408-A9FB-4AAA01A4E002}"/>
              </a:ext>
            </a:extLst>
          </p:cNvPr>
          <p:cNvSpPr>
            <a:spLocks noGrp="1"/>
          </p:cNvSpPr>
          <p:nvPr>
            <p:ph idx="1"/>
          </p:nvPr>
        </p:nvSpPr>
        <p:spPr/>
        <p:txBody>
          <a:bodyPr>
            <a:normAutofit/>
          </a:bodyPr>
          <a:lstStyle/>
          <a:p>
            <a:pPr algn="just"/>
            <a:r>
              <a:rPr lang="en-US" sz="2000" b="0" i="0" dirty="0">
                <a:effectLst/>
              </a:rPr>
              <a:t>Runtime environment is a state of the target machine, which may include software libraries, environment variables, etc., to provide services to the processes running in the system.</a:t>
            </a:r>
          </a:p>
          <a:p>
            <a:pPr algn="just"/>
            <a:r>
              <a:rPr lang="en-US" sz="2000" b="0" i="0" dirty="0">
                <a:effectLst/>
              </a:rPr>
              <a:t>Runtime support system is a package, mostly generated with the executable program itself and facilitates the process communication between the process and the runtime environment.</a:t>
            </a:r>
            <a:endParaRPr lang="en-US" sz="2000" dirty="0"/>
          </a:p>
          <a:p>
            <a:pPr algn="just"/>
            <a:r>
              <a:rPr lang="en-US" sz="2000" b="0" i="0" dirty="0">
                <a:effectLst/>
              </a:rPr>
              <a:t>It takes care of memory allocation and de-allocation while the program is being executed.</a:t>
            </a:r>
            <a:endParaRPr lang="en-IN" sz="2000" dirty="0"/>
          </a:p>
        </p:txBody>
      </p:sp>
    </p:spTree>
    <p:extLst>
      <p:ext uri="{BB962C8B-B14F-4D97-AF65-F5344CB8AC3E}">
        <p14:creationId xmlns:p14="http://schemas.microsoft.com/office/powerpoint/2010/main" val="215078988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FF7D4-A55C-4F17-BCF8-E5AC191A538E}"/>
              </a:ext>
            </a:extLst>
          </p:cNvPr>
          <p:cNvSpPr>
            <a:spLocks noGrp="1"/>
          </p:cNvSpPr>
          <p:nvPr>
            <p:ph type="title"/>
          </p:nvPr>
        </p:nvSpPr>
        <p:spPr/>
        <p:txBody>
          <a:bodyPr>
            <a:normAutofit/>
          </a:bodyPr>
          <a:lstStyle/>
          <a:p>
            <a:r>
              <a:rPr lang="en-US" i="0" u="sng" dirty="0">
                <a:solidFill>
                  <a:srgbClr val="333333"/>
                </a:solidFill>
                <a:effectLst/>
              </a:rPr>
              <a:t>RUN-TIME ENVIRONMENTS - SOURCE LANGUAGE ISSUES</a:t>
            </a:r>
            <a:endParaRPr lang="en-IN" u="sng" dirty="0"/>
          </a:p>
        </p:txBody>
      </p:sp>
      <p:sp>
        <p:nvSpPr>
          <p:cNvPr id="4" name="Rectangle 1">
            <a:extLst>
              <a:ext uri="{FF2B5EF4-FFF2-40B4-BE49-F238E27FC236}">
                <a16:creationId xmlns:a16="http://schemas.microsoft.com/office/drawing/2014/main" id="{9C84E9CD-F78D-4336-9138-1ECA389E1B51}"/>
              </a:ext>
            </a:extLst>
          </p:cNvPr>
          <p:cNvSpPr>
            <a:spLocks noGrp="1" noChangeArrowheads="1"/>
          </p:cNvSpPr>
          <p:nvPr>
            <p:ph idx="1"/>
          </p:nvPr>
        </p:nvSpPr>
        <p:spPr bwMode="auto">
          <a:xfrm>
            <a:off x="751840" y="2183606"/>
            <a:ext cx="10985032" cy="36933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Procedures</a:t>
            </a:r>
            <a:r>
              <a:rPr kumimoji="0" lang="en-US" altLang="en-US" sz="24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a:t>
            </a:r>
            <a:endParaRPr kumimoji="0" lang="en-US" altLang="en-US" sz="24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a:t>
            </a:r>
            <a:endParaRPr kumimoji="0" lang="en-US" altLang="en-US" sz="800" b="0" i="0" u="none" strike="noStrike" cap="none" normalizeH="0" baseline="0" dirty="0">
              <a:ln>
                <a:noFill/>
              </a:ln>
              <a:solidFill>
                <a:schemeClr val="tx1"/>
              </a:solidFill>
              <a:effectLst/>
            </a:endParaRPr>
          </a:p>
          <a:p>
            <a:pPr marR="0" lvl="0" algn="just"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effectLst/>
                <a:latin typeface="+mn-lt"/>
                <a:cs typeface="Times New Roman" panose="02020603050405020304" pitchFamily="18" charset="0"/>
              </a:rPr>
              <a:t>A procedure definition is a declaration that associates an identifier with a statement.</a:t>
            </a:r>
          </a:p>
          <a:p>
            <a:pPr marR="0" lvl="0" algn="just"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effectLst/>
                <a:latin typeface="+mn-lt"/>
                <a:cs typeface="Times New Roman" panose="02020603050405020304" pitchFamily="18" charset="0"/>
              </a:rPr>
              <a:t>The identifier is the procedure name, and the statement is the procedure body.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mn-lt"/>
                <a:cs typeface="Times New Roman" panose="02020603050405020304" pitchFamily="18" charset="0"/>
              </a:rPr>
              <a:t>For example, the following is the definition of procedure named </a:t>
            </a:r>
            <a:r>
              <a:rPr kumimoji="0" lang="en-US" altLang="en-US" sz="2000" b="0" i="0" u="none" strike="noStrike" cap="none" normalizeH="0" baseline="0" dirty="0" err="1">
                <a:ln>
                  <a:noFill/>
                </a:ln>
                <a:effectLst/>
                <a:latin typeface="+mn-lt"/>
                <a:cs typeface="Times New Roman" panose="02020603050405020304" pitchFamily="18" charset="0"/>
              </a:rPr>
              <a:t>readarray</a:t>
            </a:r>
            <a:r>
              <a:rPr kumimoji="0" lang="en-US" altLang="en-US" sz="2000" b="0" i="0" u="none" strike="noStrike" cap="none" normalizeH="0" baseline="0" dirty="0">
                <a:ln>
                  <a:noFill/>
                </a:ln>
                <a:effectLst/>
                <a:latin typeface="+mn-lt"/>
                <a:cs typeface="Times New Roman" panose="02020603050405020304" pitchFamily="18" charset="0"/>
              </a:rPr>
              <a:t> :</a:t>
            </a:r>
            <a:endParaRPr kumimoji="0" lang="en-US" altLang="en-US" sz="2000" b="0" i="0" u="none" strike="noStrike" cap="none" normalizeH="0" baseline="0" dirty="0">
              <a:ln>
                <a:noFill/>
              </a:ln>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a:t>
            </a:r>
            <a:endParaRPr kumimoji="0" lang="en-US" altLang="en-US" sz="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effectLst/>
                <a:latin typeface="+mn-lt"/>
                <a:cs typeface="Times New Roman" panose="02020603050405020304" pitchFamily="18" charset="0"/>
              </a:rPr>
              <a:t>procedure </a:t>
            </a:r>
            <a:r>
              <a:rPr kumimoji="0" lang="en-US" altLang="en-US" sz="1800" b="0" i="0" u="none" strike="noStrike" cap="none" normalizeH="0" baseline="0" dirty="0" err="1">
                <a:ln>
                  <a:noFill/>
                </a:ln>
                <a:effectLst/>
                <a:latin typeface="+mn-lt"/>
                <a:cs typeface="Times New Roman" panose="02020603050405020304" pitchFamily="18" charset="0"/>
              </a:rPr>
              <a:t>readarray</a:t>
            </a:r>
            <a:r>
              <a:rPr kumimoji="0" lang="en-US" altLang="en-US" sz="1800" b="0" i="0" u="none" strike="noStrike" cap="none" normalizeH="0" baseline="0" dirty="0">
                <a:ln>
                  <a:noFill/>
                </a:ln>
                <a:effectLst/>
                <a:latin typeface="+mn-lt"/>
                <a:cs typeface="Times New Roman" panose="02020603050405020304" pitchFamily="18" charset="0"/>
              </a:rPr>
              <a:t>; var </a:t>
            </a:r>
            <a:r>
              <a:rPr kumimoji="0" lang="en-US" altLang="en-US" sz="1800" b="0" i="0" u="none" strike="noStrike" cap="none" normalizeH="0" baseline="0" dirty="0" err="1">
                <a:ln>
                  <a:noFill/>
                </a:ln>
                <a:effectLst/>
                <a:latin typeface="+mn-lt"/>
                <a:cs typeface="Times New Roman" panose="02020603050405020304" pitchFamily="18" charset="0"/>
              </a:rPr>
              <a:t>i</a:t>
            </a:r>
            <a:r>
              <a:rPr kumimoji="0" lang="en-US" altLang="en-US" sz="1800" b="0" i="0" u="none" strike="noStrike" cap="none" normalizeH="0" baseline="0" dirty="0">
                <a:ln>
                  <a:noFill/>
                </a:ln>
                <a:effectLst/>
                <a:latin typeface="+mn-lt"/>
                <a:cs typeface="Times New Roman" panose="02020603050405020304" pitchFamily="18" charset="0"/>
              </a:rPr>
              <a:t> : integer;</a:t>
            </a:r>
            <a:endParaRPr kumimoji="0" lang="en-US" altLang="en-US" sz="1800" b="0" i="0" u="none" strike="noStrike" cap="none" normalizeH="0" baseline="0" dirty="0">
              <a:ln>
                <a:noFill/>
              </a:ln>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mn-lt"/>
                <a:cs typeface="Times New Roman" panose="02020603050405020304" pitchFamily="18" charset="0"/>
              </a:rPr>
              <a:t>begin</a:t>
            </a:r>
            <a:endParaRPr kumimoji="0" lang="en-US" altLang="en-US" sz="1800" b="0" i="0" u="none" strike="noStrike" cap="none" normalizeH="0" baseline="0" dirty="0">
              <a:ln>
                <a:noFill/>
              </a:ln>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mn-lt"/>
                <a:cs typeface="Times New Roman" panose="02020603050405020304" pitchFamily="18" charset="0"/>
              </a:rPr>
              <a:t>for </a:t>
            </a:r>
            <a:r>
              <a:rPr kumimoji="0" lang="en-US" altLang="en-US" sz="1800" b="0" i="0" u="none" strike="noStrike" cap="none" normalizeH="0" baseline="0" dirty="0" err="1">
                <a:ln>
                  <a:noFill/>
                </a:ln>
                <a:effectLst/>
                <a:latin typeface="+mn-lt"/>
                <a:cs typeface="Times New Roman" panose="02020603050405020304" pitchFamily="18" charset="0"/>
              </a:rPr>
              <a:t>i</a:t>
            </a:r>
            <a:r>
              <a:rPr kumimoji="0" lang="en-US" altLang="en-US" sz="1800" b="0" i="0" u="none" strike="noStrike" cap="none" normalizeH="0" baseline="0" dirty="0">
                <a:ln>
                  <a:noFill/>
                </a:ln>
                <a:effectLst/>
                <a:latin typeface="+mn-lt"/>
                <a:cs typeface="Times New Roman" panose="02020603050405020304" pitchFamily="18" charset="0"/>
              </a:rPr>
              <a:t> : = 1 to 9 do read(a[</a:t>
            </a:r>
            <a:r>
              <a:rPr kumimoji="0" lang="en-US" altLang="en-US" sz="1800" b="0" i="0" u="none" strike="noStrike" cap="none" normalizeH="0" baseline="0" dirty="0" err="1">
                <a:ln>
                  <a:noFill/>
                </a:ln>
                <a:effectLst/>
                <a:latin typeface="+mn-lt"/>
                <a:cs typeface="Times New Roman" panose="02020603050405020304" pitchFamily="18" charset="0"/>
              </a:rPr>
              <a:t>i</a:t>
            </a:r>
            <a:r>
              <a:rPr kumimoji="0" lang="en-US" altLang="en-US" sz="1800" b="0" i="0" u="none" strike="noStrike" cap="none" normalizeH="0" baseline="0" dirty="0">
                <a:ln>
                  <a:noFill/>
                </a:ln>
                <a:effectLst/>
                <a:latin typeface="+mn-lt"/>
                <a:cs typeface="Times New Roman" panose="02020603050405020304" pitchFamily="18" charset="0"/>
              </a:rPr>
              <a:t>])</a:t>
            </a:r>
            <a:endParaRPr kumimoji="0" lang="en-US" altLang="en-US" sz="1800" b="0" i="0" u="none" strike="noStrike" cap="none" normalizeH="0" baseline="0" dirty="0">
              <a:ln>
                <a:noFill/>
              </a:ln>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mn-lt"/>
                <a:cs typeface="Times New Roman" panose="02020603050405020304" pitchFamily="18" charset="0"/>
              </a:rPr>
              <a:t> </a:t>
            </a:r>
            <a:endParaRPr kumimoji="0" lang="en-US" altLang="en-US" sz="1800" b="0" i="0" u="none" strike="noStrike" cap="none" normalizeH="0" baseline="0" dirty="0">
              <a:ln>
                <a:noFill/>
              </a:ln>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mn-lt"/>
                <a:cs typeface="Times New Roman" panose="02020603050405020304" pitchFamily="18" charset="0"/>
              </a:rPr>
              <a:t>end;</a:t>
            </a:r>
            <a:endParaRPr kumimoji="0" lang="en-US" altLang="en-US" sz="1800" b="0" i="0" u="none" strike="noStrike" cap="none" normalizeH="0" baseline="0" dirty="0">
              <a:ln>
                <a:noFill/>
              </a:ln>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a:t>
            </a:r>
            <a:endParaRPr kumimoji="0" lang="en-US" altLang="en-US" sz="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mn-lt"/>
                <a:cs typeface="Times New Roman" panose="02020603050405020304" pitchFamily="18" charset="0"/>
              </a:rPr>
              <a:t>When a procedure name appears within an executable statement, the procedure is said to be called at that point.</a:t>
            </a:r>
            <a:endParaRPr kumimoji="0" lang="en-US" altLang="en-US" sz="2400" b="0" i="0" u="none" strike="noStrike" cap="none" normalizeH="0" baseline="0" dirty="0">
              <a:ln>
                <a:noFill/>
              </a:ln>
              <a:effectLst/>
              <a:latin typeface="+mn-lt"/>
            </a:endParaRPr>
          </a:p>
        </p:txBody>
      </p:sp>
    </p:spTree>
    <p:extLst>
      <p:ext uri="{BB962C8B-B14F-4D97-AF65-F5344CB8AC3E}">
        <p14:creationId xmlns:p14="http://schemas.microsoft.com/office/powerpoint/2010/main" val="1352789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A3B4F-226B-4A82-BADA-B8D46B835643}"/>
              </a:ext>
            </a:extLst>
          </p:cNvPr>
          <p:cNvSpPr>
            <a:spLocks noGrp="1"/>
          </p:cNvSpPr>
          <p:nvPr>
            <p:ph type="title"/>
          </p:nvPr>
        </p:nvSpPr>
        <p:spPr/>
        <p:txBody>
          <a:bodyPr/>
          <a:lstStyle/>
          <a:p>
            <a:r>
              <a:rPr lang="en-US" dirty="0"/>
              <a:t>Contd.</a:t>
            </a:r>
            <a:endParaRPr lang="en-IN" dirty="0"/>
          </a:p>
        </p:txBody>
      </p:sp>
      <p:sp>
        <p:nvSpPr>
          <p:cNvPr id="3" name="Content Placeholder 2">
            <a:extLst>
              <a:ext uri="{FF2B5EF4-FFF2-40B4-BE49-F238E27FC236}">
                <a16:creationId xmlns:a16="http://schemas.microsoft.com/office/drawing/2014/main" id="{2527C2DF-0A4C-4D70-9ADF-755EDBCEC5C4}"/>
              </a:ext>
            </a:extLst>
          </p:cNvPr>
          <p:cNvSpPr>
            <a:spLocks noGrp="1"/>
          </p:cNvSpPr>
          <p:nvPr>
            <p:ph idx="1"/>
          </p:nvPr>
        </p:nvSpPr>
        <p:spPr/>
        <p:txBody>
          <a:bodyPr/>
          <a:lstStyle/>
          <a:p>
            <a:r>
              <a:rPr lang="en-US" dirty="0"/>
              <a:t>For example:- a = </a:t>
            </a:r>
            <a:r>
              <a:rPr lang="en-US" dirty="0" err="1"/>
              <a:t>b+c</a:t>
            </a:r>
            <a:endParaRPr lang="en-IN" dirty="0"/>
          </a:p>
          <a:p>
            <a:pPr marL="0" indent="0">
              <a:buNone/>
            </a:pPr>
            <a:r>
              <a:rPr lang="en-IN" dirty="0"/>
              <a:t>		      Mov b, R</a:t>
            </a:r>
            <a:r>
              <a:rPr lang="en-IN" sz="2000" dirty="0"/>
              <a:t>o</a:t>
            </a:r>
          </a:p>
          <a:p>
            <a:pPr marL="0" indent="0">
              <a:buNone/>
            </a:pPr>
            <a:r>
              <a:rPr lang="en-IN" sz="2000" dirty="0"/>
              <a:t>		         </a:t>
            </a:r>
            <a:r>
              <a:rPr lang="en-IN" dirty="0"/>
              <a:t>ADD c, R</a:t>
            </a:r>
            <a:r>
              <a:rPr lang="en-IN" sz="2000" dirty="0"/>
              <a:t>o</a:t>
            </a:r>
          </a:p>
          <a:p>
            <a:pPr marL="0" indent="0">
              <a:buNone/>
            </a:pPr>
            <a:r>
              <a:rPr lang="en-IN" sz="2000" dirty="0"/>
              <a:t>		</a:t>
            </a:r>
            <a:r>
              <a:rPr lang="en-IN" dirty="0"/>
              <a:t>      Mov R</a:t>
            </a:r>
            <a:r>
              <a:rPr lang="en-IN" sz="2000" dirty="0"/>
              <a:t>o, </a:t>
            </a:r>
            <a:r>
              <a:rPr lang="en-IN" dirty="0"/>
              <a:t>a</a:t>
            </a:r>
          </a:p>
        </p:txBody>
      </p:sp>
    </p:spTree>
    <p:extLst>
      <p:ext uri="{BB962C8B-B14F-4D97-AF65-F5344CB8AC3E}">
        <p14:creationId xmlns:p14="http://schemas.microsoft.com/office/powerpoint/2010/main" val="309912892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F9074-BBB4-4217-9951-653A37A4BAB3}"/>
              </a:ext>
            </a:extLst>
          </p:cNvPr>
          <p:cNvSpPr>
            <a:spLocks noGrp="1"/>
          </p:cNvSpPr>
          <p:nvPr>
            <p:ph type="title"/>
          </p:nvPr>
        </p:nvSpPr>
        <p:spPr/>
        <p:txBody>
          <a:bodyPr>
            <a:normAutofit fontScale="90000"/>
          </a:bodyPr>
          <a:lstStyle/>
          <a:p>
            <a:br>
              <a:rPr lang="en-IN" b="0" i="0" dirty="0">
                <a:solidFill>
                  <a:srgbClr val="610B38"/>
                </a:solidFill>
                <a:effectLst/>
                <a:latin typeface="erdana"/>
              </a:rPr>
            </a:br>
            <a:r>
              <a:rPr lang="en-IN" sz="4900" b="0" i="0" u="sng" dirty="0">
                <a:effectLst/>
              </a:rPr>
              <a:t>Storage Organization</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45B0C9E4-08AA-4EBA-9F2D-6A01B9F5DEF7}"/>
              </a:ext>
            </a:extLst>
          </p:cNvPr>
          <p:cNvSpPr>
            <a:spLocks noGrp="1"/>
          </p:cNvSpPr>
          <p:nvPr>
            <p:ph idx="1"/>
          </p:nvPr>
        </p:nvSpPr>
        <p:spPr>
          <a:xfrm>
            <a:off x="604520" y="1655762"/>
            <a:ext cx="10515600" cy="4351338"/>
          </a:xfrm>
        </p:spPr>
        <p:txBody>
          <a:bodyPr/>
          <a:lstStyle/>
          <a:p>
            <a:pPr algn="just">
              <a:buFont typeface="Arial" panose="020B0604020202020204" pitchFamily="34" charset="0"/>
              <a:buChar char="•"/>
            </a:pPr>
            <a:r>
              <a:rPr lang="en-US" sz="2400" b="0" i="0" dirty="0">
                <a:effectLst/>
              </a:rPr>
              <a:t>When the target program executes then it runs in its own logical address space in which the value of each program has a location.</a:t>
            </a:r>
          </a:p>
          <a:p>
            <a:pPr algn="just">
              <a:buFont typeface="Arial" panose="020B0604020202020204" pitchFamily="34" charset="0"/>
              <a:buChar char="•"/>
            </a:pPr>
            <a:r>
              <a:rPr lang="en-US" sz="2400" b="0" i="0" dirty="0">
                <a:effectLst/>
              </a:rPr>
              <a:t>The logical address space is shared among the compiler, operating system and target machine for management and organization. </a:t>
            </a:r>
          </a:p>
          <a:p>
            <a:pPr algn="just">
              <a:buFont typeface="Arial" panose="020B0604020202020204" pitchFamily="34" charset="0"/>
              <a:buChar char="•"/>
            </a:pPr>
            <a:r>
              <a:rPr lang="en-US" sz="2400" b="0" i="0" dirty="0">
                <a:effectLst/>
              </a:rPr>
              <a:t>The operating system is used to map the logical address into physical address which is usually spread throughout the memory.</a:t>
            </a:r>
          </a:p>
          <a:p>
            <a:pPr marL="0" indent="0" algn="just">
              <a:buNone/>
            </a:pPr>
            <a:r>
              <a:rPr lang="en-IN" sz="2400" b="0" i="0" dirty="0">
                <a:effectLst/>
              </a:rPr>
              <a:t>Subdivision of Run-time Memory:</a:t>
            </a:r>
          </a:p>
          <a:p>
            <a:pPr marL="0" indent="0" algn="just">
              <a:buNone/>
            </a:pPr>
            <a:endParaRPr lang="en-US" sz="2400" b="0" i="0" dirty="0">
              <a:effectLst/>
            </a:endParaRPr>
          </a:p>
          <a:p>
            <a:endParaRPr lang="en-IN" dirty="0"/>
          </a:p>
        </p:txBody>
      </p:sp>
      <p:pic>
        <p:nvPicPr>
          <p:cNvPr id="3074" name="Picture 2" descr="Storage Organization">
            <a:extLst>
              <a:ext uri="{FF2B5EF4-FFF2-40B4-BE49-F238E27FC236}">
                <a16:creationId xmlns:a16="http://schemas.microsoft.com/office/drawing/2014/main" id="{366784D2-51D8-4DE3-A0B8-CC8639ADB3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258" y="3978910"/>
            <a:ext cx="3683251" cy="25139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204227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14DF8-A90F-4A4F-A0A1-14AAF41DCAF8}"/>
              </a:ext>
            </a:extLst>
          </p:cNvPr>
          <p:cNvSpPr>
            <a:spLocks noGrp="1"/>
          </p:cNvSpPr>
          <p:nvPr>
            <p:ph type="title"/>
          </p:nvPr>
        </p:nvSpPr>
        <p:spPr/>
        <p:txBody>
          <a:bodyPr>
            <a:normAutofit/>
          </a:bodyPr>
          <a:lstStyle/>
          <a:p>
            <a:r>
              <a:rPr lang="en-US" u="sng" dirty="0">
                <a:effectLst/>
                <a:ea typeface="Calibri" panose="020F0502020204030204" pitchFamily="34" charset="0"/>
              </a:rPr>
              <a:t>Storage Allocation strategies </a:t>
            </a:r>
            <a:endParaRPr lang="en-IN" u="sng" dirty="0"/>
          </a:p>
        </p:txBody>
      </p:sp>
      <p:sp>
        <p:nvSpPr>
          <p:cNvPr id="3" name="Content Placeholder 2">
            <a:extLst>
              <a:ext uri="{FF2B5EF4-FFF2-40B4-BE49-F238E27FC236}">
                <a16:creationId xmlns:a16="http://schemas.microsoft.com/office/drawing/2014/main" id="{B14FF8E8-3989-4E04-8237-709FBA4DC0D6}"/>
              </a:ext>
            </a:extLst>
          </p:cNvPr>
          <p:cNvSpPr>
            <a:spLocks noGrp="1"/>
          </p:cNvSpPr>
          <p:nvPr>
            <p:ph idx="1"/>
          </p:nvPr>
        </p:nvSpPr>
        <p:spPr/>
        <p:txBody>
          <a:bodyPr/>
          <a:lstStyle/>
          <a:p>
            <a:pPr marL="0" indent="0">
              <a:buNone/>
            </a:pPr>
            <a:r>
              <a:rPr lang="en-US" b="0" i="0" dirty="0">
                <a:solidFill>
                  <a:srgbClr val="000000"/>
                </a:solidFill>
                <a:effectLst/>
                <a:latin typeface="Arial" panose="020B0604020202020204" pitchFamily="34" charset="0"/>
              </a:rPr>
              <a:t>There are various storage allocation techniques are as follows:-</a:t>
            </a:r>
          </a:p>
          <a:p>
            <a:pPr marL="0" indent="0">
              <a:buNone/>
            </a:pPr>
            <a:r>
              <a:rPr lang="en-IN" sz="2000" b="1" i="0" dirty="0">
                <a:effectLst/>
              </a:rPr>
              <a:t>1.Static Allocation</a:t>
            </a:r>
          </a:p>
          <a:p>
            <a:pPr lvl="1" algn="just"/>
            <a:r>
              <a:rPr lang="en-US" sz="1800" b="0" i="0" dirty="0">
                <a:effectLst/>
              </a:rPr>
              <a:t>It is the simplest allocation scheme in which allocation of data objects is done at compile time because the size of every data item can be determined by the compiler.</a:t>
            </a:r>
            <a:endParaRPr lang="en-IN" sz="1800" dirty="0"/>
          </a:p>
          <a:p>
            <a:pPr marL="0" indent="0" algn="just">
              <a:buNone/>
            </a:pPr>
            <a:r>
              <a:rPr lang="en-US" sz="1800" b="1" i="0" dirty="0">
                <a:solidFill>
                  <a:srgbClr val="000000"/>
                </a:solidFill>
                <a:effectLst/>
                <a:latin typeface="+mj-lt"/>
              </a:rPr>
              <a:t>Advantages</a:t>
            </a:r>
            <a:endParaRPr lang="en-US" sz="1800" b="0" i="0" dirty="0">
              <a:solidFill>
                <a:srgbClr val="000000"/>
              </a:solidFill>
              <a:effectLst/>
              <a:latin typeface="+mj-lt"/>
            </a:endParaRPr>
          </a:p>
          <a:p>
            <a:pPr algn="l">
              <a:buFont typeface="Arial" panose="020B0604020202020204" pitchFamily="34" charset="0"/>
              <a:buChar char="•"/>
            </a:pPr>
            <a:r>
              <a:rPr lang="en-US" sz="1600" b="0" i="0" dirty="0">
                <a:effectLst/>
              </a:rPr>
              <a:t>It is easy to implement.</a:t>
            </a:r>
          </a:p>
          <a:p>
            <a:pPr algn="l">
              <a:buFont typeface="Arial" panose="020B0604020202020204" pitchFamily="34" charset="0"/>
              <a:buChar char="•"/>
            </a:pPr>
            <a:r>
              <a:rPr lang="en-US" sz="1600" b="0" i="0" dirty="0">
                <a:effectLst/>
              </a:rPr>
              <a:t>It allows type checking during compilation.</a:t>
            </a:r>
          </a:p>
          <a:p>
            <a:pPr algn="l">
              <a:buFont typeface="Arial" panose="020B0604020202020204" pitchFamily="34" charset="0"/>
              <a:buChar char="•"/>
            </a:pPr>
            <a:r>
              <a:rPr lang="en-US" sz="1600" b="0" i="0" dirty="0">
                <a:effectLst/>
              </a:rPr>
              <a:t>It eliminates the feasibility of running out of memory.</a:t>
            </a:r>
          </a:p>
          <a:p>
            <a:pPr marL="0" indent="0" algn="just">
              <a:buNone/>
            </a:pPr>
            <a:r>
              <a:rPr lang="en-US" sz="1800" b="1" i="0" dirty="0">
                <a:solidFill>
                  <a:srgbClr val="000000"/>
                </a:solidFill>
                <a:effectLst/>
                <a:latin typeface="+mj-lt"/>
              </a:rPr>
              <a:t>Disadvantages</a:t>
            </a:r>
            <a:endParaRPr lang="en-US" sz="1800" b="0" i="0" dirty="0">
              <a:solidFill>
                <a:srgbClr val="000000"/>
              </a:solidFill>
              <a:effectLst/>
              <a:latin typeface="+mj-lt"/>
            </a:endParaRPr>
          </a:p>
          <a:p>
            <a:pPr algn="l">
              <a:buFont typeface="Arial" panose="020B0604020202020204" pitchFamily="34" charset="0"/>
              <a:buChar char="•"/>
            </a:pPr>
            <a:r>
              <a:rPr lang="en-US" sz="1600" b="0" i="0" dirty="0">
                <a:effectLst/>
              </a:rPr>
              <a:t>It is incompatible with recursive subprograms.</a:t>
            </a:r>
          </a:p>
          <a:p>
            <a:pPr algn="l">
              <a:buFont typeface="Arial" panose="020B0604020202020204" pitchFamily="34" charset="0"/>
              <a:buChar char="•"/>
            </a:pPr>
            <a:r>
              <a:rPr lang="en-US" sz="1600" b="0" i="0" dirty="0">
                <a:effectLst/>
              </a:rPr>
              <a:t>It is not possible to use variables whose size has to be determined at run time.</a:t>
            </a:r>
          </a:p>
          <a:p>
            <a:pPr algn="l">
              <a:buFont typeface="Arial" panose="020B0604020202020204" pitchFamily="34" charset="0"/>
              <a:buChar char="•"/>
            </a:pPr>
            <a:r>
              <a:rPr lang="en-US" sz="1600" b="0" i="0" dirty="0">
                <a:effectLst/>
              </a:rPr>
              <a:t>The static allocation can be completed if the size of the data object is called compile time.</a:t>
            </a:r>
          </a:p>
          <a:p>
            <a:pPr lvl="1" algn="just"/>
            <a:endParaRPr lang="en-IN" sz="1800" b="0" i="0" dirty="0">
              <a:effectLst/>
            </a:endParaRPr>
          </a:p>
        </p:txBody>
      </p:sp>
    </p:spTree>
    <p:extLst>
      <p:ext uri="{BB962C8B-B14F-4D97-AF65-F5344CB8AC3E}">
        <p14:creationId xmlns:p14="http://schemas.microsoft.com/office/powerpoint/2010/main" val="283032165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6A0DE-079B-4C4E-A9BA-04668F3B5128}"/>
              </a:ext>
            </a:extLst>
          </p:cNvPr>
          <p:cNvSpPr>
            <a:spLocks noGrp="1"/>
          </p:cNvSpPr>
          <p:nvPr>
            <p:ph type="title"/>
          </p:nvPr>
        </p:nvSpPr>
        <p:spPr/>
        <p:txBody>
          <a:bodyPr/>
          <a:lstStyle/>
          <a:p>
            <a:r>
              <a:rPr lang="en-US" dirty="0"/>
              <a:t>Contd.</a:t>
            </a:r>
            <a:endParaRPr lang="en-IN" dirty="0"/>
          </a:p>
        </p:txBody>
      </p:sp>
      <p:sp>
        <p:nvSpPr>
          <p:cNvPr id="3" name="Content Placeholder 2">
            <a:extLst>
              <a:ext uri="{FF2B5EF4-FFF2-40B4-BE49-F238E27FC236}">
                <a16:creationId xmlns:a16="http://schemas.microsoft.com/office/drawing/2014/main" id="{AE1F04B2-F5B5-43E1-BC07-20532D8E16CB}"/>
              </a:ext>
            </a:extLst>
          </p:cNvPr>
          <p:cNvSpPr>
            <a:spLocks noGrp="1"/>
          </p:cNvSpPr>
          <p:nvPr>
            <p:ph idx="1"/>
          </p:nvPr>
        </p:nvSpPr>
        <p:spPr/>
        <p:txBody>
          <a:bodyPr>
            <a:normAutofit fontScale="92500"/>
          </a:bodyPr>
          <a:lstStyle/>
          <a:p>
            <a:pPr marL="0" indent="0">
              <a:buNone/>
            </a:pPr>
            <a:r>
              <a:rPr lang="en-IN" b="1" i="0" dirty="0">
                <a:effectLst/>
                <a:latin typeface="+mj-lt"/>
              </a:rPr>
              <a:t>2. Dynamic Allocation (Stack Allocation)</a:t>
            </a:r>
          </a:p>
          <a:p>
            <a:pPr algn="just"/>
            <a:r>
              <a:rPr lang="en-US" sz="2000" b="0" i="0" dirty="0">
                <a:effectLst/>
              </a:rPr>
              <a:t>The stack allocation is a runtime storage management technique.</a:t>
            </a:r>
          </a:p>
          <a:p>
            <a:pPr algn="just"/>
            <a:r>
              <a:rPr lang="en-US" sz="2000" b="0" i="0" dirty="0">
                <a:effectLst/>
              </a:rPr>
              <a:t> The activation records are pushed and popped as activations begin and end respectively. </a:t>
            </a:r>
          </a:p>
          <a:p>
            <a:pPr algn="just"/>
            <a:r>
              <a:rPr lang="en-US" sz="2000" b="0" i="0" dirty="0">
                <a:effectLst/>
              </a:rPr>
              <a:t>Storage for the locals in each call of the procedure is contained in the activation record for that call. </a:t>
            </a:r>
          </a:p>
          <a:p>
            <a:pPr algn="just"/>
            <a:r>
              <a:rPr lang="en-US" sz="2000" b="0" i="0" dirty="0">
                <a:effectLst/>
              </a:rPr>
              <a:t>It can be determined the size of the variables at a run time &amp; hence local variables can have different storage locations &amp; different values during various activations.</a:t>
            </a:r>
            <a:r>
              <a:rPr lang="en-IN" sz="2000" b="0" i="0" dirty="0">
                <a:effectLst/>
              </a:rPr>
              <a:t> </a:t>
            </a:r>
          </a:p>
          <a:p>
            <a:pPr algn="just"/>
            <a:r>
              <a:rPr lang="en-IN" sz="2000" b="0" i="0" dirty="0">
                <a:effectLst/>
              </a:rPr>
              <a:t>It allows recursive subprograms.</a:t>
            </a:r>
          </a:p>
          <a:p>
            <a:pPr marL="0" indent="0" algn="just">
              <a:buNone/>
            </a:pPr>
            <a:r>
              <a:rPr lang="en-US" sz="1600" b="1" i="0" dirty="0">
                <a:solidFill>
                  <a:srgbClr val="000000"/>
                </a:solidFill>
                <a:effectLst/>
              </a:rPr>
              <a:t>Advantages</a:t>
            </a:r>
          </a:p>
          <a:p>
            <a:pPr algn="l">
              <a:buFont typeface="Arial" panose="020B0604020202020204" pitchFamily="34" charset="0"/>
              <a:buChar char="•"/>
            </a:pPr>
            <a:r>
              <a:rPr lang="en-US" sz="1600" b="0" i="0" dirty="0">
                <a:effectLst/>
              </a:rPr>
              <a:t>It supports recursion.</a:t>
            </a:r>
          </a:p>
          <a:p>
            <a:pPr algn="l">
              <a:buFont typeface="Arial" panose="020B0604020202020204" pitchFamily="34" charset="0"/>
              <a:buChar char="•"/>
            </a:pPr>
            <a:r>
              <a:rPr lang="en-US" sz="1600" b="0" i="0" dirty="0">
                <a:effectLst/>
              </a:rPr>
              <a:t>It creates a data structure for the data item dynamically.</a:t>
            </a:r>
          </a:p>
          <a:p>
            <a:pPr marL="0" indent="0" algn="just">
              <a:buNone/>
            </a:pPr>
            <a:r>
              <a:rPr lang="en-US" sz="1600" b="1" dirty="0">
                <a:solidFill>
                  <a:srgbClr val="000000"/>
                </a:solidFill>
              </a:rPr>
              <a:t>Disa</a:t>
            </a:r>
            <a:r>
              <a:rPr lang="en-US" sz="1600" b="1" i="0" dirty="0">
                <a:solidFill>
                  <a:srgbClr val="000000"/>
                </a:solidFill>
                <a:effectLst/>
              </a:rPr>
              <a:t>dvantages</a:t>
            </a:r>
            <a:endParaRPr lang="en-US" sz="1600" b="0" i="0" dirty="0">
              <a:solidFill>
                <a:srgbClr val="000000"/>
              </a:solidFill>
              <a:effectLst/>
            </a:endParaRPr>
          </a:p>
          <a:p>
            <a:pPr algn="l">
              <a:buFont typeface="Arial" panose="020B0604020202020204" pitchFamily="34" charset="0"/>
              <a:buChar char="•"/>
            </a:pPr>
            <a:r>
              <a:rPr lang="en-US" sz="1600" b="0" i="0" dirty="0">
                <a:effectLst/>
              </a:rPr>
              <a:t>Memory Addressing can be done using pointers &amp; index Registers.</a:t>
            </a:r>
          </a:p>
          <a:p>
            <a:pPr algn="just"/>
            <a:endParaRPr lang="en-IN" sz="2000" b="1" i="0" dirty="0">
              <a:effectLst/>
            </a:endParaRPr>
          </a:p>
          <a:p>
            <a:endParaRPr lang="en-IN" dirty="0"/>
          </a:p>
        </p:txBody>
      </p:sp>
    </p:spTree>
    <p:extLst>
      <p:ext uri="{BB962C8B-B14F-4D97-AF65-F5344CB8AC3E}">
        <p14:creationId xmlns:p14="http://schemas.microsoft.com/office/powerpoint/2010/main" val="98538610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DCBB-2385-409D-BC94-4BC5B7860D64}"/>
              </a:ext>
            </a:extLst>
          </p:cNvPr>
          <p:cNvSpPr>
            <a:spLocks noGrp="1"/>
          </p:cNvSpPr>
          <p:nvPr>
            <p:ph type="title"/>
          </p:nvPr>
        </p:nvSpPr>
        <p:spPr/>
        <p:txBody>
          <a:bodyPr/>
          <a:lstStyle/>
          <a:p>
            <a:r>
              <a:rPr lang="en-US" dirty="0"/>
              <a:t>Contd.</a:t>
            </a:r>
            <a:endParaRPr lang="en-IN" dirty="0"/>
          </a:p>
        </p:txBody>
      </p:sp>
      <p:sp>
        <p:nvSpPr>
          <p:cNvPr id="3" name="Content Placeholder 2">
            <a:extLst>
              <a:ext uri="{FF2B5EF4-FFF2-40B4-BE49-F238E27FC236}">
                <a16:creationId xmlns:a16="http://schemas.microsoft.com/office/drawing/2014/main" id="{7430A664-2CC7-4C5B-A21E-5090DCDCE60D}"/>
              </a:ext>
            </a:extLst>
          </p:cNvPr>
          <p:cNvSpPr>
            <a:spLocks noGrp="1"/>
          </p:cNvSpPr>
          <p:nvPr>
            <p:ph idx="1"/>
          </p:nvPr>
        </p:nvSpPr>
        <p:spPr/>
        <p:txBody>
          <a:bodyPr/>
          <a:lstStyle/>
          <a:p>
            <a:pPr marL="0" indent="0">
              <a:buNone/>
            </a:pPr>
            <a:r>
              <a:rPr lang="en-IN" sz="2400" b="1" i="0" dirty="0">
                <a:effectLst/>
                <a:latin typeface="+mj-lt"/>
              </a:rPr>
              <a:t>3.Heap Storage Allocation</a:t>
            </a:r>
          </a:p>
          <a:p>
            <a:pPr algn="just"/>
            <a:r>
              <a:rPr lang="en-US" sz="1800" b="0" i="0" dirty="0">
                <a:effectLst/>
              </a:rPr>
              <a:t>It enables the allocation of memory in a Non-nested design. Storage can be allocated &amp; freed arbitrarily from an area known as Heap.</a:t>
            </a:r>
          </a:p>
          <a:p>
            <a:pPr algn="just"/>
            <a:r>
              <a:rPr lang="en-US" sz="1800" b="0" i="0" dirty="0">
                <a:effectLst/>
              </a:rPr>
              <a:t>Heap Allocation is helpful for executing data whose size varies as the program is running.</a:t>
            </a:r>
          </a:p>
          <a:p>
            <a:pPr algn="just"/>
            <a:r>
              <a:rPr lang="en-US" sz="1800" b="0" i="0" dirty="0">
                <a:effectLst/>
              </a:rPr>
              <a:t>Heap is maintained as a list of free space called free space list.</a:t>
            </a:r>
          </a:p>
          <a:p>
            <a:pPr marL="0" indent="0" algn="just">
              <a:buNone/>
            </a:pPr>
            <a:r>
              <a:rPr lang="en-US" sz="1800" b="1" i="0" dirty="0">
                <a:effectLst/>
              </a:rPr>
              <a:t>Advantages</a:t>
            </a:r>
            <a:endParaRPr lang="en-US" sz="1800" b="0" i="0" dirty="0">
              <a:effectLst/>
            </a:endParaRPr>
          </a:p>
          <a:p>
            <a:pPr algn="just"/>
            <a:r>
              <a:rPr lang="en-US" sz="1800" b="0" i="0" dirty="0">
                <a:effectLst/>
              </a:rPr>
              <a:t>A large block of storage can be partitioned into smaller blocks at run time.</a:t>
            </a:r>
          </a:p>
          <a:p>
            <a:pPr marL="0" indent="0" algn="just">
              <a:buNone/>
            </a:pPr>
            <a:r>
              <a:rPr lang="en-US" sz="1600" b="1" i="0" dirty="0">
                <a:effectLst/>
                <a:latin typeface="Arial" panose="020B0604020202020204" pitchFamily="34" charset="0"/>
              </a:rPr>
              <a:t>Disadvantages</a:t>
            </a:r>
            <a:endParaRPr lang="en-US" sz="1600" b="0" i="0" dirty="0">
              <a:effectLst/>
              <a:latin typeface="Arial" panose="020B0604020202020204" pitchFamily="34" charset="0"/>
            </a:endParaRPr>
          </a:p>
          <a:p>
            <a:pPr algn="just"/>
            <a:r>
              <a:rPr lang="en-US" sz="1800" b="0" i="0" dirty="0">
                <a:effectLst/>
              </a:rPr>
              <a:t>It creates the problem of fragmentation.</a:t>
            </a:r>
          </a:p>
          <a:p>
            <a:pPr marL="0" indent="0">
              <a:buNone/>
            </a:pPr>
            <a:endParaRPr lang="en-IN" sz="2400" b="1" i="0" dirty="0">
              <a:effectLst/>
              <a:latin typeface="+mj-lt"/>
            </a:endParaRPr>
          </a:p>
          <a:p>
            <a:endParaRPr lang="en-IN" dirty="0"/>
          </a:p>
        </p:txBody>
      </p:sp>
    </p:spTree>
    <p:extLst>
      <p:ext uri="{BB962C8B-B14F-4D97-AF65-F5344CB8AC3E}">
        <p14:creationId xmlns:p14="http://schemas.microsoft.com/office/powerpoint/2010/main" val="363237065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74420-A411-450E-9325-416AC1583713}"/>
              </a:ext>
            </a:extLst>
          </p:cNvPr>
          <p:cNvSpPr>
            <a:spLocks noGrp="1"/>
          </p:cNvSpPr>
          <p:nvPr>
            <p:ph type="title"/>
          </p:nvPr>
        </p:nvSpPr>
        <p:spPr/>
        <p:txBody>
          <a:bodyPr>
            <a:normAutofit fontScale="90000"/>
          </a:bodyPr>
          <a:lstStyle/>
          <a:p>
            <a:br>
              <a:rPr lang="en-IN" b="0" i="0" dirty="0">
                <a:effectLst/>
                <a:latin typeface="Arial" panose="020B0604020202020204" pitchFamily="34" charset="0"/>
              </a:rPr>
            </a:br>
            <a:r>
              <a:rPr lang="en-IN" sz="4900" b="0" i="0" u="sng" dirty="0">
                <a:effectLst/>
              </a:rPr>
              <a:t>Parameter Passing</a:t>
            </a:r>
            <a:br>
              <a:rPr lang="en-IN" b="0" i="0" dirty="0">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851F1661-60D7-4692-959F-E180D91CD1BE}"/>
              </a:ext>
            </a:extLst>
          </p:cNvPr>
          <p:cNvSpPr>
            <a:spLocks noGrp="1"/>
          </p:cNvSpPr>
          <p:nvPr>
            <p:ph idx="1"/>
          </p:nvPr>
        </p:nvSpPr>
        <p:spPr/>
        <p:txBody>
          <a:bodyPr>
            <a:normAutofit/>
          </a:bodyPr>
          <a:lstStyle/>
          <a:p>
            <a:pPr algn="just"/>
            <a:r>
              <a:rPr lang="en-US" sz="2000" b="0" i="0" dirty="0">
                <a:effectLst/>
              </a:rPr>
              <a:t>The communication medium among procedures is known as parameter passing. </a:t>
            </a:r>
          </a:p>
          <a:p>
            <a:pPr algn="just"/>
            <a:r>
              <a:rPr lang="en-US" sz="2000" b="0" i="0" dirty="0">
                <a:effectLst/>
              </a:rPr>
              <a:t>The values of the variables from a calling procedure are transferred to the called procedure by some mechanism. </a:t>
            </a:r>
          </a:p>
          <a:p>
            <a:pPr algn="just"/>
            <a:r>
              <a:rPr lang="en-US" sz="2000" b="0" i="0" dirty="0">
                <a:effectLst/>
              </a:rPr>
              <a:t>Before moving ahead, first go through some basic terminologies pertaining to the values in a program.</a:t>
            </a:r>
          </a:p>
          <a:p>
            <a:pPr marL="0" indent="0" algn="l">
              <a:buNone/>
            </a:pPr>
            <a:r>
              <a:rPr lang="en-US" sz="2000" b="1" i="0" dirty="0" err="1">
                <a:effectLst/>
              </a:rPr>
              <a:t>r-value</a:t>
            </a:r>
            <a:endParaRPr lang="en-US" sz="2000" b="1" i="0" dirty="0">
              <a:effectLst/>
            </a:endParaRPr>
          </a:p>
          <a:p>
            <a:pPr algn="just"/>
            <a:r>
              <a:rPr lang="en-US" sz="1800" b="0" i="0" dirty="0">
                <a:effectLst/>
              </a:rPr>
              <a:t>The value of an expression is called its </a:t>
            </a:r>
            <a:r>
              <a:rPr lang="en-US" sz="1800" b="0" i="0" dirty="0" err="1">
                <a:effectLst/>
              </a:rPr>
              <a:t>r-value</a:t>
            </a:r>
            <a:r>
              <a:rPr lang="en-US" sz="1800" b="0" i="0" dirty="0">
                <a:effectLst/>
              </a:rPr>
              <a:t>. The value contained in a single variable also becomes an </a:t>
            </a:r>
            <a:r>
              <a:rPr lang="en-US" sz="1800" b="0" i="0" dirty="0" err="1">
                <a:effectLst/>
              </a:rPr>
              <a:t>r-value</a:t>
            </a:r>
            <a:r>
              <a:rPr lang="en-US" sz="1800" b="0" i="0" dirty="0">
                <a:effectLst/>
              </a:rPr>
              <a:t> if it appears on the right-hand side of the assignment operator. </a:t>
            </a:r>
            <a:r>
              <a:rPr lang="en-US" sz="1800" b="0" i="0" dirty="0" err="1">
                <a:effectLst/>
              </a:rPr>
              <a:t>r-values</a:t>
            </a:r>
            <a:r>
              <a:rPr lang="en-US" sz="1800" b="0" i="0" dirty="0">
                <a:effectLst/>
              </a:rPr>
              <a:t> can always be assigned to some other variable.</a:t>
            </a:r>
          </a:p>
          <a:p>
            <a:pPr marL="0" indent="0" algn="l">
              <a:buNone/>
            </a:pPr>
            <a:r>
              <a:rPr lang="en-US" sz="1800" b="1" i="0" dirty="0">
                <a:effectLst/>
              </a:rPr>
              <a:t>l-value</a:t>
            </a:r>
          </a:p>
          <a:p>
            <a:pPr algn="just"/>
            <a:r>
              <a:rPr lang="en-US" sz="1800" b="0" i="0" dirty="0">
                <a:effectLst/>
              </a:rPr>
              <a:t>The location of memory (address) where an expression is stored is known as the l-value of that expression. It always appears at the left hand side of an assignment operator.</a:t>
            </a:r>
          </a:p>
          <a:p>
            <a:pPr marL="0" indent="0" algn="just">
              <a:buNone/>
            </a:pPr>
            <a:endParaRPr lang="en-IN" sz="2000" dirty="0"/>
          </a:p>
        </p:txBody>
      </p:sp>
    </p:spTree>
    <p:extLst>
      <p:ext uri="{BB962C8B-B14F-4D97-AF65-F5344CB8AC3E}">
        <p14:creationId xmlns:p14="http://schemas.microsoft.com/office/powerpoint/2010/main" val="132724967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5827B-E873-4D1D-8295-0D21A84B5C62}"/>
              </a:ext>
            </a:extLst>
          </p:cNvPr>
          <p:cNvSpPr>
            <a:spLocks noGrp="1"/>
          </p:cNvSpPr>
          <p:nvPr>
            <p:ph type="title"/>
          </p:nvPr>
        </p:nvSpPr>
        <p:spPr/>
        <p:txBody>
          <a:bodyPr>
            <a:normAutofit fontScale="90000"/>
          </a:bodyPr>
          <a:lstStyle/>
          <a:p>
            <a:br>
              <a:rPr lang="en-IN" b="0" i="0" dirty="0">
                <a:solidFill>
                  <a:srgbClr val="610B38"/>
                </a:solidFill>
                <a:effectLst/>
                <a:latin typeface="erdana"/>
              </a:rPr>
            </a:br>
            <a:r>
              <a:rPr lang="en-IN" sz="4900" b="0" i="0" u="sng" dirty="0">
                <a:effectLst/>
                <a:latin typeface="+mn-lt"/>
              </a:rPr>
              <a:t>Lexical Phase Error</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DDB3A0CE-AF01-4FB3-8654-45E093B2DE08}"/>
              </a:ext>
            </a:extLst>
          </p:cNvPr>
          <p:cNvSpPr>
            <a:spLocks noGrp="1"/>
          </p:cNvSpPr>
          <p:nvPr>
            <p:ph idx="1"/>
          </p:nvPr>
        </p:nvSpPr>
        <p:spPr/>
        <p:txBody>
          <a:bodyPr>
            <a:normAutofit/>
          </a:bodyPr>
          <a:lstStyle/>
          <a:p>
            <a:pPr algn="just"/>
            <a:r>
              <a:rPr lang="en-US" sz="2000" b="0" i="0" dirty="0">
                <a:effectLst/>
              </a:rPr>
              <a:t>Lexical error is a sequence of characters that does not match the pattern of any token. Lexical phase error is found during the execution of the program. During the lexical analysis phase this type of error can be detected.</a:t>
            </a:r>
          </a:p>
          <a:p>
            <a:pPr marL="0" indent="0" algn="just">
              <a:buNone/>
            </a:pPr>
            <a:r>
              <a:rPr lang="en-US" sz="2000" b="1" i="0" dirty="0">
                <a:effectLst/>
                <a:latin typeface="+mj-lt"/>
              </a:rPr>
              <a:t>Lexical phase error can be:</a:t>
            </a:r>
          </a:p>
          <a:p>
            <a:pPr algn="just">
              <a:buFont typeface="Arial" panose="020B0604020202020204" pitchFamily="34" charset="0"/>
              <a:buChar char="•"/>
            </a:pPr>
            <a:r>
              <a:rPr lang="en-US" sz="2000" b="0" i="0" dirty="0">
                <a:effectLst/>
              </a:rPr>
              <a:t>Spelling error.</a:t>
            </a:r>
          </a:p>
          <a:p>
            <a:pPr algn="just">
              <a:buFont typeface="Arial" panose="020B0604020202020204" pitchFamily="34" charset="0"/>
              <a:buChar char="•"/>
            </a:pPr>
            <a:r>
              <a:rPr lang="en-US" sz="2000" b="0" i="0" dirty="0">
                <a:effectLst/>
              </a:rPr>
              <a:t>Exceeding length of identifier or numeric constants.</a:t>
            </a:r>
          </a:p>
          <a:p>
            <a:pPr algn="just">
              <a:buFont typeface="Arial" panose="020B0604020202020204" pitchFamily="34" charset="0"/>
              <a:buChar char="•"/>
            </a:pPr>
            <a:r>
              <a:rPr lang="en-US" sz="2000" b="0" i="0" dirty="0">
                <a:effectLst/>
              </a:rPr>
              <a:t>Appearance of illegal characters.</a:t>
            </a:r>
          </a:p>
          <a:p>
            <a:pPr algn="just">
              <a:buFont typeface="Arial" panose="020B0604020202020204" pitchFamily="34" charset="0"/>
              <a:buChar char="•"/>
            </a:pPr>
            <a:r>
              <a:rPr lang="en-US" sz="2000" b="0" i="0" dirty="0">
                <a:effectLst/>
              </a:rPr>
              <a:t>To remove the character that should be present.</a:t>
            </a:r>
          </a:p>
          <a:p>
            <a:pPr algn="just">
              <a:buFont typeface="Arial" panose="020B0604020202020204" pitchFamily="34" charset="0"/>
              <a:buChar char="•"/>
            </a:pPr>
            <a:r>
              <a:rPr lang="en-US" sz="2000" b="0" i="0" dirty="0">
                <a:effectLst/>
              </a:rPr>
              <a:t>To replace a character with an incorrect character.</a:t>
            </a:r>
          </a:p>
          <a:p>
            <a:pPr algn="just">
              <a:buFont typeface="Arial" panose="020B0604020202020204" pitchFamily="34" charset="0"/>
              <a:buChar char="•"/>
            </a:pPr>
            <a:r>
              <a:rPr lang="en-US" sz="2000" b="0" i="0" dirty="0">
                <a:effectLst/>
              </a:rPr>
              <a:t>Transposition of two characters.</a:t>
            </a:r>
          </a:p>
          <a:p>
            <a:pPr algn="just"/>
            <a:endParaRPr lang="en-IN" sz="2000" dirty="0"/>
          </a:p>
        </p:txBody>
      </p:sp>
      <p:pic>
        <p:nvPicPr>
          <p:cNvPr id="5" name="Picture 4">
            <a:extLst>
              <a:ext uri="{FF2B5EF4-FFF2-40B4-BE49-F238E27FC236}">
                <a16:creationId xmlns:a16="http://schemas.microsoft.com/office/drawing/2014/main" id="{F716A566-1972-4440-8527-A3719A7A5179}"/>
              </a:ext>
            </a:extLst>
          </p:cNvPr>
          <p:cNvPicPr>
            <a:picLocks noChangeAspect="1"/>
          </p:cNvPicPr>
          <p:nvPr/>
        </p:nvPicPr>
        <p:blipFill>
          <a:blip r:embed="rId2"/>
          <a:stretch>
            <a:fillRect/>
          </a:stretch>
        </p:blipFill>
        <p:spPr>
          <a:xfrm>
            <a:off x="6632554" y="2748596"/>
            <a:ext cx="5032350" cy="2316479"/>
          </a:xfrm>
          <a:prstGeom prst="rect">
            <a:avLst/>
          </a:prstGeom>
        </p:spPr>
      </p:pic>
    </p:spTree>
    <p:extLst>
      <p:ext uri="{BB962C8B-B14F-4D97-AF65-F5344CB8AC3E}">
        <p14:creationId xmlns:p14="http://schemas.microsoft.com/office/powerpoint/2010/main" val="231686108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539AA-6976-4884-A507-6F398BF555CB}"/>
              </a:ext>
            </a:extLst>
          </p:cNvPr>
          <p:cNvSpPr>
            <a:spLocks noGrp="1"/>
          </p:cNvSpPr>
          <p:nvPr>
            <p:ph type="title"/>
          </p:nvPr>
        </p:nvSpPr>
        <p:spPr/>
        <p:txBody>
          <a:bodyPr>
            <a:normAutofit fontScale="90000"/>
          </a:bodyPr>
          <a:lstStyle/>
          <a:p>
            <a:br>
              <a:rPr lang="en-IN" b="0" i="0" dirty="0">
                <a:solidFill>
                  <a:srgbClr val="610B38"/>
                </a:solidFill>
                <a:effectLst/>
                <a:latin typeface="erdana"/>
              </a:rPr>
            </a:br>
            <a:r>
              <a:rPr lang="en-IN" sz="4900" b="0" i="0" u="sng" dirty="0">
                <a:effectLst/>
              </a:rPr>
              <a:t>Syntax Phase Error</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1719D698-DECD-44EC-9D74-361B1AE543F9}"/>
              </a:ext>
            </a:extLst>
          </p:cNvPr>
          <p:cNvSpPr>
            <a:spLocks noGrp="1"/>
          </p:cNvSpPr>
          <p:nvPr>
            <p:ph idx="1"/>
          </p:nvPr>
        </p:nvSpPr>
        <p:spPr/>
        <p:txBody>
          <a:bodyPr/>
          <a:lstStyle/>
          <a:p>
            <a:r>
              <a:rPr lang="en-US" sz="2000" b="0" i="0" dirty="0">
                <a:effectLst/>
              </a:rPr>
              <a:t>Syntax error is found during the execution of the program.</a:t>
            </a:r>
          </a:p>
          <a:p>
            <a:r>
              <a:rPr lang="en-US" sz="2000" b="0" i="0" dirty="0">
                <a:effectLst/>
              </a:rPr>
              <a:t>During the syntax analysis phase, this type of error appears.</a:t>
            </a:r>
            <a:endParaRPr lang="en-US" sz="2000" dirty="0"/>
          </a:p>
          <a:p>
            <a:pPr marL="0" indent="0" algn="just">
              <a:buNone/>
            </a:pPr>
            <a:r>
              <a:rPr lang="en-US" sz="2000" b="0" i="0" dirty="0">
                <a:effectLst/>
              </a:rPr>
              <a:t>Some syntax error can be:</a:t>
            </a:r>
          </a:p>
          <a:p>
            <a:pPr lvl="1" algn="just"/>
            <a:r>
              <a:rPr lang="en-US" sz="2000" b="0" i="0" dirty="0">
                <a:effectLst/>
              </a:rPr>
              <a:t>Error in structure</a:t>
            </a:r>
          </a:p>
          <a:p>
            <a:pPr lvl="1" algn="just"/>
            <a:r>
              <a:rPr lang="en-US" sz="2000" b="0" i="0" dirty="0">
                <a:effectLst/>
              </a:rPr>
              <a:t>Missing operators</a:t>
            </a:r>
          </a:p>
          <a:p>
            <a:pPr lvl="1" algn="just"/>
            <a:r>
              <a:rPr lang="en-US" sz="2000" b="0" i="0" dirty="0">
                <a:effectLst/>
              </a:rPr>
              <a:t>Unbalanced parenthesis</a:t>
            </a:r>
          </a:p>
          <a:p>
            <a:pPr marL="0" indent="0" algn="just">
              <a:buNone/>
            </a:pPr>
            <a:r>
              <a:rPr lang="en-US" sz="2000" b="0" i="0" dirty="0">
                <a:effectLst/>
              </a:rPr>
              <a:t>When an invalid calculation enters into a calculator then a syntax error can also occurs. This can be caused by entering several decimal points in one number or by opening brackets without closing them.</a:t>
            </a:r>
          </a:p>
          <a:p>
            <a:endParaRPr lang="en-IN" dirty="0"/>
          </a:p>
        </p:txBody>
      </p:sp>
    </p:spTree>
    <p:extLst>
      <p:ext uri="{BB962C8B-B14F-4D97-AF65-F5344CB8AC3E}">
        <p14:creationId xmlns:p14="http://schemas.microsoft.com/office/powerpoint/2010/main" val="85113197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771B0-1BF8-4C69-B359-9216E7B3552A}"/>
              </a:ext>
            </a:extLst>
          </p:cNvPr>
          <p:cNvSpPr>
            <a:spLocks noGrp="1"/>
          </p:cNvSpPr>
          <p:nvPr>
            <p:ph type="title"/>
          </p:nvPr>
        </p:nvSpPr>
        <p:spPr/>
        <p:txBody>
          <a:bodyPr>
            <a:normAutofit fontScale="90000"/>
          </a:bodyPr>
          <a:lstStyle/>
          <a:p>
            <a:br>
              <a:rPr lang="en-IN" b="0" i="0" dirty="0">
                <a:solidFill>
                  <a:srgbClr val="610B38"/>
                </a:solidFill>
                <a:effectLst/>
                <a:latin typeface="erdana"/>
              </a:rPr>
            </a:br>
            <a:r>
              <a:rPr lang="en-IN" sz="4900" b="0" i="0" u="sng" dirty="0">
                <a:effectLst/>
              </a:rPr>
              <a:t>Semantic Phase Error</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7B62ECF4-4E0E-4637-850F-0DE4697260E1}"/>
              </a:ext>
            </a:extLst>
          </p:cNvPr>
          <p:cNvSpPr>
            <a:spLocks noGrp="1"/>
          </p:cNvSpPr>
          <p:nvPr>
            <p:ph idx="1"/>
          </p:nvPr>
        </p:nvSpPr>
        <p:spPr/>
        <p:txBody>
          <a:bodyPr>
            <a:normAutofit/>
          </a:bodyPr>
          <a:lstStyle/>
          <a:p>
            <a:pPr algn="just"/>
            <a:r>
              <a:rPr lang="en-US" sz="1900" b="0" i="0" dirty="0">
                <a:effectLst/>
              </a:rPr>
              <a:t>These types of error are detected at compile time.</a:t>
            </a:r>
          </a:p>
          <a:p>
            <a:pPr algn="just"/>
            <a:r>
              <a:rPr lang="en-US" sz="1900" b="0" i="0" dirty="0">
                <a:effectLst/>
              </a:rPr>
              <a:t>During the semantic analysis phase, this type of error appears. </a:t>
            </a:r>
          </a:p>
          <a:p>
            <a:pPr algn="just"/>
            <a:r>
              <a:rPr lang="en-US" sz="1900" b="0" i="0" dirty="0">
                <a:effectLst/>
              </a:rPr>
              <a:t>Most of the compile time errors are scope and declaration error. </a:t>
            </a:r>
            <a:endParaRPr lang="en-US" sz="1900" dirty="0"/>
          </a:p>
          <a:p>
            <a:pPr algn="just"/>
            <a:r>
              <a:rPr lang="en-US" sz="1900" b="1" i="0" dirty="0">
                <a:effectLst/>
              </a:rPr>
              <a:t>For example:</a:t>
            </a:r>
            <a:r>
              <a:rPr lang="en-US" sz="1900" b="0" i="0" dirty="0">
                <a:effectLst/>
              </a:rPr>
              <a:t> undeclared or multiple declared identifiers. Type mismatched is another compile time error.</a:t>
            </a:r>
          </a:p>
          <a:p>
            <a:pPr algn="just"/>
            <a:r>
              <a:rPr lang="en-US" sz="1900" b="0" i="0" dirty="0">
                <a:effectLst/>
              </a:rPr>
              <a:t>The semantic error can arises using the wrong variable or using wrong operator or doing operation in wrong order.</a:t>
            </a:r>
          </a:p>
          <a:p>
            <a:pPr marL="0" indent="0" algn="just">
              <a:buNone/>
            </a:pPr>
            <a:r>
              <a:rPr lang="en-US" sz="2600" b="0" i="0" dirty="0">
                <a:effectLst/>
              </a:rPr>
              <a:t>Some semantic error can be:</a:t>
            </a:r>
          </a:p>
          <a:p>
            <a:pPr lvl="1" algn="just"/>
            <a:r>
              <a:rPr lang="en-US" sz="2000" b="0" i="0" dirty="0">
                <a:solidFill>
                  <a:srgbClr val="000000"/>
                </a:solidFill>
                <a:effectLst/>
                <a:latin typeface="inter-regular"/>
              </a:rPr>
              <a:t>Incompatible types of operands</a:t>
            </a:r>
          </a:p>
          <a:p>
            <a:pPr lvl="1" algn="just"/>
            <a:r>
              <a:rPr lang="en-US" sz="2000" b="0" i="0" dirty="0">
                <a:solidFill>
                  <a:srgbClr val="000000"/>
                </a:solidFill>
                <a:effectLst/>
                <a:latin typeface="inter-regular"/>
              </a:rPr>
              <a:t>Undeclared variable</a:t>
            </a:r>
          </a:p>
          <a:p>
            <a:pPr lvl="1" algn="just"/>
            <a:r>
              <a:rPr lang="en-US" sz="2000" b="0" i="0" dirty="0">
                <a:solidFill>
                  <a:srgbClr val="000000"/>
                </a:solidFill>
                <a:effectLst/>
                <a:latin typeface="inter-regular"/>
              </a:rPr>
              <a:t>Not matching of actual argument with formal argument</a:t>
            </a:r>
          </a:p>
          <a:p>
            <a:endParaRPr lang="en-US" b="0" i="0" dirty="0">
              <a:solidFill>
                <a:srgbClr val="333333"/>
              </a:solidFill>
              <a:effectLst/>
              <a:latin typeface="inter-regular"/>
            </a:endParaRPr>
          </a:p>
          <a:p>
            <a:endParaRPr lang="en-IN" dirty="0"/>
          </a:p>
        </p:txBody>
      </p:sp>
    </p:spTree>
    <p:extLst>
      <p:ext uri="{BB962C8B-B14F-4D97-AF65-F5344CB8AC3E}">
        <p14:creationId xmlns:p14="http://schemas.microsoft.com/office/powerpoint/2010/main" val="215012589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D08BA-67E6-479F-9F82-CF41FA9B2DE5}"/>
              </a:ext>
            </a:extLst>
          </p:cNvPr>
          <p:cNvSpPr>
            <a:spLocks noGrp="1"/>
          </p:cNvSpPr>
          <p:nvPr>
            <p:ph type="title"/>
          </p:nvPr>
        </p:nvSpPr>
        <p:spPr/>
        <p:txBody>
          <a:bodyPr>
            <a:normAutofit fontScale="90000"/>
          </a:bodyPr>
          <a:lstStyle/>
          <a:p>
            <a:br>
              <a:rPr lang="en-IN" sz="4900" b="0" i="0" u="sng" dirty="0">
                <a:effectLst/>
              </a:rPr>
            </a:br>
            <a:r>
              <a:rPr lang="en-IN" sz="4900" b="0" i="0" u="sng" dirty="0">
                <a:effectLst/>
              </a:rPr>
              <a:t>Loop Optimization</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F17263A6-8959-4BDB-A6F5-9364D3EAF587}"/>
              </a:ext>
            </a:extLst>
          </p:cNvPr>
          <p:cNvSpPr>
            <a:spLocks noGrp="1"/>
          </p:cNvSpPr>
          <p:nvPr>
            <p:ph idx="1"/>
          </p:nvPr>
        </p:nvSpPr>
        <p:spPr/>
        <p:txBody>
          <a:bodyPr>
            <a:normAutofit/>
          </a:bodyPr>
          <a:lstStyle/>
          <a:p>
            <a:pPr algn="just"/>
            <a:r>
              <a:rPr lang="en-US" sz="2000" b="0" i="0" dirty="0">
                <a:effectLst/>
              </a:rPr>
              <a:t>Loop optimization is most valuable machine-independent optimization because program's inner loop takes bulk to time of a programmer.</a:t>
            </a:r>
          </a:p>
          <a:p>
            <a:pPr algn="just"/>
            <a:r>
              <a:rPr lang="en-US" sz="2000" b="0" i="0" dirty="0">
                <a:effectLst/>
              </a:rPr>
              <a:t>If we decrease the number of instructions in an inner loop then the running time of a program may be improved even if we increase the amount of code outside that loop.</a:t>
            </a:r>
            <a:endParaRPr lang="en-US" sz="2000" dirty="0"/>
          </a:p>
          <a:p>
            <a:pPr marL="0" indent="0" algn="just">
              <a:buNone/>
            </a:pPr>
            <a:r>
              <a:rPr lang="en-US" sz="2000" b="0" i="0" dirty="0">
                <a:effectLst/>
              </a:rPr>
              <a:t>For loop optimization the following three techniques are important:</a:t>
            </a:r>
          </a:p>
          <a:p>
            <a:pPr lvl="1" algn="just"/>
            <a:r>
              <a:rPr lang="en-US" sz="2000" b="0" i="0" dirty="0">
                <a:effectLst/>
              </a:rPr>
              <a:t>Code motion</a:t>
            </a:r>
          </a:p>
          <a:p>
            <a:pPr lvl="1" algn="just"/>
            <a:r>
              <a:rPr lang="en-US" sz="2000" b="0" i="0" dirty="0">
                <a:effectLst/>
              </a:rPr>
              <a:t>Induction-variable elimination</a:t>
            </a:r>
          </a:p>
          <a:p>
            <a:pPr lvl="1" algn="just"/>
            <a:r>
              <a:rPr lang="en-US" sz="2000" b="0" i="0" dirty="0">
                <a:effectLst/>
              </a:rPr>
              <a:t>Strength reduction</a:t>
            </a:r>
          </a:p>
          <a:p>
            <a:endParaRPr lang="en-IN" dirty="0"/>
          </a:p>
        </p:txBody>
      </p:sp>
    </p:spTree>
    <p:extLst>
      <p:ext uri="{BB962C8B-B14F-4D97-AF65-F5344CB8AC3E}">
        <p14:creationId xmlns:p14="http://schemas.microsoft.com/office/powerpoint/2010/main" val="382927304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8ADCE-2B9D-4BF8-A8B1-A9A59B48DA36}"/>
              </a:ext>
            </a:extLst>
          </p:cNvPr>
          <p:cNvSpPr>
            <a:spLocks noGrp="1"/>
          </p:cNvSpPr>
          <p:nvPr>
            <p:ph type="title"/>
          </p:nvPr>
        </p:nvSpPr>
        <p:spPr/>
        <p:txBody>
          <a:bodyPr/>
          <a:lstStyle/>
          <a:p>
            <a:r>
              <a:rPr lang="en-US" dirty="0"/>
              <a:t>Contd.</a:t>
            </a:r>
            <a:endParaRPr lang="en-IN" dirty="0"/>
          </a:p>
        </p:txBody>
      </p:sp>
      <p:sp>
        <p:nvSpPr>
          <p:cNvPr id="3" name="Content Placeholder 2">
            <a:extLst>
              <a:ext uri="{FF2B5EF4-FFF2-40B4-BE49-F238E27FC236}">
                <a16:creationId xmlns:a16="http://schemas.microsoft.com/office/drawing/2014/main" id="{74FB33DC-2E5B-411E-9E66-F52FDB2C093A}"/>
              </a:ext>
            </a:extLst>
          </p:cNvPr>
          <p:cNvSpPr>
            <a:spLocks noGrp="1"/>
          </p:cNvSpPr>
          <p:nvPr>
            <p:ph idx="1"/>
          </p:nvPr>
        </p:nvSpPr>
        <p:spPr/>
        <p:txBody>
          <a:bodyPr>
            <a:normAutofit/>
          </a:bodyPr>
          <a:lstStyle/>
          <a:p>
            <a:pPr marL="0" indent="0">
              <a:buNone/>
            </a:pPr>
            <a:r>
              <a:rPr lang="en-US" sz="3600" b="0" i="0" u="sng" dirty="0">
                <a:effectLst/>
                <a:latin typeface="+mj-lt"/>
              </a:rPr>
              <a:t>Code motion</a:t>
            </a:r>
          </a:p>
          <a:p>
            <a:r>
              <a:rPr lang="en-US" sz="2200" b="0" i="0" dirty="0">
                <a:effectLst/>
              </a:rPr>
              <a:t>Code motion is used to decrease the amount of code in loop.</a:t>
            </a:r>
          </a:p>
          <a:p>
            <a:r>
              <a:rPr lang="en-US" sz="2200" b="0" i="0" dirty="0">
                <a:effectLst/>
              </a:rPr>
              <a:t> This transformation takes a statement or expression which can be moved outside the loop body without affecting the semantics of the program.</a:t>
            </a:r>
          </a:p>
          <a:p>
            <a:pPr marL="0" indent="0" algn="just">
              <a:buNone/>
            </a:pPr>
            <a:r>
              <a:rPr lang="en-US" sz="2200" b="0" i="0" dirty="0">
                <a:effectLst/>
              </a:rPr>
              <a:t>For example</a:t>
            </a:r>
          </a:p>
          <a:p>
            <a:pPr algn="just"/>
            <a:r>
              <a:rPr lang="en-US" sz="2200" b="0" i="0" dirty="0">
                <a:effectLst/>
              </a:rPr>
              <a:t>In the while statement, the limit-2 equation is a loop invariant equation.</a:t>
            </a:r>
          </a:p>
          <a:p>
            <a:pPr marL="0" indent="0" algn="just">
              <a:buNone/>
            </a:pPr>
            <a:r>
              <a:rPr lang="en-US" sz="2200" i="0" dirty="0">
                <a:effectLst/>
              </a:rPr>
              <a:t>while</a:t>
            </a:r>
            <a:r>
              <a:rPr lang="en-US" sz="2200" b="0" i="0" dirty="0">
                <a:effectLst/>
              </a:rPr>
              <a:t> (</a:t>
            </a:r>
            <a:r>
              <a:rPr lang="en-US" sz="2200" b="0" i="0" dirty="0" err="1">
                <a:effectLst/>
              </a:rPr>
              <a:t>i</a:t>
            </a:r>
            <a:r>
              <a:rPr lang="en-US" sz="2200" b="0" i="0" dirty="0">
                <a:effectLst/>
              </a:rPr>
              <a:t>&lt;=limit-2)    </a:t>
            </a:r>
          </a:p>
          <a:p>
            <a:pPr marL="0" indent="0" algn="just">
              <a:buNone/>
            </a:pPr>
            <a:r>
              <a:rPr lang="en-US" sz="2200" b="0" i="0" dirty="0">
                <a:effectLst/>
              </a:rPr>
              <a:t>After code motion the result is as follows:  </a:t>
            </a:r>
          </a:p>
          <a:p>
            <a:pPr marL="0" indent="0" algn="just">
              <a:buNone/>
            </a:pPr>
            <a:r>
              <a:rPr lang="en-US" sz="2200" b="0" i="0" dirty="0">
                <a:effectLst/>
              </a:rPr>
              <a:t> a= limit-2;  </a:t>
            </a:r>
          </a:p>
          <a:p>
            <a:pPr marL="0" indent="0">
              <a:buNone/>
            </a:pPr>
            <a:endParaRPr lang="en-IN" dirty="0"/>
          </a:p>
        </p:txBody>
      </p:sp>
    </p:spTree>
    <p:extLst>
      <p:ext uri="{BB962C8B-B14F-4D97-AF65-F5344CB8AC3E}">
        <p14:creationId xmlns:p14="http://schemas.microsoft.com/office/powerpoint/2010/main" val="1158995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483BF-3C9D-6447-946F-93043D694575}"/>
              </a:ext>
            </a:extLst>
          </p:cNvPr>
          <p:cNvSpPr>
            <a:spLocks noGrp="1"/>
          </p:cNvSpPr>
          <p:nvPr>
            <p:ph type="title"/>
          </p:nvPr>
        </p:nvSpPr>
        <p:spPr/>
        <p:txBody>
          <a:bodyPr>
            <a:normAutofit/>
          </a:bodyPr>
          <a:lstStyle/>
          <a:p>
            <a:r>
              <a:rPr lang="en-IN" sz="4000" b="1" u="sng" dirty="0"/>
              <a:t>Register allocation issues</a:t>
            </a:r>
            <a:endParaRPr lang="en-US" sz="4000" u="sng" dirty="0"/>
          </a:p>
        </p:txBody>
      </p:sp>
      <p:sp>
        <p:nvSpPr>
          <p:cNvPr id="3" name="Content Placeholder 2">
            <a:extLst>
              <a:ext uri="{FF2B5EF4-FFF2-40B4-BE49-F238E27FC236}">
                <a16:creationId xmlns:a16="http://schemas.microsoft.com/office/drawing/2014/main" id="{BFB7A83C-55F8-B544-83D2-6D22307FD3A0}"/>
              </a:ext>
            </a:extLst>
          </p:cNvPr>
          <p:cNvSpPr>
            <a:spLocks noGrp="1"/>
          </p:cNvSpPr>
          <p:nvPr>
            <p:ph idx="1"/>
          </p:nvPr>
        </p:nvSpPr>
        <p:spPr/>
        <p:txBody>
          <a:bodyPr/>
          <a:lstStyle/>
          <a:p>
            <a:r>
              <a:rPr lang="en-US" dirty="0"/>
              <a:t>The key problem in the code generation is deciding “what value to store in what register”?</a:t>
            </a:r>
          </a:p>
          <a:p>
            <a:r>
              <a:rPr lang="en-US" dirty="0"/>
              <a:t>In register allocation, instructions are consisting of </a:t>
            </a:r>
            <a:r>
              <a:rPr lang="en-US" b="1" dirty="0"/>
              <a:t>Register operands </a:t>
            </a:r>
            <a:r>
              <a:rPr lang="en-US" dirty="0"/>
              <a:t>and </a:t>
            </a:r>
            <a:r>
              <a:rPr lang="en-US" b="1" dirty="0"/>
              <a:t>Memory operands</a:t>
            </a:r>
            <a:r>
              <a:rPr lang="en-US" dirty="0"/>
              <a:t>.</a:t>
            </a:r>
          </a:p>
          <a:p>
            <a:r>
              <a:rPr lang="en-US" b="0" i="0" dirty="0">
                <a:solidFill>
                  <a:srgbClr val="333333"/>
                </a:solidFill>
                <a:effectLst/>
                <a:latin typeface="inter-regular"/>
              </a:rPr>
              <a:t>Register operands can be accessed faster and they are short as compared to memory.</a:t>
            </a:r>
          </a:p>
          <a:p>
            <a:r>
              <a:rPr lang="en-US" dirty="0">
                <a:solidFill>
                  <a:srgbClr val="333333"/>
                </a:solidFill>
                <a:latin typeface="inter-regular"/>
              </a:rPr>
              <a:t>Memory operands can be accessed slower and they are large as compared to register.</a:t>
            </a:r>
            <a:endParaRPr lang="en-US" dirty="0"/>
          </a:p>
        </p:txBody>
      </p:sp>
    </p:spTree>
    <p:extLst>
      <p:ext uri="{BB962C8B-B14F-4D97-AF65-F5344CB8AC3E}">
        <p14:creationId xmlns:p14="http://schemas.microsoft.com/office/powerpoint/2010/main" val="321072163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15B64-0CA8-4AE2-8EC9-A56BABA1C325}"/>
              </a:ext>
            </a:extLst>
          </p:cNvPr>
          <p:cNvSpPr>
            <a:spLocks noGrp="1"/>
          </p:cNvSpPr>
          <p:nvPr>
            <p:ph type="title"/>
          </p:nvPr>
        </p:nvSpPr>
        <p:spPr/>
        <p:txBody>
          <a:bodyPr/>
          <a:lstStyle/>
          <a:p>
            <a:r>
              <a:rPr lang="en-US" dirty="0"/>
              <a:t>Contd..</a:t>
            </a:r>
            <a:endParaRPr lang="en-IN" dirty="0"/>
          </a:p>
        </p:txBody>
      </p:sp>
      <p:sp>
        <p:nvSpPr>
          <p:cNvPr id="3" name="Content Placeholder 2">
            <a:extLst>
              <a:ext uri="{FF2B5EF4-FFF2-40B4-BE49-F238E27FC236}">
                <a16:creationId xmlns:a16="http://schemas.microsoft.com/office/drawing/2014/main" id="{3C1C8A02-BFF0-4D10-BD82-2B586B0AF3A4}"/>
              </a:ext>
            </a:extLst>
          </p:cNvPr>
          <p:cNvSpPr>
            <a:spLocks noGrp="1"/>
          </p:cNvSpPr>
          <p:nvPr>
            <p:ph idx="1"/>
          </p:nvPr>
        </p:nvSpPr>
        <p:spPr/>
        <p:txBody>
          <a:bodyPr>
            <a:normAutofit fontScale="92500" lnSpcReduction="10000"/>
          </a:bodyPr>
          <a:lstStyle/>
          <a:p>
            <a:pPr marL="0" indent="0">
              <a:buNone/>
            </a:pPr>
            <a:r>
              <a:rPr lang="en-US" sz="2800" b="0" i="0" u="sng" dirty="0">
                <a:effectLst/>
                <a:latin typeface="+mj-lt"/>
              </a:rPr>
              <a:t>Induction-variable elimination</a:t>
            </a:r>
          </a:p>
          <a:p>
            <a:pPr algn="just"/>
            <a:r>
              <a:rPr lang="en-US" sz="2400" b="0" i="0" dirty="0">
                <a:effectLst/>
              </a:rPr>
              <a:t>Induction variable elimination is used to replace variable from inner loop.</a:t>
            </a:r>
          </a:p>
          <a:p>
            <a:pPr algn="just"/>
            <a:r>
              <a:rPr lang="en-US" sz="2400" b="0" i="0" dirty="0">
                <a:effectLst/>
              </a:rPr>
              <a:t>It can reduce the number of additions in a loop. </a:t>
            </a:r>
          </a:p>
          <a:p>
            <a:pPr algn="just"/>
            <a:r>
              <a:rPr lang="en-US" sz="2400" b="0" i="0" dirty="0">
                <a:effectLst/>
              </a:rPr>
              <a:t>It improves both code space and run time performance.</a:t>
            </a:r>
          </a:p>
          <a:p>
            <a:pPr marL="0" indent="0">
              <a:buNone/>
            </a:pPr>
            <a:r>
              <a:rPr lang="en-IN" b="0" i="0" u="sng" dirty="0">
                <a:effectLst/>
                <a:latin typeface="+mj-lt"/>
              </a:rPr>
              <a:t>Reduction in Strength</a:t>
            </a:r>
          </a:p>
          <a:p>
            <a:pPr algn="just">
              <a:buFont typeface="Arial" panose="020B0604020202020204" pitchFamily="34" charset="0"/>
              <a:buChar char="•"/>
            </a:pPr>
            <a:r>
              <a:rPr lang="en-US" sz="2400" b="0" i="0" dirty="0">
                <a:effectLst/>
              </a:rPr>
              <a:t>Strength reduction is used to replace the expensive operation by the cheaper once on the target machine.</a:t>
            </a:r>
          </a:p>
          <a:p>
            <a:pPr algn="just">
              <a:buFont typeface="Arial" panose="020B0604020202020204" pitchFamily="34" charset="0"/>
              <a:buChar char="•"/>
            </a:pPr>
            <a:r>
              <a:rPr lang="en-US" sz="2400" b="0" i="0" dirty="0">
                <a:effectLst/>
              </a:rPr>
              <a:t>Addition of a constant is cheaper than a multiplication. So we can replace multiplication with an addition within the loop.</a:t>
            </a:r>
          </a:p>
          <a:p>
            <a:pPr algn="just">
              <a:buFont typeface="Arial" panose="020B0604020202020204" pitchFamily="34" charset="0"/>
              <a:buChar char="•"/>
            </a:pPr>
            <a:r>
              <a:rPr lang="en-US" sz="2400" b="0" i="0" dirty="0">
                <a:effectLst/>
              </a:rPr>
              <a:t>Multiplication is cheaper than exponentiation. So we can replace exponentiation with multiplication within the loop.</a:t>
            </a:r>
          </a:p>
          <a:p>
            <a:pPr marL="0" indent="0">
              <a:buNone/>
            </a:pPr>
            <a:endParaRPr lang="en-IN" sz="2400" b="0" i="0" u="sng" dirty="0">
              <a:effectLst/>
            </a:endParaRPr>
          </a:p>
          <a:p>
            <a:endParaRPr lang="en-IN" dirty="0"/>
          </a:p>
        </p:txBody>
      </p:sp>
    </p:spTree>
    <p:extLst>
      <p:ext uri="{BB962C8B-B14F-4D97-AF65-F5344CB8AC3E}">
        <p14:creationId xmlns:p14="http://schemas.microsoft.com/office/powerpoint/2010/main" val="120832147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5E30A-1826-48AE-A07E-055A70878F63}"/>
              </a:ext>
            </a:extLst>
          </p:cNvPr>
          <p:cNvSpPr>
            <a:spLocks noGrp="1"/>
          </p:cNvSpPr>
          <p:nvPr>
            <p:ph type="title"/>
          </p:nvPr>
        </p:nvSpPr>
        <p:spPr/>
        <p:txBody>
          <a:bodyPr>
            <a:normAutofit fontScale="90000"/>
          </a:bodyPr>
          <a:lstStyle/>
          <a:p>
            <a:br>
              <a:rPr lang="en-US" b="1" i="0" dirty="0">
                <a:solidFill>
                  <a:srgbClr val="000000"/>
                </a:solidFill>
                <a:effectLst/>
                <a:latin typeface="Bitter"/>
              </a:rPr>
            </a:br>
            <a:r>
              <a:rPr lang="en-US" sz="4900" i="0" u="sng" dirty="0">
                <a:effectLst/>
              </a:rPr>
              <a:t>Value numbers and Algebraic laws</a:t>
            </a:r>
            <a:br>
              <a:rPr lang="en-US" b="0" i="0" dirty="0">
                <a:solidFill>
                  <a:srgbClr val="1A202C"/>
                </a:solidFill>
                <a:effectLst/>
                <a:latin typeface="Bitter"/>
              </a:rPr>
            </a:br>
            <a:endParaRPr lang="en-IN" dirty="0"/>
          </a:p>
        </p:txBody>
      </p:sp>
      <p:sp>
        <p:nvSpPr>
          <p:cNvPr id="3" name="Content Placeholder 2">
            <a:extLst>
              <a:ext uri="{FF2B5EF4-FFF2-40B4-BE49-F238E27FC236}">
                <a16:creationId xmlns:a16="http://schemas.microsoft.com/office/drawing/2014/main" id="{E4FFD313-9253-48CC-8214-1C4043DF1436}"/>
              </a:ext>
            </a:extLst>
          </p:cNvPr>
          <p:cNvSpPr>
            <a:spLocks noGrp="1"/>
          </p:cNvSpPr>
          <p:nvPr>
            <p:ph idx="1"/>
          </p:nvPr>
        </p:nvSpPr>
        <p:spPr/>
        <p:txBody>
          <a:bodyPr>
            <a:normAutofit/>
          </a:bodyPr>
          <a:lstStyle/>
          <a:p>
            <a:r>
              <a:rPr lang="en-US" sz="2400" b="0" i="0" dirty="0">
                <a:effectLst/>
              </a:rPr>
              <a:t>A value number is a number associated with each variable used within the basic block. </a:t>
            </a:r>
          </a:p>
          <a:p>
            <a:r>
              <a:rPr lang="en-US" sz="2400" b="0" i="0" dirty="0">
                <a:effectLst/>
              </a:rPr>
              <a:t>It uniquely identifies the place in the basic block where the variable was last assigned a value. </a:t>
            </a:r>
          </a:p>
          <a:p>
            <a:r>
              <a:rPr lang="en-US" sz="2400" b="0" i="0" dirty="0">
                <a:effectLst/>
              </a:rPr>
              <a:t>The value number of all the variables are initialized at the start of the basic block.</a:t>
            </a:r>
          </a:p>
          <a:p>
            <a:r>
              <a:rPr lang="en-US" sz="2400" b="0" i="0" dirty="0">
                <a:effectLst/>
              </a:rPr>
              <a:t>For identifying the common sub-expression in directed acyclic graph a data structure hash table was used and this idea was termed as the value number method.</a:t>
            </a:r>
            <a:endParaRPr lang="en-IN" sz="2400" dirty="0"/>
          </a:p>
        </p:txBody>
      </p:sp>
    </p:spTree>
    <p:extLst>
      <p:ext uri="{BB962C8B-B14F-4D97-AF65-F5344CB8AC3E}">
        <p14:creationId xmlns:p14="http://schemas.microsoft.com/office/powerpoint/2010/main" val="296221966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B917C-680D-47BB-A21C-4AF821229CF8}"/>
              </a:ext>
            </a:extLst>
          </p:cNvPr>
          <p:cNvSpPr>
            <a:spLocks noGrp="1"/>
          </p:cNvSpPr>
          <p:nvPr>
            <p:ph type="title"/>
          </p:nvPr>
        </p:nvSpPr>
        <p:spPr/>
        <p:txBody>
          <a:bodyPr>
            <a:normAutofit fontScale="90000"/>
          </a:bodyPr>
          <a:lstStyle/>
          <a:p>
            <a:br>
              <a:rPr lang="en-IN" b="1" i="0" dirty="0">
                <a:solidFill>
                  <a:srgbClr val="000000"/>
                </a:solidFill>
                <a:effectLst/>
                <a:latin typeface="Bitter"/>
              </a:rPr>
            </a:br>
            <a:r>
              <a:rPr lang="en-IN" sz="4900" i="0" u="sng" dirty="0">
                <a:solidFill>
                  <a:srgbClr val="000000"/>
                </a:solidFill>
                <a:effectLst/>
              </a:rPr>
              <a:t>Algebraic Identities and Laws</a:t>
            </a:r>
            <a:br>
              <a:rPr lang="en-IN" b="0" i="0" dirty="0">
                <a:solidFill>
                  <a:srgbClr val="1A202C"/>
                </a:solidFill>
                <a:effectLst/>
                <a:latin typeface="Bitter"/>
              </a:rPr>
            </a:br>
            <a:endParaRPr lang="en-IN" dirty="0"/>
          </a:p>
        </p:txBody>
      </p:sp>
      <p:sp>
        <p:nvSpPr>
          <p:cNvPr id="3" name="Content Placeholder 2">
            <a:extLst>
              <a:ext uri="{FF2B5EF4-FFF2-40B4-BE49-F238E27FC236}">
                <a16:creationId xmlns:a16="http://schemas.microsoft.com/office/drawing/2014/main" id="{AF88A92B-298E-44F0-842A-D33F0609D3BB}"/>
              </a:ext>
            </a:extLst>
          </p:cNvPr>
          <p:cNvSpPr>
            <a:spLocks noGrp="1"/>
          </p:cNvSpPr>
          <p:nvPr>
            <p:ph idx="1"/>
          </p:nvPr>
        </p:nvSpPr>
        <p:spPr/>
        <p:txBody>
          <a:bodyPr>
            <a:normAutofit/>
          </a:bodyPr>
          <a:lstStyle/>
          <a:p>
            <a:pPr marL="0" indent="0" algn="l">
              <a:buNone/>
            </a:pPr>
            <a:r>
              <a:rPr lang="en-US" sz="2400" b="0" i="0" dirty="0">
                <a:effectLst/>
              </a:rPr>
              <a:t>The value number method discussed above is useful in the implementation of certain optimizations based on algebraic laws. These algebraic are:-</a:t>
            </a:r>
          </a:p>
          <a:p>
            <a:pPr marL="0" indent="0" algn="ctr">
              <a:buNone/>
            </a:pPr>
            <a:r>
              <a:rPr lang="en-US" sz="2400" b="0" i="0" dirty="0">
                <a:effectLst/>
              </a:rPr>
              <a:t>x = x * 1</a:t>
            </a:r>
            <a:br>
              <a:rPr lang="en-US" sz="2400" b="0" i="0" dirty="0">
                <a:effectLst/>
              </a:rPr>
            </a:br>
            <a:r>
              <a:rPr lang="en-US" sz="2400" b="0" i="0" dirty="0">
                <a:effectLst/>
              </a:rPr>
              <a:t>x = x + 0</a:t>
            </a:r>
          </a:p>
          <a:p>
            <a:pPr algn="l"/>
            <a:r>
              <a:rPr lang="en-US" sz="2400" b="1" i="0" dirty="0">
                <a:effectLst/>
              </a:rPr>
              <a:t>Commutativity</a:t>
            </a:r>
            <a:r>
              <a:rPr lang="en-US" sz="2400" b="0" i="0" dirty="0">
                <a:effectLst/>
              </a:rPr>
              <a:t>:- in algebra the addition and multiplication operations are associated </a:t>
            </a:r>
            <a:r>
              <a:rPr lang="en-US" sz="2400" b="0" i="0" dirty="0" err="1">
                <a:effectLst/>
              </a:rPr>
              <a:t>eg</a:t>
            </a:r>
            <a:endParaRPr lang="en-US" sz="2400" b="0" i="0" dirty="0">
              <a:effectLst/>
            </a:endParaRPr>
          </a:p>
          <a:p>
            <a:pPr marL="0" indent="0" algn="ctr">
              <a:buNone/>
            </a:pPr>
            <a:r>
              <a:rPr lang="en-US" sz="2400" b="0" i="0" dirty="0">
                <a:effectLst/>
              </a:rPr>
              <a:t>a + b = b + a</a:t>
            </a:r>
          </a:p>
          <a:p>
            <a:pPr marL="0" indent="0" algn="ctr">
              <a:buNone/>
            </a:pPr>
            <a:r>
              <a:rPr lang="en-US" sz="2400" b="0" i="0" dirty="0">
                <a:effectLst/>
              </a:rPr>
              <a:t>a * b = b * a</a:t>
            </a:r>
          </a:p>
          <a:p>
            <a:pPr algn="l"/>
            <a:r>
              <a:rPr lang="en-US" sz="2400" b="1" i="0" dirty="0">
                <a:effectLst/>
              </a:rPr>
              <a:t>Associativity:-</a:t>
            </a:r>
            <a:endParaRPr lang="en-US" sz="2400" b="0" i="0" dirty="0">
              <a:effectLst/>
            </a:endParaRPr>
          </a:p>
          <a:p>
            <a:pPr marL="0" indent="0" algn="ctr">
              <a:buNone/>
            </a:pPr>
            <a:r>
              <a:rPr lang="en-US" sz="2400" b="0" i="0" dirty="0">
                <a:effectLst/>
              </a:rPr>
              <a:t>a + ( b + c ) = ( a + b ) + c</a:t>
            </a:r>
          </a:p>
          <a:p>
            <a:endParaRPr lang="en-IN" dirty="0"/>
          </a:p>
        </p:txBody>
      </p:sp>
    </p:spTree>
    <p:extLst>
      <p:ext uri="{BB962C8B-B14F-4D97-AF65-F5344CB8AC3E}">
        <p14:creationId xmlns:p14="http://schemas.microsoft.com/office/powerpoint/2010/main" val="21886351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426</TotalTime>
  <Words>7823</Words>
  <Application>Microsoft Office PowerPoint</Application>
  <PresentationFormat>Widescreen</PresentationFormat>
  <Paragraphs>737</Paragraphs>
  <Slides>92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92</vt:i4>
      </vt:variant>
    </vt:vector>
  </HeadingPairs>
  <TitlesOfParts>
    <vt:vector size="101" baseType="lpstr">
      <vt:lpstr>Arial</vt:lpstr>
      <vt:lpstr>Bitter</vt:lpstr>
      <vt:lpstr>Calibri</vt:lpstr>
      <vt:lpstr>Calibri Light</vt:lpstr>
      <vt:lpstr>erdana</vt:lpstr>
      <vt:lpstr>inter-bold</vt:lpstr>
      <vt:lpstr>inter-regular</vt:lpstr>
      <vt:lpstr>Times New Roman</vt:lpstr>
      <vt:lpstr>Office Theme</vt:lpstr>
      <vt:lpstr>  Module 4   </vt:lpstr>
      <vt:lpstr>PowerPoint Presentation</vt:lpstr>
      <vt:lpstr>Issues in Code Generator:</vt:lpstr>
      <vt:lpstr>Input to Code Generator </vt:lpstr>
      <vt:lpstr>Target program</vt:lpstr>
      <vt:lpstr>Memory Management</vt:lpstr>
      <vt:lpstr>Instruction selection </vt:lpstr>
      <vt:lpstr>Contd.</vt:lpstr>
      <vt:lpstr>Register allocation issues</vt:lpstr>
      <vt:lpstr>Use of registers are subdivided into two subproblems:</vt:lpstr>
      <vt:lpstr>Evaluation order </vt:lpstr>
      <vt:lpstr>Position of code generator.</vt:lpstr>
      <vt:lpstr>Target Machine</vt:lpstr>
      <vt:lpstr>Runtime Storage management </vt:lpstr>
      <vt:lpstr>Static Allocation</vt:lpstr>
      <vt:lpstr> Stack allocation </vt:lpstr>
      <vt:lpstr>Basic Blocks</vt:lpstr>
      <vt:lpstr> Basic block construction </vt:lpstr>
      <vt:lpstr> Flow Graph </vt:lpstr>
      <vt:lpstr> Code Generator </vt:lpstr>
      <vt:lpstr> DAG representation for basic blocks </vt:lpstr>
      <vt:lpstr> Algorithm for construction of DAG </vt:lpstr>
      <vt:lpstr>PEEPHOLE OPTIMIZATION</vt:lpstr>
      <vt:lpstr>Characteristics of Peephole Optimization</vt:lpstr>
      <vt:lpstr>Syntax directed Translation Schemes</vt:lpstr>
      <vt:lpstr> Implementation of Syntax directed translation </vt:lpstr>
      <vt:lpstr> Parse tree for SDT: </vt:lpstr>
      <vt:lpstr> Intermediate code </vt:lpstr>
      <vt:lpstr> Intermediate representation </vt:lpstr>
      <vt:lpstr>Postfix Notation</vt:lpstr>
      <vt:lpstr>Example of Postfix Notation</vt:lpstr>
      <vt:lpstr> Parse tree and Syntax tree </vt:lpstr>
      <vt:lpstr>Syntax tree</vt:lpstr>
      <vt:lpstr> Three address code </vt:lpstr>
      <vt:lpstr>  Types of Three-address codes  </vt:lpstr>
      <vt:lpstr>  Example 1  </vt:lpstr>
      <vt:lpstr>  TRIPLETS  </vt:lpstr>
      <vt:lpstr>  Example:  A :=-B*(C/D)  </vt:lpstr>
      <vt:lpstr>Contd..</vt:lpstr>
      <vt:lpstr>    INDIRECT TRIPLETS  </vt:lpstr>
      <vt:lpstr>QUADRUPLES</vt:lpstr>
      <vt:lpstr>  Example:  A :=-B*(C/D)  </vt:lpstr>
      <vt:lpstr>Contd..</vt:lpstr>
      <vt:lpstr>Advantages and Disadvantages of Triplets</vt:lpstr>
      <vt:lpstr>Advantages and Disadvantages of Quadruples</vt:lpstr>
      <vt:lpstr>Translation of Assignment Statements </vt:lpstr>
      <vt:lpstr>   How do they work?  </vt:lpstr>
      <vt:lpstr>Contd..</vt:lpstr>
      <vt:lpstr>Contd.</vt:lpstr>
      <vt:lpstr> Boolean Expressions </vt:lpstr>
      <vt:lpstr>Control Statements</vt:lpstr>
      <vt:lpstr>Contd.</vt:lpstr>
      <vt:lpstr> Postfix Translation </vt:lpstr>
      <vt:lpstr>Contd.</vt:lpstr>
      <vt:lpstr> Array references in arithmetic expressions </vt:lpstr>
      <vt:lpstr> Procedures call </vt:lpstr>
      <vt:lpstr> Declarations </vt:lpstr>
      <vt:lpstr> Case Statements </vt:lpstr>
      <vt:lpstr>Contd.</vt:lpstr>
      <vt:lpstr> Data Structure for Symbol Table </vt:lpstr>
      <vt:lpstr>Symbol Table</vt:lpstr>
      <vt:lpstr> Representing Scope Information </vt:lpstr>
      <vt:lpstr>Implementation of simple Stack allocation scheme</vt:lpstr>
      <vt:lpstr> Storage Allocation </vt:lpstr>
      <vt:lpstr> Storage Allocation </vt:lpstr>
      <vt:lpstr> Static storage allocation </vt:lpstr>
      <vt:lpstr> Stack Storage Allocation </vt:lpstr>
      <vt:lpstr> Heap Storage Allocation </vt:lpstr>
      <vt:lpstr>Module 5</vt:lpstr>
      <vt:lpstr>PRINCIPAL SOURCES OF OPTIMISATION</vt:lpstr>
      <vt:lpstr> Optimization of Basic Blocks </vt:lpstr>
      <vt:lpstr>Structure preserving transformations</vt:lpstr>
      <vt:lpstr>Contd.</vt:lpstr>
      <vt:lpstr>Contd..</vt:lpstr>
      <vt:lpstr> Algebraic transformations </vt:lpstr>
      <vt:lpstr> Global data flow analysis </vt:lpstr>
      <vt:lpstr>Example</vt:lpstr>
      <vt:lpstr> Run-Time Environment </vt:lpstr>
      <vt:lpstr>RUN-TIME ENVIRONMENTS - SOURCE LANGUAGE ISSUES</vt:lpstr>
      <vt:lpstr> Storage Organization </vt:lpstr>
      <vt:lpstr>Storage Allocation strategies </vt:lpstr>
      <vt:lpstr>Contd.</vt:lpstr>
      <vt:lpstr>Contd.</vt:lpstr>
      <vt:lpstr> Parameter Passing </vt:lpstr>
      <vt:lpstr> Lexical Phase Error </vt:lpstr>
      <vt:lpstr> Syntax Phase Error </vt:lpstr>
      <vt:lpstr> Semantic Phase Error </vt:lpstr>
      <vt:lpstr> Loop Optimization </vt:lpstr>
      <vt:lpstr>Contd.</vt:lpstr>
      <vt:lpstr>Contd..</vt:lpstr>
      <vt:lpstr> Value numbers and Algebraic laws </vt:lpstr>
      <vt:lpstr> Algebraic Identities and Laws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ROHAN SHARMA</dc:creator>
  <cp:lastModifiedBy>HARDIK AGARWAL</cp:lastModifiedBy>
  <cp:revision>315</cp:revision>
  <dcterms:created xsi:type="dcterms:W3CDTF">2022-04-04T04:10:04Z</dcterms:created>
  <dcterms:modified xsi:type="dcterms:W3CDTF">2022-04-17T18:48:28Z</dcterms:modified>
</cp:coreProperties>
</file>