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PG5/YDFHB+D7uE78d/FUZqoQ0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p:txBody>
      </p:sp>
      <p:sp>
        <p:nvSpPr>
          <p:cNvPr id="20" name="Google Shape;20;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15"/>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15"/>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15"/>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15"/>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24"/>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Font typeface="Century Gothic"/>
              <a:buNone/>
              <a:defRPr sz="1600"/>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83" name="Google Shape;83;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5"/>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89" name="Google Shape;8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6"/>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6"/>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Font typeface="Century Gothic"/>
              <a:buNone/>
              <a:defRPr/>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5" name="Google Shape;95;p26"/>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96" name="Google Shape;96;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0" name="Google Shape;100;p26"/>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7"/>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7"/>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4" name="Google Shape;104;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8"/>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8"/>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0" name="Google Shape;110;p28"/>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11" name="Google Shape;111;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5" name="Google Shape;115;p28"/>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9"/>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9"/>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9" name="Google Shape;119;p29"/>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20" name="Google Shape;120;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26" name="Google Shape;126;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1"/>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2" name="Google Shape;132;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31" name="Google Shape;31;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37" name="Google Shape;37;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3" name="Google Shape;43;p18"/>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4" name="Google Shape;44;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0" name="Google Shape;50;p19"/>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1" name="Google Shape;51;p19"/>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2" name="Google Shape;52;p19"/>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3" name="Google Shape;53;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8" name="Google Shape;68;p22"/>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None/>
              <a:defRPr sz="16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69" name="Google Shape;69;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23"/>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76" name="Google Shape;76;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4"/>
          <p:cNvGrpSpPr/>
          <p:nvPr/>
        </p:nvGrpSpPr>
        <p:grpSpPr>
          <a:xfrm>
            <a:off x="9206969" y="2963333"/>
            <a:ext cx="2981858" cy="3208867"/>
            <a:chOff x="9206969" y="2963333"/>
            <a:chExt cx="2981858" cy="3208867"/>
          </a:xfrm>
        </p:grpSpPr>
        <p:cxnSp>
          <p:nvCxnSpPr>
            <p:cNvPr id="7" name="Google Shape;7;p14"/>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4"/>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4"/>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4"/>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4"/>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4"/>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idx="1" type="subTitle"/>
          </p:nvPr>
        </p:nvSpPr>
        <p:spPr>
          <a:xfrm>
            <a:off x="684212" y="2537138"/>
            <a:ext cx="6400800" cy="32540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80"/>
              <a:buNone/>
            </a:pPr>
            <a:r>
              <a:rPr lang="en-US">
                <a:solidFill>
                  <a:schemeClr val="lt1"/>
                </a:solidFill>
                <a:latin typeface="Times New Roman"/>
                <a:ea typeface="Times New Roman"/>
                <a:cs typeface="Times New Roman"/>
                <a:sym typeface="Times New Roman"/>
              </a:rPr>
              <a:t>		</a:t>
            </a:r>
            <a:r>
              <a:rPr lang="en-US" sz="3000">
                <a:solidFill>
                  <a:schemeClr val="lt1"/>
                </a:solidFill>
                <a:latin typeface="Times New Roman"/>
                <a:ea typeface="Times New Roman"/>
                <a:cs typeface="Times New Roman"/>
                <a:sym typeface="Times New Roman"/>
              </a:rPr>
              <a:t>Mushroom Prediction</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idx="1" type="body"/>
          </p:nvPr>
        </p:nvSpPr>
        <p:spPr>
          <a:xfrm>
            <a:off x="684212" y="685800"/>
            <a:ext cx="10520408" cy="541878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indent="0" lvl="1" marL="45720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kaggle platform.</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text data.</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rPr lang="en-US">
                <a:solidFill>
                  <a:schemeClr val="lt1"/>
                </a:solidFill>
                <a:latin typeface="Times New Roman"/>
                <a:ea typeface="Times New Roman"/>
                <a:cs typeface="Times New Roman"/>
                <a:sym typeface="Times New Roman"/>
              </a:rPr>
              <a:t>Q 3) </a:t>
            </a:r>
            <a:r>
              <a:rPr lang="en-US" sz="1800">
                <a:solidFill>
                  <a:schemeClr val="lt1"/>
                </a:solidFill>
                <a:latin typeface="Times New Roman"/>
                <a:ea typeface="Times New Roman"/>
                <a:cs typeface="Times New Roman"/>
                <a:sym typeface="Times New Roman"/>
              </a:rPr>
              <a:t>How logs are managed?</a:t>
            </a:r>
            <a:endParaRPr/>
          </a:p>
          <a:p>
            <a:pPr indent="0" lvl="0" marL="0"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indent="0" lvl="0" marL="0"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indent="0" lvl="0" marL="0"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etc.</a:t>
            </a:r>
            <a:endParaRPr/>
          </a:p>
          <a:p>
            <a:pPr indent="0" lvl="1" marL="0" rtl="0" algn="l">
              <a:lnSpc>
                <a:spcPct val="100000"/>
              </a:lnSpc>
              <a:spcBef>
                <a:spcPts val="1000"/>
              </a:spcBef>
              <a:spcAft>
                <a:spcPts val="0"/>
              </a:spcAft>
              <a:buSzPts val="16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idx="1" type="body"/>
          </p:nvPr>
        </p:nvSpPr>
        <p:spPr>
          <a:xfrm>
            <a:off x="684211" y="685800"/>
            <a:ext cx="11074199" cy="630742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960"/>
              </a:spcBef>
              <a:spcAft>
                <a:spcPts val="0"/>
              </a:spcAft>
              <a:buSzPts val="1440"/>
              <a:buNone/>
            </a:pPr>
            <a:r>
              <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4) What techniques were you using for data pre-processing?</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indent="-194309" lvl="1" marL="742950" rtl="0" algn="l">
              <a:lnSpc>
                <a:spcPct val="100000"/>
              </a:lnSpc>
              <a:spcBef>
                <a:spcPts val="960"/>
              </a:spcBef>
              <a:spcAft>
                <a:spcPts val="0"/>
              </a:spcAft>
              <a:buSzPts val="1440"/>
              <a:buNone/>
            </a:pPr>
            <a:r>
              <a:t/>
            </a:r>
            <a:endParaRPr>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idx="1" type="body"/>
          </p:nvPr>
        </p:nvSpPr>
        <p:spPr>
          <a:xfrm>
            <a:off x="684212" y="685800"/>
            <a:ext cx="10765106" cy="593394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40"/>
              <a:buNone/>
            </a:pPr>
            <a:r>
              <a:rPr lang="en-US" sz="1800">
                <a:solidFill>
                  <a:schemeClr val="lt1"/>
                </a:solidFill>
                <a:latin typeface="Times New Roman"/>
                <a:ea typeface="Times New Roman"/>
                <a:cs typeface="Times New Roman"/>
                <a:sym typeface="Times New Roman"/>
              </a:rPr>
              <a:t>Q 5) How training was done or what models were used?</a:t>
            </a:r>
            <a:endParaRPr/>
          </a:p>
          <a:p>
            <a:pPr indent="-285750" lvl="0" marL="285750" rtl="0" algn="l">
              <a:lnSpc>
                <a:spcPct val="100000"/>
              </a:lnSpc>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indent="-285750" lvl="0" marL="285750" rtl="0" algn="l">
              <a:lnSpc>
                <a:spcPct val="100000"/>
              </a:lnSpc>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a:t>
            </a:r>
            <a:r>
              <a:rPr lang="en-US" sz="1800">
                <a:solidFill>
                  <a:schemeClr val="lt1"/>
                </a:solidFill>
                <a:latin typeface="Times New Roman"/>
                <a:ea typeface="Times New Roman"/>
                <a:cs typeface="Times New Roman"/>
                <a:sym typeface="Times New Roman"/>
              </a:rPr>
              <a:t>Decision Tree Classifier, Logistic Regression</a:t>
            </a:r>
            <a:r>
              <a:rPr lang="en-US" sz="1800">
                <a:solidFill>
                  <a:schemeClr val="lt1"/>
                </a:solidFill>
                <a:latin typeface="Times New Roman"/>
                <a:ea typeface="Times New Roman"/>
                <a:cs typeface="Times New Roman"/>
                <a:sym typeface="Times New Roman"/>
              </a:rPr>
              <a:t> were used and we saved that final model .</a:t>
            </a:r>
            <a:endParaRPr sz="1800">
              <a:solidFill>
                <a:schemeClr val="lt1"/>
              </a:solidFill>
              <a:latin typeface="Times New Roman"/>
              <a:ea typeface="Times New Roman"/>
              <a:cs typeface="Times New Roman"/>
              <a:sym typeface="Times New Roman"/>
            </a:endParaRPr>
          </a:p>
          <a:p>
            <a:pPr indent="0" lvl="0" marL="457200" rtl="0" algn="l">
              <a:lnSpc>
                <a:spcPct val="100000"/>
              </a:lnSpc>
              <a:spcBef>
                <a:spcPts val="96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How Prediction was done?</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Our decision tree model progressively classified mushrooms. At each step, a mushroom's characteristic (e.g., cap shape) determined the next branch, ultimately leading to an "edible" or "poisonous" prediction.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idx="1" type="body"/>
          </p:nvPr>
        </p:nvSpPr>
        <p:spPr>
          <a:xfrm>
            <a:off x="684211" y="685800"/>
            <a:ext cx="11125715" cy="3615267"/>
          </a:xfrm>
          <a:prstGeom prst="rect">
            <a:avLst/>
          </a:prstGeom>
          <a:noFill/>
          <a:ln>
            <a:noFill/>
          </a:ln>
        </p:spPr>
        <p:txBody>
          <a:bodyPr anchorCtr="0" anchor="ctr" bIns="45700" lIns="91425" spcFirstLastPara="1" rIns="91425" wrap="square" tIns="45700">
            <a:normAutofit/>
          </a:bodyPr>
          <a:lstStyle/>
          <a:p>
            <a:pPr indent="0" lvl="0" marL="457200" rtl="0" algn="l">
              <a:lnSpc>
                <a:spcPct val="100000"/>
              </a:lnSpc>
              <a:spcBef>
                <a:spcPts val="0"/>
              </a:spcBef>
              <a:spcAft>
                <a:spcPts val="0"/>
              </a:spcAft>
              <a:buNone/>
            </a:pPr>
            <a:r>
              <a:rPr lang="en-US" sz="1800">
                <a:solidFill>
                  <a:schemeClr val="lt1"/>
                </a:solidFill>
                <a:latin typeface="Times New Roman"/>
                <a:ea typeface="Times New Roman"/>
                <a:cs typeface="Times New Roman"/>
                <a:sym typeface="Times New Roman"/>
              </a:rPr>
              <a:t>Q 7) What are the different stages of deployment?</a:t>
            </a:r>
            <a:endParaRPr sz="1800">
              <a:solidFill>
                <a:schemeClr val="lt1"/>
              </a:solidFill>
              <a:latin typeface="Times New Roman"/>
              <a:ea typeface="Times New Roman"/>
              <a:cs typeface="Times New Roman"/>
              <a:sym typeface="Times New Roman"/>
            </a:endParaRPr>
          </a:p>
          <a:p>
            <a:pPr indent="-320040" lvl="1" marL="91440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Prepare &amp; Package: Package application code and leverage AWS services for automated building and version control.</a:t>
            </a:r>
            <a:endParaRPr>
              <a:solidFill>
                <a:schemeClr val="lt1"/>
              </a:solidFill>
              <a:latin typeface="Times New Roman"/>
              <a:ea typeface="Times New Roman"/>
              <a:cs typeface="Times New Roman"/>
              <a:sym typeface="Times New Roman"/>
            </a:endParaRPr>
          </a:p>
          <a:p>
            <a:pPr indent="-320040" lvl="1" marL="91440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Provision &amp; Configure: Choose AWS infrastructure (EC2, Lambda, ECS) and configure everything using CloudFormation or IaC templates.</a:t>
            </a:r>
            <a:endParaRPr>
              <a:solidFill>
                <a:schemeClr val="lt1"/>
              </a:solidFill>
              <a:latin typeface="Times New Roman"/>
              <a:ea typeface="Times New Roman"/>
              <a:cs typeface="Times New Roman"/>
              <a:sym typeface="Times New Roman"/>
            </a:endParaRPr>
          </a:p>
          <a:p>
            <a:pPr indent="-320040" lvl="1" marL="914400" rtl="0" algn="l">
              <a:spcBef>
                <a:spcPts val="960"/>
              </a:spcBef>
              <a:spcAft>
                <a:spcPts val="0"/>
              </a:spcAft>
              <a:buSzPts val="1440"/>
              <a:buChar char="▶"/>
            </a:pPr>
            <a:r>
              <a:rPr lang="en-US">
                <a:solidFill>
                  <a:schemeClr val="lt1"/>
                </a:solidFill>
                <a:latin typeface="Times New Roman"/>
                <a:ea typeface="Times New Roman"/>
                <a:cs typeface="Times New Roman"/>
                <a:sym typeface="Times New Roman"/>
              </a:rPr>
              <a:t>Deploy &amp; Monitor: Deploy application with options like CodeDeploy, monitor its health with CloudWatch, and have a rollback plan ready</a:t>
            </a:r>
            <a:endParaRPr>
              <a:solidFill>
                <a:schemeClr val="lt1"/>
              </a:solidFill>
              <a:latin typeface="Times New Roman"/>
              <a:ea typeface="Times New Roman"/>
              <a:cs typeface="Times New Roman"/>
              <a:sym typeface="Times New Roman"/>
            </a:endParaRPr>
          </a:p>
          <a:p>
            <a:pPr indent="-194310" lvl="0" marL="285750" rtl="0" algn="l">
              <a:lnSpc>
                <a:spcPct val="100000"/>
              </a:lnSpc>
              <a:spcBef>
                <a:spcPts val="960"/>
              </a:spcBef>
              <a:spcAft>
                <a:spcPts val="0"/>
              </a:spcAft>
              <a:buSzPts val="1440"/>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txBox="1"/>
          <p:nvPr>
            <p:ph idx="1" type="body"/>
          </p:nvPr>
        </p:nvSpPr>
        <p:spPr>
          <a:xfrm>
            <a:off x="684212" y="685799"/>
            <a:ext cx="8534400" cy="545742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lang="en-US"/>
              <a:t>					</a:t>
            </a:r>
            <a:r>
              <a:rPr b="1" lang="en-US"/>
              <a:t>	</a:t>
            </a:r>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Objective: </a:t>
            </a:r>
            <a:endParaRPr/>
          </a:p>
          <a:p>
            <a:pPr indent="0" lvl="1" marL="45720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Development of a predictive model for </a:t>
            </a:r>
            <a:r>
              <a:rPr lang="en-US">
                <a:solidFill>
                  <a:schemeClr val="lt1"/>
                </a:solidFill>
                <a:latin typeface="Times New Roman"/>
                <a:ea typeface="Times New Roman"/>
                <a:cs typeface="Times New Roman"/>
                <a:sym typeface="Times New Roman"/>
              </a:rPr>
              <a:t>build a solution that should able to predict which mushroom is poisonous &amp; which is edible.</a:t>
            </a:r>
            <a:endParaRPr>
              <a:solidFill>
                <a:schemeClr val="lt1"/>
              </a:solidFill>
              <a:latin typeface="Times New Roman"/>
              <a:ea typeface="Times New Roman"/>
              <a:cs typeface="Times New Roman"/>
              <a:sym typeface="Times New Roman"/>
            </a:endParaRPr>
          </a:p>
          <a:p>
            <a:pPr indent="0" lvl="1" marL="457200" rtl="0" algn="l">
              <a:lnSpc>
                <a:spcPct val="100000"/>
              </a:lnSpc>
              <a:spcBef>
                <a:spcPts val="960"/>
              </a:spcBef>
              <a:spcAft>
                <a:spcPts val="0"/>
              </a:spcAft>
              <a:buSzPts val="1440"/>
              <a:buNone/>
            </a:pPr>
            <a:r>
              <a:t/>
            </a:r>
            <a:endParaRPr>
              <a:solidFill>
                <a:schemeClr val="lt1"/>
              </a:solidFill>
              <a:latin typeface="Times New Roman"/>
              <a:ea typeface="Times New Roman"/>
              <a:cs typeface="Times New Roman"/>
              <a:sym typeface="Times New Roman"/>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Benefits: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Find which type of </a:t>
            </a:r>
            <a:r>
              <a:rPr lang="en-US">
                <a:solidFill>
                  <a:schemeClr val="lt1"/>
                </a:solidFill>
                <a:latin typeface="Times New Roman"/>
                <a:ea typeface="Times New Roman"/>
                <a:cs typeface="Times New Roman"/>
                <a:sym typeface="Times New Roman"/>
              </a:rPr>
              <a:t>mushroom</a:t>
            </a:r>
            <a:r>
              <a:rPr lang="en-US">
                <a:solidFill>
                  <a:schemeClr val="lt1"/>
                </a:solidFill>
                <a:latin typeface="Times New Roman"/>
                <a:ea typeface="Times New Roman"/>
                <a:cs typeface="Times New Roman"/>
                <a:sym typeface="Times New Roman"/>
              </a:rPr>
              <a:t> is edible.</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Prevent from any food </a:t>
            </a:r>
            <a:r>
              <a:rPr lang="en-US">
                <a:solidFill>
                  <a:schemeClr val="lt1"/>
                </a:solidFill>
                <a:latin typeface="Times New Roman"/>
                <a:ea typeface="Times New Roman"/>
                <a:cs typeface="Times New Roman"/>
                <a:sym typeface="Times New Roman"/>
              </a:rPr>
              <a:t>poisoning.</a:t>
            </a:r>
            <a:endParaRPr>
              <a:solidFill>
                <a:schemeClr val="lt1"/>
              </a:solidFill>
              <a:latin typeface="Times New Roman"/>
              <a:ea typeface="Times New Roman"/>
              <a:cs typeface="Times New Roman"/>
              <a:sym typeface="Times New Roman"/>
            </a:endParaRPr>
          </a:p>
          <a:p>
            <a:pPr indent="0" lvl="0" marL="914400" rtl="0" algn="l">
              <a:lnSpc>
                <a:spcPct val="100000"/>
              </a:lnSpc>
              <a:spcBef>
                <a:spcPts val="960"/>
              </a:spcBef>
              <a:spcAft>
                <a:spcPts val="0"/>
              </a:spcAft>
              <a:buNone/>
            </a:pPr>
            <a:r>
              <a:t/>
            </a:r>
            <a:endParaRPr/>
          </a:p>
          <a:p>
            <a:pPr indent="0" lvl="0" marL="0" rtl="0" algn="l">
              <a:lnSpc>
                <a:spcPct val="100000"/>
              </a:lnSpc>
              <a:spcBef>
                <a:spcPts val="1000"/>
              </a:spcBef>
              <a:spcAft>
                <a:spcPts val="0"/>
              </a:spcAft>
              <a:buSzPts val="1600"/>
              <a:buNone/>
            </a:pPr>
            <a:r>
              <a:t/>
            </a:r>
            <a:endParaRPr/>
          </a:p>
          <a:p>
            <a:pPr indent="0" lvl="0" marL="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idx="1" type="body"/>
          </p:nvPr>
        </p:nvSpPr>
        <p:spPr>
          <a:xfrm>
            <a:off x="684212" y="685800"/>
            <a:ext cx="8534400" cy="571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Sharing Agreement :</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(ex mushroomprediction )</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date stamp(8 digits)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Length of time stamp(6 digits)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indent="-184150" lvl="0" marL="285750" rtl="0" algn="l">
              <a:lnSpc>
                <a:spcPct val="100000"/>
              </a:lnSpc>
              <a:spcBef>
                <a:spcPts val="1000"/>
              </a:spcBef>
              <a:spcAft>
                <a:spcPts val="0"/>
              </a:spcAft>
              <a:buSzPts val="1600"/>
              <a:buFont typeface="Noto Sans Symbols"/>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idx="1" type="body"/>
          </p:nvPr>
        </p:nvSpPr>
        <p:spPr>
          <a:xfrm>
            <a:off x="684212" y="685800"/>
            <a:ext cx="8534400" cy="2058771"/>
          </a:xfrm>
          <a:prstGeom prst="rect">
            <a:avLst/>
          </a:prstGeom>
          <a:noFill/>
          <a:ln>
            <a:noFill/>
          </a:ln>
        </p:spPr>
        <p:txBody>
          <a:bodyPr anchorCtr="0" anchor="ctr" bIns="45700" lIns="91425" spcFirstLastPara="1" rIns="91425" wrap="square" tIns="45700">
            <a:normAutofit/>
          </a:bodyPr>
          <a:lstStyle/>
          <a:p>
            <a:pPr indent="0" lvl="8" marL="365760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indent="-184150" lvl="0" marL="28575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None/>
            </a:pPr>
            <a:r>
              <a:t/>
            </a:r>
            <a:endParaRPr/>
          </a:p>
        </p:txBody>
      </p:sp>
      <p:pic>
        <p:nvPicPr>
          <p:cNvPr id="155" name="Google Shape;155;p4"/>
          <p:cNvPicPr preferRelativeResize="0"/>
          <p:nvPr/>
        </p:nvPicPr>
        <p:blipFill rotWithShape="1">
          <a:blip r:embed="rId3">
            <a:alphaModFix/>
          </a:blip>
          <a:srcRect b="0" l="0" r="0" t="0"/>
          <a:stretch/>
        </p:blipFill>
        <p:spPr>
          <a:xfrm>
            <a:off x="684213" y="1687132"/>
            <a:ext cx="10610560" cy="4778062"/>
          </a:xfrm>
          <a:prstGeom prst="rect">
            <a:avLst/>
          </a:prstGeom>
          <a:noFill/>
          <a:ln>
            <a:noFill/>
          </a:ln>
        </p:spPr>
      </p:pic>
      <p:sp>
        <p:nvSpPr>
          <p:cNvPr id="156" name="Google Shape;156;p4"/>
          <p:cNvSpPr/>
          <p:nvPr/>
        </p:nvSpPr>
        <p:spPr>
          <a:xfrm>
            <a:off x="4799600" y="3080150"/>
            <a:ext cx="1434900" cy="4824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Classification</a:t>
            </a:r>
            <a:endParaRPr sz="1300"/>
          </a:p>
        </p:txBody>
      </p:sp>
      <p:sp>
        <p:nvSpPr>
          <p:cNvPr id="157" name="Google Shape;157;p4"/>
          <p:cNvSpPr/>
          <p:nvPr/>
        </p:nvSpPr>
        <p:spPr>
          <a:xfrm>
            <a:off x="2995225" y="3080150"/>
            <a:ext cx="1434900" cy="4824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Get best model</a:t>
            </a:r>
            <a:endParaRPr sz="1200"/>
          </a:p>
        </p:txBody>
      </p:sp>
      <p:sp>
        <p:nvSpPr>
          <p:cNvPr id="158" name="Google Shape;158;p4"/>
          <p:cNvSpPr/>
          <p:nvPr/>
        </p:nvSpPr>
        <p:spPr>
          <a:xfrm>
            <a:off x="1211550" y="4730850"/>
            <a:ext cx="1434900" cy="414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Model Load</a:t>
            </a:r>
            <a:endParaRPr sz="1200"/>
          </a:p>
        </p:txBody>
      </p:sp>
      <p:sp>
        <p:nvSpPr>
          <p:cNvPr id="159" name="Google Shape;159;p4"/>
          <p:cNvSpPr/>
          <p:nvPr/>
        </p:nvSpPr>
        <p:spPr>
          <a:xfrm>
            <a:off x="2995225" y="4696950"/>
            <a:ext cx="1434900" cy="4824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Classification prediction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idx="1" type="body"/>
          </p:nvPr>
        </p:nvSpPr>
        <p:spPr>
          <a:xfrm>
            <a:off x="703937" y="912750"/>
            <a:ext cx="8534400" cy="6011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Identifying and removing missing values: Missing data points can skew  model's understanding of the relationships between features. I decide to remove entirely, impute missing values (estimate them based on other data), or encode them as a separate category.</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Ensuring data types are consistent: Inconsistent data types (e.g., mixing numbers and text) can lead to errors during model training.</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Encoding categorical variables: Convert text-based features (e.g., cap color, spore print color) into numerical representations the model can interpret.</a:t>
            </a:r>
            <a:endParaRPr/>
          </a:p>
          <a:p>
            <a:pPr indent="0" lvl="0" marL="914400" rtl="0" algn="l">
              <a:lnSpc>
                <a:spcPct val="100000"/>
              </a:lnSpc>
              <a:spcBef>
                <a:spcPts val="96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idx="1" type="body"/>
          </p:nvPr>
        </p:nvSpPr>
        <p:spPr>
          <a:xfrm>
            <a:off x="684212" y="685800"/>
            <a:ext cx="8534400" cy="536727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“mushrooms" is created in the database for inserting the files. If the table is already present then new files are inserted in the same table.</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csv file are inserted in the above-created table. If any file has invalid data type in any of the columns, the file is not loaded in the table </a:t>
            </a:r>
            <a:endParaRPr/>
          </a:p>
          <a:p>
            <a:pPr indent="-184150" lvl="0" marL="285750" rtl="0" algn="l">
              <a:lnSpc>
                <a:spcPct val="100000"/>
              </a:lnSpc>
              <a:spcBef>
                <a:spcPts val="1000"/>
              </a:spcBef>
              <a:spcAft>
                <a:spcPts val="0"/>
              </a:spcAft>
              <a:buSzPts val="16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idx="1" type="body"/>
          </p:nvPr>
        </p:nvSpPr>
        <p:spPr>
          <a:xfrm>
            <a:off x="684211" y="103032"/>
            <a:ext cx="11009805" cy="642655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indent="0" lvl="2" marL="91440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indent="0" lvl="2" marL="91440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1" type="body"/>
          </p:nvPr>
        </p:nvSpPr>
        <p:spPr>
          <a:xfrm>
            <a:off x="684212" y="685800"/>
            <a:ext cx="8534400" cy="5380149"/>
          </a:xfrm>
          <a:prstGeom prst="rect">
            <a:avLst/>
          </a:prstGeom>
          <a:noFill/>
          <a:ln>
            <a:noFill/>
          </a:ln>
        </p:spPr>
        <p:txBody>
          <a:bodyPr anchorCtr="0" anchor="ctr" bIns="45700" lIns="91425" spcFirstLastPara="1" rIns="91425" wrap="square" tIns="45700">
            <a:normAutofit/>
          </a:bodyPr>
          <a:lstStyle/>
          <a:p>
            <a:pPr indent="-285750" lvl="1" marL="742950" rtl="0" algn="l">
              <a:lnSpc>
                <a:spcPct val="100000"/>
              </a:lnSpc>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Classification</a:t>
            </a:r>
            <a:r>
              <a:rPr lang="en-US">
                <a:solidFill>
                  <a:schemeClr val="lt1"/>
                </a:solidFill>
                <a:latin typeface="Times New Roman"/>
                <a:ea typeface="Times New Roman"/>
                <a:cs typeface="Times New Roman"/>
                <a:sym typeface="Times New Roman"/>
              </a:rPr>
              <a:t> – </a:t>
            </a:r>
            <a:endParaRPr>
              <a:solidFill>
                <a:schemeClr val="lt1"/>
              </a:solidFill>
              <a:latin typeface="Times New Roman"/>
              <a:ea typeface="Times New Roman"/>
              <a:cs typeface="Times New Roman"/>
              <a:sym typeface="Times New Roman"/>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To enhance our mushroom edibility prediction, we explored various classification models. These models, like decision trees , support vector machines, Logistic Regression etc. learn from data patterns to categorize new mushrooms. By evaluating different models, we aimed to identify the one that most accurately distinguishes between edible and poisonous varieties based on their characteristics.  </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indent="0" lvl="2" marL="91440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exploring various classification models, we opted for the decision tree approach. This tree-like structure efficiently analyzes mushroom features to classify them as edible or poisonous.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idx="1" type="body"/>
          </p:nvPr>
        </p:nvSpPr>
        <p:spPr>
          <a:xfrm>
            <a:off x="684212" y="685800"/>
            <a:ext cx="8534400" cy="6346065"/>
          </a:xfrm>
          <a:prstGeom prst="rect">
            <a:avLst/>
          </a:prstGeom>
          <a:noFill/>
          <a:ln>
            <a:noFill/>
          </a:ln>
        </p:spPr>
        <p:txBody>
          <a:bodyPr anchorCtr="0" anchor="ctr" bIns="45700" lIns="91425" spcFirstLastPara="1" rIns="91425" wrap="square" tIns="45700">
            <a:normAutofit/>
          </a:bodyPr>
          <a:lstStyle/>
          <a:p>
            <a:pPr indent="-184150" lvl="0" marL="285750" rtl="0" algn="l">
              <a:lnSpc>
                <a:spcPct val="100000"/>
              </a:lnSpc>
              <a:spcBef>
                <a:spcPts val="0"/>
              </a:spcBef>
              <a:spcAft>
                <a:spcPts val="0"/>
              </a:spcAft>
              <a:buSzPts val="1600"/>
              <a:buNone/>
            </a:pPr>
            <a:r>
              <a:t/>
            </a:r>
            <a:endParaRPr>
              <a:solidFill>
                <a:schemeClr val="lt1"/>
              </a:solidFill>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indent="-285750" lvl="2" marL="7429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indent="-285750" lvl="2" marL="7429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indent="-285750" lvl="2" marL="7429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Decision Tree Classifier created during training is loaded  for the preprocessed data is predicted</a:t>
            </a:r>
            <a:endParaRPr/>
          </a:p>
          <a:p>
            <a:pPr indent="-285750" lvl="2" marL="7429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test data. The predictions  are saved in csv format and shared.</a:t>
            </a:r>
            <a:endParaRPr/>
          </a:p>
          <a:p>
            <a:pPr indent="-184150" lvl="0" marL="285750" rtl="0" algn="l">
              <a:lnSpc>
                <a:spcPct val="100000"/>
              </a:lnSpc>
              <a:spcBef>
                <a:spcPts val="1000"/>
              </a:spcBef>
              <a:spcAft>
                <a:spcPts val="0"/>
              </a:spcAft>
              <a:buSzPts val="1600"/>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2021-06-19T13:01:53Z</dcterms:created>
  <dc:creator>Windows 10</dc:creator>
</cp:coreProperties>
</file>