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1430000" cy="6438900"/>
  <p:notesSz cx="11430000" cy="6438900"/>
  <p:embeddedFontLst>
    <p:embeddedFont>
      <p:font typeface="CNRQBQ+SourceSerif4-SemiBold" panose="020B0604020202020204"/>
      <p:regular r:id="rId17"/>
    </p:embeddedFont>
    <p:embeddedFont>
      <p:font typeface="KQPNKO+SourceSans3-Bold" panose="020B0604020202020204"/>
      <p:regular r:id="rId18"/>
    </p:embeddedFont>
    <p:embeddedFont>
      <p:font typeface="TANIMI+SourceSans3-Regular" panose="020B0604020202020204"/>
      <p:regular r:id="rId19"/>
    </p:embeddedFont>
    <p:embeddedFont>
      <p:font typeface="RFOLPP+SourceSerif4-SemiBold" panose="020B0604020202020204"/>
      <p:regular r:id="rId20"/>
    </p:embeddedFont>
    <p:embeddedFont>
      <p:font typeface="HBGQVU+SourceSerif4-SemiBold" panose="020B0604020202020204"/>
      <p:regular r:id="rId21"/>
    </p:embeddedFont>
    <p:embeddedFont>
      <p:font typeface="CDFEEA+SourceSerif4-SemiBold" panose="020B0604020202020204"/>
      <p:regular r:id="rId22"/>
    </p:embeddedFont>
    <p:embeddedFont>
      <p:font typeface="NLPOKD+SourceSans3-Regular" panose="020B0604020202020204"/>
      <p:regular r:id="rId23"/>
    </p:embeddedFont>
    <p:embeddedFont>
      <p:font typeface="USQGLL+SourceSerif4-SemiBold" panose="020B0604020202020204"/>
      <p:regular r:id="rId24"/>
    </p:embeddedFont>
    <p:embeddedFont>
      <p:font typeface="CWFSGR+SourceSans3-Bold" panose="020B0604020202020204"/>
      <p:regular r:id="rId25"/>
    </p:embeddedFont>
    <p:embeddedFont>
      <p:font typeface="TDEOSL+SourceSerif4-SemiBold" panose="020B0604020202020204"/>
      <p:regular r:id="rId26"/>
    </p:embeddedFont>
    <p:embeddedFont>
      <p:font typeface="QETPSU+SourceSans3-Bold" panose="020B0604020202020204"/>
      <p:regular r:id="rId27"/>
    </p:embeddedFont>
    <p:embeddedFont>
      <p:font typeface="LFSVJV+SourceSerif4-Bold" panose="020B0604020202020204"/>
      <p:regular r:id="rId28"/>
    </p:embeddedFont>
    <p:embeddedFont>
      <p:font typeface="AUMVCD+SourceSans3-Regular" panose="020B0604020202020204"/>
      <p:regular r:id="rId29"/>
    </p:embeddedFont>
    <p:embeddedFont>
      <p:font typeface="OMFFME+SourceSerif4-SemiBold" panose="020B0604020202020204"/>
      <p:regular r:id="rId30"/>
    </p:embeddedFont>
    <p:embeddedFont>
      <p:font typeface="TGTBUF+SourceSans3-Regular" panose="020B0604020202020204"/>
      <p:regular r:id="rId31"/>
    </p:embeddedFont>
    <p:embeddedFont>
      <p:font typeface="EEJRCA+SourceSans3-Bold" panose="020B0604020202020204"/>
      <p:regular r:id="rId32"/>
    </p:embeddedFont>
    <p:embeddedFont>
      <p:font typeface="PRFRWQ+SourceSans3-Regular" panose="020B0604020202020204"/>
      <p:regular r:id="rId33"/>
    </p:embeddedFont>
    <p:embeddedFont>
      <p:font typeface="NGEPAP+SourceSerif4-SemiBold" panose="020B0604020202020204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DNFUKB+SourceSans3-Bold" panose="020B0604020202020204"/>
      <p:regular r:id="rId39"/>
    </p:embeddedFont>
    <p:embeddedFont>
      <p:font typeface="INMHME+SourceSerif4-Bold" panose="020B0604020202020204"/>
      <p:regular r:id="rId40"/>
    </p:embeddedFont>
    <p:embeddedFont>
      <p:font typeface="GAONSW+SourceSerif4-SemiBold" panose="020B0604020202020204"/>
      <p:regular r:id="rId41"/>
    </p:embeddedFont>
    <p:embeddedFont>
      <p:font typeface="JPWNQG+SourceSans3-Bold" panose="020B0604020202020204"/>
      <p:regular r:id="rId42"/>
    </p:embeddedFont>
    <p:embeddedFont>
      <p:font typeface="NHDUOU+SourceSans3-Regular" panose="020B0604020202020204"/>
      <p:regular r:id="rId43"/>
    </p:embeddedFont>
    <p:embeddedFont>
      <p:font typeface="UBUDBV+SourceSerif4-SemiBold" panose="020B0604020202020204"/>
      <p:regular r:id="rId44"/>
    </p:embeddedFont>
    <p:embeddedFont>
      <p:font typeface="HRJNMJ+SourceSerif4-SemiBold" panose="020B0604020202020204"/>
      <p:regular r:id="rId45"/>
    </p:embeddedFont>
    <p:embeddedFont>
      <p:font typeface="GQIIIM+SourceSerif4-SemiBold" panose="020B0604020202020204"/>
      <p:regular r:id="rId46"/>
    </p:embeddedFont>
    <p:embeddedFont>
      <p:font typeface="LLMTUE+SourceSerif4-SemiBold" panose="020B0604020202020204"/>
      <p:regular r:id="rId47"/>
    </p:embeddedFont>
    <p:embeddedFont>
      <p:font typeface="UGCSIR+OpenSans-Regular" panose="020B0604020202020204"/>
      <p:regular r:id="rId48"/>
    </p:embeddedFont>
    <p:embeddedFont>
      <p:font typeface="DKPURP+SourceSans3-Regular" panose="020B0604020202020204"/>
      <p:regular r:id="rId49"/>
    </p:embeddedFont>
    <p:embeddedFont>
      <p:font typeface="VEGSKE+SourceSans3-Bold" panose="020B0604020202020204"/>
      <p:regular r:id="rId50"/>
    </p:embeddedFont>
    <p:embeddedFont>
      <p:font typeface="EVJOUT+SourceSans3-Regular" panose="020B0604020202020204"/>
      <p:regular r:id="rId51"/>
    </p:embeddedFont>
    <p:embeddedFont>
      <p:font typeface="MEGUVJ+SourceSans3-Bold" panose="020B0604020202020204"/>
      <p:regular r:id="rId52"/>
    </p:embeddedFont>
    <p:embeddedFont>
      <p:font typeface="VJUMLR+SourceSerif4-SemiBold" panose="020B0604020202020204"/>
      <p:regular r:id="rId53"/>
    </p:embeddedFont>
    <p:embeddedFont>
      <p:font typeface="TTGQDG+SourceSans3-Regular" panose="020B0604020202020204"/>
      <p:regular r:id="rId54"/>
    </p:embeddedFont>
    <p:embeddedFont>
      <p:font typeface="OQPJBC+SourceSans3-Regular" panose="020B0604020202020204"/>
      <p:regular r:id="rId55"/>
    </p:embeddedFont>
    <p:embeddedFont>
      <p:font typeface="CBGTNV+SourceSans3-Bold" panose="020B0604020202020204"/>
      <p:regular r:id="rId56"/>
    </p:embeddedFont>
    <p:embeddedFont>
      <p:font typeface="GEGCIA+SourceSans3-Bold" panose="020B0604020202020204"/>
      <p:regular r:id="rId57"/>
    </p:embeddedFont>
    <p:embeddedFont>
      <p:font typeface="CDITGA+SourceSerif4-SemiBold" panose="020B0604020202020204"/>
      <p:regular r:id="rId58"/>
    </p:embeddedFont>
    <p:embeddedFont>
      <p:font typeface="PDJKRV+SourceSerif4-SemiBold" panose="020B0604020202020204"/>
      <p:regular r:id="rId59"/>
    </p:embeddedFont>
  </p:embeddedFontLst>
  <p:custDataLst>
    <p:tags r:id="rId60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952" y="2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font" Target="fonts/font31.fntdata"/><Relationship Id="rId50" Type="http://schemas.openxmlformats.org/officeDocument/2006/relationships/font" Target="fonts/font34.fntdata"/><Relationship Id="rId55" Type="http://schemas.openxmlformats.org/officeDocument/2006/relationships/font" Target="fonts/font3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font" Target="fonts/font25.fntdata"/><Relationship Id="rId54" Type="http://schemas.openxmlformats.org/officeDocument/2006/relationships/font" Target="fonts/font3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font" Target="fonts/font29.fntdata"/><Relationship Id="rId53" Type="http://schemas.openxmlformats.org/officeDocument/2006/relationships/font" Target="fonts/font37.fntdata"/><Relationship Id="rId58" Type="http://schemas.openxmlformats.org/officeDocument/2006/relationships/font" Target="fonts/font4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font" Target="fonts/font33.fntdata"/><Relationship Id="rId57" Type="http://schemas.openxmlformats.org/officeDocument/2006/relationships/font" Target="fonts/font41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52" Type="http://schemas.openxmlformats.org/officeDocument/2006/relationships/font" Target="fonts/font36.fntdata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font" Target="fonts/font32.fntdata"/><Relationship Id="rId56" Type="http://schemas.openxmlformats.org/officeDocument/2006/relationships/font" Target="fonts/font4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font" Target="fonts/font30.fntdata"/><Relationship Id="rId59" Type="http://schemas.openxmlformats.org/officeDocument/2006/relationships/font" Target="fonts/font4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23828" y="2335720"/>
            <a:ext cx="4918710" cy="1168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65">
                <a:solidFill>
                  <a:srgbClr val="000000"/>
                </a:solidFill>
                <a:latin typeface="PDJKRV+SourceSerif4-SemiBold"/>
                <a:cs typeface="PDJKRV+SourceSerif4-SemiBold"/>
              </a:rPr>
              <a:t>Housing</a:t>
            </a:r>
            <a:r>
              <a:rPr sz="3350" spc="-119">
                <a:solidFill>
                  <a:srgbClr val="000000"/>
                </a:solidFill>
                <a:latin typeface="PDJKRV+SourceSerif4-SemiBold"/>
                <a:cs typeface="PDJKRV+SourceSerif4-SemiBold"/>
              </a:rPr>
              <a:t> </a:t>
            </a:r>
            <a:r>
              <a:rPr sz="3350" spc="-92">
                <a:solidFill>
                  <a:srgbClr val="000000"/>
                </a:solidFill>
                <a:latin typeface="PDJKRV+SourceSerif4-SemiBold"/>
                <a:cs typeface="PDJKRV+SourceSerif4-SemiBold"/>
              </a:rPr>
              <a:t>Hub </a:t>
            </a:r>
            <a:r>
              <a:rPr sz="3350">
                <a:solidFill>
                  <a:srgbClr val="000000"/>
                </a:solidFill>
                <a:latin typeface="PDJKRV+SourceSerif4-SemiBold"/>
                <a:cs typeface="PDJKRV+SourceSerif4-SemiBold"/>
              </a:rPr>
              <a:t>:</a:t>
            </a:r>
            <a:r>
              <a:rPr sz="3350" spc="-191">
                <a:solidFill>
                  <a:srgbClr val="000000"/>
                </a:solidFill>
                <a:latin typeface="PDJKRV+SourceSerif4-SemiBold"/>
                <a:cs typeface="PDJKRV+SourceSerif4-SemiBold"/>
              </a:rPr>
              <a:t> </a:t>
            </a:r>
            <a:r>
              <a:rPr sz="3350">
                <a:solidFill>
                  <a:srgbClr val="000000"/>
                </a:solidFill>
                <a:latin typeface="PDJKRV+SourceSerif4-SemiBold"/>
                <a:cs typeface="PDJKRV+SourceSerif4-SemiBold"/>
              </a:rPr>
              <a:t>A</a:t>
            </a:r>
            <a:r>
              <a:rPr sz="3350" spc="-181">
                <a:solidFill>
                  <a:srgbClr val="000000"/>
                </a:solidFill>
                <a:latin typeface="PDJKRV+SourceSerif4-SemiBold"/>
                <a:cs typeface="PDJKRV+SourceSerif4-SemiBold"/>
              </a:rPr>
              <a:t> </a:t>
            </a:r>
            <a:r>
              <a:rPr sz="3350" spc="-52">
                <a:solidFill>
                  <a:srgbClr val="000000"/>
                </a:solidFill>
                <a:latin typeface="PDJKRV+SourceSerif4-SemiBold"/>
                <a:cs typeface="PDJKRV+SourceSerif4-SemiBold"/>
              </a:rPr>
              <a:t>Society</a:t>
            </a:r>
          </a:p>
          <a:p>
            <a:pPr marL="0" marR="0">
              <a:lnSpc>
                <a:spcPts val="4275"/>
              </a:lnSpc>
              <a:spcBef>
                <a:spcPct val="0"/>
              </a:spcBef>
              <a:spcAft>
                <a:spcPct val="0"/>
              </a:spcAft>
            </a:pPr>
            <a:r>
              <a:rPr sz="3350" spc="-57">
                <a:solidFill>
                  <a:srgbClr val="000000"/>
                </a:solidFill>
                <a:latin typeface="PDJKRV+SourceSerif4-SemiBold"/>
                <a:cs typeface="PDJKRV+SourceSerif4-SemiBold"/>
              </a:rPr>
              <a:t>Coordination</a:t>
            </a:r>
            <a:r>
              <a:rPr sz="3350" spc="575">
                <a:solidFill>
                  <a:srgbClr val="000000"/>
                </a:solidFill>
                <a:latin typeface="PDJKRV+SourceSerif4-SemiBold"/>
                <a:cs typeface="PDJKRV+SourceSerif4-SemiBold"/>
              </a:rPr>
              <a:t> </a:t>
            </a:r>
            <a:r>
              <a:rPr sz="3350" spc="-80">
                <a:solidFill>
                  <a:srgbClr val="000000"/>
                </a:solidFill>
                <a:latin typeface="PDJKRV+SourceSerif4-SemiBold"/>
                <a:cs typeface="PDJKRV+SourceSerif4-SemiBold"/>
              </a:rPr>
              <a:t>System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7579" y="479869"/>
            <a:ext cx="3024616" cy="510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1600" spc="-60" dirty="0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Class</a:t>
            </a:r>
            <a:r>
              <a:rPr sz="1600" spc="-131" dirty="0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 </a:t>
            </a:r>
            <a:r>
              <a:rPr sz="1600" spc="-65" dirty="0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836" y="9290886"/>
            <a:ext cx="9453892" cy="592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2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6">
                <a:solidFill>
                  <a:srgbClr val="272525"/>
                </a:solidFill>
                <a:latin typeface="GEGCIA+SourceSans3-Bold"/>
                <a:cs typeface="GEGCIA+SourceSans3-Bold"/>
              </a:rPr>
              <a:t>Class</a:t>
            </a:r>
            <a:r>
              <a:rPr sz="1450" spc="-104">
                <a:solidFill>
                  <a:srgbClr val="272525"/>
                </a:solidFill>
                <a:latin typeface="GEGCIA+SourceSans3-Bold"/>
                <a:cs typeface="GEGCIA+SourceSans3-Bold"/>
              </a:rPr>
              <a:t> </a:t>
            </a:r>
            <a:r>
              <a:rPr sz="1450" spc="-43">
                <a:solidFill>
                  <a:srgbClr val="272525"/>
                </a:solidFill>
                <a:latin typeface="GEGCIA+SourceSans3-Bold"/>
                <a:cs typeface="GEGCIA+SourceSans3-Bold"/>
              </a:rPr>
              <a:t>Diagram:</a:t>
            </a:r>
            <a:r>
              <a:rPr sz="1450" spc="-99">
                <a:solidFill>
                  <a:srgbClr val="272525"/>
                </a:solidFill>
                <a:latin typeface="GEGCIA+SourceSans3-Bold"/>
                <a:cs typeface="GEGCIA+SourceSans3-Bold"/>
              </a:rPr>
              <a:t> </a:t>
            </a:r>
            <a:r>
              <a:rPr sz="1450" spc="-41">
                <a:solidFill>
                  <a:srgbClr val="272525"/>
                </a:solidFill>
                <a:latin typeface="OQPJBC+SourceSans3-Regular"/>
                <a:cs typeface="OQPJBC+SourceSans3-Regular"/>
              </a:rPr>
              <a:t>Represents</a:t>
            </a:r>
            <a:r>
              <a:rPr sz="1450" spc="-26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36">
                <a:solidFill>
                  <a:srgbClr val="272525"/>
                </a:solidFill>
                <a:latin typeface="OQPJBC+SourceSans3-Regular"/>
                <a:cs typeface="OQPJBC+SourceSans3-Regular"/>
              </a:rPr>
              <a:t>the</a:t>
            </a:r>
            <a:r>
              <a:rPr sz="1450" spc="-33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47">
                <a:solidFill>
                  <a:srgbClr val="272525"/>
                </a:solidFill>
                <a:latin typeface="OQPJBC+SourceSans3-Regular"/>
                <a:cs typeface="OQPJBC+SourceSans3-Regular"/>
              </a:rPr>
              <a:t>system's</a:t>
            </a:r>
            <a:r>
              <a:rPr sz="1450" spc="-20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51">
                <a:solidFill>
                  <a:srgbClr val="272525"/>
                </a:solidFill>
                <a:latin typeface="OQPJBC+SourceSans3-Regular"/>
                <a:cs typeface="OQPJBC+SourceSans3-Regular"/>
              </a:rPr>
              <a:t>static</a:t>
            </a:r>
            <a:r>
              <a:rPr sz="1450" spc="-17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42">
                <a:solidFill>
                  <a:srgbClr val="272525"/>
                </a:solidFill>
                <a:latin typeface="OQPJBC+SourceSans3-Regular"/>
                <a:cs typeface="OQPJBC+SourceSans3-Regular"/>
              </a:rPr>
              <a:t>structure,</a:t>
            </a:r>
            <a:r>
              <a:rPr sz="1450" spc="-23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36">
                <a:solidFill>
                  <a:srgbClr val="272525"/>
                </a:solidFill>
                <a:latin typeface="OQPJBC+SourceSans3-Regular"/>
                <a:cs typeface="OQPJBC+SourceSans3-Regular"/>
              </a:rPr>
              <a:t>defining</a:t>
            </a:r>
            <a:r>
              <a:rPr sz="1450" spc="-49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62">
                <a:solidFill>
                  <a:srgbClr val="272525"/>
                </a:solidFill>
                <a:latin typeface="OQPJBC+SourceSans3-Regular"/>
                <a:cs typeface="OQPJBC+SourceSans3-Regular"/>
              </a:rPr>
              <a:t>'User,'</a:t>
            </a:r>
            <a:r>
              <a:rPr sz="1450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57">
                <a:solidFill>
                  <a:srgbClr val="272525"/>
                </a:solidFill>
                <a:latin typeface="OQPJBC+SourceSans3-Regular"/>
                <a:cs typeface="OQPJBC+SourceSans3-Regular"/>
              </a:rPr>
              <a:t>'DataProcessor,'</a:t>
            </a:r>
            <a:r>
              <a:rPr sz="1450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OQPJBC+SourceSans3-Regular"/>
                <a:cs typeface="OQPJBC+SourceSans3-Regular"/>
              </a:rPr>
              <a:t>and</a:t>
            </a:r>
            <a:r>
              <a:rPr sz="1450" spc="-32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42">
                <a:solidFill>
                  <a:srgbClr val="272525"/>
                </a:solidFill>
                <a:latin typeface="OQPJBC+SourceSans3-Regular"/>
                <a:cs typeface="OQPJBC+SourceSans3-Regular"/>
              </a:rPr>
              <a:t>'ReportGenerator'</a:t>
            </a:r>
            <a:r>
              <a:rPr sz="1450" spc="-23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38">
                <a:solidFill>
                  <a:srgbClr val="272525"/>
                </a:solidFill>
                <a:latin typeface="OQPJBC+SourceSans3-Regular"/>
                <a:cs typeface="OQPJBC+SourceSans3-Regular"/>
              </a:rPr>
              <a:t>classes</a:t>
            </a:r>
            <a:r>
              <a:rPr sz="1450" spc="-29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OQPJBC+SourceSans3-Regular"/>
                <a:cs typeface="OQPJBC+SourceSans3-Regular"/>
              </a:rPr>
              <a:t>and</a:t>
            </a:r>
            <a:r>
              <a:rPr sz="1450" spc="-32">
                <a:solidFill>
                  <a:srgbClr val="272525"/>
                </a:solidFill>
                <a:latin typeface="OQPJBC+SourceSans3-Regular"/>
                <a:cs typeface="OQPJBC+SourceSans3-Regular"/>
              </a:rPr>
              <a:t> </a:t>
            </a:r>
            <a:r>
              <a:rPr sz="1450" spc="-36">
                <a:solidFill>
                  <a:srgbClr val="272525"/>
                </a:solidFill>
                <a:latin typeface="OQPJBC+SourceSans3-Regular"/>
                <a:cs typeface="OQPJBC+SourceSans3-Regular"/>
              </a:rPr>
              <a:t>their</a:t>
            </a:r>
          </a:p>
          <a:p>
            <a:pPr marL="12" marR="0">
              <a:lnSpc>
                <a:spcPts val="2042"/>
              </a:lnSpc>
              <a:spcBef>
                <a:spcPts val="332"/>
              </a:spcBef>
              <a:spcAft>
                <a:spcPct val="0"/>
              </a:spcAft>
            </a:pPr>
            <a:r>
              <a:rPr sz="1450" spc="-41">
                <a:solidFill>
                  <a:srgbClr val="272525"/>
                </a:solidFill>
                <a:latin typeface="OQPJBC+SourceSans3-Regular"/>
                <a:cs typeface="OQPJBC+SourceSans3-Regular"/>
              </a:rPr>
              <a:t>interactions.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92" y="0"/>
            <a:ext cx="7416823" cy="6438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1430000" cy="8458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479869"/>
            <a:ext cx="3972306" cy="6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58">
                <a:solidFill>
                  <a:srgbClr val="000000"/>
                </a:solidFill>
                <a:latin typeface="RFOLPP+SourceSerif4-SemiBold"/>
                <a:cs typeface="RFOLPP+SourceSerif4-SemiBold"/>
              </a:rPr>
              <a:t>Data</a:t>
            </a:r>
            <a:r>
              <a:rPr sz="3350" spc="-126">
                <a:solidFill>
                  <a:srgbClr val="000000"/>
                </a:solidFill>
                <a:latin typeface="RFOLPP+SourceSerif4-SemiBold"/>
                <a:cs typeface="RFOLPP+SourceSerif4-SemiBold"/>
              </a:rPr>
              <a:t> </a:t>
            </a:r>
            <a:r>
              <a:rPr sz="3350" spc="-61">
                <a:solidFill>
                  <a:srgbClr val="000000"/>
                </a:solidFill>
                <a:latin typeface="RFOLPP+SourceSerif4-SemiBold"/>
                <a:cs typeface="RFOLPP+SourceSerif4-SemiBold"/>
              </a:rPr>
              <a:t>Flow</a:t>
            </a:r>
            <a:r>
              <a:rPr sz="3350" spc="-120">
                <a:solidFill>
                  <a:srgbClr val="000000"/>
                </a:solidFill>
                <a:latin typeface="RFOLPP+SourceSerif4-SemiBold"/>
                <a:cs typeface="RFOLPP+SourceSerif4-SemiBold"/>
              </a:rPr>
              <a:t> </a:t>
            </a:r>
            <a:r>
              <a:rPr sz="3350" spc="-64">
                <a:solidFill>
                  <a:srgbClr val="000000"/>
                </a:solidFill>
                <a:latin typeface="RFOLPP+SourceSerif4-SemiBold"/>
                <a:cs typeface="RFOLPP+SourceSerif4-Semi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836" y="7671636"/>
            <a:ext cx="9982352" cy="297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2"/>
              </a:lnSpc>
              <a:spcBef>
                <a:spcPct val="0"/>
              </a:spcBef>
              <a:spcAft>
                <a:spcPct val="0"/>
              </a:spcAft>
            </a:pPr>
            <a:r>
              <a:rPr sz="1450" spc="-55">
                <a:solidFill>
                  <a:srgbClr val="272525"/>
                </a:solidFill>
                <a:latin typeface="CWFSGR+SourceSans3-Bold"/>
                <a:cs typeface="CWFSGR+SourceSans3-Bold"/>
              </a:rPr>
              <a:t>Data</a:t>
            </a:r>
            <a:r>
              <a:rPr sz="1450" spc="-86">
                <a:solidFill>
                  <a:srgbClr val="272525"/>
                </a:solidFill>
                <a:latin typeface="CWFSGR+SourceSans3-Bold"/>
                <a:cs typeface="CWFSGR+SourceSans3-Bold"/>
              </a:rPr>
              <a:t> </a:t>
            </a:r>
            <a:r>
              <a:rPr sz="1450" spc="-40">
                <a:solidFill>
                  <a:srgbClr val="272525"/>
                </a:solidFill>
                <a:latin typeface="CWFSGR+SourceSans3-Bold"/>
                <a:cs typeface="CWFSGR+SourceSans3-Bold"/>
              </a:rPr>
              <a:t>Flow</a:t>
            </a:r>
            <a:r>
              <a:rPr sz="1450" spc="-105">
                <a:solidFill>
                  <a:srgbClr val="272525"/>
                </a:solidFill>
                <a:latin typeface="CWFSGR+SourceSans3-Bold"/>
                <a:cs typeface="CWFSGR+SourceSans3-Bold"/>
              </a:rPr>
              <a:t> </a:t>
            </a:r>
            <a:r>
              <a:rPr sz="1450" spc="-43">
                <a:solidFill>
                  <a:srgbClr val="272525"/>
                </a:solidFill>
                <a:latin typeface="CWFSGR+SourceSans3-Bold"/>
                <a:cs typeface="CWFSGR+SourceSans3-Bold"/>
              </a:rPr>
              <a:t>Diagram:</a:t>
            </a:r>
            <a:r>
              <a:rPr sz="1450" spc="-101">
                <a:solidFill>
                  <a:srgbClr val="272525"/>
                </a:solidFill>
                <a:latin typeface="CWFSGR+SourceSans3-Bold"/>
                <a:cs typeface="CWFSGR+SourceSans3-Bold"/>
              </a:rPr>
              <a:t> </a:t>
            </a:r>
            <a:r>
              <a:rPr sz="1450" spc="-62">
                <a:solidFill>
                  <a:srgbClr val="272525"/>
                </a:solidFill>
                <a:latin typeface="NHDUOU+SourceSans3-Regular"/>
                <a:cs typeface="NHDUOU+SourceSans3-Regular"/>
              </a:rPr>
              <a:t>Traces</a:t>
            </a:r>
            <a:r>
              <a:rPr sz="145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the</a:t>
            </a:r>
            <a:r>
              <a:rPr sz="145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0">
                <a:solidFill>
                  <a:srgbClr val="272525"/>
                </a:solidFill>
                <a:latin typeface="NHDUOU+SourceSans3-Regular"/>
                <a:cs typeface="NHDUOU+SourceSans3-Regular"/>
              </a:rPr>
              <a:t>movement</a:t>
            </a:r>
            <a:r>
              <a:rPr sz="1450" spc="-26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45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transformation</a:t>
            </a:r>
            <a:r>
              <a:rPr sz="145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0">
                <a:solidFill>
                  <a:srgbClr val="272525"/>
                </a:solidFill>
                <a:latin typeface="NHDUOU+SourceSans3-Regular"/>
                <a:cs typeface="NHDUOU+SourceSans3-Regular"/>
              </a:rPr>
              <a:t>of</a:t>
            </a:r>
            <a:r>
              <a:rPr sz="145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52">
                <a:solidFill>
                  <a:srgbClr val="272525"/>
                </a:solidFill>
                <a:latin typeface="NHDUOU+SourceSans3-Regular"/>
                <a:cs typeface="NHDUOU+SourceSans3-Regular"/>
              </a:rPr>
              <a:t>data</a:t>
            </a:r>
            <a:r>
              <a:rPr sz="1450" spc="-16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6">
                <a:solidFill>
                  <a:srgbClr val="272525"/>
                </a:solidFill>
                <a:latin typeface="NHDUOU+SourceSans3-Regular"/>
                <a:cs typeface="NHDUOU+SourceSans3-Regular"/>
              </a:rPr>
              <a:t>from</a:t>
            </a:r>
            <a:r>
              <a:rPr sz="145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52">
                <a:solidFill>
                  <a:srgbClr val="272525"/>
                </a:solidFill>
                <a:latin typeface="NHDUOU+SourceSans3-Regular"/>
                <a:cs typeface="NHDUOU+SourceSans3-Regular"/>
              </a:rPr>
              <a:t>raw</a:t>
            </a:r>
            <a:r>
              <a:rPr sz="1450" spc="-1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input</a:t>
            </a:r>
            <a:r>
              <a:rPr sz="145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54">
                <a:solidFill>
                  <a:srgbClr val="272525"/>
                </a:solidFill>
                <a:latin typeface="NHDUOU+SourceSans3-Regular"/>
                <a:cs typeface="NHDUOU+SourceSans3-Regular"/>
              </a:rPr>
              <a:t>to</a:t>
            </a:r>
            <a:r>
              <a:rPr sz="1450" spc="-1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analyzed</a:t>
            </a:r>
            <a:r>
              <a:rPr sz="1450" spc="-26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insights</a:t>
            </a:r>
            <a:r>
              <a:rPr sz="145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45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dashboard</a:t>
            </a:r>
            <a:r>
              <a:rPr sz="145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visualizations.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1430000" cy="864717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478345"/>
            <a:ext cx="3588686" cy="6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71">
                <a:solidFill>
                  <a:srgbClr val="000000"/>
                </a:solidFill>
                <a:latin typeface="USQGLL+SourceSerif4-SemiBold"/>
                <a:cs typeface="USQGLL+SourceSerif4-SemiBold"/>
              </a:rPr>
              <a:t>Activity</a:t>
            </a:r>
            <a:r>
              <a:rPr sz="3350" spc="-113">
                <a:solidFill>
                  <a:srgbClr val="000000"/>
                </a:solidFill>
                <a:latin typeface="USQGLL+SourceSerif4-SemiBold"/>
                <a:cs typeface="USQGLL+SourceSerif4-SemiBold"/>
              </a:rPr>
              <a:t> </a:t>
            </a:r>
            <a:r>
              <a:rPr sz="3350" spc="-65">
                <a:solidFill>
                  <a:srgbClr val="000000"/>
                </a:solidFill>
                <a:latin typeface="USQGLL+SourceSerif4-SemiBold"/>
                <a:cs typeface="USQGLL+SourceSerif4-Semi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470" y="7860614"/>
            <a:ext cx="7960773" cy="297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2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7">
                <a:solidFill>
                  <a:srgbClr val="272525"/>
                </a:solidFill>
                <a:latin typeface="EEJRCA+SourceSans3-Bold"/>
                <a:cs typeface="EEJRCA+SourceSans3-Bold"/>
              </a:rPr>
              <a:t>Activity</a:t>
            </a:r>
            <a:r>
              <a:rPr sz="1450" spc="-104">
                <a:solidFill>
                  <a:srgbClr val="272525"/>
                </a:solidFill>
                <a:latin typeface="EEJRCA+SourceSans3-Bold"/>
                <a:cs typeface="EEJRCA+SourceSans3-Bold"/>
              </a:rPr>
              <a:t> </a:t>
            </a:r>
            <a:r>
              <a:rPr sz="1450" spc="-43">
                <a:solidFill>
                  <a:srgbClr val="272525"/>
                </a:solidFill>
                <a:latin typeface="EEJRCA+SourceSans3-Bold"/>
                <a:cs typeface="EEJRCA+SourceSans3-Bold"/>
              </a:rPr>
              <a:t>Diagram:</a:t>
            </a:r>
            <a:r>
              <a:rPr sz="1450" spc="-100">
                <a:solidFill>
                  <a:srgbClr val="272525"/>
                </a:solidFill>
                <a:latin typeface="EEJRCA+SourceSans3-Bold"/>
                <a:cs typeface="EEJRCA+SourceSans3-Bold"/>
              </a:rPr>
              <a:t> </a:t>
            </a:r>
            <a:r>
              <a:rPr sz="145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Maps</a:t>
            </a:r>
            <a:r>
              <a:rPr sz="145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the</a:t>
            </a:r>
            <a:r>
              <a:rPr sz="145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4">
                <a:solidFill>
                  <a:srgbClr val="272525"/>
                </a:solidFill>
                <a:latin typeface="NHDUOU+SourceSans3-Regular"/>
                <a:cs typeface="NHDUOU+SourceSans3-Regular"/>
              </a:rPr>
              <a:t>step-by-step</a:t>
            </a:r>
            <a:r>
              <a:rPr sz="145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workflow</a:t>
            </a:r>
            <a:r>
              <a:rPr sz="1450" spc="-3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3">
                <a:solidFill>
                  <a:srgbClr val="272525"/>
                </a:solidFill>
                <a:latin typeface="NHDUOU+SourceSans3-Regular"/>
                <a:cs typeface="NHDUOU+SourceSans3-Regular"/>
              </a:rPr>
              <a:t>for</a:t>
            </a:r>
            <a:r>
              <a:rPr sz="1450" spc="-2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the</a:t>
            </a:r>
            <a:r>
              <a:rPr sz="145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4">
                <a:solidFill>
                  <a:srgbClr val="272525"/>
                </a:solidFill>
                <a:latin typeface="NHDUOU+SourceSans3-Regular"/>
                <a:cs typeface="NHDUOU+SourceSans3-Regular"/>
              </a:rPr>
              <a:t>automated</a:t>
            </a:r>
            <a:r>
              <a:rPr sz="145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58">
                <a:solidFill>
                  <a:srgbClr val="272525"/>
                </a:solidFill>
                <a:latin typeface="NHDUOU+SourceSans3-Regular"/>
                <a:cs typeface="NHDUOU+SourceSans3-Regular"/>
              </a:rPr>
              <a:t>data</a:t>
            </a:r>
            <a:r>
              <a:rPr sz="1450" spc="-1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2">
                <a:solidFill>
                  <a:srgbClr val="272525"/>
                </a:solidFill>
                <a:latin typeface="NHDUOU+SourceSans3-Regular"/>
                <a:cs typeface="NHDUOU+SourceSans3-Regular"/>
              </a:rPr>
              <a:t>ingestion</a:t>
            </a:r>
            <a:r>
              <a:rPr sz="145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45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validation</a:t>
            </a:r>
            <a:r>
              <a:rPr sz="145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45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pipeline.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11430000" cy="112268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468693"/>
            <a:ext cx="2776442" cy="6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75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Future</a:t>
            </a:r>
            <a:r>
              <a:rPr sz="3350" spc="-110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 </a:t>
            </a:r>
            <a:r>
              <a:rPr sz="3350" spc="-56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617" y="3446665"/>
            <a:ext cx="2325785" cy="2000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1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Direct</a:t>
            </a:r>
            <a:r>
              <a:rPr sz="2000" spc="-77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2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online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4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payment</a:t>
            </a:r>
          </a:p>
          <a:p>
            <a:pPr marL="0" marR="0">
              <a:lnSpc>
                <a:spcPts val="2475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8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functionality</a:t>
            </a:r>
            <a:r>
              <a:rPr sz="2000" spc="-73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40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for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8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maintenance</a:t>
            </a:r>
            <a:r>
              <a:rPr sz="2000" spc="-7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29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bills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5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and</a:t>
            </a:r>
            <a:r>
              <a:rPr sz="2000" spc="-7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2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amenity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0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bookings.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90465" y="3446665"/>
            <a:ext cx="1851040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A</a:t>
            </a:r>
            <a:r>
              <a:rPr sz="2000" spc="-99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platform</a:t>
            </a:r>
            <a:r>
              <a:rPr sz="2000" spc="-58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40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51317" y="3446665"/>
            <a:ext cx="2756039" cy="1028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2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Centralized</a:t>
            </a:r>
            <a:r>
              <a:rPr sz="2000" spc="-70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40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storage</a:t>
            </a:r>
            <a:r>
              <a:rPr sz="2000" spc="-61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24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of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2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emergency</a:t>
            </a:r>
            <a:r>
              <a:rPr sz="2000" spc="-69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27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contacts</a:t>
            </a:r>
          </a:p>
          <a:p>
            <a:pPr marL="0" marR="0">
              <a:lnSpc>
                <a:spcPts val="2475"/>
              </a:lnSpc>
              <a:spcBef>
                <a:spcPct val="0"/>
              </a:spcBef>
              <a:spcAft>
                <a:spcPct val="0"/>
              </a:spcAft>
            </a:pPr>
            <a:r>
              <a:rPr sz="2000" spc="-40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for</a:t>
            </a:r>
            <a:r>
              <a:rPr sz="2000" spc="-6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7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each</a:t>
            </a:r>
            <a:r>
              <a:rPr sz="2000" spc="-64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flat.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90465" y="3770515"/>
            <a:ext cx="2787928" cy="1352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2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residents</a:t>
            </a:r>
            <a:r>
              <a:rPr sz="2000" spc="-73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5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to</a:t>
            </a:r>
            <a:r>
              <a:rPr sz="2000" spc="-67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2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discuss</a:t>
            </a:r>
          </a:p>
          <a:p>
            <a:pPr marL="0" marR="0">
              <a:lnSpc>
                <a:spcPts val="2475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1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common</a:t>
            </a:r>
            <a:r>
              <a:rPr sz="2000" spc="-78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8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issues,</a:t>
            </a:r>
            <a:r>
              <a:rPr sz="2000" spc="-72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42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share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7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ideas,</a:t>
            </a:r>
            <a:r>
              <a:rPr sz="2000" spc="-72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25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and</a:t>
            </a:r>
            <a:r>
              <a:rPr sz="2000" spc="-7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organize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43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events.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9617" y="7809115"/>
            <a:ext cx="2841936" cy="2000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45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Vendor</a:t>
            </a:r>
            <a:r>
              <a:rPr sz="2000" spc="-61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4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Management: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A</a:t>
            </a:r>
            <a:r>
              <a:rPr sz="2000" spc="-99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2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module</a:t>
            </a:r>
            <a:r>
              <a:rPr sz="2000" spc="-7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7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to</a:t>
            </a:r>
            <a:r>
              <a:rPr sz="2000" spc="-63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5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manage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2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service</a:t>
            </a:r>
            <a:r>
              <a:rPr sz="2000" spc="-82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3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providers</a:t>
            </a:r>
          </a:p>
          <a:p>
            <a:pPr marL="0" marR="0">
              <a:lnSpc>
                <a:spcPts val="2475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4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(plumbers,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3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electricians,</a:t>
            </a:r>
            <a:r>
              <a:rPr sz="2000" spc="-77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8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cleaners)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5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and</a:t>
            </a:r>
            <a:r>
              <a:rPr sz="2000" spc="-7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27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their</a:t>
            </a:r>
            <a:r>
              <a:rPr sz="2000" spc="-78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4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schedules.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90465" y="7805896"/>
            <a:ext cx="2711719" cy="5986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3"/>
              </a:lnSpc>
              <a:spcBef>
                <a:spcPct val="0"/>
              </a:spcBef>
              <a:spcAft>
                <a:spcPct val="0"/>
              </a:spcAft>
            </a:pPr>
            <a:r>
              <a:rPr sz="1700" spc="-42">
                <a:solidFill>
                  <a:srgbClr val="272525"/>
                </a:solidFill>
                <a:latin typeface="INMHME+SourceSerif4-Bold"/>
                <a:cs typeface="INMHME+SourceSerif4-Bold"/>
              </a:rPr>
              <a:t>Multi-Society</a:t>
            </a:r>
            <a:r>
              <a:rPr sz="1700" spc="-88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1700" spc="-48">
                <a:solidFill>
                  <a:srgbClr val="272525"/>
                </a:solidFill>
                <a:latin typeface="INMHME+SourceSerif4-Bold"/>
                <a:cs typeface="INMHME+SourceSerif4-Bold"/>
              </a:rPr>
              <a:t>Apartment</a:t>
            </a:r>
          </a:p>
          <a:p>
            <a:pPr marL="0" marR="0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sz="1700" spc="-46">
                <a:solidFill>
                  <a:srgbClr val="272525"/>
                </a:solidFill>
                <a:latin typeface="INMHME+SourceSerif4-Bold"/>
                <a:cs typeface="INMHME+SourceSerif4-Bold"/>
              </a:rPr>
              <a:t>Integration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151317" y="7809115"/>
            <a:ext cx="1960854" cy="1038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43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Advanced</a:t>
            </a:r>
            <a:r>
              <a:rPr sz="2000" spc="-59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31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Data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2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Analytics</a:t>
            </a:r>
            <a:r>
              <a:rPr sz="2000" spc="-76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 </a:t>
            </a:r>
            <a:r>
              <a:rPr sz="2000" spc="-25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and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8">
                <a:solidFill>
                  <a:srgbClr val="272525"/>
                </a:solidFill>
                <a:latin typeface="OMFFME+SourceSerif4-SemiBold"/>
                <a:cs typeface="OMFFME+SourceSerif4-SemiBold"/>
              </a:rPr>
              <a:t>Reporting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54803" y="8490138"/>
            <a:ext cx="2302759" cy="1457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Allow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a</a:t>
            </a:r>
            <a:r>
              <a:rPr sz="1800" spc="-6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VEGSKE+SourceSans3-Bold"/>
                <a:cs typeface="VEGSKE+SourceSans3-Bold"/>
              </a:rPr>
              <a:t>super</a:t>
            </a:r>
            <a:r>
              <a:rPr sz="1800" spc="-119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3">
                <a:solidFill>
                  <a:srgbClr val="272525"/>
                </a:solidFill>
                <a:latin typeface="VEGSKE+SourceSans3-Bold"/>
                <a:cs typeface="VEGSKE+SourceSans3-Bold"/>
              </a:rPr>
              <a:t>admin</a:t>
            </a:r>
            <a:r>
              <a:rPr sz="1800" spc="-124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56">
                <a:solidFill>
                  <a:srgbClr val="272525"/>
                </a:solidFill>
                <a:latin typeface="NHDUOU+SourceSans3-Regular"/>
                <a:cs typeface="NHDUOU+SourceSans3-Regular"/>
              </a:rPr>
              <a:t>to</a:t>
            </a:r>
          </a:p>
          <a:p>
            <a:pPr marL="2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manage</a:t>
            </a:r>
            <a:r>
              <a:rPr sz="180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multiple</a:t>
            </a:r>
          </a:p>
          <a:p>
            <a:pPr marL="2" marR="0">
              <a:lnSpc>
                <a:spcPts val="2552"/>
              </a:lnSpc>
              <a:spcBef>
                <a:spcPts val="297"/>
              </a:spcBef>
              <a:spcAft>
                <a:spcPct val="0"/>
              </a:spcAft>
            </a:pPr>
            <a:r>
              <a:rPr sz="1800" spc="-34">
                <a:solidFill>
                  <a:srgbClr val="272525"/>
                </a:solidFill>
                <a:latin typeface="NHDUOU+SourceSans3-Regular"/>
                <a:cs typeface="NHDUOU+SourceSans3-Regular"/>
              </a:rPr>
              <a:t>societies</a:t>
            </a:r>
            <a:r>
              <a:rPr sz="180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under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one</a:t>
            </a:r>
          </a:p>
          <a:p>
            <a:pPr marL="2" marR="0">
              <a:lnSpc>
                <a:spcPts val="2552"/>
              </a:lnSpc>
              <a:spcBef>
                <a:spcPts val="322"/>
              </a:spcBef>
              <a:spcAft>
                <a:spcPct val="0"/>
              </a:spcAft>
            </a:pP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platform.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51317" y="8918763"/>
            <a:ext cx="2676555" cy="181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Implement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3">
                <a:solidFill>
                  <a:srgbClr val="272525"/>
                </a:solidFill>
                <a:latin typeface="NHDUOU+SourceSans3-Regular"/>
                <a:cs typeface="NHDUOU+SourceSans3-Regular"/>
              </a:rPr>
              <a:t>robust</a:t>
            </a:r>
            <a:r>
              <a:rPr sz="1800" spc="-1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analytics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56">
                <a:solidFill>
                  <a:srgbClr val="272525"/>
                </a:solidFill>
                <a:latin typeface="NHDUOU+SourceSans3-Regular"/>
                <a:cs typeface="NHDUOU+SourceSans3-Regular"/>
              </a:rPr>
              <a:t>to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provide</a:t>
            </a:r>
            <a:r>
              <a:rPr sz="1800" spc="-26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insights</a:t>
            </a:r>
            <a:r>
              <a:rPr sz="1800" spc="-27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0">
                <a:solidFill>
                  <a:srgbClr val="272525"/>
                </a:solidFill>
                <a:latin typeface="NHDUOU+SourceSans3-Regular"/>
                <a:cs typeface="NHDUOU+SourceSans3-Regular"/>
              </a:rPr>
              <a:t>into</a:t>
            </a:r>
          </a:p>
          <a:p>
            <a:pPr marL="0" marR="0">
              <a:lnSpc>
                <a:spcPts val="2552"/>
              </a:lnSpc>
              <a:spcBef>
                <a:spcPts val="297"/>
              </a:spcBef>
              <a:spcAft>
                <a:spcPct val="0"/>
              </a:spcAft>
            </a:pP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society</a:t>
            </a:r>
            <a:r>
              <a:rPr sz="1800" spc="-27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operations,</a:t>
            </a:r>
            <a:r>
              <a:rPr sz="1800" spc="-2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usage</a:t>
            </a:r>
          </a:p>
          <a:p>
            <a:pPr marL="0" marR="0">
              <a:lnSpc>
                <a:spcPts val="2552"/>
              </a:lnSpc>
              <a:spcBef>
                <a:spcPts val="322"/>
              </a:spcBef>
              <a:spcAft>
                <a:spcPct val="0"/>
              </a:spcAft>
            </a:pPr>
            <a:r>
              <a:rPr sz="1800" spc="-46">
                <a:solidFill>
                  <a:srgbClr val="272525"/>
                </a:solidFill>
                <a:latin typeface="NHDUOU+SourceSans3-Regular"/>
                <a:cs typeface="NHDUOU+SourceSans3-Regular"/>
              </a:rPr>
              <a:t>patterns,</a:t>
            </a:r>
            <a:r>
              <a:rPr sz="1800" spc="-1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financial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health.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11430000" cy="76666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478853"/>
            <a:ext cx="2534697" cy="6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58">
                <a:solidFill>
                  <a:srgbClr val="000000"/>
                </a:solidFill>
                <a:latin typeface="INMHME+SourceSerif4-Bold"/>
                <a:cs typeface="INMHME+SourceSerif4-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7579" y="1327973"/>
            <a:ext cx="5882138" cy="2914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The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Society</a:t>
            </a:r>
            <a:r>
              <a:rPr sz="1800" spc="-27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Coordination</a:t>
            </a:r>
            <a:r>
              <a:rPr sz="1800" spc="-27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4">
                <a:solidFill>
                  <a:srgbClr val="272525"/>
                </a:solidFill>
                <a:latin typeface="NHDUOU+SourceSans3-Regular"/>
                <a:cs typeface="NHDUOU+SourceSans3-Regular"/>
              </a:rPr>
              <a:t>System</a:t>
            </a:r>
            <a:r>
              <a:rPr sz="1800" spc="-2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is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a</a:t>
            </a:r>
            <a:r>
              <a:rPr sz="1800" spc="-6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simple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5">
                <a:solidFill>
                  <a:srgbClr val="272525"/>
                </a:solidFill>
                <a:latin typeface="NHDUOU+SourceSans3-Regular"/>
                <a:cs typeface="NHDUOU+SourceSans3-Regular"/>
              </a:rPr>
              <a:t>yet</a:t>
            </a:r>
            <a:r>
              <a:rPr sz="1800" spc="-17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powerful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40">
                <a:solidFill>
                  <a:srgbClr val="272525"/>
                </a:solidFill>
                <a:latin typeface="NHDUOU+SourceSans3-Regular"/>
                <a:cs typeface="NHDUOU+SourceSans3-Regular"/>
              </a:rPr>
              <a:t>platform</a:t>
            </a:r>
            <a:r>
              <a:rPr sz="180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designed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56">
                <a:solidFill>
                  <a:srgbClr val="272525"/>
                </a:solidFill>
                <a:latin typeface="NHDUOU+SourceSans3-Regular"/>
                <a:cs typeface="NHDUOU+SourceSans3-Regular"/>
              </a:rPr>
              <a:t>to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streamline</a:t>
            </a:r>
            <a:r>
              <a:rPr sz="1800" spc="-2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modernize</a:t>
            </a:r>
            <a:r>
              <a:rPr sz="180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everyday</a:t>
            </a:r>
          </a:p>
          <a:p>
            <a:pPr marL="0" marR="0">
              <a:lnSpc>
                <a:spcPts val="2552"/>
              </a:lnSpc>
              <a:spcBef>
                <a:spcPts val="297"/>
              </a:spcBef>
              <a:spcAft>
                <a:spcPct val="0"/>
              </a:spcAft>
            </a:pPr>
            <a:r>
              <a:rPr sz="1800" spc="-34">
                <a:solidFill>
                  <a:srgbClr val="272525"/>
                </a:solidFill>
                <a:latin typeface="NHDUOU+SourceSans3-Regular"/>
                <a:cs typeface="NHDUOU+SourceSans3-Regular"/>
              </a:rPr>
              <a:t>activities</a:t>
            </a:r>
            <a:r>
              <a:rPr sz="180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in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4">
                <a:solidFill>
                  <a:srgbClr val="272525"/>
                </a:solidFill>
                <a:latin typeface="NHDUOU+SourceSans3-Regular"/>
                <a:cs typeface="NHDUOU+SourceSans3-Regular"/>
              </a:rPr>
              <a:t>residential</a:t>
            </a:r>
            <a:r>
              <a:rPr sz="1800" spc="-27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4">
                <a:solidFill>
                  <a:srgbClr val="272525"/>
                </a:solidFill>
                <a:latin typeface="NHDUOU+SourceSans3-Regular"/>
                <a:cs typeface="NHDUOU+SourceSans3-Regular"/>
              </a:rPr>
              <a:t>societies.</a:t>
            </a:r>
            <a:r>
              <a:rPr sz="1800" spc="-27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It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helps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0">
                <a:solidFill>
                  <a:srgbClr val="272525"/>
                </a:solidFill>
                <a:latin typeface="NHDUOU+SourceSans3-Regular"/>
                <a:cs typeface="NHDUOU+SourceSans3-Regular"/>
              </a:rPr>
              <a:t>improve</a:t>
            </a:r>
            <a:r>
              <a:rPr sz="1800" spc="-2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efficiency,</a:t>
            </a:r>
          </a:p>
          <a:p>
            <a:pPr marL="0" marR="0">
              <a:lnSpc>
                <a:spcPts val="2552"/>
              </a:lnSpc>
              <a:spcBef>
                <a:spcPts val="322"/>
              </a:spcBef>
              <a:spcAft>
                <a:spcPct val="0"/>
              </a:spcAft>
            </a:pP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enhance</a:t>
            </a:r>
            <a:r>
              <a:rPr sz="1800" spc="-2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the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resident</a:t>
            </a:r>
            <a:r>
              <a:rPr sz="1800" spc="-27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experience,</a:t>
            </a:r>
            <a:r>
              <a:rPr sz="1800" spc="-2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strengthen</a:t>
            </a:r>
            <a:r>
              <a:rPr sz="180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2">
                <a:solidFill>
                  <a:srgbClr val="272525"/>
                </a:solidFill>
                <a:latin typeface="NHDUOU+SourceSans3-Regular"/>
                <a:cs typeface="NHDUOU+SourceSans3-Regular"/>
              </a:rPr>
              <a:t>security.</a:t>
            </a:r>
            <a:r>
              <a:rPr sz="1800" spc="-1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58">
                <a:solidFill>
                  <a:srgbClr val="272525"/>
                </a:solidFill>
                <a:latin typeface="NHDUOU+SourceSans3-Regular"/>
                <a:cs typeface="NHDUOU+SourceSans3-Regular"/>
              </a:rPr>
              <a:t>By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34">
                <a:solidFill>
                  <a:srgbClr val="272525"/>
                </a:solidFill>
                <a:latin typeface="NHDUOU+SourceSans3-Regular"/>
                <a:cs typeface="NHDUOU+SourceSans3-Regular"/>
              </a:rPr>
              <a:t>replacing</a:t>
            </a:r>
            <a:r>
              <a:rPr sz="180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3">
                <a:solidFill>
                  <a:srgbClr val="272525"/>
                </a:solidFill>
                <a:latin typeface="NHDUOU+SourceSans3-Regular"/>
                <a:cs typeface="NHDUOU+SourceSans3-Regular"/>
              </a:rPr>
              <a:t>outdated</a:t>
            </a:r>
            <a:r>
              <a:rPr sz="1800" spc="-2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methods</a:t>
            </a:r>
            <a:r>
              <a:rPr sz="1800" spc="-26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with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smart,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digital</a:t>
            </a:r>
            <a:r>
              <a:rPr sz="1800" spc="-2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0">
                <a:solidFill>
                  <a:srgbClr val="272525"/>
                </a:solidFill>
                <a:latin typeface="NHDUOU+SourceSans3-Regular"/>
                <a:cs typeface="NHDUOU+SourceSans3-Regular"/>
              </a:rPr>
              <a:t>tools,</a:t>
            </a:r>
            <a:r>
              <a:rPr sz="1800" spc="-2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the</a:t>
            </a:r>
          </a:p>
          <a:p>
            <a:pPr marL="0" marR="0">
              <a:lnSpc>
                <a:spcPts val="2552"/>
              </a:lnSpc>
              <a:spcBef>
                <a:spcPts val="297"/>
              </a:spcBef>
              <a:spcAft>
                <a:spcPct val="0"/>
              </a:spcAft>
            </a:pPr>
            <a:r>
              <a:rPr sz="1800" spc="-44">
                <a:solidFill>
                  <a:srgbClr val="272525"/>
                </a:solidFill>
                <a:latin typeface="NHDUOU+SourceSans3-Regular"/>
                <a:cs typeface="NHDUOU+SourceSans3-Regular"/>
              </a:rPr>
              <a:t>system</a:t>
            </a:r>
            <a:r>
              <a:rPr sz="1800" spc="-2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8">
                <a:solidFill>
                  <a:srgbClr val="272525"/>
                </a:solidFill>
                <a:latin typeface="NHDUOU+SourceSans3-Regular"/>
                <a:cs typeface="NHDUOU+SourceSans3-Regular"/>
              </a:rPr>
              <a:t>creates</a:t>
            </a:r>
            <a:r>
              <a:rPr sz="1800" spc="-1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a</a:t>
            </a:r>
            <a:r>
              <a:rPr sz="1800" spc="-6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more</a:t>
            </a:r>
            <a:r>
              <a:rPr sz="1800" spc="-2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0">
                <a:solidFill>
                  <a:srgbClr val="272525"/>
                </a:solidFill>
                <a:latin typeface="NHDUOU+SourceSans3-Regular"/>
                <a:cs typeface="NHDUOU+SourceSans3-Regular"/>
              </a:rPr>
              <a:t>organized,</a:t>
            </a:r>
            <a:r>
              <a:rPr sz="1800" spc="-2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transparent,</a:t>
            </a:r>
            <a:r>
              <a:rPr sz="1800" spc="-2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51">
                <a:solidFill>
                  <a:srgbClr val="272525"/>
                </a:solidFill>
                <a:latin typeface="NHDUOU+SourceSans3-Regular"/>
                <a:cs typeface="NHDUOU+SourceSans3-Regular"/>
              </a:rPr>
              <a:t>better</a:t>
            </a:r>
            <a:r>
              <a:rPr sz="1800" spc="-1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living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experience</a:t>
            </a:r>
            <a:r>
              <a:rPr sz="180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for</a:t>
            </a:r>
            <a:r>
              <a:rPr sz="1800" spc="-2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everyone.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58">
                <a:solidFill>
                  <a:srgbClr val="272525"/>
                </a:solidFill>
                <a:latin typeface="NHDUOU+SourceSans3-Regular"/>
                <a:cs typeface="NHDUOU+SourceSans3-Regular"/>
              </a:rPr>
              <a:t>By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leveraging</a:t>
            </a:r>
            <a:r>
              <a:rPr sz="1800" spc="-26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a</a:t>
            </a:r>
            <a:r>
              <a:rPr sz="1800" spc="-6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3">
                <a:solidFill>
                  <a:srgbClr val="272525"/>
                </a:solidFill>
                <a:latin typeface="NHDUOU+SourceSans3-Regular"/>
                <a:cs typeface="NHDUOU+SourceSans3-Regular"/>
              </a:rPr>
              <a:t>robust</a:t>
            </a:r>
            <a:r>
              <a:rPr sz="1800" spc="-1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800" spc="-4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3">
                <a:solidFill>
                  <a:srgbClr val="272525"/>
                </a:solidFill>
                <a:latin typeface="NHDUOU+SourceSans3-Regular"/>
                <a:cs typeface="NHDUOU+SourceSans3-Regular"/>
              </a:rPr>
              <a:t>user-</a:t>
            </a:r>
          </a:p>
          <a:p>
            <a:pPr marL="0" marR="0">
              <a:lnSpc>
                <a:spcPts val="2552"/>
              </a:lnSpc>
              <a:spcBef>
                <a:spcPts val="372"/>
              </a:spcBef>
              <a:spcAft>
                <a:spcPct val="0"/>
              </a:spcAft>
            </a:pP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friendly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platform,</a:t>
            </a:r>
            <a:r>
              <a:rPr sz="1800" spc="-2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we</a:t>
            </a:r>
            <a:r>
              <a:rPr sz="1800" spc="-2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aim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5">
                <a:solidFill>
                  <a:srgbClr val="272525"/>
                </a:solidFill>
                <a:latin typeface="NHDUOU+SourceSans3-Regular"/>
                <a:cs typeface="NHDUOU+SourceSans3-Regular"/>
              </a:rPr>
              <a:t>to: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4650" y="4458144"/>
            <a:ext cx="3568522" cy="1943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1</a:t>
            </a:r>
            <a:r>
              <a:rPr sz="2000" spc="1987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 </a:t>
            </a:r>
            <a:r>
              <a:rPr sz="1700" spc="-55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Improve</a:t>
            </a:r>
            <a:r>
              <a:rPr sz="1700" spc="-57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 </a:t>
            </a:r>
            <a:r>
              <a:rPr sz="1700" spc="-33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Efficiency</a:t>
            </a:r>
          </a:p>
          <a:p>
            <a:pPr marL="0" marR="0">
              <a:lnSpc>
                <a:spcPts val="2776"/>
              </a:lnSpc>
              <a:spcBef>
                <a:spcPts val="3298"/>
              </a:spcBef>
              <a:spcAft>
                <a:spcPct val="0"/>
              </a:spcAft>
            </a:pPr>
            <a:r>
              <a:rPr sz="2000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2</a:t>
            </a:r>
            <a:r>
              <a:rPr sz="2000" spc="1987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 </a:t>
            </a:r>
            <a:r>
              <a:rPr sz="1700" spc="-42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Enhance</a:t>
            </a:r>
            <a:r>
              <a:rPr sz="1700" spc="-71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 </a:t>
            </a:r>
            <a:r>
              <a:rPr sz="1700" spc="-45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Resident</a:t>
            </a:r>
            <a:r>
              <a:rPr sz="1700" spc="-65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 </a:t>
            </a:r>
            <a:r>
              <a:rPr sz="1700" spc="-43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Experience</a:t>
            </a:r>
          </a:p>
          <a:p>
            <a:pPr marL="0" marR="0">
              <a:lnSpc>
                <a:spcPts val="2776"/>
              </a:lnSpc>
              <a:spcBef>
                <a:spcPts val="3323"/>
              </a:spcBef>
              <a:spcAft>
                <a:spcPct val="0"/>
              </a:spcAft>
            </a:pPr>
            <a:r>
              <a:rPr sz="2000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3</a:t>
            </a:r>
            <a:r>
              <a:rPr sz="2000" spc="1987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 </a:t>
            </a:r>
            <a:r>
              <a:rPr sz="1700" spc="-38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Boost</a:t>
            </a:r>
            <a:r>
              <a:rPr sz="1700" spc="-72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 </a:t>
            </a:r>
            <a:r>
              <a:rPr sz="1700" spc="-39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Security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4650" y="6782240"/>
            <a:ext cx="2471457" cy="390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4</a:t>
            </a:r>
            <a:r>
              <a:rPr sz="2000" spc="1987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 </a:t>
            </a:r>
            <a:r>
              <a:rPr sz="1700" spc="-57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Foster </a:t>
            </a:r>
            <a:r>
              <a:rPr sz="1700" spc="-42">
                <a:solidFill>
                  <a:srgbClr val="272525"/>
                </a:solidFill>
                <a:latin typeface="HRJNMJ+SourceSerif4-SemiBold"/>
                <a:cs typeface="HRJNMJ+SourceSerif4-SemiBold"/>
              </a:rPr>
              <a:t>Community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2240470"/>
            <a:ext cx="2303240" cy="6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54">
                <a:solidFill>
                  <a:srgbClr val="000000"/>
                </a:solidFill>
                <a:latin typeface="VJUMLR+SourceSerif4-SemiBold"/>
                <a:cs typeface="VJUMLR+SourceSerif4-SemiBold"/>
              </a:rPr>
              <a:t>Thank</a:t>
            </a:r>
            <a:r>
              <a:rPr sz="3350" spc="-221">
                <a:solidFill>
                  <a:srgbClr val="000000"/>
                </a:solidFill>
                <a:latin typeface="VJUMLR+SourceSerif4-SemiBold"/>
                <a:cs typeface="VJUMLR+SourceSerif4-SemiBold"/>
              </a:rPr>
              <a:t> </a:t>
            </a:r>
            <a:r>
              <a:rPr sz="3350" spc="-125">
                <a:solidFill>
                  <a:srgbClr val="000000"/>
                </a:solidFill>
                <a:latin typeface="VJUMLR+SourceSerif4-SemiBold"/>
                <a:cs typeface="VJUMLR+SourceSerif4-SemiBold"/>
              </a:rPr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7579" y="3089590"/>
            <a:ext cx="5778460" cy="109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5">
                <a:solidFill>
                  <a:srgbClr val="272525"/>
                </a:solidFill>
                <a:latin typeface="TANIMI+SourceSans3-Regular"/>
                <a:cs typeface="TANIMI+SourceSans3-Regular"/>
              </a:rPr>
              <a:t>We</a:t>
            </a:r>
            <a:r>
              <a:rPr sz="1800" spc="-28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40">
                <a:solidFill>
                  <a:srgbClr val="272525"/>
                </a:solidFill>
                <a:latin typeface="TANIMI+SourceSans3-Regular"/>
                <a:cs typeface="TANIMI+SourceSans3-Regular"/>
              </a:rPr>
              <a:t>appreciate</a:t>
            </a:r>
            <a:r>
              <a:rPr sz="1800" spc="-23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TANIMI+SourceSans3-Regular"/>
                <a:cs typeface="TANIMI+SourceSans3-Regular"/>
              </a:rPr>
              <a:t>your</a:t>
            </a:r>
            <a:r>
              <a:rPr sz="1800" spc="-27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TANIMI+SourceSans3-Regular"/>
                <a:cs typeface="TANIMI+SourceSans3-Regular"/>
              </a:rPr>
              <a:t>time</a:t>
            </a:r>
            <a:r>
              <a:rPr sz="1800" spc="-30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TANIMI+SourceSans3-Regular"/>
                <a:cs typeface="TANIMI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TANIMI+SourceSans3-Regular"/>
                <a:cs typeface="TANIMI+SourceSans3-Regular"/>
              </a:rPr>
              <a:t>engagement</a:t>
            </a:r>
            <a:r>
              <a:rPr sz="1800" spc="-23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50">
                <a:solidFill>
                  <a:srgbClr val="272525"/>
                </a:solidFill>
                <a:latin typeface="TANIMI+SourceSans3-Regular"/>
                <a:cs typeface="TANIMI+SourceSans3-Regular"/>
              </a:rPr>
              <a:t>today.</a:t>
            </a:r>
            <a:r>
              <a:rPr sz="1800" spc="-11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TANIMI+SourceSans3-Regular"/>
                <a:cs typeface="TANIMI+SourceSans3-Regular"/>
              </a:rPr>
              <a:t>The</a:t>
            </a:r>
            <a:r>
              <a:rPr sz="1800" spc="-30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TANIMI+SourceSans3-Regular"/>
                <a:cs typeface="TANIMI+SourceSans3-Regular"/>
              </a:rPr>
              <a:t>Housing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TANIMI+SourceSans3-Regular"/>
                <a:cs typeface="TANIMI+SourceSans3-Regular"/>
              </a:rPr>
              <a:t>Hub</a:t>
            </a:r>
            <a:r>
              <a:rPr sz="1800" spc="-30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44">
                <a:solidFill>
                  <a:srgbClr val="272525"/>
                </a:solidFill>
                <a:latin typeface="TANIMI+SourceSans3-Regular"/>
                <a:cs typeface="TANIMI+SourceSans3-Regular"/>
              </a:rPr>
              <a:t>system</a:t>
            </a:r>
            <a:r>
              <a:rPr sz="1800" spc="-21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TANIMI+SourceSans3-Regular"/>
                <a:cs typeface="TANIMI+SourceSans3-Regular"/>
              </a:rPr>
              <a:t>is</a:t>
            </a:r>
            <a:r>
              <a:rPr sz="1800" spc="-30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TANIMI+SourceSans3-Regular"/>
                <a:cs typeface="TANIMI+SourceSans3-Regular"/>
              </a:rPr>
              <a:t>designed</a:t>
            </a:r>
            <a:r>
              <a:rPr sz="1800" spc="-31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56">
                <a:solidFill>
                  <a:srgbClr val="272525"/>
                </a:solidFill>
                <a:latin typeface="TANIMI+SourceSans3-Regular"/>
                <a:cs typeface="TANIMI+SourceSans3-Regular"/>
              </a:rPr>
              <a:t>to</a:t>
            </a:r>
            <a:r>
              <a:rPr sz="1800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TANIMI+SourceSans3-Regular"/>
                <a:cs typeface="TANIMI+SourceSans3-Regular"/>
              </a:rPr>
              <a:t>transform</a:t>
            </a:r>
            <a:r>
              <a:rPr sz="1800" spc="-26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4">
                <a:solidFill>
                  <a:srgbClr val="272525"/>
                </a:solidFill>
                <a:latin typeface="TANIMI+SourceSans3-Regular"/>
                <a:cs typeface="TANIMI+SourceSans3-Regular"/>
              </a:rPr>
              <a:t>residential</a:t>
            </a:r>
            <a:r>
              <a:rPr sz="1800" spc="-27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8">
                <a:solidFill>
                  <a:srgbClr val="272525"/>
                </a:solidFill>
                <a:latin typeface="TANIMI+SourceSans3-Regular"/>
                <a:cs typeface="TANIMI+SourceSans3-Regular"/>
              </a:rPr>
              <a:t>communities</a:t>
            </a:r>
          </a:p>
          <a:p>
            <a:pPr marL="0" marR="0">
              <a:lnSpc>
                <a:spcPts val="2552"/>
              </a:lnSpc>
              <a:spcBef>
                <a:spcPts val="322"/>
              </a:spcBef>
              <a:spcAft>
                <a:spcPct val="0"/>
              </a:spcAft>
            </a:pPr>
            <a:r>
              <a:rPr sz="1800" spc="-40">
                <a:solidFill>
                  <a:srgbClr val="272525"/>
                </a:solidFill>
                <a:latin typeface="TANIMI+SourceSans3-Regular"/>
                <a:cs typeface="TANIMI+SourceSans3-Regular"/>
              </a:rPr>
              <a:t>into</a:t>
            </a:r>
            <a:r>
              <a:rPr sz="1800" spc="-22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TANIMI+SourceSans3-Regular"/>
                <a:cs typeface="TANIMI+SourceSans3-Regular"/>
              </a:rPr>
              <a:t>more</a:t>
            </a:r>
            <a:r>
              <a:rPr sz="1800" spc="-24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TANIMI+SourceSans3-Regular"/>
                <a:cs typeface="TANIMI+SourceSans3-Regular"/>
              </a:rPr>
              <a:t>connected,</a:t>
            </a:r>
            <a:r>
              <a:rPr sz="1800" spc="-19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1">
                <a:solidFill>
                  <a:srgbClr val="272525"/>
                </a:solidFill>
                <a:latin typeface="TANIMI+SourceSans3-Regular"/>
                <a:cs typeface="TANIMI+SourceSans3-Regular"/>
              </a:rPr>
              <a:t>efficient,</a:t>
            </a:r>
            <a:r>
              <a:rPr sz="1800" spc="-30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TANIMI+SourceSans3-Regular"/>
                <a:cs typeface="TANIMI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TANIMI+SourceSans3-Regular"/>
                <a:cs typeface="TANIMI+SourceSans3-Regular"/>
              </a:rPr>
              <a:t>harmonious</a:t>
            </a:r>
            <a:r>
              <a:rPr sz="1800" spc="-29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TANIMI+SourceSans3-Regular"/>
                <a:cs typeface="TANIMI+SourceSans3-Regular"/>
              </a:rPr>
              <a:t>living</a:t>
            </a:r>
            <a:r>
              <a:rPr sz="1800" spc="-28">
                <a:solidFill>
                  <a:srgbClr val="272525"/>
                </a:solidFill>
                <a:latin typeface="TANIMI+SourceSans3-Regular"/>
                <a:cs typeface="TANIMI+SourceSans3-Regular"/>
              </a:rPr>
              <a:t> </a:t>
            </a:r>
            <a:r>
              <a:rPr sz="1800" spc="-43">
                <a:solidFill>
                  <a:srgbClr val="272525"/>
                </a:solidFill>
                <a:latin typeface="TANIMI+SourceSans3-Regular"/>
                <a:cs typeface="TANIMI+SourceSans3-Regular"/>
              </a:rPr>
              <a:t>spaces.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887920"/>
            <a:ext cx="2771298" cy="6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63">
                <a:solidFill>
                  <a:srgbClr val="000000"/>
                </a:solidFill>
                <a:latin typeface="CDFEEA+SourceSerif4-SemiBold"/>
                <a:cs typeface="CDFEEA+SourceSerif4-SemiBold"/>
              </a:rPr>
              <a:t>Presented</a:t>
            </a:r>
            <a:r>
              <a:rPr sz="3350" spc="-120">
                <a:solidFill>
                  <a:srgbClr val="000000"/>
                </a:solidFill>
                <a:latin typeface="CDFEEA+SourceSerif4-SemiBold"/>
                <a:cs typeface="CDFEEA+SourceSerif4-SemiBold"/>
              </a:rPr>
              <a:t> </a:t>
            </a:r>
            <a:r>
              <a:rPr sz="3350" spc="-85">
                <a:solidFill>
                  <a:srgbClr val="000000"/>
                </a:solidFill>
                <a:latin typeface="CDFEEA+SourceSerif4-SemiBold"/>
                <a:cs typeface="CDFEEA+SourceSerif4-SemiBold"/>
              </a:rPr>
              <a:t>By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7579" y="1703717"/>
            <a:ext cx="1711395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6">
                <a:solidFill>
                  <a:srgbClr val="000000"/>
                </a:solidFill>
                <a:latin typeface="LFSVJV+SourceSerif4-Bold"/>
                <a:cs typeface="LFSVJV+SourceSerif4-Bold"/>
              </a:rPr>
              <a:t>Group</a:t>
            </a:r>
            <a:r>
              <a:rPr sz="2000" spc="-86">
                <a:solidFill>
                  <a:srgbClr val="000000"/>
                </a:solidFill>
                <a:latin typeface="LFSVJV+SourceSerif4-Bold"/>
                <a:cs typeface="LFSVJV+SourceSerif4-Bold"/>
              </a:rPr>
              <a:t> </a:t>
            </a:r>
            <a:r>
              <a:rPr sz="2000" spc="-78">
                <a:solidFill>
                  <a:srgbClr val="000000"/>
                </a:solidFill>
                <a:latin typeface="LFSVJV+SourceSerif4-Bold"/>
                <a:cs typeface="LFSVJV+SourceSerif4-Bold"/>
              </a:rPr>
              <a:t>No.</a:t>
            </a:r>
            <a:r>
              <a:rPr sz="2000" spc="-52">
                <a:solidFill>
                  <a:srgbClr val="000000"/>
                </a:solidFill>
                <a:latin typeface="LFSVJV+SourceSerif4-Bold"/>
                <a:cs typeface="LFSVJV+SourceSerif4-Bold"/>
              </a:rPr>
              <a:t> </a:t>
            </a:r>
            <a:r>
              <a:rPr sz="2000" spc="-26">
                <a:solidFill>
                  <a:srgbClr val="000000"/>
                </a:solidFill>
                <a:latin typeface="LFSVJV+SourceSerif4-Bold"/>
                <a:cs typeface="LFSVJV+SourceSerif4-Bold"/>
              </a:rPr>
              <a:t>19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7579" y="2327590"/>
            <a:ext cx="4291032" cy="933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9">
                <a:solidFill>
                  <a:srgbClr val="272525"/>
                </a:solidFill>
                <a:latin typeface="TGTBUF+SourceSans3-Regular"/>
                <a:cs typeface="TGTBUF+SourceSans3-Regular"/>
              </a:rPr>
              <a:t>Meet</a:t>
            </a:r>
            <a:r>
              <a:rPr sz="1800" spc="-22">
                <a:solidFill>
                  <a:srgbClr val="272525"/>
                </a:solidFill>
                <a:latin typeface="TGTBUF+SourceSans3-Regular"/>
                <a:cs typeface="TGTBUF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TGTBUF+SourceSans3-Regular"/>
                <a:cs typeface="TGTBUF+SourceSans3-Regular"/>
              </a:rPr>
              <a:t>the</a:t>
            </a:r>
            <a:r>
              <a:rPr sz="1800" spc="-31">
                <a:solidFill>
                  <a:srgbClr val="272525"/>
                </a:solidFill>
                <a:latin typeface="TGTBUF+SourceSans3-Regular"/>
                <a:cs typeface="TGTBUF+SourceSans3-Regular"/>
              </a:rPr>
              <a:t> </a:t>
            </a:r>
            <a:r>
              <a:rPr sz="1800" spc="-49">
                <a:solidFill>
                  <a:srgbClr val="272525"/>
                </a:solidFill>
                <a:latin typeface="TGTBUF+SourceSans3-Regular"/>
                <a:cs typeface="TGTBUF+SourceSans3-Regular"/>
              </a:rPr>
              <a:t>team</a:t>
            </a:r>
            <a:r>
              <a:rPr sz="1800" spc="-16">
                <a:solidFill>
                  <a:srgbClr val="272525"/>
                </a:solidFill>
                <a:latin typeface="TGTBUF+SourceSans3-Regular"/>
                <a:cs typeface="TGTBUF+SourceSans3-Regular"/>
              </a:rPr>
              <a:t> </a:t>
            </a:r>
            <a:r>
              <a:rPr sz="1800" spc="-38">
                <a:solidFill>
                  <a:srgbClr val="272525"/>
                </a:solidFill>
                <a:latin typeface="TGTBUF+SourceSans3-Regular"/>
                <a:cs typeface="TGTBUF+SourceSans3-Regular"/>
              </a:rPr>
              <a:t>transforming</a:t>
            </a:r>
            <a:r>
              <a:rPr sz="1800" spc="-25">
                <a:solidFill>
                  <a:srgbClr val="272525"/>
                </a:solidFill>
                <a:latin typeface="TGTBUF+SourceSans3-Regular"/>
                <a:cs typeface="TGTBUF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TGTBUF+SourceSans3-Regular"/>
                <a:cs typeface="TGTBUF+SourceSans3-Regular"/>
              </a:rPr>
              <a:t>ideas</a:t>
            </a:r>
            <a:r>
              <a:rPr sz="1800" spc="-23">
                <a:solidFill>
                  <a:srgbClr val="272525"/>
                </a:solidFill>
                <a:latin typeface="TGTBUF+SourceSans3-Regular"/>
                <a:cs typeface="TGTBUF+SourceSans3-Regular"/>
              </a:rPr>
              <a:t> </a:t>
            </a:r>
            <a:r>
              <a:rPr sz="1800" spc="-40">
                <a:solidFill>
                  <a:srgbClr val="272525"/>
                </a:solidFill>
                <a:latin typeface="TGTBUF+SourceSans3-Regular"/>
                <a:cs typeface="TGTBUF+SourceSans3-Regular"/>
              </a:rPr>
              <a:t>into</a:t>
            </a:r>
            <a:r>
              <a:rPr sz="1800" spc="-22">
                <a:solidFill>
                  <a:srgbClr val="272525"/>
                </a:solidFill>
                <a:latin typeface="TGTBUF+SourceSans3-Regular"/>
                <a:cs typeface="TGTBUF+SourceSans3-Regular"/>
              </a:rPr>
              <a:t> </a:t>
            </a:r>
            <a:r>
              <a:rPr sz="1800" spc="-47">
                <a:solidFill>
                  <a:srgbClr val="272525"/>
                </a:solidFill>
                <a:latin typeface="TGTBUF+SourceSans3-Regular"/>
                <a:cs typeface="TGTBUF+SourceSans3-Regular"/>
              </a:rPr>
              <a:t>reality.</a:t>
            </a:r>
          </a:p>
          <a:p>
            <a:pPr marL="0" marR="0">
              <a:lnSpc>
                <a:spcPts val="2552"/>
              </a:lnSpc>
              <a:spcBef>
                <a:spcPts val="1947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JPWNQG+SourceSans3-Bold"/>
                <a:cs typeface="JPWNQG+SourceSans3-Bold"/>
              </a:rPr>
              <a:t>Shoeb</a:t>
            </a:r>
            <a:r>
              <a:rPr sz="1800" spc="-120">
                <a:solidFill>
                  <a:srgbClr val="272525"/>
                </a:solidFill>
                <a:latin typeface="JPWNQG+SourceSans3-Bold"/>
                <a:cs typeface="JPWNQG+SourceSans3-Bold"/>
              </a:rPr>
              <a:t> </a:t>
            </a:r>
            <a:r>
              <a:rPr sz="1800" spc="-33">
                <a:solidFill>
                  <a:srgbClr val="272525"/>
                </a:solidFill>
                <a:latin typeface="JPWNQG+SourceSans3-Bold"/>
                <a:cs typeface="JPWNQG+SourceSans3-Bold"/>
              </a:rPr>
              <a:t>Shaikh</a:t>
            </a:r>
            <a:r>
              <a:rPr sz="1800" spc="-125">
                <a:solidFill>
                  <a:srgbClr val="272525"/>
                </a:solidFill>
                <a:latin typeface="JPWNQG+SourceSans3-Bold"/>
                <a:cs typeface="JPWNQG+SourceSans3-Bold"/>
              </a:rPr>
              <a:t> </a:t>
            </a:r>
            <a:r>
              <a:rPr sz="1800" spc="-32">
                <a:solidFill>
                  <a:srgbClr val="272525"/>
                </a:solidFill>
                <a:latin typeface="TGTBUF+SourceSans3-Regular"/>
                <a:cs typeface="TGTBUF+SourceSans3-Regular"/>
              </a:rPr>
              <a:t>(0080)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7122" y="3470590"/>
            <a:ext cx="2265154" cy="92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2">
                <a:solidFill>
                  <a:srgbClr val="272525"/>
                </a:solidFill>
                <a:latin typeface="JPWNQG+SourceSans3-Bold"/>
                <a:cs typeface="JPWNQG+SourceSans3-Bold"/>
              </a:rPr>
              <a:t>Anuja</a:t>
            </a:r>
            <a:r>
              <a:rPr sz="1800" spc="-121">
                <a:solidFill>
                  <a:srgbClr val="272525"/>
                </a:solidFill>
                <a:latin typeface="JPWNQG+SourceSans3-Bold"/>
                <a:cs typeface="JPWNQG+SourceSans3-Bold"/>
              </a:rPr>
              <a:t> </a:t>
            </a:r>
            <a:r>
              <a:rPr sz="1800" spc="-36">
                <a:solidFill>
                  <a:srgbClr val="272525"/>
                </a:solidFill>
                <a:latin typeface="JPWNQG+SourceSans3-Bold"/>
                <a:cs typeface="JPWNQG+SourceSans3-Bold"/>
              </a:rPr>
              <a:t>Khumkar</a:t>
            </a:r>
            <a:r>
              <a:rPr sz="1800" spc="-119">
                <a:solidFill>
                  <a:srgbClr val="272525"/>
                </a:solidFill>
                <a:latin typeface="JPWNQG+SourceSans3-Bold"/>
                <a:cs typeface="JPWNQG+SourceSans3-Bold"/>
              </a:rPr>
              <a:t> </a:t>
            </a:r>
            <a:r>
              <a:rPr sz="1800" spc="-32">
                <a:solidFill>
                  <a:srgbClr val="272525"/>
                </a:solidFill>
                <a:latin typeface="TGTBUF+SourceSans3-Regular"/>
                <a:cs typeface="TGTBUF+SourceSans3-Regular"/>
              </a:rPr>
              <a:t>(0039)</a:t>
            </a:r>
          </a:p>
          <a:p>
            <a:pPr marL="457" marR="0">
              <a:lnSpc>
                <a:spcPts val="2552"/>
              </a:lnSpc>
              <a:spcBef>
                <a:spcPts val="1822"/>
              </a:spcBef>
              <a:spcAft>
                <a:spcPct val="0"/>
              </a:spcAft>
            </a:pPr>
            <a:r>
              <a:rPr sz="1800" spc="-37">
                <a:solidFill>
                  <a:srgbClr val="272525"/>
                </a:solidFill>
                <a:latin typeface="JPWNQG+SourceSans3-Bold"/>
                <a:cs typeface="JPWNQG+SourceSans3-Bold"/>
              </a:rPr>
              <a:t>Rohan</a:t>
            </a:r>
            <a:r>
              <a:rPr sz="1800" spc="-116">
                <a:solidFill>
                  <a:srgbClr val="272525"/>
                </a:solidFill>
                <a:latin typeface="JPWNQG+SourceSans3-Bold"/>
                <a:cs typeface="JPWNQG+SourceSans3-Bold"/>
              </a:rPr>
              <a:t> </a:t>
            </a:r>
            <a:r>
              <a:rPr sz="1800" spc="-36">
                <a:solidFill>
                  <a:srgbClr val="272525"/>
                </a:solidFill>
                <a:latin typeface="JPWNQG+SourceSans3-Bold"/>
                <a:cs typeface="JPWNQG+SourceSans3-Bold"/>
              </a:rPr>
              <a:t>Goilkar</a:t>
            </a:r>
            <a:r>
              <a:rPr sz="1800" spc="-32">
                <a:solidFill>
                  <a:srgbClr val="272525"/>
                </a:solidFill>
                <a:latin typeface="TGTBUF+SourceSans3-Regular"/>
                <a:cs typeface="TGTBUF+SourceSans3-Regular"/>
              </a:rPr>
              <a:t>(0072)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7122" y="4604065"/>
            <a:ext cx="2336222" cy="93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JPWNQG+SourceSans3-Bold"/>
                <a:cs typeface="JPWNQG+SourceSans3-Bold"/>
              </a:rPr>
              <a:t>Himanshu</a:t>
            </a:r>
            <a:r>
              <a:rPr sz="1800" spc="-120">
                <a:solidFill>
                  <a:srgbClr val="272525"/>
                </a:solidFill>
                <a:latin typeface="JPWNQG+SourceSans3-Bold"/>
                <a:cs typeface="JPWNQG+SourceSans3-Bold"/>
              </a:rPr>
              <a:t> </a:t>
            </a:r>
            <a:r>
              <a:rPr sz="1800" spc="-34">
                <a:solidFill>
                  <a:srgbClr val="272525"/>
                </a:solidFill>
                <a:latin typeface="JPWNQG+SourceSans3-Bold"/>
                <a:cs typeface="JPWNQG+SourceSans3-Bold"/>
              </a:rPr>
              <a:t>Singh</a:t>
            </a:r>
            <a:r>
              <a:rPr sz="1800" spc="-32">
                <a:solidFill>
                  <a:srgbClr val="272525"/>
                </a:solidFill>
                <a:latin typeface="TGTBUF+SourceSans3-Regular"/>
                <a:cs typeface="TGTBUF+SourceSans3-Regular"/>
              </a:rPr>
              <a:t>(0033)</a:t>
            </a:r>
          </a:p>
          <a:p>
            <a:pPr marL="0" marR="0">
              <a:lnSpc>
                <a:spcPts val="2552"/>
              </a:lnSpc>
              <a:spcBef>
                <a:spcPts val="1947"/>
              </a:spcBef>
              <a:spcAft>
                <a:spcPct val="0"/>
              </a:spcAft>
            </a:pPr>
            <a:r>
              <a:rPr sz="1800" spc="-31">
                <a:solidFill>
                  <a:srgbClr val="272525"/>
                </a:solidFill>
                <a:latin typeface="JPWNQG+SourceSans3-Bold"/>
                <a:cs typeface="JPWNQG+SourceSans3-Bold"/>
              </a:rPr>
              <a:t>Anjali</a:t>
            </a:r>
            <a:r>
              <a:rPr sz="1800" spc="-121">
                <a:solidFill>
                  <a:srgbClr val="272525"/>
                </a:solidFill>
                <a:latin typeface="JPWNQG+SourceSans3-Bold"/>
                <a:cs typeface="JPWNQG+SourceSans3-Bold"/>
              </a:rPr>
              <a:t> </a:t>
            </a:r>
            <a:r>
              <a:rPr sz="1800" spc="-36">
                <a:solidFill>
                  <a:srgbClr val="272525"/>
                </a:solidFill>
                <a:latin typeface="JPWNQG+SourceSans3-Bold"/>
                <a:cs typeface="JPWNQG+SourceSans3-Bold"/>
              </a:rPr>
              <a:t>Udawant</a:t>
            </a:r>
            <a:r>
              <a:rPr sz="1800" spc="-120">
                <a:solidFill>
                  <a:srgbClr val="272525"/>
                </a:solidFill>
                <a:latin typeface="JPWNQG+SourceSans3-Bold"/>
                <a:cs typeface="JPWNQG+SourceSans3-Bold"/>
              </a:rPr>
              <a:t> </a:t>
            </a:r>
            <a:r>
              <a:rPr sz="1800" spc="-32">
                <a:solidFill>
                  <a:srgbClr val="272525"/>
                </a:solidFill>
                <a:latin typeface="TGTBUF+SourceSans3-Regular"/>
                <a:cs typeface="TGTBUF+SourceSans3-Regular"/>
              </a:rPr>
              <a:t>(0015)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1440370"/>
            <a:ext cx="2813304" cy="6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62">
                <a:solidFill>
                  <a:srgbClr val="000000"/>
                </a:solidFill>
                <a:latin typeface="GAONSW+SourceSerif4-SemiBold"/>
                <a:cs typeface="GAONSW+SourceSerif4-SemiBold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7579" y="2384740"/>
            <a:ext cx="9660278" cy="724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VEGSKE+SourceSans3-Bold"/>
                <a:cs typeface="VEGSKE+SourceSans3-Bold"/>
              </a:rPr>
              <a:t>'Housing</a:t>
            </a:r>
            <a:r>
              <a:rPr sz="1800" spc="-120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3">
                <a:solidFill>
                  <a:srgbClr val="272525"/>
                </a:solidFill>
                <a:latin typeface="VEGSKE+SourceSans3-Bold"/>
                <a:cs typeface="VEGSKE+SourceSans3-Bold"/>
              </a:rPr>
              <a:t>Hub</a:t>
            </a:r>
            <a:r>
              <a:rPr sz="1800" spc="-120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5">
                <a:solidFill>
                  <a:srgbClr val="272525"/>
                </a:solidFill>
                <a:latin typeface="VEGSKE+SourceSans3-Bold"/>
                <a:cs typeface="VEGSKE+SourceSans3-Bold"/>
              </a:rPr>
              <a:t>Society</a:t>
            </a:r>
            <a:r>
              <a:rPr sz="1800" spc="-117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7">
                <a:solidFill>
                  <a:srgbClr val="272525"/>
                </a:solidFill>
                <a:latin typeface="VEGSKE+SourceSans3-Bold"/>
                <a:cs typeface="VEGSKE+SourceSans3-Bold"/>
              </a:rPr>
              <a:t>Coordination</a:t>
            </a:r>
            <a:r>
              <a:rPr sz="1800" spc="-116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44">
                <a:solidFill>
                  <a:srgbClr val="272525"/>
                </a:solidFill>
                <a:latin typeface="VEGSKE+SourceSans3-Bold"/>
                <a:cs typeface="VEGSKE+SourceSans3-Bold"/>
              </a:rPr>
              <a:t>System'</a:t>
            </a:r>
            <a:r>
              <a:rPr sz="1800">
                <a:solidFill>
                  <a:srgbClr val="272525"/>
                </a:solidFill>
                <a:latin typeface="DKPURP+SourceSans3-Regular"/>
                <a:cs typeface="DKPURP+SourceSans3-Regular"/>
              </a:rPr>
              <a:t>,</a:t>
            </a:r>
            <a:r>
              <a:rPr sz="1800" spc="-61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DKPURP+SourceSans3-Regular"/>
                <a:cs typeface="DKPURP+SourceSans3-Regular"/>
              </a:rPr>
              <a:t>which</a:t>
            </a:r>
            <a:r>
              <a:rPr sz="1800" spc="-30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DKPURP+SourceSans3-Regular"/>
                <a:cs typeface="DKPURP+SourceSans3-Regular"/>
              </a:rPr>
              <a:t>aims</a:t>
            </a:r>
            <a:r>
              <a:rPr sz="1800" spc="-29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56">
                <a:solidFill>
                  <a:srgbClr val="272525"/>
                </a:solidFill>
                <a:latin typeface="DKPURP+SourceSans3-Regular"/>
                <a:cs typeface="DKPURP+SourceSans3-Regular"/>
              </a:rPr>
              <a:t>to</a:t>
            </a:r>
            <a:r>
              <a:rPr sz="1800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DKPURP+SourceSans3-Regular"/>
                <a:cs typeface="DKPURP+SourceSans3-Regular"/>
              </a:rPr>
              <a:t>streamline</a:t>
            </a:r>
            <a:r>
              <a:rPr sz="1800" spc="-22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40">
                <a:solidFill>
                  <a:srgbClr val="272525"/>
                </a:solidFill>
                <a:latin typeface="DKPURP+SourceSans3-Regular"/>
                <a:cs typeface="DKPURP+SourceSans3-Regular"/>
              </a:rPr>
              <a:t>communication</a:t>
            </a:r>
            <a:r>
              <a:rPr sz="1800" spc="-23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DKPURP+SourceSans3-Regular"/>
                <a:cs typeface="DKPURP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DKPURP+SourceSans3-Regular"/>
                <a:cs typeface="DKPURP+SourceSans3-Regular"/>
              </a:rPr>
              <a:t>day-to-day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40">
                <a:solidFill>
                  <a:srgbClr val="272525"/>
                </a:solidFill>
                <a:latin typeface="DKPURP+SourceSans3-Regular"/>
                <a:cs typeface="DKPURP+SourceSans3-Regular"/>
              </a:rPr>
              <a:t>operations</a:t>
            </a:r>
            <a:r>
              <a:rPr sz="1800" spc="-22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DKPURP+SourceSans3-Regular"/>
                <a:cs typeface="DKPURP+SourceSans3-Regular"/>
              </a:rPr>
              <a:t>in</a:t>
            </a:r>
            <a:r>
              <a:rPr sz="1800" spc="-31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4">
                <a:solidFill>
                  <a:srgbClr val="272525"/>
                </a:solidFill>
                <a:latin typeface="DKPURP+SourceSans3-Regular"/>
                <a:cs typeface="DKPURP+SourceSans3-Regular"/>
              </a:rPr>
              <a:t>residential</a:t>
            </a:r>
            <a:r>
              <a:rPr sz="1800" spc="-27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4">
                <a:solidFill>
                  <a:srgbClr val="272525"/>
                </a:solidFill>
                <a:latin typeface="DKPURP+SourceSans3-Regular"/>
                <a:cs typeface="DKPURP+SourceSans3-Regular"/>
              </a:rPr>
              <a:t>societies.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7579" y="3318190"/>
            <a:ext cx="9222478" cy="72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DKPURP+SourceSans3-Regular"/>
                <a:cs typeface="DKPURP+SourceSans3-Regular"/>
              </a:rPr>
              <a:t>Our</a:t>
            </a:r>
            <a:r>
              <a:rPr sz="1800" spc="-28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49">
                <a:solidFill>
                  <a:srgbClr val="272525"/>
                </a:solidFill>
                <a:latin typeface="DKPURP+SourceSans3-Regular"/>
                <a:cs typeface="DKPURP+SourceSans3-Regular"/>
              </a:rPr>
              <a:t>goal</a:t>
            </a:r>
            <a:r>
              <a:rPr sz="1800" spc="-11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42">
                <a:solidFill>
                  <a:srgbClr val="272525"/>
                </a:solidFill>
                <a:latin typeface="DKPURP+SourceSans3-Regular"/>
                <a:cs typeface="DKPURP+SourceSans3-Regular"/>
              </a:rPr>
              <a:t>was</a:t>
            </a:r>
            <a:r>
              <a:rPr sz="1800" spc="-20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56">
                <a:solidFill>
                  <a:srgbClr val="272525"/>
                </a:solidFill>
                <a:latin typeface="DKPURP+SourceSans3-Regular"/>
                <a:cs typeface="DKPURP+SourceSans3-Regular"/>
              </a:rPr>
              <a:t>to</a:t>
            </a:r>
            <a:r>
              <a:rPr sz="1800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DKPURP+SourceSans3-Regular"/>
                <a:cs typeface="DKPURP+SourceSans3-Regular"/>
              </a:rPr>
              <a:t>build</a:t>
            </a:r>
            <a:r>
              <a:rPr sz="1800" spc="-31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>
                <a:solidFill>
                  <a:srgbClr val="272525"/>
                </a:solidFill>
                <a:latin typeface="DKPURP+SourceSans3-Regular"/>
                <a:cs typeface="DKPURP+SourceSans3-Regular"/>
              </a:rPr>
              <a:t>a</a:t>
            </a:r>
            <a:r>
              <a:rPr sz="1800" spc="-63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40">
                <a:solidFill>
                  <a:srgbClr val="272525"/>
                </a:solidFill>
                <a:latin typeface="DKPURP+SourceSans3-Regular"/>
                <a:cs typeface="DKPURP+SourceSans3-Regular"/>
              </a:rPr>
              <a:t>full-stack</a:t>
            </a:r>
            <a:r>
              <a:rPr sz="1800" spc="-23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DKPURP+SourceSans3-Regular"/>
                <a:cs typeface="DKPURP+SourceSans3-Regular"/>
              </a:rPr>
              <a:t>solution</a:t>
            </a:r>
            <a:r>
              <a:rPr sz="1800" spc="-31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DKPURP+SourceSans3-Regular"/>
                <a:cs typeface="DKPURP+SourceSans3-Regular"/>
              </a:rPr>
              <a:t>that</a:t>
            </a:r>
            <a:r>
              <a:rPr sz="1800" spc="-21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DKPURP+SourceSans3-Regular"/>
                <a:cs typeface="DKPURP+SourceSans3-Regular"/>
              </a:rPr>
              <a:t>brings</a:t>
            </a:r>
            <a:r>
              <a:rPr sz="1800" spc="-27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42">
                <a:solidFill>
                  <a:srgbClr val="272525"/>
                </a:solidFill>
                <a:latin typeface="DKPURP+SourceSans3-Regular"/>
                <a:cs typeface="DKPURP+SourceSans3-Regular"/>
              </a:rPr>
              <a:t>together</a:t>
            </a:r>
            <a:r>
              <a:rPr sz="1800" spc="-20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DKPURP+SourceSans3-Regular"/>
                <a:cs typeface="DKPURP+SourceSans3-Regular"/>
              </a:rPr>
              <a:t>Admins,</a:t>
            </a:r>
            <a:r>
              <a:rPr sz="1800" spc="-28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6">
                <a:solidFill>
                  <a:srgbClr val="272525"/>
                </a:solidFill>
                <a:latin typeface="DKPURP+SourceSans3-Regular"/>
                <a:cs typeface="DKPURP+SourceSans3-Regular"/>
              </a:rPr>
              <a:t>Residents,</a:t>
            </a:r>
            <a:r>
              <a:rPr sz="1800" spc="-24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DKPURP+SourceSans3-Regular"/>
                <a:cs typeface="DKPURP+SourceSans3-Regular"/>
              </a:rPr>
              <a:t>Security</a:t>
            </a:r>
            <a:r>
              <a:rPr sz="1800" spc="-30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66">
                <a:solidFill>
                  <a:srgbClr val="272525"/>
                </a:solidFill>
                <a:latin typeface="DKPURP+SourceSans3-Regular"/>
                <a:cs typeface="DKPURP+SourceSans3-Regular"/>
              </a:rPr>
              <a:t>Staff,</a:t>
            </a:r>
            <a:r>
              <a:rPr sz="1800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40">
                <a:solidFill>
                  <a:srgbClr val="272525"/>
                </a:solidFill>
                <a:latin typeface="DKPURP+SourceSans3-Regular"/>
                <a:cs typeface="DKPURP+SourceSans3-Regular"/>
              </a:rPr>
              <a:t>and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36">
                <a:solidFill>
                  <a:srgbClr val="272525"/>
                </a:solidFill>
                <a:latin typeface="DKPURP+SourceSans3-Regular"/>
                <a:cs typeface="DKPURP+SourceSans3-Regular"/>
              </a:rPr>
              <a:t>Management</a:t>
            </a:r>
            <a:r>
              <a:rPr sz="1800" spc="-26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40">
                <a:solidFill>
                  <a:srgbClr val="272525"/>
                </a:solidFill>
                <a:latin typeface="DKPURP+SourceSans3-Regular"/>
                <a:cs typeface="DKPURP+SourceSans3-Regular"/>
              </a:rPr>
              <a:t>into</a:t>
            </a:r>
            <a:r>
              <a:rPr sz="1800" spc="-22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DKPURP+SourceSans3-Regular"/>
                <a:cs typeface="DKPURP+SourceSans3-Regular"/>
              </a:rPr>
              <a:t>one</a:t>
            </a:r>
            <a:r>
              <a:rPr sz="1800" spc="-30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DKPURP+SourceSans3-Regular"/>
                <a:cs typeface="DKPURP+SourceSans3-Regular"/>
              </a:rPr>
              <a:t>digital</a:t>
            </a:r>
            <a:r>
              <a:rPr sz="1800" spc="-22">
                <a:solidFill>
                  <a:srgbClr val="272525"/>
                </a:solidFill>
                <a:latin typeface="DKPURP+SourceSans3-Regular"/>
                <a:cs typeface="DKPURP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DKPURP+SourceSans3-Regular"/>
                <a:cs typeface="DKPURP+SourceSans3-Regular"/>
              </a:rPr>
              <a:t>platform.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7579" y="4251640"/>
            <a:ext cx="9933424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1">
                <a:solidFill>
                  <a:srgbClr val="272525"/>
                </a:solidFill>
                <a:latin typeface="VEGSKE+SourceSans3-Bold"/>
                <a:cs typeface="VEGSKE+SourceSans3-Bold"/>
              </a:rPr>
              <a:t>It</a:t>
            </a:r>
            <a:r>
              <a:rPr sz="1800" spc="-121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5">
                <a:solidFill>
                  <a:srgbClr val="272525"/>
                </a:solidFill>
                <a:latin typeface="VEGSKE+SourceSans3-Bold"/>
                <a:cs typeface="VEGSKE+SourceSans3-Bold"/>
              </a:rPr>
              <a:t>addresses</a:t>
            </a:r>
            <a:r>
              <a:rPr sz="1800" spc="-118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44">
                <a:solidFill>
                  <a:srgbClr val="272525"/>
                </a:solidFill>
                <a:latin typeface="VEGSKE+SourceSans3-Bold"/>
                <a:cs typeface="VEGSKE+SourceSans3-Bold"/>
              </a:rPr>
              <a:t>common</a:t>
            </a:r>
            <a:r>
              <a:rPr sz="1800" spc="-109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2">
                <a:solidFill>
                  <a:srgbClr val="272525"/>
                </a:solidFill>
                <a:latin typeface="VEGSKE+SourceSans3-Bold"/>
                <a:cs typeface="VEGSKE+SourceSans3-Bold"/>
              </a:rPr>
              <a:t>issues</a:t>
            </a:r>
            <a:r>
              <a:rPr sz="1800" spc="-120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2">
                <a:solidFill>
                  <a:srgbClr val="272525"/>
                </a:solidFill>
                <a:latin typeface="VEGSKE+SourceSans3-Bold"/>
                <a:cs typeface="VEGSKE+SourceSans3-Bold"/>
              </a:rPr>
              <a:t>such</a:t>
            </a:r>
            <a:r>
              <a:rPr sz="1800" spc="-121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3">
                <a:solidFill>
                  <a:srgbClr val="272525"/>
                </a:solidFill>
                <a:latin typeface="VEGSKE+SourceSans3-Bold"/>
                <a:cs typeface="VEGSKE+SourceSans3-Bold"/>
              </a:rPr>
              <a:t>as</a:t>
            </a:r>
            <a:r>
              <a:rPr sz="1800" spc="-120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46">
                <a:solidFill>
                  <a:srgbClr val="272525"/>
                </a:solidFill>
                <a:latin typeface="VEGSKE+SourceSans3-Bold"/>
                <a:cs typeface="VEGSKE+SourceSans3-Bold"/>
              </a:rPr>
              <a:t>outdated</a:t>
            </a:r>
            <a:r>
              <a:rPr sz="1800" spc="-107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8">
                <a:solidFill>
                  <a:srgbClr val="272525"/>
                </a:solidFill>
                <a:latin typeface="VEGSKE+SourceSans3-Bold"/>
                <a:cs typeface="VEGSKE+SourceSans3-Bold"/>
              </a:rPr>
              <a:t>workflows,</a:t>
            </a:r>
            <a:r>
              <a:rPr sz="1800" spc="-113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2">
                <a:solidFill>
                  <a:srgbClr val="272525"/>
                </a:solidFill>
                <a:latin typeface="VEGSKE+SourceSans3-Bold"/>
                <a:cs typeface="VEGSKE+SourceSans3-Bold"/>
              </a:rPr>
              <a:t>lack</a:t>
            </a:r>
            <a:r>
              <a:rPr sz="1800" spc="-121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42">
                <a:solidFill>
                  <a:srgbClr val="272525"/>
                </a:solidFill>
                <a:latin typeface="VEGSKE+SourceSans3-Bold"/>
                <a:cs typeface="VEGSKE+SourceSans3-Bold"/>
              </a:rPr>
              <a:t>of</a:t>
            </a:r>
            <a:r>
              <a:rPr sz="1800" spc="-110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48">
                <a:solidFill>
                  <a:srgbClr val="272525"/>
                </a:solidFill>
                <a:latin typeface="VEGSKE+SourceSans3-Bold"/>
                <a:cs typeface="VEGSKE+SourceSans3-Bold"/>
              </a:rPr>
              <a:t>transparency,</a:t>
            </a:r>
            <a:r>
              <a:rPr sz="1800" spc="-103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3">
                <a:solidFill>
                  <a:srgbClr val="272525"/>
                </a:solidFill>
                <a:latin typeface="VEGSKE+SourceSans3-Bold"/>
                <a:cs typeface="VEGSKE+SourceSans3-Bold"/>
              </a:rPr>
              <a:t>and</a:t>
            </a:r>
            <a:r>
              <a:rPr sz="1800" spc="-120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32">
                <a:solidFill>
                  <a:srgbClr val="272525"/>
                </a:solidFill>
                <a:latin typeface="VEGSKE+SourceSans3-Bold"/>
                <a:cs typeface="VEGSKE+SourceSans3-Bold"/>
              </a:rPr>
              <a:t>security</a:t>
            </a:r>
            <a:r>
              <a:rPr sz="1800" spc="-121">
                <a:solidFill>
                  <a:srgbClr val="272525"/>
                </a:solidFill>
                <a:latin typeface="VEGSKE+SourceSans3-Bold"/>
                <a:cs typeface="VEGSKE+SourceSans3-Bold"/>
              </a:rPr>
              <a:t> </a:t>
            </a:r>
            <a:r>
              <a:rPr sz="1800" spc="-45">
                <a:solidFill>
                  <a:srgbClr val="272525"/>
                </a:solidFill>
                <a:latin typeface="VEGSKE+SourceSans3-Bold"/>
                <a:cs typeface="VEGSKE+SourceSans3-Bold"/>
              </a:rPr>
              <a:t>concerns.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554545"/>
            <a:ext cx="5154454" cy="1702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51">
                <a:solidFill>
                  <a:srgbClr val="000000"/>
                </a:solidFill>
                <a:latin typeface="CDITGA+SourceSerif4-SemiBold"/>
                <a:cs typeface="CDITGA+SourceSerif4-SemiBold"/>
              </a:rPr>
              <a:t>The</a:t>
            </a:r>
            <a:r>
              <a:rPr sz="3350" spc="-134">
                <a:solidFill>
                  <a:srgbClr val="000000"/>
                </a:solidFill>
                <a:latin typeface="CDITGA+SourceSerif4-SemiBold"/>
                <a:cs typeface="CDITGA+SourceSerif4-SemiBold"/>
              </a:rPr>
              <a:t> </a:t>
            </a:r>
            <a:r>
              <a:rPr sz="3350" spc="-60">
                <a:solidFill>
                  <a:srgbClr val="000000"/>
                </a:solidFill>
                <a:latin typeface="CDITGA+SourceSerif4-SemiBold"/>
                <a:cs typeface="CDITGA+SourceSerif4-SemiBold"/>
              </a:rPr>
              <a:t>Challenge</a:t>
            </a:r>
            <a:r>
              <a:rPr sz="3350" spc="-216">
                <a:solidFill>
                  <a:srgbClr val="000000"/>
                </a:solidFill>
                <a:latin typeface="CDITGA+SourceSerif4-SemiBold"/>
                <a:cs typeface="CDITGA+SourceSerif4-SemiBold"/>
              </a:rPr>
              <a:t> </a:t>
            </a:r>
            <a:r>
              <a:rPr sz="3350" spc="-292">
                <a:solidFill>
                  <a:srgbClr val="000000"/>
                </a:solidFill>
                <a:latin typeface="CDITGA+SourceSerif4-SemiBold"/>
                <a:cs typeface="CDITGA+SourceSerif4-SemiBold"/>
              </a:rPr>
              <a:t>We</a:t>
            </a:r>
          </a:p>
          <a:p>
            <a:pPr marL="0" marR="0">
              <a:lnSpc>
                <a:spcPts val="4275"/>
              </a:lnSpc>
              <a:spcBef>
                <a:spcPct val="0"/>
              </a:spcBef>
              <a:spcAft>
                <a:spcPct val="0"/>
              </a:spcAft>
            </a:pPr>
            <a:r>
              <a:rPr sz="3350" spc="-60">
                <a:solidFill>
                  <a:srgbClr val="000000"/>
                </a:solidFill>
                <a:latin typeface="CDITGA+SourceSerif4-SemiBold"/>
                <a:cs typeface="CDITGA+SourceSerif4-SemiBold"/>
              </a:rPr>
              <a:t>Conquered:</a:t>
            </a:r>
            <a:r>
              <a:rPr sz="3350" spc="-131">
                <a:solidFill>
                  <a:srgbClr val="000000"/>
                </a:solidFill>
                <a:latin typeface="CDITGA+SourceSerif4-SemiBold"/>
                <a:cs typeface="CDITGA+SourceSerif4-SemiBold"/>
              </a:rPr>
              <a:t> </a:t>
            </a:r>
            <a:r>
              <a:rPr sz="3350" spc="-49">
                <a:solidFill>
                  <a:srgbClr val="000000"/>
                </a:solidFill>
                <a:latin typeface="CDITGA+SourceSerif4-SemiBold"/>
                <a:cs typeface="CDITGA+SourceSerif4-SemiBold"/>
              </a:rPr>
              <a:t>Our</a:t>
            </a:r>
            <a:r>
              <a:rPr sz="3350" spc="-139">
                <a:solidFill>
                  <a:srgbClr val="000000"/>
                </a:solidFill>
                <a:latin typeface="CDITGA+SourceSerif4-SemiBold"/>
                <a:cs typeface="CDITGA+SourceSerif4-SemiBold"/>
              </a:rPr>
              <a:t> </a:t>
            </a:r>
            <a:r>
              <a:rPr sz="3350" spc="-68">
                <a:solidFill>
                  <a:srgbClr val="000000"/>
                </a:solidFill>
                <a:latin typeface="CDITGA+SourceSerif4-SemiBold"/>
                <a:cs typeface="CDITGA+SourceSerif4-SemiBold"/>
              </a:rPr>
              <a:t>Problem</a:t>
            </a:r>
          </a:p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3350" spc="-61">
                <a:solidFill>
                  <a:srgbClr val="000000"/>
                </a:solidFill>
                <a:latin typeface="CDITGA+SourceSerif4-SemiBold"/>
                <a:cs typeface="CDITGA+SourceSerif4-SemiBold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5945" y="2646692"/>
            <a:ext cx="1893474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4">
                <a:solidFill>
                  <a:srgbClr val="272525"/>
                </a:solidFill>
                <a:latin typeface="HBGQVU+SourceSerif4-SemiBold"/>
                <a:cs typeface="HBGQVU+SourceSerif4-SemiBold"/>
              </a:rPr>
              <a:t>The</a:t>
            </a:r>
            <a:r>
              <a:rPr sz="2000" spc="-78">
                <a:solidFill>
                  <a:srgbClr val="272525"/>
                </a:solidFill>
                <a:latin typeface="HBGQVU+SourceSerif4-SemiBold"/>
                <a:cs typeface="HBGQVU+SourceSerif4-SemiBold"/>
              </a:rPr>
              <a:t> </a:t>
            </a:r>
            <a:r>
              <a:rPr sz="2000" spc="-32">
                <a:solidFill>
                  <a:srgbClr val="272525"/>
                </a:solidFill>
                <a:latin typeface="HBGQVU+SourceSerif4-SemiBold"/>
                <a:cs typeface="HBGQVU+SourceSerif4-SemiBold"/>
              </a:rPr>
              <a:t>Pain</a:t>
            </a:r>
            <a:r>
              <a:rPr sz="2000" spc="-67">
                <a:solidFill>
                  <a:srgbClr val="272525"/>
                </a:solidFill>
                <a:latin typeface="HBGQVU+SourceSerif4-SemiBold"/>
                <a:cs typeface="HBGQVU+SourceSerif4-SemiBold"/>
              </a:rPr>
              <a:t> </a:t>
            </a:r>
            <a:r>
              <a:rPr sz="2000" spc="-40">
                <a:solidFill>
                  <a:srgbClr val="272525"/>
                </a:solidFill>
                <a:latin typeface="HBGQVU+SourceSerif4-SemiBold"/>
                <a:cs typeface="HBGQVU+SourceSerif4-SemiBold"/>
              </a:rPr>
              <a:t>Point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21328" y="2679012"/>
            <a:ext cx="2375150" cy="1497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2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3">
                <a:solidFill>
                  <a:srgbClr val="272525"/>
                </a:solidFill>
                <a:latin typeface="AUMVCD+SourceSans3-Regular"/>
                <a:cs typeface="AUMVCD+SourceSans3-Regular"/>
              </a:rPr>
              <a:t>"</a:t>
            </a:r>
            <a:r>
              <a:rPr sz="1450" spc="-36">
                <a:solidFill>
                  <a:srgbClr val="272525"/>
                </a:solidFill>
                <a:latin typeface="DNFUKB+SourceSans3-Bold"/>
                <a:cs typeface="DNFUKB+SourceSans3-Bold"/>
              </a:rPr>
              <a:t>Inefficient</a:t>
            </a:r>
            <a:r>
              <a:rPr sz="1450" spc="-102">
                <a:solidFill>
                  <a:srgbClr val="272525"/>
                </a:solidFill>
                <a:latin typeface="DNFUKB+SourceSans3-Bold"/>
                <a:cs typeface="DNFUKB+SourceSans3-Bold"/>
              </a:rPr>
              <a:t> </a:t>
            </a:r>
            <a:r>
              <a:rPr sz="1450" spc="-41">
                <a:solidFill>
                  <a:srgbClr val="272525"/>
                </a:solidFill>
                <a:latin typeface="DNFUKB+SourceSans3-Bold"/>
                <a:cs typeface="DNFUKB+SourceSans3-Bold"/>
              </a:rPr>
              <a:t>Communication</a:t>
            </a:r>
          </a:p>
          <a:p>
            <a:pPr marL="0" marR="0">
              <a:lnSpc>
                <a:spcPts val="2042"/>
              </a:lnSpc>
              <a:spcBef>
                <a:spcPts val="1157"/>
              </a:spcBef>
              <a:spcAft>
                <a:spcPct val="0"/>
              </a:spcAft>
            </a:pPr>
            <a:r>
              <a:rPr sz="1450" spc="-33">
                <a:solidFill>
                  <a:srgbClr val="272525"/>
                </a:solidFill>
                <a:latin typeface="AUMVCD+SourceSans3-Regular"/>
                <a:cs typeface="AUMVCD+SourceSans3-Regular"/>
              </a:rPr>
              <a:t>"</a:t>
            </a:r>
            <a:r>
              <a:rPr sz="1450" spc="-42">
                <a:solidFill>
                  <a:srgbClr val="272525"/>
                </a:solidFill>
                <a:latin typeface="DNFUKB+SourceSans3-Bold"/>
                <a:cs typeface="DNFUKB+SourceSans3-Bold"/>
              </a:rPr>
              <a:t>Disorganized</a:t>
            </a:r>
            <a:r>
              <a:rPr sz="1450" spc="-100">
                <a:solidFill>
                  <a:srgbClr val="272525"/>
                </a:solidFill>
                <a:latin typeface="DNFUKB+SourceSans3-Bold"/>
                <a:cs typeface="DNFUKB+SourceSans3-Bold"/>
              </a:rPr>
              <a:t> </a:t>
            </a:r>
            <a:r>
              <a:rPr sz="1450" spc="-43">
                <a:solidFill>
                  <a:srgbClr val="272525"/>
                </a:solidFill>
                <a:latin typeface="DNFUKB+SourceSans3-Bold"/>
                <a:cs typeface="DNFUKB+SourceSans3-Bold"/>
              </a:rPr>
              <a:t>processes</a:t>
            </a:r>
          </a:p>
          <a:p>
            <a:pPr marL="0" marR="0">
              <a:lnSpc>
                <a:spcPts val="2042"/>
              </a:lnSpc>
              <a:spcBef>
                <a:spcPts val="1107"/>
              </a:spcBef>
              <a:spcAft>
                <a:spcPct val="0"/>
              </a:spcAft>
            </a:pPr>
            <a:r>
              <a:rPr sz="1450" spc="-33">
                <a:solidFill>
                  <a:srgbClr val="272525"/>
                </a:solidFill>
                <a:latin typeface="AUMVCD+SourceSans3-Regular"/>
                <a:cs typeface="AUMVCD+SourceSans3-Regular"/>
              </a:rPr>
              <a:t>"</a:t>
            </a:r>
            <a:r>
              <a:rPr sz="1450" spc="-38">
                <a:solidFill>
                  <a:srgbClr val="272525"/>
                </a:solidFill>
                <a:latin typeface="DNFUKB+SourceSans3-Bold"/>
                <a:cs typeface="DNFUKB+SourceSans3-Bold"/>
              </a:rPr>
              <a:t>Manual</a:t>
            </a:r>
            <a:r>
              <a:rPr sz="1450" spc="-102">
                <a:solidFill>
                  <a:srgbClr val="272525"/>
                </a:solidFill>
                <a:latin typeface="DNFUKB+SourceSans3-Bold"/>
                <a:cs typeface="DNFUKB+SourceSans3-Bold"/>
              </a:rPr>
              <a:t> </a:t>
            </a:r>
            <a:r>
              <a:rPr sz="1450" spc="-40">
                <a:solidFill>
                  <a:srgbClr val="272525"/>
                </a:solidFill>
                <a:latin typeface="DNFUKB+SourceSans3-Bold"/>
                <a:cs typeface="DNFUKB+SourceSans3-Bold"/>
              </a:rPr>
              <a:t>Visitor</a:t>
            </a:r>
            <a:r>
              <a:rPr sz="1450" spc="-99">
                <a:solidFill>
                  <a:srgbClr val="272525"/>
                </a:solidFill>
                <a:latin typeface="DNFUKB+SourceSans3-Bold"/>
                <a:cs typeface="DNFUKB+SourceSans3-Bold"/>
              </a:rPr>
              <a:t> </a:t>
            </a:r>
            <a:r>
              <a:rPr sz="1450" spc="-41">
                <a:solidFill>
                  <a:srgbClr val="272525"/>
                </a:solidFill>
                <a:latin typeface="DNFUKB+SourceSans3-Bold"/>
                <a:cs typeface="DNFUKB+SourceSans3-Bold"/>
              </a:rPr>
              <a:t>Management</a:t>
            </a:r>
          </a:p>
          <a:p>
            <a:pPr marL="0" marR="0">
              <a:lnSpc>
                <a:spcPts val="2042"/>
              </a:lnSpc>
              <a:spcBef>
                <a:spcPts val="1157"/>
              </a:spcBef>
              <a:spcAft>
                <a:spcPct val="0"/>
              </a:spcAft>
            </a:pPr>
            <a:r>
              <a:rPr sz="1450" spc="-33">
                <a:solidFill>
                  <a:srgbClr val="272525"/>
                </a:solidFill>
                <a:latin typeface="AUMVCD+SourceSans3-Regular"/>
                <a:cs typeface="AUMVCD+SourceSans3-Regular"/>
              </a:rPr>
              <a:t>"</a:t>
            </a:r>
            <a:r>
              <a:rPr sz="1450" spc="-39">
                <a:solidFill>
                  <a:srgbClr val="272525"/>
                </a:solidFill>
                <a:latin typeface="DNFUKB+SourceSans3-Bold"/>
                <a:cs typeface="DNFUKB+SourceSans3-Bold"/>
              </a:rPr>
              <a:t>Delayed</a:t>
            </a:r>
            <a:r>
              <a:rPr sz="1450" spc="-103">
                <a:solidFill>
                  <a:srgbClr val="272525"/>
                </a:solidFill>
                <a:latin typeface="DNFUKB+SourceSans3-Bold"/>
                <a:cs typeface="DNFUKB+SourceSans3-Bold"/>
              </a:rPr>
              <a:t> </a:t>
            </a:r>
            <a:r>
              <a:rPr sz="1450" spc="-46">
                <a:solidFill>
                  <a:srgbClr val="272525"/>
                </a:solidFill>
                <a:latin typeface="DNFUKB+SourceSans3-Bold"/>
                <a:cs typeface="DNFUKB+SourceSans3-Bold"/>
              </a:rPr>
              <a:t>updates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5945" y="3107637"/>
            <a:ext cx="2535960" cy="1469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2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8">
                <a:solidFill>
                  <a:srgbClr val="272525"/>
                </a:solidFill>
                <a:latin typeface="AUMVCD+SourceSans3-Regular"/>
                <a:cs typeface="AUMVCD+SourceSans3-Regular"/>
              </a:rPr>
              <a:t>Many</a:t>
            </a:r>
            <a:r>
              <a:rPr sz="1450" spc="-30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AUMVCD+SourceSans3-Regular"/>
                <a:cs typeface="AUMVCD+SourceSans3-Regular"/>
              </a:rPr>
              <a:t>residential</a:t>
            </a:r>
            <a:r>
              <a:rPr sz="1450" spc="-28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AUMVCD+SourceSans3-Regular"/>
                <a:cs typeface="AUMVCD+SourceSans3-Regular"/>
              </a:rPr>
              <a:t>societies</a:t>
            </a:r>
            <a:r>
              <a:rPr sz="1450" spc="-30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55">
                <a:solidFill>
                  <a:srgbClr val="272525"/>
                </a:solidFill>
                <a:latin typeface="AUMVCD+SourceSans3-Regular"/>
                <a:cs typeface="AUMVCD+SourceSans3-Regular"/>
              </a:rPr>
              <a:t>face</a:t>
            </a:r>
          </a:p>
          <a:p>
            <a:pPr marL="0" marR="0">
              <a:lnSpc>
                <a:spcPts val="2042"/>
              </a:lnSpc>
              <a:spcBef>
                <a:spcPts val="332"/>
              </a:spcBef>
              <a:spcAft>
                <a:spcPct val="0"/>
              </a:spcAft>
            </a:pPr>
            <a:r>
              <a:rPr sz="1450" spc="-37">
                <a:solidFill>
                  <a:srgbClr val="272525"/>
                </a:solidFill>
                <a:latin typeface="AUMVCD+SourceSans3-Regular"/>
                <a:cs typeface="AUMVCD+SourceSans3-Regular"/>
              </a:rPr>
              <a:t>significant</a:t>
            </a:r>
            <a:r>
              <a:rPr sz="1450" spc="-29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38">
                <a:solidFill>
                  <a:srgbClr val="272525"/>
                </a:solidFill>
                <a:latin typeface="AUMVCD+SourceSans3-Regular"/>
                <a:cs typeface="AUMVCD+SourceSans3-Regular"/>
              </a:rPr>
              <a:t>challenges</a:t>
            </a:r>
            <a:r>
              <a:rPr sz="1450" spc="-29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34">
                <a:solidFill>
                  <a:srgbClr val="272525"/>
                </a:solidFill>
                <a:latin typeface="AUMVCD+SourceSans3-Regular"/>
                <a:cs typeface="AUMVCD+SourceSans3-Regular"/>
              </a:rPr>
              <a:t>in</a:t>
            </a:r>
            <a:r>
              <a:rPr sz="1450" spc="-35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44">
                <a:solidFill>
                  <a:srgbClr val="272525"/>
                </a:solidFill>
                <a:latin typeface="AUMVCD+SourceSans3-Regular"/>
                <a:cs typeface="AUMVCD+SourceSans3-Regular"/>
              </a:rPr>
              <a:t>day-to-</a:t>
            </a:r>
          </a:p>
          <a:p>
            <a:pPr marL="0" marR="0">
              <a:lnSpc>
                <a:spcPts val="2042"/>
              </a:lnSpc>
              <a:spcBef>
                <a:spcPts val="207"/>
              </a:spcBef>
              <a:spcAft>
                <a:spcPct val="0"/>
              </a:spcAft>
            </a:pPr>
            <a:r>
              <a:rPr sz="1450" spc="-37">
                <a:solidFill>
                  <a:srgbClr val="272525"/>
                </a:solidFill>
                <a:latin typeface="AUMVCD+SourceSans3-Regular"/>
                <a:cs typeface="AUMVCD+SourceSans3-Regular"/>
              </a:rPr>
              <a:t>day</a:t>
            </a:r>
            <a:r>
              <a:rPr sz="1450" spc="-31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40">
                <a:solidFill>
                  <a:srgbClr val="272525"/>
                </a:solidFill>
                <a:latin typeface="AUMVCD+SourceSans3-Regular"/>
                <a:cs typeface="AUMVCD+SourceSans3-Regular"/>
              </a:rPr>
              <a:t>management</a:t>
            </a:r>
            <a:r>
              <a:rPr sz="1450" spc="-26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AUMVCD+SourceSans3-Regular"/>
                <a:cs typeface="AUMVCD+SourceSans3-Regular"/>
              </a:rPr>
              <a:t>due</a:t>
            </a:r>
            <a:r>
              <a:rPr sz="1450" spc="-31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54">
                <a:solidFill>
                  <a:srgbClr val="272525"/>
                </a:solidFill>
                <a:latin typeface="AUMVCD+SourceSans3-Regular"/>
                <a:cs typeface="AUMVCD+SourceSans3-Regular"/>
              </a:rPr>
              <a:t>to</a:t>
            </a:r>
          </a:p>
          <a:p>
            <a:pPr marL="0" marR="0">
              <a:lnSpc>
                <a:spcPts val="2042"/>
              </a:lnSpc>
              <a:spcBef>
                <a:spcPts val="282"/>
              </a:spcBef>
              <a:spcAft>
                <a:spcPct val="0"/>
              </a:spcAft>
            </a:pPr>
            <a:r>
              <a:rPr sz="1450" spc="-37">
                <a:solidFill>
                  <a:srgbClr val="272525"/>
                </a:solidFill>
                <a:latin typeface="AUMVCD+SourceSans3-Regular"/>
                <a:cs typeface="AUMVCD+SourceSans3-Regular"/>
              </a:rPr>
              <a:t>manual,</a:t>
            </a:r>
            <a:r>
              <a:rPr sz="1450" spc="-27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42">
                <a:solidFill>
                  <a:srgbClr val="272525"/>
                </a:solidFill>
                <a:latin typeface="AUMVCD+SourceSans3-Regular"/>
                <a:cs typeface="AUMVCD+SourceSans3-Regular"/>
              </a:rPr>
              <a:t>unorganized</a:t>
            </a:r>
            <a:r>
              <a:rPr sz="1450" spc="-28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41">
                <a:solidFill>
                  <a:srgbClr val="272525"/>
                </a:solidFill>
                <a:latin typeface="AUMVCD+SourceSans3-Regular"/>
                <a:cs typeface="AUMVCD+SourceSans3-Regular"/>
              </a:rPr>
              <a:t>processes.</a:t>
            </a:r>
          </a:p>
          <a:p>
            <a:pPr marL="0" marR="0">
              <a:lnSpc>
                <a:spcPts val="2042"/>
              </a:lnSpc>
              <a:spcBef>
                <a:spcPts val="332"/>
              </a:spcBef>
              <a:spcAft>
                <a:spcPct val="0"/>
              </a:spcAft>
            </a:pPr>
            <a:r>
              <a:rPr sz="1450" spc="-37">
                <a:solidFill>
                  <a:srgbClr val="272525"/>
                </a:solidFill>
                <a:latin typeface="AUMVCD+SourceSans3-Regular"/>
                <a:cs typeface="AUMVCD+SourceSans3-Regular"/>
              </a:rPr>
              <a:t>These</a:t>
            </a:r>
            <a:r>
              <a:rPr sz="1450" spc="-32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36">
                <a:solidFill>
                  <a:srgbClr val="272525"/>
                </a:solidFill>
                <a:latin typeface="AUMVCD+SourceSans3-Regular"/>
                <a:cs typeface="AUMVCD+SourceSans3-Regular"/>
              </a:rPr>
              <a:t>issues</a:t>
            </a:r>
            <a:r>
              <a:rPr sz="1450" spc="-31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41">
                <a:solidFill>
                  <a:srgbClr val="272525"/>
                </a:solidFill>
                <a:latin typeface="AUMVCD+SourceSans3-Regular"/>
                <a:cs typeface="AUMVCD+SourceSans3-Regular"/>
              </a:rPr>
              <a:t>often</a:t>
            </a:r>
            <a:r>
              <a:rPr sz="1450" spc="-28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42">
                <a:solidFill>
                  <a:srgbClr val="272525"/>
                </a:solidFill>
                <a:latin typeface="AUMVCD+SourceSans3-Regular"/>
                <a:cs typeface="AUMVCD+SourceSans3-Regular"/>
              </a:rPr>
              <a:t>lead</a:t>
            </a:r>
            <a:r>
              <a:rPr sz="1450" spc="-27">
                <a:solidFill>
                  <a:srgbClr val="272525"/>
                </a:solidFill>
                <a:latin typeface="AUMVCD+SourceSans3-Regular"/>
                <a:cs typeface="AUMVCD+SourceSans3-Regular"/>
              </a:rPr>
              <a:t> </a:t>
            </a:r>
            <a:r>
              <a:rPr sz="1450" spc="-46">
                <a:solidFill>
                  <a:srgbClr val="272525"/>
                </a:solidFill>
                <a:latin typeface="AUMVCD+SourceSans3-Regular"/>
                <a:cs typeface="AUMVCD+SourceSans3-Regular"/>
              </a:rPr>
              <a:t>to: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21328" y="4279212"/>
            <a:ext cx="2218164" cy="297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2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3">
                <a:solidFill>
                  <a:srgbClr val="272525"/>
                </a:solidFill>
                <a:latin typeface="AUMVCD+SourceSans3-Regular"/>
                <a:cs typeface="AUMVCD+SourceSans3-Regular"/>
              </a:rPr>
              <a:t>"</a:t>
            </a:r>
            <a:r>
              <a:rPr sz="1450" spc="-48">
                <a:solidFill>
                  <a:srgbClr val="272525"/>
                </a:solidFill>
                <a:latin typeface="DNFUKB+SourceSans3-Bold"/>
                <a:cs typeface="DNFUKB+SourceSans3-Bold"/>
              </a:rPr>
              <a:t>Hard-to-track</a:t>
            </a:r>
            <a:r>
              <a:rPr sz="1450" spc="-94">
                <a:solidFill>
                  <a:srgbClr val="272525"/>
                </a:solidFill>
                <a:latin typeface="DNFUKB+SourceSans3-Bold"/>
                <a:cs typeface="DNFUKB+SourceSans3-Bold"/>
              </a:rPr>
              <a:t> </a:t>
            </a:r>
            <a:r>
              <a:rPr sz="1450" spc="-43">
                <a:solidFill>
                  <a:srgbClr val="272525"/>
                </a:solidFill>
                <a:latin typeface="DNFUKB+SourceSans3-Bold"/>
                <a:cs typeface="DNFUKB+SourceSans3-Bold"/>
              </a:rPr>
              <a:t>complaints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21328" y="4679262"/>
            <a:ext cx="1935335" cy="592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2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3">
                <a:solidFill>
                  <a:srgbClr val="272525"/>
                </a:solidFill>
                <a:latin typeface="AUMVCD+SourceSans3-Regular"/>
                <a:cs typeface="AUMVCD+SourceSans3-Regular"/>
              </a:rPr>
              <a:t>"</a:t>
            </a:r>
            <a:r>
              <a:rPr sz="1450" spc="-41">
                <a:solidFill>
                  <a:srgbClr val="272525"/>
                </a:solidFill>
                <a:latin typeface="DNFUKB+SourceSans3-Bold"/>
                <a:cs typeface="DNFUKB+SourceSans3-Bold"/>
              </a:rPr>
              <a:t>Inconvenient</a:t>
            </a:r>
            <a:r>
              <a:rPr sz="1450" spc="-97">
                <a:solidFill>
                  <a:srgbClr val="272525"/>
                </a:solidFill>
                <a:latin typeface="DNFUKB+SourceSans3-Bold"/>
                <a:cs typeface="DNFUKB+SourceSans3-Bold"/>
              </a:rPr>
              <a:t> </a:t>
            </a:r>
            <a:r>
              <a:rPr sz="1450" spc="-37">
                <a:solidFill>
                  <a:srgbClr val="272525"/>
                </a:solidFill>
                <a:latin typeface="DNFUKB+SourceSans3-Bold"/>
                <a:cs typeface="DNFUKB+SourceSans3-Bold"/>
              </a:rPr>
              <a:t>amenity</a:t>
            </a:r>
          </a:p>
          <a:p>
            <a:pPr marL="0" marR="0">
              <a:lnSpc>
                <a:spcPts val="2042"/>
              </a:lnSpc>
              <a:spcBef>
                <a:spcPts val="332"/>
              </a:spcBef>
              <a:spcAft>
                <a:spcPct val="0"/>
              </a:spcAft>
            </a:pPr>
            <a:r>
              <a:rPr sz="1450" spc="-42">
                <a:solidFill>
                  <a:srgbClr val="272525"/>
                </a:solidFill>
                <a:latin typeface="DNFUKB+SourceSans3-Bold"/>
                <a:cs typeface="DNFUKB+SourceSans3-Bold"/>
              </a:rPr>
              <a:t>reservations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21328" y="5374587"/>
            <a:ext cx="2021184" cy="297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2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3">
                <a:solidFill>
                  <a:srgbClr val="272525"/>
                </a:solidFill>
                <a:latin typeface="AUMVCD+SourceSans3-Regular"/>
                <a:cs typeface="AUMVCD+SourceSans3-Regular"/>
              </a:rPr>
              <a:t>"</a:t>
            </a:r>
            <a:r>
              <a:rPr sz="1450" spc="-37">
                <a:solidFill>
                  <a:srgbClr val="272525"/>
                </a:solidFill>
                <a:latin typeface="DNFUKB+SourceSans3-Bold"/>
                <a:cs typeface="DNFUKB+SourceSans3-Bold"/>
              </a:rPr>
              <a:t>Lack</a:t>
            </a:r>
            <a:r>
              <a:rPr sz="1450" spc="-105">
                <a:solidFill>
                  <a:srgbClr val="272525"/>
                </a:solidFill>
                <a:latin typeface="DNFUKB+SourceSans3-Bold"/>
                <a:cs typeface="DNFUKB+SourceSans3-Bold"/>
              </a:rPr>
              <a:t> </a:t>
            </a:r>
            <a:r>
              <a:rPr sz="1450" spc="-45">
                <a:solidFill>
                  <a:srgbClr val="272525"/>
                </a:solidFill>
                <a:latin typeface="DNFUKB+SourceSans3-Bold"/>
                <a:cs typeface="DNFUKB+SourceSans3-Bold"/>
              </a:rPr>
              <a:t>of</a:t>
            </a:r>
            <a:r>
              <a:rPr sz="1450" spc="-93">
                <a:solidFill>
                  <a:srgbClr val="272525"/>
                </a:solidFill>
                <a:latin typeface="DNFUKB+SourceSans3-Bold"/>
                <a:cs typeface="DNFUKB+SourceSans3-Bold"/>
              </a:rPr>
              <a:t> </a:t>
            </a:r>
            <a:r>
              <a:rPr sz="1450" spc="-45">
                <a:solidFill>
                  <a:srgbClr val="272525"/>
                </a:solidFill>
                <a:latin typeface="DNFUKB+SourceSans3-Bold"/>
                <a:cs typeface="DNFUKB+SourceSans3-Bold"/>
              </a:rPr>
              <a:t>centralized</a:t>
            </a:r>
            <a:r>
              <a:rPr sz="1450" spc="-96">
                <a:solidFill>
                  <a:srgbClr val="272525"/>
                </a:solidFill>
                <a:latin typeface="DNFUKB+SourceSans3-Bold"/>
                <a:cs typeface="DNFUKB+SourceSans3-Bold"/>
              </a:rPr>
              <a:t> </a:t>
            </a:r>
            <a:r>
              <a:rPr sz="1450" spc="-55">
                <a:solidFill>
                  <a:srgbClr val="272525"/>
                </a:solidFill>
                <a:latin typeface="DNFUKB+SourceSans3-Bold"/>
                <a:cs typeface="DNFUKB+SourceSans3-Bold"/>
              </a:rPr>
              <a:t>data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11430000" cy="11341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23828" y="479361"/>
            <a:ext cx="3983449" cy="115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58">
                <a:solidFill>
                  <a:srgbClr val="000000"/>
                </a:solidFill>
                <a:latin typeface="NGEPAP+SourceSerif4-SemiBold"/>
                <a:cs typeface="NGEPAP+SourceSerif4-SemiBold"/>
              </a:rPr>
              <a:t>Project</a:t>
            </a:r>
            <a:r>
              <a:rPr sz="3350" spc="-131">
                <a:solidFill>
                  <a:srgbClr val="000000"/>
                </a:solidFill>
                <a:latin typeface="NGEPAP+SourceSerif4-SemiBold"/>
                <a:cs typeface="NGEPAP+SourceSerif4-SemiBold"/>
              </a:rPr>
              <a:t> </a:t>
            </a:r>
            <a:r>
              <a:rPr sz="3350" spc="-57">
                <a:solidFill>
                  <a:srgbClr val="000000"/>
                </a:solidFill>
                <a:latin typeface="NGEPAP+SourceSerif4-SemiBold"/>
                <a:cs typeface="NGEPAP+SourceSerif4-SemiBold"/>
              </a:rPr>
              <a:t>Overview</a:t>
            </a:r>
            <a:r>
              <a:rPr sz="3350" spc="-124">
                <a:solidFill>
                  <a:srgbClr val="000000"/>
                </a:solidFill>
                <a:latin typeface="NGEPAP+SourceSerif4-SemiBold"/>
                <a:cs typeface="NGEPAP+SourceSerif4-SemiBold"/>
              </a:rPr>
              <a:t> </a:t>
            </a:r>
            <a:r>
              <a:rPr sz="3350">
                <a:solidFill>
                  <a:srgbClr val="000000"/>
                </a:solidFill>
                <a:latin typeface="NGEPAP+SourceSerif4-SemiBold"/>
                <a:cs typeface="NGEPAP+SourceSerif4-SemiBold"/>
              </a:rPr>
              <a:t>&amp;</a:t>
            </a:r>
          </a:p>
          <a:p>
            <a:pPr marL="0" marR="0">
              <a:lnSpc>
                <a:spcPts val="4200"/>
              </a:lnSpc>
              <a:spcBef>
                <a:spcPct val="0"/>
              </a:spcBef>
              <a:spcAft>
                <a:spcPct val="0"/>
              </a:spcAft>
            </a:pPr>
            <a:r>
              <a:rPr sz="3350" spc="-69">
                <a:solidFill>
                  <a:srgbClr val="000000"/>
                </a:solidFill>
                <a:latin typeface="NGEPAP+SourceSerif4-SemiBold"/>
                <a:cs typeface="NGEPAP+SourceSerif4-SemiBold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6828" y="2009533"/>
            <a:ext cx="1835610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0">
                <a:solidFill>
                  <a:srgbClr val="272525"/>
                </a:solidFill>
                <a:latin typeface="GQIIIM+SourceSerif4-SemiBold"/>
                <a:cs typeface="GQIIIM+SourceSerif4-SemiBold"/>
              </a:rPr>
              <a:t>Project</a:t>
            </a:r>
            <a:r>
              <a:rPr sz="2000" spc="-135">
                <a:solidFill>
                  <a:srgbClr val="272525"/>
                </a:solidFill>
                <a:latin typeface="GQIIIM+SourceSerif4-SemiBold"/>
                <a:cs typeface="GQIIIM+SourceSerif4-SemiBold"/>
              </a:rPr>
              <a:t> </a:t>
            </a:r>
            <a:r>
              <a:rPr sz="2000" spc="-40">
                <a:solidFill>
                  <a:srgbClr val="272525"/>
                </a:solidFill>
                <a:latin typeface="GQIIIM+SourceSerif4-SemiBold"/>
                <a:cs typeface="GQIIIM+SourceSerif4-SemiBold"/>
              </a:rPr>
              <a:t>Vision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16828" y="2471481"/>
            <a:ext cx="4777495" cy="1095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TTGQDG+SourceSans3-Regular"/>
                <a:cs typeface="TTGQDG+SourceSans3-Regular"/>
              </a:rPr>
              <a:t>Our</a:t>
            </a:r>
            <a:r>
              <a:rPr sz="1800" spc="-29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KQPNKO+SourceSans3-Bold"/>
                <a:cs typeface="KQPNKO+SourceSans3-Bold"/>
              </a:rPr>
              <a:t>Society</a:t>
            </a:r>
            <a:r>
              <a:rPr sz="1800" spc="-117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7">
                <a:solidFill>
                  <a:srgbClr val="272525"/>
                </a:solidFill>
                <a:latin typeface="KQPNKO+SourceSans3-Bold"/>
                <a:cs typeface="KQPNKO+SourceSans3-Bold"/>
              </a:rPr>
              <a:t>Coordination</a:t>
            </a:r>
            <a:r>
              <a:rPr sz="1800" spc="-116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46">
                <a:solidFill>
                  <a:srgbClr val="272525"/>
                </a:solidFill>
                <a:latin typeface="KQPNKO+SourceSans3-Bold"/>
                <a:cs typeface="KQPNKO+SourceSans3-Bold"/>
              </a:rPr>
              <a:t>System</a:t>
            </a:r>
            <a:r>
              <a:rPr sz="1800" spc="-118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2">
                <a:solidFill>
                  <a:srgbClr val="272525"/>
                </a:solidFill>
                <a:latin typeface="TTGQDG+SourceSans3-Regular"/>
                <a:cs typeface="TTGQDG+SourceSans3-Regular"/>
              </a:rPr>
              <a:t>is</a:t>
            </a:r>
            <a:r>
              <a:rPr sz="1800" spc="-30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>
                <a:solidFill>
                  <a:srgbClr val="272525"/>
                </a:solidFill>
                <a:latin typeface="TTGQDG+SourceSans3-Regular"/>
                <a:cs typeface="TTGQDG+SourceSans3-Regular"/>
              </a:rPr>
              <a:t>a</a:t>
            </a:r>
            <a:r>
              <a:rPr sz="1800" spc="-64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36">
                <a:solidFill>
                  <a:srgbClr val="272525"/>
                </a:solidFill>
                <a:latin typeface="KQPNKO+SourceSans3-Bold"/>
                <a:cs typeface="KQPNKO+SourceSans3-Bold"/>
              </a:rPr>
              <a:t>web-based</a:t>
            </a:r>
          </a:p>
          <a:p>
            <a:pPr marL="3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43">
                <a:solidFill>
                  <a:srgbClr val="272525"/>
                </a:solidFill>
                <a:latin typeface="KQPNKO+SourceSans3-Bold"/>
                <a:cs typeface="KQPNKO+SourceSans3-Bold"/>
              </a:rPr>
              <a:t>platform</a:t>
            </a:r>
            <a:r>
              <a:rPr sz="1800" spc="-114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2">
                <a:solidFill>
                  <a:srgbClr val="272525"/>
                </a:solidFill>
                <a:latin typeface="TTGQDG+SourceSans3-Regular"/>
                <a:cs typeface="TTGQDG+SourceSans3-Regular"/>
              </a:rPr>
              <a:t>designed</a:t>
            </a:r>
            <a:r>
              <a:rPr sz="1800" spc="-31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56">
                <a:solidFill>
                  <a:srgbClr val="272525"/>
                </a:solidFill>
                <a:latin typeface="TTGQDG+SourceSans3-Regular"/>
                <a:cs typeface="TTGQDG+SourceSans3-Regular"/>
              </a:rPr>
              <a:t>to</a:t>
            </a:r>
            <a:r>
              <a:rPr sz="1800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KQPNKO+SourceSans3-Bold"/>
                <a:cs typeface="KQPNKO+SourceSans3-Bold"/>
              </a:rPr>
              <a:t>modernize</a:t>
            </a:r>
            <a:r>
              <a:rPr sz="1800" spc="-118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3">
                <a:solidFill>
                  <a:srgbClr val="272525"/>
                </a:solidFill>
                <a:latin typeface="KQPNKO+SourceSans3-Bold"/>
                <a:cs typeface="KQPNKO+SourceSans3-Bold"/>
              </a:rPr>
              <a:t>and</a:t>
            </a:r>
            <a:r>
              <a:rPr sz="1800" spc="-120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41">
                <a:solidFill>
                  <a:srgbClr val="272525"/>
                </a:solidFill>
                <a:latin typeface="KQPNKO+SourceSans3-Bold"/>
                <a:cs typeface="KQPNKO+SourceSans3-Bold"/>
              </a:rPr>
              <a:t>streamline</a:t>
            </a:r>
          </a:p>
          <a:p>
            <a:pPr marL="5" marR="0">
              <a:lnSpc>
                <a:spcPts val="2552"/>
              </a:lnSpc>
              <a:spcBef>
                <a:spcPts val="322"/>
              </a:spcBef>
              <a:spcAft>
                <a:spcPct val="0"/>
              </a:spcAft>
            </a:pPr>
            <a:r>
              <a:rPr sz="1800" spc="-34">
                <a:solidFill>
                  <a:srgbClr val="272525"/>
                </a:solidFill>
                <a:latin typeface="KQPNKO+SourceSans3-Bold"/>
                <a:cs typeface="KQPNKO+SourceSans3-Bold"/>
              </a:rPr>
              <a:t>residential</a:t>
            </a:r>
            <a:r>
              <a:rPr sz="1800" spc="-117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5">
                <a:solidFill>
                  <a:srgbClr val="272525"/>
                </a:solidFill>
                <a:latin typeface="KQPNKO+SourceSans3-Bold"/>
                <a:cs typeface="KQPNKO+SourceSans3-Bold"/>
              </a:rPr>
              <a:t>society</a:t>
            </a:r>
            <a:r>
              <a:rPr sz="1800" spc="-117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42">
                <a:solidFill>
                  <a:srgbClr val="272525"/>
                </a:solidFill>
                <a:latin typeface="KQPNKO+SourceSans3-Bold"/>
                <a:cs typeface="KQPNKO+SourceSans3-Bold"/>
              </a:rPr>
              <a:t>operations</a:t>
            </a:r>
            <a:r>
              <a:rPr sz="1800">
                <a:solidFill>
                  <a:srgbClr val="272525"/>
                </a:solidFill>
                <a:latin typeface="TTGQDG+SourceSans3-Regular"/>
                <a:cs typeface="TTGQDG+SourceSans3-Regular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16828" y="3895484"/>
            <a:ext cx="1929479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55">
                <a:solidFill>
                  <a:srgbClr val="272525"/>
                </a:solidFill>
                <a:latin typeface="GQIIIM+SourceSerif4-SemiBold"/>
                <a:cs typeface="GQIIIM+SourceSerif4-SemiBold"/>
              </a:rPr>
              <a:t>Key</a:t>
            </a:r>
            <a:r>
              <a:rPr sz="2000" spc="-47">
                <a:solidFill>
                  <a:srgbClr val="272525"/>
                </a:solidFill>
                <a:latin typeface="GQIIIM+SourceSerif4-SemiBold"/>
                <a:cs typeface="GQIIIM+SourceSerif4-SemiBold"/>
              </a:rPr>
              <a:t> </a:t>
            </a:r>
            <a:r>
              <a:rPr sz="2000" spc="-36">
                <a:solidFill>
                  <a:srgbClr val="272525"/>
                </a:solidFill>
                <a:latin typeface="GQIIIM+SourceSerif4-SemiBold"/>
                <a:cs typeface="GQIIIM+SourceSerif4-SemiBold"/>
              </a:rPr>
              <a:t>Objectives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81153" y="4357431"/>
            <a:ext cx="3400019" cy="1219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1">
                <a:solidFill>
                  <a:srgbClr val="272525"/>
                </a:solidFill>
                <a:latin typeface="KQPNKO+SourceSans3-Bold"/>
                <a:cs typeface="KQPNKO+SourceSans3-Bold"/>
              </a:rPr>
              <a:t>It</a:t>
            </a:r>
            <a:r>
              <a:rPr sz="1800" spc="-121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8">
                <a:solidFill>
                  <a:srgbClr val="272525"/>
                </a:solidFill>
                <a:latin typeface="KQPNKO+SourceSans3-Bold"/>
                <a:cs typeface="KQPNKO+SourceSans3-Bold"/>
              </a:rPr>
              <a:t>tackles</a:t>
            </a:r>
            <a:r>
              <a:rPr sz="1800" spc="-114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44">
                <a:solidFill>
                  <a:srgbClr val="272525"/>
                </a:solidFill>
                <a:latin typeface="KQPNKO+SourceSans3-Bold"/>
                <a:cs typeface="KQPNKO+SourceSans3-Bold"/>
              </a:rPr>
              <a:t>common</a:t>
            </a:r>
            <a:r>
              <a:rPr sz="1800" spc="-109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6">
                <a:solidFill>
                  <a:srgbClr val="272525"/>
                </a:solidFill>
                <a:latin typeface="KQPNKO+SourceSans3-Bold"/>
                <a:cs typeface="KQPNKO+SourceSans3-Bold"/>
              </a:rPr>
              <a:t>challenges</a:t>
            </a:r>
            <a:r>
              <a:rPr sz="1800" spc="-116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49">
                <a:solidFill>
                  <a:srgbClr val="272525"/>
                </a:solidFill>
                <a:latin typeface="KQPNKO+SourceSans3-Bold"/>
                <a:cs typeface="KQPNKO+SourceSans3-Bold"/>
              </a:rPr>
              <a:t>like</a:t>
            </a:r>
          </a:p>
          <a:p>
            <a:pPr marL="0" marR="0">
              <a:lnSpc>
                <a:spcPts val="2552"/>
              </a:lnSpc>
              <a:spcBef>
                <a:spcPts val="772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KQPNKO+SourceSans3-Bold"/>
                <a:cs typeface="KQPNKO+SourceSans3-Bold"/>
              </a:rPr>
              <a:t>inefficient</a:t>
            </a:r>
            <a:r>
              <a:rPr sz="1800" spc="-118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41">
                <a:solidFill>
                  <a:srgbClr val="272525"/>
                </a:solidFill>
                <a:latin typeface="KQPNKO+SourceSans3-Bold"/>
                <a:cs typeface="KQPNKO+SourceSans3-Bold"/>
              </a:rPr>
              <a:t>communication,</a:t>
            </a:r>
          </a:p>
          <a:p>
            <a:pPr marL="0" marR="0">
              <a:lnSpc>
                <a:spcPts val="2552"/>
              </a:lnSpc>
              <a:spcBef>
                <a:spcPts val="822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KQPNKO+SourceSans3-Bold"/>
                <a:cs typeface="KQPNKO+SourceSans3-Bold"/>
              </a:rPr>
              <a:t>manual</a:t>
            </a:r>
            <a:r>
              <a:rPr sz="1800" spc="-118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40">
                <a:solidFill>
                  <a:srgbClr val="272525"/>
                </a:solidFill>
                <a:latin typeface="KQPNKO+SourceSans3-Bold"/>
                <a:cs typeface="KQPNKO+SourceSans3-Bold"/>
              </a:rPr>
              <a:t>processes,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81153" y="5643306"/>
            <a:ext cx="1899479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KQPNKO+SourceSans3-Bold"/>
                <a:cs typeface="KQPNKO+SourceSans3-Bold"/>
              </a:rPr>
              <a:t>and</a:t>
            </a:r>
            <a:r>
              <a:rPr sz="1800" spc="-120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2">
                <a:solidFill>
                  <a:srgbClr val="272525"/>
                </a:solidFill>
                <a:latin typeface="KQPNKO+SourceSans3-Bold"/>
                <a:cs typeface="KQPNKO+SourceSans3-Bold"/>
              </a:rPr>
              <a:t>security</a:t>
            </a:r>
            <a:r>
              <a:rPr sz="1800" spc="-121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44">
                <a:solidFill>
                  <a:srgbClr val="272525"/>
                </a:solidFill>
                <a:latin typeface="KQPNKO+SourceSans3-Bold"/>
                <a:cs typeface="KQPNKO+SourceSans3-Bold"/>
              </a:rPr>
              <a:t>gaps</a:t>
            </a:r>
            <a:r>
              <a:rPr sz="1800">
                <a:solidFill>
                  <a:srgbClr val="272525"/>
                </a:solidFill>
                <a:latin typeface="TTGQDG+SourceSans3-Regular"/>
                <a:cs typeface="TTGQDG+SourceSans3-Regular"/>
              </a:rPr>
              <a:t>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81153" y="6071931"/>
            <a:ext cx="4036747" cy="724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6">
                <a:solidFill>
                  <a:srgbClr val="272525"/>
                </a:solidFill>
                <a:latin typeface="TTGQDG+SourceSans3-Regular"/>
                <a:cs typeface="TTGQDG+SourceSans3-Regular"/>
              </a:rPr>
              <a:t>providing</a:t>
            </a:r>
            <a:r>
              <a:rPr sz="1800" spc="-27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37">
                <a:solidFill>
                  <a:srgbClr val="272525"/>
                </a:solidFill>
                <a:latin typeface="TTGQDG+SourceSans3-Regular"/>
                <a:cs typeface="TTGQDG+SourceSans3-Regular"/>
              </a:rPr>
              <a:t>residents</a:t>
            </a:r>
            <a:r>
              <a:rPr sz="1800" spc="-25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TTGQDG+SourceSans3-Regular"/>
                <a:cs typeface="TTGQDG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36">
                <a:solidFill>
                  <a:srgbClr val="272525"/>
                </a:solidFill>
                <a:latin typeface="TTGQDG+SourceSans3-Regular"/>
                <a:cs typeface="TTGQDG+SourceSans3-Regular"/>
              </a:rPr>
              <a:t>management</a:t>
            </a:r>
            <a:r>
              <a:rPr sz="1800" spc="-26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TTGQDG+SourceSans3-Regular"/>
                <a:cs typeface="TTGQDG+SourceSans3-Regular"/>
              </a:rPr>
              <a:t>with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35">
                <a:solidFill>
                  <a:srgbClr val="272525"/>
                </a:solidFill>
                <a:latin typeface="KQPNKO+SourceSans3-Bold"/>
                <a:cs typeface="KQPNKO+SourceSans3-Bold"/>
              </a:rPr>
              <a:t>seamless</a:t>
            </a:r>
            <a:r>
              <a:rPr sz="1800" spc="-117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40">
                <a:solidFill>
                  <a:srgbClr val="272525"/>
                </a:solidFill>
                <a:latin typeface="KQPNKO+SourceSans3-Bold"/>
                <a:cs typeface="KQPNKO+SourceSans3-Bold"/>
              </a:rPr>
              <a:t>tools</a:t>
            </a:r>
            <a:r>
              <a:rPr sz="1800" spc="-116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23">
                <a:solidFill>
                  <a:srgbClr val="272525"/>
                </a:solidFill>
                <a:latin typeface="TTGQDG+SourceSans3-Regular"/>
                <a:cs typeface="TTGQDG+SourceSans3-Regular"/>
              </a:rPr>
              <a:t>for: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16360" y="6910130"/>
            <a:ext cx="3541615" cy="131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5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7">
                <a:solidFill>
                  <a:srgbClr val="272525"/>
                </a:solidFill>
                <a:latin typeface="KQPNKO+SourceSans3-Bold"/>
                <a:cs typeface="KQPNKO+SourceSans3-Bold"/>
              </a:rPr>
              <a:t>Communication</a:t>
            </a:r>
            <a:r>
              <a:rPr sz="1800" spc="-116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>
                <a:solidFill>
                  <a:srgbClr val="272525"/>
                </a:solidFill>
                <a:latin typeface="KQPNKO+SourceSans3-Bold"/>
                <a:cs typeface="KQPNKO+SourceSans3-Bold"/>
              </a:rPr>
              <a:t>&amp;</a:t>
            </a:r>
            <a:r>
              <a:rPr sz="1800" spc="-157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8">
                <a:solidFill>
                  <a:srgbClr val="272525"/>
                </a:solidFill>
                <a:latin typeface="KQPNKO+SourceSans3-Bold"/>
                <a:cs typeface="KQPNKO+SourceSans3-Bold"/>
              </a:rPr>
              <a:t>Announcements</a:t>
            </a:r>
          </a:p>
          <a:p>
            <a:pPr marL="455" marR="0">
              <a:lnSpc>
                <a:spcPts val="2552"/>
              </a:lnSpc>
              <a:spcBef>
                <a:spcPts val="1147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KQPNKO+SourceSans3-Bold"/>
                <a:cs typeface="KQPNKO+SourceSans3-Bold"/>
              </a:rPr>
              <a:t>Complaint</a:t>
            </a:r>
            <a:r>
              <a:rPr sz="1800" spc="-119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>
                <a:solidFill>
                  <a:srgbClr val="272525"/>
                </a:solidFill>
                <a:latin typeface="KQPNKO+SourceSans3-Bold"/>
                <a:cs typeface="KQPNKO+SourceSans3-Bold"/>
              </a:rPr>
              <a:t>&amp;</a:t>
            </a:r>
            <a:r>
              <a:rPr sz="1800" spc="-157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7">
                <a:solidFill>
                  <a:srgbClr val="272525"/>
                </a:solidFill>
                <a:latin typeface="KQPNKO+SourceSans3-Bold"/>
                <a:cs typeface="KQPNKO+SourceSans3-Bold"/>
              </a:rPr>
              <a:t>Visitor</a:t>
            </a:r>
            <a:r>
              <a:rPr sz="1800" spc="-115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7">
                <a:solidFill>
                  <a:srgbClr val="272525"/>
                </a:solidFill>
                <a:latin typeface="KQPNKO+SourceSans3-Bold"/>
                <a:cs typeface="KQPNKO+SourceSans3-Bold"/>
              </a:rPr>
              <a:t>Management</a:t>
            </a:r>
          </a:p>
          <a:p>
            <a:pPr marL="0" marR="0">
              <a:lnSpc>
                <a:spcPts val="2552"/>
              </a:lnSpc>
              <a:spcBef>
                <a:spcPts val="1197"/>
              </a:spcBef>
              <a:spcAft>
                <a:spcPct val="0"/>
              </a:spcAft>
            </a:pPr>
            <a:r>
              <a:rPr sz="1800" spc="-32">
                <a:solidFill>
                  <a:srgbClr val="272525"/>
                </a:solidFill>
                <a:latin typeface="KQPNKO+SourceSans3-Bold"/>
                <a:cs typeface="KQPNKO+SourceSans3-Bold"/>
              </a:rPr>
              <a:t>Amenity</a:t>
            </a:r>
            <a:r>
              <a:rPr sz="1800" spc="-120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3">
                <a:solidFill>
                  <a:srgbClr val="272525"/>
                </a:solidFill>
                <a:latin typeface="KQPNKO+SourceSans3-Bold"/>
                <a:cs typeface="KQPNKO+SourceSans3-Bold"/>
              </a:rPr>
              <a:t>Booking</a:t>
            </a:r>
            <a:r>
              <a:rPr sz="1800" spc="-120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>
                <a:solidFill>
                  <a:srgbClr val="272525"/>
                </a:solidFill>
                <a:latin typeface="KQPNKO+SourceSans3-Bold"/>
                <a:cs typeface="KQPNKO+SourceSans3-Bold"/>
              </a:rPr>
              <a:t>&amp;</a:t>
            </a:r>
            <a:r>
              <a:rPr sz="1800" spc="-154">
                <a:solidFill>
                  <a:srgbClr val="272525"/>
                </a:solidFill>
                <a:latin typeface="KQPNKO+SourceSans3-Bold"/>
                <a:cs typeface="KQPNKO+SourceSans3-Bold"/>
              </a:rPr>
              <a:t> </a:t>
            </a:r>
            <a:r>
              <a:rPr sz="1800" spc="-32">
                <a:solidFill>
                  <a:srgbClr val="272525"/>
                </a:solidFill>
                <a:latin typeface="KQPNKO+SourceSans3-Bold"/>
                <a:cs typeface="KQPNKO+SourceSans3-Bold"/>
              </a:rPr>
              <a:t>Billing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16828" y="8553209"/>
            <a:ext cx="2617455" cy="1681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4">
                <a:solidFill>
                  <a:srgbClr val="272525"/>
                </a:solidFill>
                <a:latin typeface="GQIIIM+SourceSerif4-SemiBold"/>
                <a:cs typeface="GQIIIM+SourceSerif4-SemiBold"/>
              </a:rPr>
              <a:t>Core</a:t>
            </a:r>
            <a:r>
              <a:rPr sz="2000" spc="-68">
                <a:solidFill>
                  <a:srgbClr val="272525"/>
                </a:solidFill>
                <a:latin typeface="GQIIIM+SourceSerif4-SemiBold"/>
                <a:cs typeface="GQIIIM+SourceSerif4-SemiBold"/>
              </a:rPr>
              <a:t> </a:t>
            </a:r>
            <a:r>
              <a:rPr sz="2000" spc="-30">
                <a:solidFill>
                  <a:srgbClr val="272525"/>
                </a:solidFill>
                <a:latin typeface="GQIIIM+SourceSerif4-SemiBold"/>
                <a:cs typeface="GQIIIM+SourceSerif4-SemiBold"/>
              </a:rPr>
              <a:t>Functionality</a:t>
            </a:r>
          </a:p>
          <a:p>
            <a:pPr marL="364325" marR="0">
              <a:lnSpc>
                <a:spcPts val="2552"/>
              </a:lnSpc>
              <a:spcBef>
                <a:spcPts val="811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TTGQDG+SourceSans3-Regular"/>
                <a:cs typeface="TTGQDG+SourceSans3-Regular"/>
              </a:rPr>
              <a:t>Web</a:t>
            </a:r>
            <a:r>
              <a:rPr sz="1800" spc="-30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TTGQDG+SourceSans3-Regular"/>
                <a:cs typeface="TTGQDG+SourceSans3-Regular"/>
              </a:rPr>
              <a:t>Based</a:t>
            </a:r>
            <a:r>
              <a:rPr sz="1800" spc="-31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40">
                <a:solidFill>
                  <a:srgbClr val="272525"/>
                </a:solidFill>
                <a:latin typeface="TTGQDG+SourceSans3-Regular"/>
                <a:cs typeface="TTGQDG+SourceSans3-Regular"/>
              </a:rPr>
              <a:t>Platform</a:t>
            </a:r>
          </a:p>
          <a:p>
            <a:pPr marL="364325" marR="0">
              <a:lnSpc>
                <a:spcPts val="2552"/>
              </a:lnSpc>
              <a:spcBef>
                <a:spcPts val="822"/>
              </a:spcBef>
              <a:spcAft>
                <a:spcPct val="0"/>
              </a:spcAft>
            </a:pPr>
            <a:r>
              <a:rPr sz="1800" spc="-41">
                <a:solidFill>
                  <a:srgbClr val="272525"/>
                </a:solidFill>
                <a:latin typeface="TTGQDG+SourceSans3-Regular"/>
                <a:cs typeface="TTGQDG+SourceSans3-Regular"/>
              </a:rPr>
              <a:t>Interactive</a:t>
            </a:r>
            <a:r>
              <a:rPr sz="1800" spc="-21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37">
                <a:solidFill>
                  <a:srgbClr val="272525"/>
                </a:solidFill>
                <a:latin typeface="TTGQDG+SourceSans3-Regular"/>
                <a:cs typeface="TTGQDG+SourceSans3-Regular"/>
              </a:rPr>
              <a:t>dashboards</a:t>
            </a:r>
          </a:p>
          <a:p>
            <a:pPr marL="364325" marR="0">
              <a:lnSpc>
                <a:spcPts val="2552"/>
              </a:lnSpc>
              <a:spcBef>
                <a:spcPts val="772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TTGQDG+SourceSans3-Regular"/>
                <a:cs typeface="TTGQDG+SourceSans3-Regular"/>
              </a:rPr>
              <a:t>Admin</a:t>
            </a:r>
            <a:r>
              <a:rPr sz="1800" spc="-30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TTGQDG+SourceSans3-Regular"/>
                <a:cs typeface="TTGQDG+SourceSans3-Regular"/>
              </a:rPr>
              <a:t>control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1153" y="10301033"/>
            <a:ext cx="2478957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43">
                <a:solidFill>
                  <a:srgbClr val="272525"/>
                </a:solidFill>
                <a:latin typeface="TTGQDG+SourceSans3-Regular"/>
                <a:cs typeface="TTGQDG+SourceSans3-Regular"/>
              </a:rPr>
              <a:t>Automated</a:t>
            </a:r>
            <a:r>
              <a:rPr sz="1800" spc="-20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52">
                <a:solidFill>
                  <a:srgbClr val="272525"/>
                </a:solidFill>
                <a:latin typeface="TTGQDG+SourceSans3-Regular"/>
                <a:cs typeface="TTGQDG+SourceSans3-Regular"/>
              </a:rPr>
              <a:t>data</a:t>
            </a:r>
            <a:r>
              <a:rPr sz="1800" spc="-10">
                <a:solidFill>
                  <a:srgbClr val="272525"/>
                </a:solidFill>
                <a:latin typeface="TTGQDG+SourceSans3-Regular"/>
                <a:cs typeface="TTGQDG+SourceSans3-Regular"/>
              </a:rPr>
              <a:t> </a:t>
            </a:r>
            <a:r>
              <a:rPr sz="1800" spc="-36">
                <a:solidFill>
                  <a:srgbClr val="272525"/>
                </a:solidFill>
                <a:latin typeface="TTGQDG+SourceSans3-Regular"/>
                <a:cs typeface="TTGQDG+SourceSans3-Regular"/>
              </a:rPr>
              <a:t>injestion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11430000" cy="80745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467677"/>
            <a:ext cx="5115878" cy="6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71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Technical</a:t>
            </a:r>
            <a:r>
              <a:rPr sz="3350" spc="-119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 </a:t>
            </a:r>
            <a:r>
              <a:rPr sz="3350" spc="-48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Specifications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7579" y="3893324"/>
            <a:ext cx="1312259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8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Frontend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96843" y="3893324"/>
            <a:ext cx="1227134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5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Backend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56097" y="3893324"/>
            <a:ext cx="1778774" cy="714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8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Database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4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Management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5362" y="3893324"/>
            <a:ext cx="1939766" cy="714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1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Cloud</a:t>
            </a:r>
          </a:p>
          <a:p>
            <a:pPr marL="0" marR="0">
              <a:lnSpc>
                <a:spcPts val="2550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3">
                <a:solidFill>
                  <a:srgbClr val="000000"/>
                </a:solidFill>
                <a:latin typeface="CNRQBQ+SourceSerif4-SemiBold"/>
                <a:cs typeface="CNRQBQ+SourceSerif4-SemiBold"/>
              </a:rPr>
              <a:t>Infrastructure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1910" y="4431472"/>
            <a:ext cx="898628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2">
                <a:solidFill>
                  <a:srgbClr val="272525"/>
                </a:solidFill>
                <a:latin typeface="NLPOKD+SourceSans3-Regular"/>
                <a:cs typeface="NLPOKD+SourceSans3-Regular"/>
              </a:rPr>
              <a:t>React.js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61168" y="4431472"/>
            <a:ext cx="1660791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72525"/>
                </a:solidFill>
                <a:latin typeface="NLPOKD+SourceSans3-Regular"/>
                <a:cs typeface="NLPOKD+SourceSans3-Regular"/>
              </a:rPr>
              <a:t>.</a:t>
            </a:r>
            <a:r>
              <a:rPr sz="1800" spc="-61">
                <a:solidFill>
                  <a:srgbClr val="272525"/>
                </a:solidFill>
                <a:latin typeface="NLPOKD+SourceSans3-Regular"/>
                <a:cs typeface="NLPOKD+SourceSans3-Regular"/>
              </a:rPr>
              <a:t> </a:t>
            </a:r>
            <a:r>
              <a:rPr sz="1800" spc="-42">
                <a:solidFill>
                  <a:srgbClr val="272525"/>
                </a:solidFill>
                <a:latin typeface="NLPOKD+SourceSans3-Regular"/>
                <a:cs typeface="NLPOKD+SourceSans3-Regular"/>
              </a:rPr>
              <a:t>Net</a:t>
            </a:r>
            <a:r>
              <a:rPr sz="1800" spc="-19">
                <a:solidFill>
                  <a:srgbClr val="272525"/>
                </a:solidFill>
                <a:latin typeface="NLPOKD+SourceSans3-Regular"/>
                <a:cs typeface="NLPOKD+SourceSans3-Regular"/>
              </a:rPr>
              <a:t> </a:t>
            </a:r>
            <a:r>
              <a:rPr sz="1800" spc="-42">
                <a:solidFill>
                  <a:srgbClr val="272525"/>
                </a:solidFill>
                <a:latin typeface="NLPOKD+SourceSans3-Regular"/>
                <a:cs typeface="NLPOKD+SourceSans3-Regular"/>
              </a:rPr>
              <a:t>Framework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20434" y="4755322"/>
            <a:ext cx="850140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4">
                <a:solidFill>
                  <a:srgbClr val="272525"/>
                </a:solidFill>
                <a:latin typeface="NLPOKD+SourceSans3-Regular"/>
                <a:cs typeface="NLPOKD+SourceSans3-Regular"/>
              </a:rPr>
              <a:t>MS</a:t>
            </a:r>
            <a:r>
              <a:rPr sz="1800" spc="-29">
                <a:solidFill>
                  <a:srgbClr val="272525"/>
                </a:solidFill>
                <a:latin typeface="NLPOKD+SourceSans3-Regular"/>
                <a:cs typeface="NLPOKD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LPOKD+SourceSans3-Regular"/>
                <a:cs typeface="NLPOKD+SourceSans3-Regular"/>
              </a:rPr>
              <a:t>SQL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79700" y="4755322"/>
            <a:ext cx="1578611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5">
                <a:solidFill>
                  <a:srgbClr val="272525"/>
                </a:solidFill>
                <a:latin typeface="NLPOKD+SourceSans3-Regular"/>
                <a:cs typeface="NLPOKD+SourceSans3-Regular"/>
              </a:rPr>
              <a:t>Microsoft</a:t>
            </a:r>
            <a:r>
              <a:rPr sz="1800" spc="-26">
                <a:solidFill>
                  <a:srgbClr val="272525"/>
                </a:solidFill>
                <a:latin typeface="NLPOKD+SourceSans3-Regular"/>
                <a:cs typeface="NLPOKD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LPOKD+SourceSans3-Regular"/>
                <a:cs typeface="NLPOKD+SourceSans3-Regular"/>
              </a:rPr>
              <a:t>Azure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1910" y="4860097"/>
            <a:ext cx="1347321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51">
                <a:solidFill>
                  <a:srgbClr val="272525"/>
                </a:solidFill>
                <a:latin typeface="NLPOKD+SourceSans3-Regular"/>
                <a:cs typeface="NLPOKD+SourceSans3-Regular"/>
              </a:rPr>
              <a:t>Tailwind</a:t>
            </a:r>
            <a:r>
              <a:rPr sz="1800" spc="-12">
                <a:solidFill>
                  <a:srgbClr val="272525"/>
                </a:solidFill>
                <a:latin typeface="NLPOKD+SourceSans3-Regular"/>
                <a:cs typeface="NLPOKD+SourceSans3-Regular"/>
              </a:rPr>
              <a:t> </a:t>
            </a:r>
            <a:r>
              <a:rPr sz="1800" spc="-67">
                <a:solidFill>
                  <a:srgbClr val="272525"/>
                </a:solidFill>
                <a:latin typeface="NLPOKD+SourceSans3-Regular"/>
                <a:cs typeface="NLPOKD+SourceSans3-Regular"/>
              </a:rPr>
              <a:t>CSS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88285" y="5984047"/>
            <a:ext cx="4434904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52">
                <a:solidFill>
                  <a:srgbClr val="272525"/>
                </a:solidFill>
                <a:latin typeface="QETPSU+SourceSans3-Bold"/>
                <a:cs typeface="QETPSU+SourceSans3-Bold"/>
              </a:rPr>
              <a:t>Key</a:t>
            </a:r>
            <a:r>
              <a:rPr sz="1800" spc="-100">
                <a:solidFill>
                  <a:srgbClr val="272525"/>
                </a:solidFill>
                <a:latin typeface="QETPSU+SourceSans3-Bold"/>
                <a:cs typeface="QETPSU+SourceSans3-Bold"/>
              </a:rPr>
              <a:t> </a:t>
            </a:r>
            <a:r>
              <a:rPr sz="1800" spc="-44">
                <a:solidFill>
                  <a:srgbClr val="272525"/>
                </a:solidFill>
                <a:latin typeface="QETPSU+SourceSans3-Bold"/>
                <a:cs typeface="QETPSU+SourceSans3-Bold"/>
              </a:rPr>
              <a:t>Technologies:</a:t>
            </a:r>
            <a:r>
              <a:rPr sz="1800" spc="-113">
                <a:solidFill>
                  <a:srgbClr val="272525"/>
                </a:solidFill>
                <a:latin typeface="QETPSU+SourceSans3-Bold"/>
                <a:cs typeface="QETPSU+SourceSans3-Bold"/>
              </a:rPr>
              <a:t> </a:t>
            </a:r>
            <a:r>
              <a:rPr sz="1800" spc="-39">
                <a:solidFill>
                  <a:srgbClr val="272525"/>
                </a:solidFill>
                <a:latin typeface="NLPOKD+SourceSans3-Regular"/>
                <a:cs typeface="NLPOKD+SourceSans3-Regular"/>
              </a:rPr>
              <a:t>Docker</a:t>
            </a:r>
            <a:r>
              <a:rPr sz="1800" spc="-22">
                <a:solidFill>
                  <a:srgbClr val="272525"/>
                </a:solidFill>
                <a:latin typeface="NLPOKD+SourceSans3-Regular"/>
                <a:cs typeface="NLPOKD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LPOKD+SourceSans3-Regular"/>
                <a:cs typeface="NLPOKD+SourceSans3-Regular"/>
              </a:rPr>
              <a:t>for</a:t>
            </a:r>
            <a:r>
              <a:rPr sz="1800" spc="-21">
                <a:solidFill>
                  <a:srgbClr val="272525"/>
                </a:solidFill>
                <a:latin typeface="NLPOKD+SourceSans3-Regular"/>
                <a:cs typeface="NLPOKD+SourceSans3-Regular"/>
              </a:rPr>
              <a:t> </a:t>
            </a:r>
            <a:r>
              <a:rPr sz="1800" spc="-42">
                <a:solidFill>
                  <a:srgbClr val="272525"/>
                </a:solidFill>
                <a:latin typeface="NLPOKD+SourceSans3-Regular"/>
                <a:cs typeface="NLPOKD+SourceSans3-Regular"/>
              </a:rPr>
              <a:t>containerization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0" y="0"/>
            <a:ext cx="11430000" cy="136102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478853"/>
            <a:ext cx="4294203" cy="6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49">
                <a:solidFill>
                  <a:srgbClr val="000000"/>
                </a:solidFill>
                <a:latin typeface="TDEOSL+SourceSerif4-SemiBold"/>
                <a:cs typeface="TDEOSL+SourceSerif4-SemiBold"/>
              </a:rPr>
              <a:t>Our</a:t>
            </a:r>
            <a:r>
              <a:rPr sz="3350" spc="-142">
                <a:solidFill>
                  <a:srgbClr val="000000"/>
                </a:solidFill>
                <a:latin typeface="TDEOSL+SourceSerif4-SemiBold"/>
                <a:cs typeface="TDEOSL+SourceSerif4-SemiBold"/>
              </a:rPr>
              <a:t> </a:t>
            </a:r>
            <a:r>
              <a:rPr sz="3350" spc="-66">
                <a:solidFill>
                  <a:srgbClr val="000000"/>
                </a:solidFill>
                <a:latin typeface="TDEOSL+SourceSerif4-SemiBold"/>
                <a:cs typeface="TDEOSL+SourceSerif4-SemiBold"/>
              </a:rPr>
              <a:t>Major</a:t>
            </a:r>
            <a:r>
              <a:rPr sz="3350" spc="-121">
                <a:solidFill>
                  <a:srgbClr val="000000"/>
                </a:solidFill>
                <a:latin typeface="TDEOSL+SourceSerif4-SemiBold"/>
                <a:cs typeface="TDEOSL+SourceSerif4-SemiBold"/>
              </a:rPr>
              <a:t> </a:t>
            </a:r>
            <a:r>
              <a:rPr sz="3350" spc="-52">
                <a:solidFill>
                  <a:srgbClr val="000000"/>
                </a:solidFill>
                <a:latin typeface="TDEOSL+SourceSerif4-SemiBold"/>
                <a:cs typeface="TDEOSL+SourceSerif4-SemiBold"/>
              </a:rPr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7579" y="2066175"/>
            <a:ext cx="2944806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43">
                <a:solidFill>
                  <a:srgbClr val="272525"/>
                </a:solidFill>
                <a:latin typeface="INMHME+SourceSerif4-Bold"/>
                <a:cs typeface="INMHME+SourceSerif4-Bold"/>
              </a:rPr>
              <a:t>Interactive</a:t>
            </a:r>
            <a:r>
              <a:rPr sz="2000" spc="-80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37">
                <a:solidFill>
                  <a:srgbClr val="272525"/>
                </a:solidFill>
                <a:latin typeface="INMHME+SourceSerif4-Bold"/>
                <a:cs typeface="INMHME+SourceSerif4-Bold"/>
              </a:rPr>
              <a:t>Dashboard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28855" y="2066175"/>
            <a:ext cx="4244568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30">
                <a:solidFill>
                  <a:srgbClr val="272525"/>
                </a:solidFill>
                <a:latin typeface="INMHME+SourceSerif4-Bold"/>
                <a:cs typeface="INMHME+SourceSerif4-Bold"/>
              </a:rPr>
              <a:t>Secure</a:t>
            </a:r>
            <a:r>
              <a:rPr sz="2000" spc="-92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28">
                <a:solidFill>
                  <a:srgbClr val="272525"/>
                </a:solidFill>
                <a:latin typeface="INMHME+SourceSerif4-Bold"/>
                <a:cs typeface="INMHME+SourceSerif4-Bold"/>
              </a:rPr>
              <a:t>Role-Based</a:t>
            </a:r>
            <a:r>
              <a:rPr sz="2000" spc="-93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31">
                <a:solidFill>
                  <a:srgbClr val="272525"/>
                </a:solidFill>
                <a:latin typeface="INMHME+SourceSerif4-Bold"/>
                <a:cs typeface="INMHME+SourceSerif4-Bold"/>
              </a:rPr>
              <a:t>Access</a:t>
            </a:r>
            <a:r>
              <a:rPr sz="2000" spc="-93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35">
                <a:solidFill>
                  <a:srgbClr val="272525"/>
                </a:solidFill>
                <a:latin typeface="INMHME+SourceSerif4-Bold"/>
                <a:cs typeface="INMHME+SourceSerif4-Bold"/>
              </a:rPr>
              <a:t>Control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1910" y="2528122"/>
            <a:ext cx="4635917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Role-based</a:t>
            </a:r>
            <a:r>
              <a:rPr sz="180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dashboard</a:t>
            </a:r>
            <a:r>
              <a:rPr sz="180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for</a:t>
            </a:r>
            <a:r>
              <a:rPr sz="1800" spc="-2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Admins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Residents.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93180" y="2528122"/>
            <a:ext cx="4575816" cy="724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Successfully</a:t>
            </a:r>
            <a:r>
              <a:rPr sz="1800" spc="-2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implemented</a:t>
            </a:r>
            <a:r>
              <a:rPr sz="180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user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login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with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4">
                <a:solidFill>
                  <a:srgbClr val="272525"/>
                </a:solidFill>
                <a:latin typeface="NHDUOU+SourceSans3-Regular"/>
                <a:cs typeface="NHDUOU+SourceSans3-Regular"/>
              </a:rPr>
              <a:t>token-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based</a:t>
            </a:r>
            <a:r>
              <a:rPr sz="1800" spc="-2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authentication.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1910" y="2956747"/>
            <a:ext cx="4518452" cy="72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Visual</a:t>
            </a:r>
            <a:r>
              <a:rPr sz="180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summaries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of</a:t>
            </a:r>
            <a:r>
              <a:rPr sz="180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complaints,</a:t>
            </a:r>
            <a:r>
              <a:rPr sz="1800" spc="-2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bookings,</a:t>
            </a:r>
            <a:r>
              <a:rPr sz="180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bills,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users.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93180" y="3327538"/>
            <a:ext cx="4636724" cy="753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Multiple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user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roles</a:t>
            </a:r>
            <a:r>
              <a:rPr sz="1800" spc="-26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supported:</a:t>
            </a:r>
            <a:r>
              <a:rPr sz="1800" spc="-3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UGCSIR+OpenSans-Regular"/>
                <a:cs typeface="UGCSIR+OpenSans-Regular"/>
              </a:rPr>
              <a:t>Admin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,</a:t>
            </a:r>
            <a:r>
              <a:rPr sz="1800" spc="-6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UGCSIR+OpenSans-Regular"/>
                <a:cs typeface="UGCSIR+OpenSans-Regular"/>
              </a:rPr>
              <a:t>Resident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,</a:t>
            </a:r>
          </a:p>
          <a:p>
            <a:pPr marL="0" marR="0">
              <a:lnSpc>
                <a:spcPts val="2552"/>
              </a:lnSpc>
              <a:spcBef>
                <a:spcPts val="317"/>
              </a:spcBef>
              <a:spcAft>
                <a:spcPct val="0"/>
              </a:spcAft>
            </a:pPr>
            <a:r>
              <a:rPr sz="1800" spc="-31">
                <a:solidFill>
                  <a:srgbClr val="272525"/>
                </a:solidFill>
                <a:latin typeface="UGCSIR+OpenSans-Regular"/>
                <a:cs typeface="UGCSIR+OpenSans-Regular"/>
              </a:rPr>
              <a:t>Security </a:t>
            </a:r>
            <a:r>
              <a:rPr sz="1800" spc="-34">
                <a:solidFill>
                  <a:srgbClr val="272525"/>
                </a:solidFill>
                <a:latin typeface="UGCSIR+OpenSans-Regular"/>
                <a:cs typeface="UGCSIR+OpenSans-Regular"/>
              </a:rPr>
              <a:t>Staff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,</a:t>
            </a:r>
            <a:r>
              <a:rPr sz="1800" spc="-6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UGCSIR+OpenSans-Regular"/>
                <a:cs typeface="UGCSIR+OpenSans-Regular"/>
              </a:rPr>
              <a:t>Super</a:t>
            </a:r>
            <a:r>
              <a:rPr sz="1800" spc="-29">
                <a:solidFill>
                  <a:srgbClr val="272525"/>
                </a:solidFill>
                <a:latin typeface="UGCSIR+OpenSans-Regular"/>
                <a:cs typeface="UGCSIR+OpenSans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UGCSIR+OpenSans-Regular"/>
                <a:cs typeface="UGCSIR+OpenSans-Regular"/>
              </a:rPr>
              <a:t>Admin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7579" y="5190375"/>
            <a:ext cx="3371202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54">
                <a:solidFill>
                  <a:srgbClr val="272525"/>
                </a:solidFill>
                <a:latin typeface="INMHME+SourceSerif4-Bold"/>
                <a:cs typeface="INMHME+SourceSerif4-Bold"/>
              </a:rPr>
              <a:t>Targeted</a:t>
            </a:r>
            <a:r>
              <a:rPr sz="2000" spc="-66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25">
                <a:solidFill>
                  <a:srgbClr val="272525"/>
                </a:solidFill>
                <a:latin typeface="INMHME+SourceSerif4-Bold"/>
                <a:cs typeface="INMHME+SourceSerif4-Bold"/>
              </a:rPr>
              <a:t>Announcements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28855" y="5190375"/>
            <a:ext cx="3521135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6">
                <a:solidFill>
                  <a:srgbClr val="272525"/>
                </a:solidFill>
                <a:latin typeface="INMHME+SourceSerif4-Bold"/>
                <a:cs typeface="INMHME+SourceSerif4-Bold"/>
              </a:rPr>
              <a:t>Online</a:t>
            </a:r>
            <a:r>
              <a:rPr sz="2000" spc="-97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33">
                <a:solidFill>
                  <a:srgbClr val="272525"/>
                </a:solidFill>
                <a:latin typeface="INMHME+SourceSerif4-Bold"/>
                <a:cs typeface="INMHME+SourceSerif4-Bold"/>
              </a:rPr>
              <a:t>Complaint</a:t>
            </a:r>
            <a:r>
              <a:rPr sz="2000" spc="-94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30">
                <a:solidFill>
                  <a:srgbClr val="272525"/>
                </a:solidFill>
                <a:latin typeface="INMHME+SourceSerif4-Bold"/>
                <a:cs typeface="INMHME+SourceSerif4-Bold"/>
              </a:rPr>
              <a:t>Handling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01910" y="5652323"/>
            <a:ext cx="3537519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Admins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can</a:t>
            </a:r>
            <a:r>
              <a:rPr sz="1800" spc="-2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publish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announcements.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93180" y="5652323"/>
            <a:ext cx="3015975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Residents</a:t>
            </a:r>
            <a:r>
              <a:rPr sz="180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can</a:t>
            </a:r>
            <a:r>
              <a:rPr sz="1800" spc="-2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3">
                <a:solidFill>
                  <a:srgbClr val="272525"/>
                </a:solidFill>
                <a:latin typeface="NHDUOU+SourceSans3-Regular"/>
                <a:cs typeface="NHDUOU+SourceSans3-Regular"/>
              </a:rPr>
              <a:t>raise</a:t>
            </a:r>
            <a:r>
              <a:rPr sz="1800" spc="-2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complaints.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01910" y="6080948"/>
            <a:ext cx="4355456" cy="733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Global</a:t>
            </a:r>
            <a:r>
              <a:rPr sz="1800" spc="-2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or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50">
                <a:solidFill>
                  <a:srgbClr val="272525"/>
                </a:solidFill>
                <a:latin typeface="NHDUOU+SourceSans3-Regular"/>
                <a:cs typeface="NHDUOU+SourceSans3-Regular"/>
              </a:rPr>
              <a:t>targeted</a:t>
            </a:r>
            <a:r>
              <a:rPr sz="1800" spc="-1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27">
                <a:solidFill>
                  <a:srgbClr val="272525"/>
                </a:solidFill>
                <a:latin typeface="NHDUOU+SourceSans3-Regular"/>
                <a:cs typeface="NHDUOU+SourceSans3-Regular"/>
              </a:rPr>
              <a:t>delivery</a:t>
            </a: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56">
                <a:solidFill>
                  <a:srgbClr val="272525"/>
                </a:solidFill>
                <a:latin typeface="NHDUOU+SourceSans3-Regular"/>
                <a:cs typeface="NHDUOU+SourceSans3-Regular"/>
              </a:rPr>
              <a:t>to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specific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wings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or</a:t>
            </a:r>
          </a:p>
          <a:p>
            <a:pPr marL="0" marR="0">
              <a:lnSpc>
                <a:spcPts val="2552"/>
              </a:lnSpc>
              <a:spcBef>
                <a:spcPts val="322"/>
              </a:spcBef>
              <a:spcAft>
                <a:spcPct val="0"/>
              </a:spcAft>
            </a:pPr>
            <a:r>
              <a:rPr sz="1800" spc="-40">
                <a:solidFill>
                  <a:srgbClr val="272525"/>
                </a:solidFill>
                <a:latin typeface="NHDUOU+SourceSans3-Regular"/>
                <a:cs typeface="NHDUOU+SourceSans3-Regular"/>
              </a:rPr>
              <a:t>flats.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93180" y="6080948"/>
            <a:ext cx="4461081" cy="733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52">
                <a:solidFill>
                  <a:srgbClr val="272525"/>
                </a:solidFill>
                <a:latin typeface="NHDUOU+SourceSans3-Regular"/>
                <a:cs typeface="NHDUOU+SourceSans3-Regular"/>
              </a:rPr>
              <a:t>Status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tracking:</a:t>
            </a:r>
            <a:r>
              <a:rPr sz="1800" spc="-2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Pending,</a:t>
            </a:r>
            <a:r>
              <a:rPr sz="1800" spc="-2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In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Progress,</a:t>
            </a:r>
            <a:r>
              <a:rPr sz="1800" spc="-2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Resolved,</a:t>
            </a:r>
          </a:p>
          <a:p>
            <a:pPr marL="0" marR="0">
              <a:lnSpc>
                <a:spcPts val="2552"/>
              </a:lnSpc>
              <a:spcBef>
                <a:spcPts val="322"/>
              </a:spcBef>
              <a:spcAft>
                <a:spcPct val="0"/>
              </a:spcAft>
            </a:pPr>
            <a:r>
              <a:rPr sz="1800" spc="-40">
                <a:solidFill>
                  <a:srgbClr val="272525"/>
                </a:solidFill>
                <a:latin typeface="NHDUOU+SourceSans3-Regular"/>
                <a:cs typeface="NHDUOU+SourceSans3-Regular"/>
              </a:rPr>
              <a:t>Rejected.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7579" y="7914526"/>
            <a:ext cx="2754239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44">
                <a:solidFill>
                  <a:srgbClr val="272525"/>
                </a:solidFill>
                <a:latin typeface="INMHME+SourceSerif4-Bold"/>
                <a:cs typeface="INMHME+SourceSerif4-Bold"/>
              </a:rPr>
              <a:t>Visitor</a:t>
            </a:r>
            <a:r>
              <a:rPr sz="2000" spc="-80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21">
                <a:solidFill>
                  <a:srgbClr val="272525"/>
                </a:solidFill>
                <a:latin typeface="INMHME+SourceSerif4-Bold"/>
                <a:cs typeface="INMHME+SourceSerif4-Bold"/>
              </a:rPr>
              <a:t>Entry</a:t>
            </a:r>
            <a:r>
              <a:rPr sz="2000" spc="-101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30">
                <a:solidFill>
                  <a:srgbClr val="272525"/>
                </a:solidFill>
                <a:latin typeface="INMHME+SourceSerif4-Bold"/>
                <a:cs typeface="INMHME+SourceSerif4-Bold"/>
              </a:rPr>
              <a:t>Logging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28855" y="7914526"/>
            <a:ext cx="3211753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5">
                <a:solidFill>
                  <a:srgbClr val="272525"/>
                </a:solidFill>
                <a:latin typeface="INMHME+SourceSerif4-Bold"/>
                <a:cs typeface="INMHME+SourceSerif4-Bold"/>
              </a:rPr>
              <a:t>Amenity</a:t>
            </a:r>
            <a:r>
              <a:rPr sz="2000" spc="-97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21">
                <a:solidFill>
                  <a:srgbClr val="272525"/>
                </a:solidFill>
                <a:latin typeface="INMHME+SourceSerif4-Bold"/>
                <a:cs typeface="INMHME+SourceSerif4-Bold"/>
              </a:rPr>
              <a:t>Booking</a:t>
            </a:r>
            <a:r>
              <a:rPr sz="2000" spc="-100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47">
                <a:solidFill>
                  <a:srgbClr val="272525"/>
                </a:solidFill>
                <a:latin typeface="INMHME+SourceSerif4-Bold"/>
                <a:cs typeface="INMHME+SourceSerif4-Bold"/>
              </a:rPr>
              <a:t>System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01910" y="8385998"/>
            <a:ext cx="4593575" cy="79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Security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50">
                <a:solidFill>
                  <a:srgbClr val="272525"/>
                </a:solidFill>
                <a:latin typeface="NHDUOU+SourceSans3-Regular"/>
                <a:cs typeface="NHDUOU+SourceSans3-Regular"/>
              </a:rPr>
              <a:t>staff</a:t>
            </a:r>
            <a:r>
              <a:rPr sz="1800" spc="-1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can</a:t>
            </a:r>
            <a:r>
              <a:rPr sz="1800" spc="-2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log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guest</a:t>
            </a:r>
            <a:r>
              <a:rPr sz="1800" spc="-2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or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27">
                <a:solidFill>
                  <a:srgbClr val="272525"/>
                </a:solidFill>
                <a:latin typeface="NHDUOU+SourceSans3-Regular"/>
                <a:cs typeface="NHDUOU+SourceSans3-Regular"/>
              </a:rPr>
              <a:t>delivery</a:t>
            </a: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entries.</a:t>
            </a:r>
          </a:p>
          <a:p>
            <a:pPr marL="0" marR="0">
              <a:lnSpc>
                <a:spcPts val="2552"/>
              </a:lnSpc>
              <a:spcBef>
                <a:spcPts val="772"/>
              </a:spcBef>
              <a:spcAft>
                <a:spcPct val="0"/>
              </a:spcAft>
            </a:pPr>
            <a:r>
              <a:rPr sz="1800" spc="-43">
                <a:solidFill>
                  <a:srgbClr val="272525"/>
                </a:solidFill>
                <a:latin typeface="NHDUOU+SourceSans3-Regular"/>
                <a:cs typeface="NHDUOU+SourceSans3-Regular"/>
              </a:rPr>
              <a:t>Real-time</a:t>
            </a:r>
            <a:r>
              <a:rPr sz="1800" spc="-1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exit</a:t>
            </a:r>
            <a:r>
              <a:rPr sz="180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tracking</a:t>
            </a:r>
            <a:r>
              <a:rPr sz="1800" spc="-2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6">
                <a:solidFill>
                  <a:srgbClr val="272525"/>
                </a:solidFill>
                <a:latin typeface="NHDUOU+SourceSans3-Regular"/>
                <a:cs typeface="NHDUOU+SourceSans3-Regular"/>
              </a:rPr>
              <a:t>visitor</a:t>
            </a:r>
            <a:r>
              <a:rPr sz="180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5">
                <a:solidFill>
                  <a:srgbClr val="272525"/>
                </a:solidFill>
                <a:latin typeface="NHDUOU+SourceSans3-Regular"/>
                <a:cs typeface="NHDUOU+SourceSans3-Regular"/>
              </a:rPr>
              <a:t>categorization.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193180" y="8385998"/>
            <a:ext cx="4296267" cy="72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Residents</a:t>
            </a:r>
            <a:r>
              <a:rPr sz="1800" spc="-2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can</a:t>
            </a:r>
            <a:r>
              <a:rPr sz="1800" spc="-22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book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amenities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3">
                <a:solidFill>
                  <a:srgbClr val="272525"/>
                </a:solidFill>
                <a:latin typeface="NHDUOU+SourceSans3-Regular"/>
                <a:cs typeface="NHDUOU+SourceSans3-Regular"/>
              </a:rPr>
              <a:t>like</a:t>
            </a:r>
            <a:r>
              <a:rPr sz="1800" spc="-2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clubhouse,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24">
                <a:solidFill>
                  <a:srgbClr val="272525"/>
                </a:solidFill>
                <a:latin typeface="NHDUOU+SourceSans3-Regular"/>
                <a:cs typeface="NHDUOU+SourceSans3-Regular"/>
              </a:rPr>
              <a:t>gym,</a:t>
            </a: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6">
                <a:solidFill>
                  <a:srgbClr val="272525"/>
                </a:solidFill>
                <a:latin typeface="NHDUOU+SourceSans3-Regular"/>
                <a:cs typeface="NHDUOU+SourceSans3-Regular"/>
              </a:rPr>
              <a:t>etc.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193180" y="9176573"/>
            <a:ext cx="3946600" cy="72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4">
                <a:solidFill>
                  <a:srgbClr val="272525"/>
                </a:solidFill>
                <a:latin typeface="NHDUOU+SourceSans3-Regular"/>
                <a:cs typeface="NHDUOU+SourceSans3-Regular"/>
              </a:rPr>
              <a:t>Time-slot</a:t>
            </a:r>
            <a:r>
              <a:rPr sz="1800" spc="-28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4">
                <a:solidFill>
                  <a:srgbClr val="272525"/>
                </a:solidFill>
                <a:latin typeface="NHDUOU+SourceSans3-Regular"/>
                <a:cs typeface="NHDUOU+SourceSans3-Regular"/>
              </a:rPr>
              <a:t>selection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payment</a:t>
            </a:r>
            <a:r>
              <a:rPr sz="1800" spc="-2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tracking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included.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37579" y="11010150"/>
            <a:ext cx="3507762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28">
                <a:solidFill>
                  <a:srgbClr val="272525"/>
                </a:solidFill>
                <a:latin typeface="INMHME+SourceSerif4-Bold"/>
                <a:cs typeface="INMHME+SourceSerif4-Bold"/>
              </a:rPr>
              <a:t>Digital</a:t>
            </a:r>
            <a:r>
              <a:rPr sz="2000" spc="-100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32">
                <a:solidFill>
                  <a:srgbClr val="272525"/>
                </a:solidFill>
                <a:latin typeface="INMHME+SourceSerif4-Bold"/>
                <a:cs typeface="INMHME+SourceSerif4-Bold"/>
              </a:rPr>
              <a:t>Maintenance</a:t>
            </a:r>
            <a:r>
              <a:rPr sz="2000" spc="-91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28">
                <a:solidFill>
                  <a:srgbClr val="272525"/>
                </a:solidFill>
                <a:latin typeface="INMHME+SourceSerif4-Bold"/>
                <a:cs typeface="INMHME+SourceSerif4-Bold"/>
              </a:rPr>
              <a:t>Billing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28855" y="11010150"/>
            <a:ext cx="4069432" cy="3906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76"/>
              </a:lnSpc>
              <a:spcBef>
                <a:spcPct val="0"/>
              </a:spcBef>
              <a:spcAft>
                <a:spcPct val="0"/>
              </a:spcAft>
            </a:pPr>
            <a:r>
              <a:rPr sz="2000" spc="-41">
                <a:solidFill>
                  <a:srgbClr val="272525"/>
                </a:solidFill>
                <a:latin typeface="INMHME+SourceSerif4-Bold"/>
                <a:cs typeface="INMHME+SourceSerif4-Bold"/>
              </a:rPr>
              <a:t>Responsive</a:t>
            </a:r>
            <a:r>
              <a:rPr sz="2000" spc="-82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41">
                <a:solidFill>
                  <a:srgbClr val="272525"/>
                </a:solidFill>
                <a:latin typeface="INMHME+SourceSerif4-Bold"/>
                <a:cs typeface="INMHME+SourceSerif4-Bold"/>
              </a:rPr>
              <a:t>Frontend</a:t>
            </a:r>
            <a:r>
              <a:rPr sz="2000" spc="-80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24">
                <a:solidFill>
                  <a:srgbClr val="272525"/>
                </a:solidFill>
                <a:latin typeface="INMHME+SourceSerif4-Bold"/>
                <a:cs typeface="INMHME+SourceSerif4-Bold"/>
              </a:rPr>
              <a:t>with</a:t>
            </a:r>
            <a:r>
              <a:rPr sz="2000" spc="-96">
                <a:solidFill>
                  <a:srgbClr val="272525"/>
                </a:solidFill>
                <a:latin typeface="INMHME+SourceSerif4-Bold"/>
                <a:cs typeface="INMHME+SourceSerif4-Bold"/>
              </a:rPr>
              <a:t> </a:t>
            </a:r>
            <a:r>
              <a:rPr sz="2000" spc="-30">
                <a:solidFill>
                  <a:srgbClr val="272525"/>
                </a:solidFill>
                <a:latin typeface="INMHME+SourceSerif4-Bold"/>
                <a:cs typeface="INMHME+SourceSerif4-Bold"/>
              </a:rPr>
              <a:t>React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001910" y="11472097"/>
            <a:ext cx="4523232" cy="72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43">
                <a:solidFill>
                  <a:srgbClr val="272525"/>
                </a:solidFill>
                <a:latin typeface="NHDUOU+SourceSans3-Regular"/>
                <a:cs typeface="NHDUOU+SourceSans3-Regular"/>
              </a:rPr>
              <a:t>Auto-generated</a:t>
            </a:r>
            <a:r>
              <a:rPr sz="1800" spc="-2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bills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based</a:t>
            </a:r>
            <a:r>
              <a:rPr sz="1800" spc="-24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on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6">
                <a:solidFill>
                  <a:srgbClr val="272525"/>
                </a:solidFill>
                <a:latin typeface="NHDUOU+SourceSans3-Regular"/>
                <a:cs typeface="NHDUOU+SourceSans3-Regular"/>
              </a:rPr>
              <a:t>area</a:t>
            </a:r>
            <a:r>
              <a:rPr sz="1800" spc="-16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6">
                <a:solidFill>
                  <a:srgbClr val="272525"/>
                </a:solidFill>
                <a:latin typeface="NHDUOU+SourceSans3-Regular"/>
                <a:cs typeface="NHDUOU+SourceSans3-Regular"/>
              </a:rPr>
              <a:t>(Rate</a:t>
            </a:r>
            <a:r>
              <a:rPr sz="1800" spc="-16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per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Sq.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Ft).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193180" y="11472097"/>
            <a:ext cx="4553278" cy="72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Built</a:t>
            </a:r>
            <a:r>
              <a:rPr sz="1800" spc="-2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using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modern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4">
                <a:solidFill>
                  <a:srgbClr val="272525"/>
                </a:solidFill>
                <a:latin typeface="NHDUOU+SourceSans3-Regular"/>
                <a:cs typeface="NHDUOU+SourceSans3-Regular"/>
              </a:rPr>
              <a:t>UI</a:t>
            </a:r>
            <a:r>
              <a:rPr sz="1800" spc="-27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9">
                <a:solidFill>
                  <a:srgbClr val="272525"/>
                </a:solidFill>
                <a:latin typeface="NHDUOU+SourceSans3-Regular"/>
                <a:cs typeface="NHDUOU+SourceSans3-Regular"/>
              </a:rPr>
              <a:t>components</a:t>
            </a:r>
            <a:r>
              <a:rPr sz="1800" spc="-2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51">
                <a:solidFill>
                  <a:srgbClr val="272525"/>
                </a:solidFill>
                <a:latin typeface="NHDUOU+SourceSans3-Regular"/>
                <a:cs typeface="NHDUOU+SourceSans3-Regular"/>
              </a:rPr>
              <a:t>Tailwind</a:t>
            </a:r>
          </a:p>
          <a:p>
            <a:pPr marL="0" marR="0">
              <a:lnSpc>
                <a:spcPts val="2552"/>
              </a:lnSpc>
              <a:spcBef>
                <a:spcPts val="247"/>
              </a:spcBef>
              <a:spcAft>
                <a:spcPct val="0"/>
              </a:spcAft>
            </a:pPr>
            <a:r>
              <a:rPr sz="1800" spc="-55">
                <a:solidFill>
                  <a:srgbClr val="272525"/>
                </a:solidFill>
                <a:latin typeface="NHDUOU+SourceSans3-Regular"/>
                <a:cs typeface="NHDUOU+SourceSans3-Regular"/>
              </a:rPr>
              <a:t>CSS.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01910" y="12262672"/>
            <a:ext cx="4368205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57">
                <a:solidFill>
                  <a:srgbClr val="272525"/>
                </a:solidFill>
                <a:latin typeface="NHDUOU+SourceSans3-Regular"/>
                <a:cs typeface="NHDUOU+SourceSans3-Regular"/>
              </a:rPr>
              <a:t>Tracks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due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2">
                <a:solidFill>
                  <a:srgbClr val="272525"/>
                </a:solidFill>
                <a:latin typeface="NHDUOU+SourceSans3-Regular"/>
                <a:cs typeface="NHDUOU+SourceSans3-Regular"/>
              </a:rPr>
              <a:t>dates,</a:t>
            </a:r>
            <a:r>
              <a:rPr sz="1800" spc="-19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8">
                <a:solidFill>
                  <a:srgbClr val="272525"/>
                </a:solidFill>
                <a:latin typeface="NHDUOU+SourceSans3-Regular"/>
                <a:cs typeface="NHDUOU+SourceSans3-Regular"/>
              </a:rPr>
              <a:t>payments,</a:t>
            </a:r>
            <a:r>
              <a:rPr sz="1800" spc="-2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and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7">
                <a:solidFill>
                  <a:srgbClr val="272525"/>
                </a:solidFill>
                <a:latin typeface="NHDUOU+SourceSans3-Regular"/>
                <a:cs typeface="NHDUOU+SourceSans3-Regular"/>
              </a:rPr>
              <a:t>transactions.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193180" y="12262672"/>
            <a:ext cx="4089788" cy="362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52"/>
              </a:lnSpc>
              <a:spcBef>
                <a:spcPct val="0"/>
              </a:spcBef>
              <a:spcAft>
                <a:spcPct val="0"/>
              </a:spcAft>
            </a:pPr>
            <a:r>
              <a:rPr sz="1800" spc="-35">
                <a:solidFill>
                  <a:srgbClr val="272525"/>
                </a:solidFill>
                <a:latin typeface="NHDUOU+SourceSans3-Regular"/>
                <a:cs typeface="NHDUOU+SourceSans3-Regular"/>
              </a:rPr>
              <a:t>Seamlessly</a:t>
            </a:r>
            <a:r>
              <a:rPr sz="1800" spc="-27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7">
                <a:solidFill>
                  <a:srgbClr val="272525"/>
                </a:solidFill>
                <a:latin typeface="NHDUOU+SourceSans3-Regular"/>
                <a:cs typeface="NHDUOU+SourceSans3-Regular"/>
              </a:rPr>
              <a:t>integrates</a:t>
            </a:r>
            <a:r>
              <a:rPr sz="1800" spc="-15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3">
                <a:solidFill>
                  <a:srgbClr val="272525"/>
                </a:solidFill>
                <a:latin typeface="NHDUOU+SourceSans3-Regular"/>
                <a:cs typeface="NHDUOU+SourceSans3-Regular"/>
              </a:rPr>
              <a:t>with</a:t>
            </a:r>
            <a:r>
              <a:rPr sz="1800" spc="-30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>
                <a:solidFill>
                  <a:srgbClr val="272525"/>
                </a:solidFill>
                <a:latin typeface="NHDUOU+SourceSans3-Regular"/>
                <a:cs typeface="NHDUOU+SourceSans3-Regular"/>
              </a:rPr>
              <a:t>a</a:t>
            </a:r>
            <a:r>
              <a:rPr sz="1800" spc="-63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32">
                <a:solidFill>
                  <a:srgbClr val="272525"/>
                </a:solidFill>
                <a:latin typeface="NHDUOU+SourceSans3-Regular"/>
                <a:cs typeface="NHDUOU+SourceSans3-Regular"/>
              </a:rPr>
              <a:t>.NET</a:t>
            </a:r>
            <a:r>
              <a:rPr sz="1800" spc="-31">
                <a:solidFill>
                  <a:srgbClr val="272525"/>
                </a:solidFill>
                <a:latin typeface="NHDUOU+SourceSans3-Regular"/>
                <a:cs typeface="NHDUOU+SourceSans3-Regular"/>
              </a:rPr>
              <a:t> </a:t>
            </a:r>
            <a:r>
              <a:rPr sz="1800" spc="-41">
                <a:solidFill>
                  <a:srgbClr val="272525"/>
                </a:solidFill>
                <a:latin typeface="NHDUOU+SourceSans3-Regular"/>
                <a:cs typeface="NHDUOU+SourceSans3-Regular"/>
              </a:rPr>
              <a:t>backend.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1430000" cy="7937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468185"/>
            <a:ext cx="3609260" cy="6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74">
                <a:solidFill>
                  <a:srgbClr val="000000"/>
                </a:solidFill>
                <a:latin typeface="LLMTUE+SourceSerif4-SemiBold"/>
                <a:cs typeface="LLMTUE+SourceSerif4-SemiBold"/>
              </a:rPr>
              <a:t>Usecase</a:t>
            </a:r>
            <a:r>
              <a:rPr sz="3350" spc="-114">
                <a:solidFill>
                  <a:srgbClr val="000000"/>
                </a:solidFill>
                <a:latin typeface="LLMTUE+SourceSerif4-SemiBold"/>
                <a:cs typeface="LLMTUE+SourceSerif4-SemiBold"/>
              </a:rPr>
              <a:t> </a:t>
            </a:r>
            <a:r>
              <a:rPr sz="3350" spc="-65">
                <a:solidFill>
                  <a:srgbClr val="000000"/>
                </a:solidFill>
                <a:latin typeface="LLMTUE+SourceSerif4-SemiBold"/>
                <a:cs typeface="LLMTUE+SourceSerif4-Semi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836" y="7155128"/>
            <a:ext cx="9192135" cy="297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2"/>
              </a:lnSpc>
              <a:spcBef>
                <a:spcPct val="0"/>
              </a:spcBef>
              <a:spcAft>
                <a:spcPct val="0"/>
              </a:spcAft>
            </a:pPr>
            <a:r>
              <a:rPr sz="1450" spc="-43">
                <a:solidFill>
                  <a:srgbClr val="272525"/>
                </a:solidFill>
                <a:latin typeface="CBGTNV+SourceSans3-Bold"/>
                <a:cs typeface="CBGTNV+SourceSans3-Bold"/>
              </a:rPr>
              <a:t>Use</a:t>
            </a:r>
            <a:r>
              <a:rPr sz="1450" spc="-98">
                <a:solidFill>
                  <a:srgbClr val="272525"/>
                </a:solidFill>
                <a:latin typeface="CBGTNV+SourceSans3-Bold"/>
                <a:cs typeface="CBGTNV+SourceSans3-Bold"/>
              </a:rPr>
              <a:t> </a:t>
            </a:r>
            <a:r>
              <a:rPr sz="1450" spc="-37">
                <a:solidFill>
                  <a:srgbClr val="272525"/>
                </a:solidFill>
                <a:latin typeface="CBGTNV+SourceSans3-Bold"/>
                <a:cs typeface="CBGTNV+SourceSans3-Bold"/>
              </a:rPr>
              <a:t>Case</a:t>
            </a:r>
            <a:r>
              <a:rPr sz="1450" spc="-104">
                <a:solidFill>
                  <a:srgbClr val="272525"/>
                </a:solidFill>
                <a:latin typeface="CBGTNV+SourceSans3-Bold"/>
                <a:cs typeface="CBGTNV+SourceSans3-Bold"/>
              </a:rPr>
              <a:t> </a:t>
            </a:r>
            <a:r>
              <a:rPr sz="1450" spc="-43">
                <a:solidFill>
                  <a:srgbClr val="272525"/>
                </a:solidFill>
                <a:latin typeface="CBGTNV+SourceSans3-Bold"/>
                <a:cs typeface="CBGTNV+SourceSans3-Bold"/>
              </a:rPr>
              <a:t>Diagram:</a:t>
            </a:r>
            <a:r>
              <a:rPr sz="1450" spc="-100">
                <a:solidFill>
                  <a:srgbClr val="272525"/>
                </a:solidFill>
                <a:latin typeface="CBGTNV+SourceSans3-Bold"/>
                <a:cs typeface="CBGTNV+SourceSans3-Bold"/>
              </a:rPr>
              <a:t> </a:t>
            </a:r>
            <a:r>
              <a:rPr sz="1450" spc="-37">
                <a:solidFill>
                  <a:srgbClr val="272525"/>
                </a:solidFill>
                <a:latin typeface="PRFRWQ+SourceSans3-Regular"/>
                <a:cs typeface="PRFRWQ+SourceSans3-Regular"/>
              </a:rPr>
              <a:t>Visualizes</a:t>
            </a:r>
            <a:r>
              <a:rPr sz="1450" spc="-30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36">
                <a:solidFill>
                  <a:srgbClr val="272525"/>
                </a:solidFill>
                <a:latin typeface="PRFRWQ+SourceSans3-Regular"/>
                <a:cs typeface="PRFRWQ+SourceSans3-Regular"/>
              </a:rPr>
              <a:t>user</a:t>
            </a:r>
            <a:r>
              <a:rPr sz="1450" spc="-30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46">
                <a:solidFill>
                  <a:srgbClr val="272525"/>
                </a:solidFill>
                <a:latin typeface="PRFRWQ+SourceSans3-Regular"/>
                <a:cs typeface="PRFRWQ+SourceSans3-Regular"/>
              </a:rPr>
              <a:t>goals</a:t>
            </a:r>
            <a:r>
              <a:rPr sz="1450" spc="-21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PRFRWQ+SourceSans3-Regular"/>
                <a:cs typeface="PRFRWQ+SourceSans3-Regular"/>
              </a:rPr>
              <a:t>and</a:t>
            </a:r>
            <a:r>
              <a:rPr sz="1450" spc="-32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45">
                <a:solidFill>
                  <a:srgbClr val="272525"/>
                </a:solidFill>
                <a:latin typeface="PRFRWQ+SourceSans3-Regular"/>
                <a:cs typeface="PRFRWQ+SourceSans3-Regular"/>
              </a:rPr>
              <a:t>system</a:t>
            </a:r>
            <a:r>
              <a:rPr sz="1450" spc="-29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38">
                <a:solidFill>
                  <a:srgbClr val="272525"/>
                </a:solidFill>
                <a:latin typeface="PRFRWQ+SourceSans3-Regular"/>
                <a:cs typeface="PRFRWQ+SourceSans3-Regular"/>
              </a:rPr>
              <a:t>responses,</a:t>
            </a:r>
            <a:r>
              <a:rPr sz="1450" spc="-27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39">
                <a:solidFill>
                  <a:srgbClr val="272525"/>
                </a:solidFill>
                <a:latin typeface="PRFRWQ+SourceSans3-Regular"/>
                <a:cs typeface="PRFRWQ+SourceSans3-Regular"/>
              </a:rPr>
              <a:t>defining</a:t>
            </a:r>
            <a:r>
              <a:rPr sz="1450" spc="-30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40">
                <a:solidFill>
                  <a:srgbClr val="272525"/>
                </a:solidFill>
                <a:latin typeface="PRFRWQ+SourceSans3-Regular"/>
                <a:cs typeface="PRFRWQ+SourceSans3-Regular"/>
              </a:rPr>
              <a:t>how</a:t>
            </a:r>
            <a:r>
              <a:rPr sz="1450" spc="-32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48">
                <a:solidFill>
                  <a:srgbClr val="272525"/>
                </a:solidFill>
                <a:latin typeface="PRFRWQ+SourceSans3-Regular"/>
                <a:cs typeface="PRFRWQ+SourceSans3-Regular"/>
              </a:rPr>
              <a:t>'Admins'</a:t>
            </a:r>
            <a:r>
              <a:rPr sz="1450" spc="-17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42">
                <a:solidFill>
                  <a:srgbClr val="272525"/>
                </a:solidFill>
                <a:latin typeface="PRFRWQ+SourceSans3-Regular"/>
                <a:cs typeface="PRFRWQ+SourceSans3-Regular"/>
              </a:rPr>
              <a:t>manage</a:t>
            </a:r>
            <a:r>
              <a:rPr sz="1450" spc="-27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PRFRWQ+SourceSans3-Regular"/>
                <a:cs typeface="PRFRWQ+SourceSans3-Regular"/>
              </a:rPr>
              <a:t>users</a:t>
            </a:r>
            <a:r>
              <a:rPr sz="1450" spc="-30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PRFRWQ+SourceSans3-Regular"/>
                <a:cs typeface="PRFRWQ+SourceSans3-Regular"/>
              </a:rPr>
              <a:t>and</a:t>
            </a:r>
            <a:r>
              <a:rPr sz="1450" spc="-32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PRFRWQ+SourceSans3-Regular"/>
                <a:cs typeface="PRFRWQ+SourceSans3-Regular"/>
              </a:rPr>
              <a:t>'Users'</a:t>
            </a:r>
            <a:r>
              <a:rPr sz="1450" spc="-27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PRFRWQ+SourceSans3-Regular"/>
                <a:cs typeface="PRFRWQ+SourceSans3-Regular"/>
              </a:rPr>
              <a:t>submit</a:t>
            </a:r>
            <a:r>
              <a:rPr sz="1450" spc="-29">
                <a:solidFill>
                  <a:srgbClr val="272525"/>
                </a:solidFill>
                <a:latin typeface="PRFRWQ+SourceSans3-Regular"/>
                <a:cs typeface="PRFRWQ+SourceSans3-Regular"/>
              </a:rPr>
              <a:t> </a:t>
            </a:r>
            <a:r>
              <a:rPr sz="1450" spc="-52">
                <a:solidFill>
                  <a:srgbClr val="272525"/>
                </a:solidFill>
                <a:latin typeface="PRFRWQ+SourceSans3-Regular"/>
                <a:cs typeface="PRFRWQ+SourceSans3-Regular"/>
              </a:rPr>
              <a:t>data.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1430000" cy="10007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579" y="468693"/>
            <a:ext cx="2669714" cy="625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27"/>
              </a:lnSpc>
              <a:spcBef>
                <a:spcPct val="0"/>
              </a:spcBef>
              <a:spcAft>
                <a:spcPct val="0"/>
              </a:spcAft>
            </a:pPr>
            <a:r>
              <a:rPr sz="3350" spc="-65">
                <a:solidFill>
                  <a:srgbClr val="000000"/>
                </a:solidFill>
                <a:latin typeface="UBUDBV+SourceSerif4-SemiBold"/>
                <a:cs typeface="UBUDBV+SourceSerif4-SemiBold"/>
              </a:rPr>
              <a:t>ER-Diagram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836" y="9222559"/>
            <a:ext cx="8423291" cy="297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42"/>
              </a:lnSpc>
              <a:spcBef>
                <a:spcPct val="0"/>
              </a:spcBef>
              <a:spcAft>
                <a:spcPct val="0"/>
              </a:spcAft>
            </a:pPr>
            <a:r>
              <a:rPr sz="1450" spc="-37">
                <a:solidFill>
                  <a:srgbClr val="272525"/>
                </a:solidFill>
                <a:latin typeface="MEGUVJ+SourceSans3-Bold"/>
                <a:cs typeface="MEGUVJ+SourceSans3-Bold"/>
              </a:rPr>
              <a:t>ER</a:t>
            </a:r>
            <a:r>
              <a:rPr sz="1450" spc="-105">
                <a:solidFill>
                  <a:srgbClr val="272525"/>
                </a:solidFill>
                <a:latin typeface="MEGUVJ+SourceSans3-Bold"/>
                <a:cs typeface="MEGUVJ+SourceSans3-Bold"/>
              </a:rPr>
              <a:t> </a:t>
            </a:r>
            <a:r>
              <a:rPr sz="1450" spc="-43">
                <a:solidFill>
                  <a:srgbClr val="272525"/>
                </a:solidFill>
                <a:latin typeface="MEGUVJ+SourceSans3-Bold"/>
                <a:cs typeface="MEGUVJ+SourceSans3-Bold"/>
              </a:rPr>
              <a:t>Diagram:</a:t>
            </a:r>
            <a:r>
              <a:rPr sz="1450" spc="-97">
                <a:solidFill>
                  <a:srgbClr val="272525"/>
                </a:solidFill>
                <a:latin typeface="MEGUVJ+SourceSans3-Bold"/>
                <a:cs typeface="MEGUVJ+SourceSans3-Bold"/>
              </a:rPr>
              <a:t> </a:t>
            </a:r>
            <a:r>
              <a:rPr sz="1450" spc="-37">
                <a:solidFill>
                  <a:srgbClr val="272525"/>
                </a:solidFill>
                <a:latin typeface="EVJOUT+SourceSans3-Regular"/>
                <a:cs typeface="EVJOUT+SourceSans3-Regular"/>
              </a:rPr>
              <a:t>Unveils</a:t>
            </a:r>
            <a:r>
              <a:rPr sz="1450" spc="-30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36">
                <a:solidFill>
                  <a:srgbClr val="272525"/>
                </a:solidFill>
                <a:latin typeface="EVJOUT+SourceSans3-Regular"/>
                <a:cs typeface="EVJOUT+SourceSans3-Regular"/>
              </a:rPr>
              <a:t>the</a:t>
            </a:r>
            <a:r>
              <a:rPr sz="1450" spc="-33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46">
                <a:solidFill>
                  <a:srgbClr val="272525"/>
                </a:solidFill>
                <a:latin typeface="EVJOUT+SourceSans3-Regular"/>
                <a:cs typeface="EVJOUT+SourceSans3-Regular"/>
              </a:rPr>
              <a:t>database</a:t>
            </a:r>
            <a:r>
              <a:rPr sz="1450" spc="-22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43">
                <a:solidFill>
                  <a:srgbClr val="272525"/>
                </a:solidFill>
                <a:latin typeface="EVJOUT+SourceSans3-Regular"/>
                <a:cs typeface="EVJOUT+SourceSans3-Regular"/>
              </a:rPr>
              <a:t>structure</a:t>
            </a:r>
            <a:r>
              <a:rPr sz="1450" spc="-26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EVJOUT+SourceSans3-Regular"/>
                <a:cs typeface="EVJOUT+SourceSans3-Regular"/>
              </a:rPr>
              <a:t>and</a:t>
            </a:r>
            <a:r>
              <a:rPr sz="1450" spc="-32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39">
                <a:solidFill>
                  <a:srgbClr val="272525"/>
                </a:solidFill>
                <a:latin typeface="EVJOUT+SourceSans3-Regular"/>
                <a:cs typeface="EVJOUT+SourceSans3-Regular"/>
              </a:rPr>
              <a:t>relationships</a:t>
            </a:r>
            <a:r>
              <a:rPr sz="1450" spc="-29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43">
                <a:solidFill>
                  <a:srgbClr val="272525"/>
                </a:solidFill>
                <a:latin typeface="EVJOUT+SourceSans3-Regular"/>
                <a:cs typeface="EVJOUT+SourceSans3-Regular"/>
              </a:rPr>
              <a:t>between</a:t>
            </a:r>
            <a:r>
              <a:rPr sz="1450" spc="-26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56">
                <a:solidFill>
                  <a:srgbClr val="272525"/>
                </a:solidFill>
                <a:latin typeface="EVJOUT+SourceSans3-Regular"/>
                <a:cs typeface="EVJOUT+SourceSans3-Regular"/>
              </a:rPr>
              <a:t>'Users,'</a:t>
            </a:r>
            <a:r>
              <a:rPr sz="1450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52">
                <a:solidFill>
                  <a:srgbClr val="272525"/>
                </a:solidFill>
                <a:latin typeface="EVJOUT+SourceSans3-Regular"/>
                <a:cs typeface="EVJOUT+SourceSans3-Regular"/>
              </a:rPr>
              <a:t>'Projects,'</a:t>
            </a:r>
            <a:r>
              <a:rPr sz="1450" spc="-12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EVJOUT+SourceSans3-Regular"/>
                <a:cs typeface="EVJOUT+SourceSans3-Regular"/>
              </a:rPr>
              <a:t>and</a:t>
            </a:r>
            <a:r>
              <a:rPr sz="1450" spc="-32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48">
                <a:solidFill>
                  <a:srgbClr val="272525"/>
                </a:solidFill>
                <a:latin typeface="EVJOUT+SourceSans3-Regular"/>
                <a:cs typeface="EVJOUT+SourceSans3-Regular"/>
              </a:rPr>
              <a:t>'Data</a:t>
            </a:r>
            <a:r>
              <a:rPr sz="1450" spc="-21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44">
                <a:solidFill>
                  <a:srgbClr val="272525"/>
                </a:solidFill>
                <a:latin typeface="EVJOUT+SourceSans3-Regular"/>
                <a:cs typeface="EVJOUT+SourceSans3-Regular"/>
              </a:rPr>
              <a:t>Points'</a:t>
            </a:r>
            <a:r>
              <a:rPr sz="1450" spc="-20">
                <a:solidFill>
                  <a:srgbClr val="272525"/>
                </a:solidFill>
                <a:latin typeface="EVJOUT+SourceSans3-Regular"/>
                <a:cs typeface="EVJOUT+SourceSans3-Regular"/>
              </a:rPr>
              <a:t> </a:t>
            </a:r>
            <a:r>
              <a:rPr sz="1450" spc="-37">
                <a:solidFill>
                  <a:srgbClr val="272525"/>
                </a:solidFill>
                <a:latin typeface="EVJOUT+SourceSans3-Regular"/>
                <a:cs typeface="EVJOUT+SourceSans3-Regular"/>
              </a:rPr>
              <a:t>entities.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3.05.14"/>
  <p:tag name="AS_TITLE" val="Aspose.Slides for .NET 4.0 Client Profile"/>
  <p:tag name="AS_VERSION" val="23.5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758</Words>
  <Application>Microsoft Office PowerPoint</Application>
  <PresentationFormat>Custom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57" baseType="lpstr">
      <vt:lpstr>CNRQBQ+SourceSerif4-SemiBold</vt:lpstr>
      <vt:lpstr>KQPNKO+SourceSans3-Bold</vt:lpstr>
      <vt:lpstr>TANIMI+SourceSans3-Regular</vt:lpstr>
      <vt:lpstr>RFOLPP+SourceSerif4-SemiBold</vt:lpstr>
      <vt:lpstr>HBGQVU+SourceSerif4-SemiBold</vt:lpstr>
      <vt:lpstr>CDFEEA+SourceSerif4-SemiBold</vt:lpstr>
      <vt:lpstr>NLPOKD+SourceSans3-Regular</vt:lpstr>
      <vt:lpstr>USQGLL+SourceSerif4-SemiBold</vt:lpstr>
      <vt:lpstr>CWFSGR+SourceSans3-Bold</vt:lpstr>
      <vt:lpstr>TDEOSL+SourceSerif4-SemiBold</vt:lpstr>
      <vt:lpstr>QETPSU+SourceSans3-Bold</vt:lpstr>
      <vt:lpstr>LFSVJV+SourceSerif4-Bold</vt:lpstr>
      <vt:lpstr>AUMVCD+SourceSans3-Regular</vt:lpstr>
      <vt:lpstr>OMFFME+SourceSerif4-SemiBold</vt:lpstr>
      <vt:lpstr>TGTBUF+SourceSans3-Regular</vt:lpstr>
      <vt:lpstr>EEJRCA+SourceSans3-Bold</vt:lpstr>
      <vt:lpstr>PRFRWQ+SourceSans3-Regular</vt:lpstr>
      <vt:lpstr>NGEPAP+SourceSerif4-SemiBold</vt:lpstr>
      <vt:lpstr>Calibri</vt:lpstr>
      <vt:lpstr>DNFUKB+SourceSans3-Bold</vt:lpstr>
      <vt:lpstr>Arial</vt:lpstr>
      <vt:lpstr>INMHME+SourceSerif4-Bold</vt:lpstr>
      <vt:lpstr>GAONSW+SourceSerif4-SemiBold</vt:lpstr>
      <vt:lpstr>JPWNQG+SourceSans3-Bold</vt:lpstr>
      <vt:lpstr>NHDUOU+SourceSans3-Regular</vt:lpstr>
      <vt:lpstr>UBUDBV+SourceSerif4-SemiBold</vt:lpstr>
      <vt:lpstr>HRJNMJ+SourceSerif4-SemiBold</vt:lpstr>
      <vt:lpstr>GQIIIM+SourceSerif4-SemiBold</vt:lpstr>
      <vt:lpstr>LLMTUE+SourceSerif4-SemiBold</vt:lpstr>
      <vt:lpstr>UGCSIR+OpenSans-Regular</vt:lpstr>
      <vt:lpstr>DKPURP+SourceSans3-Regular</vt:lpstr>
      <vt:lpstr>VEGSKE+SourceSans3-Bold</vt:lpstr>
      <vt:lpstr>EVJOUT+SourceSans3-Regular</vt:lpstr>
      <vt:lpstr>MEGUVJ+SourceSans3-Bold</vt:lpstr>
      <vt:lpstr>VJUMLR+SourceSerif4-SemiBold</vt:lpstr>
      <vt:lpstr>TTGQDG+SourceSans3-Regular</vt:lpstr>
      <vt:lpstr>OQPJBC+SourceSans3-Regular</vt:lpstr>
      <vt:lpstr>CBGTNV+SourceSans3-Bold</vt:lpstr>
      <vt:lpstr>GEGCIA+SourceSans3-Bold</vt:lpstr>
      <vt:lpstr>CDITGA+SourceSerif4-SemiBold</vt:lpstr>
      <vt:lpstr>PDJKRV+SourceSerif4-SemiBold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SYSTEM</dc:creator>
  <cp:lastModifiedBy>Admin</cp:lastModifiedBy>
  <cp:revision>2</cp:revision>
  <dcterms:modified xsi:type="dcterms:W3CDTF">2025-08-08T04:51:22Z</dcterms:modified>
</cp:coreProperties>
</file>