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7" r:id="rId2"/>
    <p:sldId id="258" r:id="rId3"/>
    <p:sldId id="262" r:id="rId4"/>
    <p:sldId id="263" r:id="rId5"/>
    <p:sldId id="264" r:id="rId6"/>
    <p:sldId id="265" r:id="rId7"/>
    <p:sldId id="266" r:id="rId8"/>
    <p:sldId id="267" r:id="rId9"/>
    <p:sldId id="277" r:id="rId10"/>
    <p:sldId id="271" r:id="rId11"/>
    <p:sldId id="272" r:id="rId12"/>
    <p:sldId id="273" r:id="rId13"/>
    <p:sldId id="274" r:id="rId14"/>
    <p:sldId id="275"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5" d="100"/>
          <a:sy n="65" d="100"/>
        </p:scale>
        <p:origin x="72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04B9EA-4B0B-46C7-A1BF-32776D7162CD}" type="datetimeFigureOut">
              <a:rPr lang="en-IN" smtClean="0"/>
              <a:t>30-09-23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E64AD0-A323-43B7-A196-76B0C541AEF1}" type="slidenum">
              <a:rPr lang="en-IN" smtClean="0"/>
              <a:t>‹#›</a:t>
            </a:fld>
            <a:endParaRPr lang="en-IN"/>
          </a:p>
        </p:txBody>
      </p:sp>
    </p:spTree>
    <p:extLst>
      <p:ext uri="{BB962C8B-B14F-4D97-AF65-F5344CB8AC3E}">
        <p14:creationId xmlns:p14="http://schemas.microsoft.com/office/powerpoint/2010/main" val="4006182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04B9EA-4B0B-46C7-A1BF-32776D7162CD}" type="datetimeFigureOut">
              <a:rPr lang="en-IN" smtClean="0"/>
              <a:t>30-09-23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E64AD0-A323-43B7-A196-76B0C541AEF1}" type="slidenum">
              <a:rPr lang="en-IN" smtClean="0"/>
              <a:t>‹#›</a:t>
            </a:fld>
            <a:endParaRPr lang="en-IN"/>
          </a:p>
        </p:txBody>
      </p:sp>
    </p:spTree>
    <p:extLst>
      <p:ext uri="{BB962C8B-B14F-4D97-AF65-F5344CB8AC3E}">
        <p14:creationId xmlns:p14="http://schemas.microsoft.com/office/powerpoint/2010/main" val="164705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04B9EA-4B0B-46C7-A1BF-32776D7162CD}" type="datetimeFigureOut">
              <a:rPr lang="en-IN" smtClean="0"/>
              <a:t>30-09-23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E64AD0-A323-43B7-A196-76B0C541AEF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52816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04B9EA-4B0B-46C7-A1BF-32776D7162CD}" type="datetimeFigureOut">
              <a:rPr lang="en-IN" smtClean="0"/>
              <a:t>30-09-23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E64AD0-A323-43B7-A196-76B0C541AEF1}" type="slidenum">
              <a:rPr lang="en-IN" smtClean="0"/>
              <a:t>‹#›</a:t>
            </a:fld>
            <a:endParaRPr lang="en-IN"/>
          </a:p>
        </p:txBody>
      </p:sp>
    </p:spTree>
    <p:extLst>
      <p:ext uri="{BB962C8B-B14F-4D97-AF65-F5344CB8AC3E}">
        <p14:creationId xmlns:p14="http://schemas.microsoft.com/office/powerpoint/2010/main" val="2509289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04B9EA-4B0B-46C7-A1BF-32776D7162CD}" type="datetimeFigureOut">
              <a:rPr lang="en-IN" smtClean="0"/>
              <a:t>30-09-23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E64AD0-A323-43B7-A196-76B0C541AEF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7132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04B9EA-4B0B-46C7-A1BF-32776D7162CD}" type="datetimeFigureOut">
              <a:rPr lang="en-IN" smtClean="0"/>
              <a:t>30-09-23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E64AD0-A323-43B7-A196-76B0C541AEF1}" type="slidenum">
              <a:rPr lang="en-IN" smtClean="0"/>
              <a:t>‹#›</a:t>
            </a:fld>
            <a:endParaRPr lang="en-IN"/>
          </a:p>
        </p:txBody>
      </p:sp>
    </p:spTree>
    <p:extLst>
      <p:ext uri="{BB962C8B-B14F-4D97-AF65-F5344CB8AC3E}">
        <p14:creationId xmlns:p14="http://schemas.microsoft.com/office/powerpoint/2010/main" val="17915369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04B9EA-4B0B-46C7-A1BF-32776D7162CD}" type="datetimeFigureOut">
              <a:rPr lang="en-IN" smtClean="0"/>
              <a:t>30-09-23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E64AD0-A323-43B7-A196-76B0C541AEF1}" type="slidenum">
              <a:rPr lang="en-IN" smtClean="0"/>
              <a:t>‹#›</a:t>
            </a:fld>
            <a:endParaRPr lang="en-IN"/>
          </a:p>
        </p:txBody>
      </p:sp>
    </p:spTree>
    <p:extLst>
      <p:ext uri="{BB962C8B-B14F-4D97-AF65-F5344CB8AC3E}">
        <p14:creationId xmlns:p14="http://schemas.microsoft.com/office/powerpoint/2010/main" val="11053265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04B9EA-4B0B-46C7-A1BF-32776D7162CD}" type="datetimeFigureOut">
              <a:rPr lang="en-IN" smtClean="0"/>
              <a:t>30-09-23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E64AD0-A323-43B7-A196-76B0C541AEF1}" type="slidenum">
              <a:rPr lang="en-IN" smtClean="0"/>
              <a:t>‹#›</a:t>
            </a:fld>
            <a:endParaRPr lang="en-IN"/>
          </a:p>
        </p:txBody>
      </p:sp>
    </p:spTree>
    <p:extLst>
      <p:ext uri="{BB962C8B-B14F-4D97-AF65-F5344CB8AC3E}">
        <p14:creationId xmlns:p14="http://schemas.microsoft.com/office/powerpoint/2010/main" val="3867014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04B9EA-4B0B-46C7-A1BF-32776D7162CD}" type="datetimeFigureOut">
              <a:rPr lang="en-IN" smtClean="0"/>
              <a:t>30-09-23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E64AD0-A323-43B7-A196-76B0C541AEF1}" type="slidenum">
              <a:rPr lang="en-IN" smtClean="0"/>
              <a:t>‹#›</a:t>
            </a:fld>
            <a:endParaRPr lang="en-IN"/>
          </a:p>
        </p:txBody>
      </p:sp>
    </p:spTree>
    <p:extLst>
      <p:ext uri="{BB962C8B-B14F-4D97-AF65-F5344CB8AC3E}">
        <p14:creationId xmlns:p14="http://schemas.microsoft.com/office/powerpoint/2010/main" val="1530927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04B9EA-4B0B-46C7-A1BF-32776D7162CD}" type="datetimeFigureOut">
              <a:rPr lang="en-IN" smtClean="0"/>
              <a:t>30-09-23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E64AD0-A323-43B7-A196-76B0C541AEF1}" type="slidenum">
              <a:rPr lang="en-IN" smtClean="0"/>
              <a:t>‹#›</a:t>
            </a:fld>
            <a:endParaRPr lang="en-IN"/>
          </a:p>
        </p:txBody>
      </p:sp>
    </p:spTree>
    <p:extLst>
      <p:ext uri="{BB962C8B-B14F-4D97-AF65-F5344CB8AC3E}">
        <p14:creationId xmlns:p14="http://schemas.microsoft.com/office/powerpoint/2010/main" val="2820770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04B9EA-4B0B-46C7-A1BF-32776D7162CD}" type="datetimeFigureOut">
              <a:rPr lang="en-IN" smtClean="0"/>
              <a:t>30-09-23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E64AD0-A323-43B7-A196-76B0C541AEF1}" type="slidenum">
              <a:rPr lang="en-IN" smtClean="0"/>
              <a:t>‹#›</a:t>
            </a:fld>
            <a:endParaRPr lang="en-IN"/>
          </a:p>
        </p:txBody>
      </p:sp>
    </p:spTree>
    <p:extLst>
      <p:ext uri="{BB962C8B-B14F-4D97-AF65-F5344CB8AC3E}">
        <p14:creationId xmlns:p14="http://schemas.microsoft.com/office/powerpoint/2010/main" val="3809969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04B9EA-4B0B-46C7-A1BF-32776D7162CD}" type="datetimeFigureOut">
              <a:rPr lang="en-IN" smtClean="0"/>
              <a:t>30-09-23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E64AD0-A323-43B7-A196-76B0C541AEF1}" type="slidenum">
              <a:rPr lang="en-IN" smtClean="0"/>
              <a:t>‹#›</a:t>
            </a:fld>
            <a:endParaRPr lang="en-IN"/>
          </a:p>
        </p:txBody>
      </p:sp>
    </p:spTree>
    <p:extLst>
      <p:ext uri="{BB962C8B-B14F-4D97-AF65-F5344CB8AC3E}">
        <p14:creationId xmlns:p14="http://schemas.microsoft.com/office/powerpoint/2010/main" val="951388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04B9EA-4B0B-46C7-A1BF-32776D7162CD}" type="datetimeFigureOut">
              <a:rPr lang="en-IN" smtClean="0"/>
              <a:t>30-09-23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E64AD0-A323-43B7-A196-76B0C541AEF1}" type="slidenum">
              <a:rPr lang="en-IN" smtClean="0"/>
              <a:t>‹#›</a:t>
            </a:fld>
            <a:endParaRPr lang="en-IN"/>
          </a:p>
        </p:txBody>
      </p:sp>
    </p:spTree>
    <p:extLst>
      <p:ext uri="{BB962C8B-B14F-4D97-AF65-F5344CB8AC3E}">
        <p14:creationId xmlns:p14="http://schemas.microsoft.com/office/powerpoint/2010/main" val="255798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04B9EA-4B0B-46C7-A1BF-32776D7162CD}" type="datetimeFigureOut">
              <a:rPr lang="en-IN" smtClean="0"/>
              <a:t>30-09-23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0E64AD0-A323-43B7-A196-76B0C541AEF1}" type="slidenum">
              <a:rPr lang="en-IN" smtClean="0"/>
              <a:t>‹#›</a:t>
            </a:fld>
            <a:endParaRPr lang="en-IN"/>
          </a:p>
        </p:txBody>
      </p:sp>
    </p:spTree>
    <p:extLst>
      <p:ext uri="{BB962C8B-B14F-4D97-AF65-F5344CB8AC3E}">
        <p14:creationId xmlns:p14="http://schemas.microsoft.com/office/powerpoint/2010/main" val="3409919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04B9EA-4B0B-46C7-A1BF-32776D7162CD}" type="datetimeFigureOut">
              <a:rPr lang="en-IN" smtClean="0"/>
              <a:t>30-09-23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E64AD0-A323-43B7-A196-76B0C541AEF1}" type="slidenum">
              <a:rPr lang="en-IN" smtClean="0"/>
              <a:t>‹#›</a:t>
            </a:fld>
            <a:endParaRPr lang="en-IN"/>
          </a:p>
        </p:txBody>
      </p:sp>
    </p:spTree>
    <p:extLst>
      <p:ext uri="{BB962C8B-B14F-4D97-AF65-F5344CB8AC3E}">
        <p14:creationId xmlns:p14="http://schemas.microsoft.com/office/powerpoint/2010/main" val="4097413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E64AD0-A323-43B7-A196-76B0C541AEF1}" type="slidenum">
              <a:rPr lang="en-IN" smtClean="0"/>
              <a:t>‹#›</a:t>
            </a:fld>
            <a:endParaRPr lang="en-IN"/>
          </a:p>
        </p:txBody>
      </p:sp>
      <p:sp>
        <p:nvSpPr>
          <p:cNvPr id="5" name="Date Placeholder 4"/>
          <p:cNvSpPr>
            <a:spLocks noGrp="1"/>
          </p:cNvSpPr>
          <p:nvPr>
            <p:ph type="dt" sz="half" idx="10"/>
          </p:nvPr>
        </p:nvSpPr>
        <p:spPr/>
        <p:txBody>
          <a:bodyPr/>
          <a:lstStyle/>
          <a:p>
            <a:fld id="{5004B9EA-4B0B-46C7-A1BF-32776D7162CD}" type="datetimeFigureOut">
              <a:rPr lang="en-IN" smtClean="0"/>
              <a:t>30-09-23</a:t>
            </a:fld>
            <a:endParaRPr lang="en-IN"/>
          </a:p>
        </p:txBody>
      </p:sp>
    </p:spTree>
    <p:extLst>
      <p:ext uri="{BB962C8B-B14F-4D97-AF65-F5344CB8AC3E}">
        <p14:creationId xmlns:p14="http://schemas.microsoft.com/office/powerpoint/2010/main" val="4221441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004B9EA-4B0B-46C7-A1BF-32776D7162CD}" type="datetimeFigureOut">
              <a:rPr lang="en-IN" smtClean="0"/>
              <a:t>30-09-23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0E64AD0-A323-43B7-A196-76B0C541AEF1}" type="slidenum">
              <a:rPr lang="en-IN" smtClean="0"/>
              <a:t>‹#›</a:t>
            </a:fld>
            <a:endParaRPr lang="en-IN"/>
          </a:p>
        </p:txBody>
      </p:sp>
    </p:spTree>
    <p:extLst>
      <p:ext uri="{BB962C8B-B14F-4D97-AF65-F5344CB8AC3E}">
        <p14:creationId xmlns:p14="http://schemas.microsoft.com/office/powerpoint/2010/main" val="314594089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data.world/datasets/skate" TargetMode="External"/><Relationship Id="rId3" Type="http://schemas.openxmlformats.org/officeDocument/2006/relationships/hyperlink" Target="https://ieeexplore.ieee.org/author/37089613709" TargetMode="External"/><Relationship Id="rId7" Type="http://schemas.openxmlformats.org/officeDocument/2006/relationships/hyperlink" Target="https://ieeexplore.ieee.org/xpl/conhome/10099475/proceeding" TargetMode="External"/><Relationship Id="rId2" Type="http://schemas.openxmlformats.org/officeDocument/2006/relationships/hyperlink" Target="https://ieeexplore.ieee.org/document/10100169/" TargetMode="External"/><Relationship Id="rId1" Type="http://schemas.openxmlformats.org/officeDocument/2006/relationships/slideLayout" Target="../slideLayouts/slideLayout2.xml"/><Relationship Id="rId6" Type="http://schemas.openxmlformats.org/officeDocument/2006/relationships/hyperlink" Target="https://ieeexplore.ieee.org/author/37089813912" TargetMode="External"/><Relationship Id="rId5" Type="http://schemas.openxmlformats.org/officeDocument/2006/relationships/hyperlink" Target="https://ieeexplore.ieee.org/author/37086874865" TargetMode="External"/><Relationship Id="rId10" Type="http://schemas.openxmlformats.org/officeDocument/2006/relationships/hyperlink" Target="https://www.technavio.com/report/skateboard-market-analysis" TargetMode="External"/><Relationship Id="rId4" Type="http://schemas.openxmlformats.org/officeDocument/2006/relationships/hyperlink" Target="https://ieeexplore.ieee.org/author/37089814198" TargetMode="External"/><Relationship Id="rId9" Type="http://schemas.openxmlformats.org/officeDocument/2006/relationships/hyperlink" Target="https://www.microsoft.com/en-us/research/project/microsoft-research-open-dat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ieeexplore.ieee.org/author/37089613709" TargetMode="External"/><Relationship Id="rId7" Type="http://schemas.openxmlformats.org/officeDocument/2006/relationships/hyperlink" Target="https://ieeexplore.ieee.org/xpl/conhome/10099475/proceeding" TargetMode="External"/><Relationship Id="rId2" Type="http://schemas.openxmlformats.org/officeDocument/2006/relationships/hyperlink" Target="https://ieeexplore.ieee.org/document/10100169/" TargetMode="External"/><Relationship Id="rId1" Type="http://schemas.openxmlformats.org/officeDocument/2006/relationships/slideLayout" Target="../slideLayouts/slideLayout2.xml"/><Relationship Id="rId6" Type="http://schemas.openxmlformats.org/officeDocument/2006/relationships/hyperlink" Target="https://ieeexplore.ieee.org/author/37089813912" TargetMode="External"/><Relationship Id="rId5" Type="http://schemas.openxmlformats.org/officeDocument/2006/relationships/hyperlink" Target="https://ieeexplore.ieee.org/author/37086874865" TargetMode="External"/><Relationship Id="rId4" Type="http://schemas.openxmlformats.org/officeDocument/2006/relationships/hyperlink" Target="https://ieeexplore.ieee.org/author/37089814198"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
              <a:schemeClr val="accent1">
                <a:lumMod val="5000"/>
                <a:lumOff val="95000"/>
              </a:schemeClr>
            </a:gs>
            <a:gs pos="100000">
              <a:schemeClr val="accent1">
                <a:lumMod val="40000"/>
                <a:lumOff val="60000"/>
              </a:schemeClr>
            </a:gs>
            <a:gs pos="35000">
              <a:schemeClr val="accent1">
                <a:lumMod val="40000"/>
                <a:lumOff val="60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050" name="Picture 6">
            <a:extLst>
              <a:ext uri="{FF2B5EF4-FFF2-40B4-BE49-F238E27FC236}">
                <a16:creationId xmlns:a16="http://schemas.microsoft.com/office/drawing/2014/main" id="{67717FC1-4FCF-FCDE-03EC-9BB032F7DC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630" y="173772"/>
            <a:ext cx="904875" cy="1009650"/>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2" descr="SGMCOE-CSE">
            <a:extLst>
              <a:ext uri="{FF2B5EF4-FFF2-40B4-BE49-F238E27FC236}">
                <a16:creationId xmlns:a16="http://schemas.microsoft.com/office/drawing/2014/main" id="{8CBAD081-DD8B-7351-61FC-E255279710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1872" y="173772"/>
            <a:ext cx="942975" cy="9620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AD5136B-64F8-53E9-E792-78C2D92662EF}"/>
              </a:ext>
            </a:extLst>
          </p:cNvPr>
          <p:cNvSpPr txBox="1"/>
          <p:nvPr/>
        </p:nvSpPr>
        <p:spPr>
          <a:xfrm>
            <a:off x="2027153" y="76280"/>
            <a:ext cx="6791729" cy="2049792"/>
          </a:xfrm>
          <a:prstGeom prst="rect">
            <a:avLst/>
          </a:prstGeom>
          <a:noFill/>
        </p:spPr>
        <p:txBody>
          <a:bodyPr wrap="square">
            <a:spAutoFit/>
          </a:bodyPr>
          <a:lstStyle/>
          <a:p>
            <a:pPr algn="ctr">
              <a:lnSpc>
                <a:spcPct val="107000"/>
              </a:lnSpc>
              <a:spcAft>
                <a:spcPts val="800"/>
              </a:spcAft>
            </a:pPr>
            <a:r>
              <a:rPr lang="en-IN" sz="1600" dirty="0">
                <a:effectLst/>
                <a:latin typeface="Segoe UI Semibold" panose="020B0702040204020203" pitchFamily="34" charset="0"/>
                <a:ea typeface="Calibri" panose="020F0502020204030204" pitchFamily="34" charset="0"/>
                <a:cs typeface="Mangal" panose="02040503050203030202" pitchFamily="18" charset="0"/>
              </a:rPr>
              <a:t>NAAC B++ Accredited and ISO 9001:2015 Certified Institute</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gn="ctr">
              <a:lnSpc>
                <a:spcPct val="107000"/>
              </a:lnSpc>
              <a:spcAft>
                <a:spcPts val="800"/>
              </a:spcAft>
            </a:pPr>
            <a:r>
              <a:rPr lang="en-IN" sz="2800" dirty="0">
                <a:ln>
                  <a:noFill/>
                </a:ln>
                <a:solidFill>
                  <a:srgbClr val="000000"/>
                </a:solidFill>
                <a:effectLst>
                  <a:outerShdw blurRad="38100" dist="19050" dir="2700000" algn="tl">
                    <a:schemeClr val="dk1">
                      <a:alpha val="40000"/>
                    </a:schemeClr>
                  </a:outerShdw>
                </a:effectLst>
                <a:latin typeface="Anton" pitchFamily="2" charset="0"/>
                <a:ea typeface="Calibri" panose="020F0502020204030204" pitchFamily="34" charset="0"/>
                <a:cs typeface="Mangal" panose="02040503050203030202" pitchFamily="18" charset="0"/>
              </a:rPr>
              <a:t>Sant Gajanan Maharaj College of Engineering</a:t>
            </a:r>
            <a:r>
              <a:rPr lang="en-IN" sz="3600" dirty="0">
                <a:ln>
                  <a:noFill/>
                </a:ln>
                <a:solidFill>
                  <a:srgbClr val="000000"/>
                </a:solidFill>
                <a:effectLst>
                  <a:outerShdw blurRad="38100" dist="19050" dir="2700000" algn="tl">
                    <a:schemeClr val="dk1">
                      <a:alpha val="40000"/>
                    </a:schemeClr>
                  </a:outerShdw>
                </a:effectLst>
                <a:latin typeface="Bernard MT Condensed" panose="02050806060905020404" pitchFamily="18"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gn="ctr">
              <a:lnSpc>
                <a:spcPct val="107000"/>
              </a:lnSpc>
              <a:spcAft>
                <a:spcPts val="800"/>
              </a:spcAft>
            </a:pPr>
            <a:r>
              <a:rPr lang="en-IN" sz="1600" dirty="0">
                <a:effectLst/>
                <a:latin typeface="Segoe UI Semibold" panose="020B0702040204020203" pitchFamily="34" charset="0"/>
                <a:ea typeface="Calibri" panose="020F0502020204030204" pitchFamily="34" charset="0"/>
                <a:cs typeface="Mangal" panose="02040503050203030202" pitchFamily="18" charset="0"/>
              </a:rPr>
              <a:t>Site </a:t>
            </a:r>
            <a:r>
              <a:rPr lang="en-IN" sz="1600" dirty="0" err="1">
                <a:effectLst/>
                <a:latin typeface="Segoe UI Semibold" panose="020B0702040204020203" pitchFamily="34" charset="0"/>
                <a:ea typeface="Calibri" panose="020F0502020204030204" pitchFamily="34" charset="0"/>
                <a:cs typeface="Mangal" panose="02040503050203030202" pitchFamily="18" charset="0"/>
              </a:rPr>
              <a:t>Chinchewadi</a:t>
            </a:r>
            <a:r>
              <a:rPr lang="en-IN" sz="1600" dirty="0">
                <a:effectLst/>
                <a:latin typeface="Segoe UI Semibold" panose="020B0702040204020203" pitchFamily="34" charset="0"/>
                <a:ea typeface="Calibri" panose="020F0502020204030204" pitchFamily="34" charset="0"/>
                <a:cs typeface="Mangal" panose="02040503050203030202" pitchFamily="18" charset="0"/>
              </a:rPr>
              <a:t>, </a:t>
            </a:r>
            <a:r>
              <a:rPr lang="en-IN" sz="1600" dirty="0" err="1">
                <a:effectLst/>
                <a:latin typeface="Segoe UI Semibold" panose="020B0702040204020203" pitchFamily="34" charset="0"/>
                <a:ea typeface="Calibri" panose="020F0502020204030204" pitchFamily="34" charset="0"/>
                <a:cs typeface="Mangal" panose="02040503050203030202" pitchFamily="18" charset="0"/>
              </a:rPr>
              <a:t>Mahagaon</a:t>
            </a:r>
            <a:r>
              <a:rPr lang="en-IN" sz="1600" dirty="0">
                <a:effectLst/>
                <a:latin typeface="Segoe UI Semibold" panose="020B0702040204020203" pitchFamily="34" charset="0"/>
                <a:ea typeface="Calibri" panose="020F0502020204030204" pitchFamily="34" charset="0"/>
                <a:cs typeface="Mangal" panose="02040503050203030202" pitchFamily="18" charset="0"/>
              </a:rPr>
              <a:t>. Tal: </a:t>
            </a:r>
            <a:r>
              <a:rPr lang="en-IN" sz="1600" dirty="0" err="1">
                <a:effectLst/>
                <a:latin typeface="Segoe UI Semibold" panose="020B0702040204020203" pitchFamily="34" charset="0"/>
                <a:ea typeface="Calibri" panose="020F0502020204030204" pitchFamily="34" charset="0"/>
                <a:cs typeface="Mangal" panose="02040503050203030202" pitchFamily="18" charset="0"/>
              </a:rPr>
              <a:t>Gadhinglaj</a:t>
            </a:r>
            <a:r>
              <a:rPr lang="en-IN" sz="1600" dirty="0">
                <a:effectLst/>
                <a:latin typeface="Segoe UI Semibold" panose="020B0702040204020203" pitchFamily="34" charset="0"/>
                <a:ea typeface="Calibri" panose="020F0502020204030204" pitchFamily="34" charset="0"/>
                <a:cs typeface="Mangal" panose="02040503050203030202" pitchFamily="18" charset="0"/>
              </a:rPr>
              <a:t>, </a:t>
            </a:r>
            <a:r>
              <a:rPr lang="en-IN" sz="1600" dirty="0" err="1">
                <a:effectLst/>
                <a:latin typeface="Segoe UI Semibold" panose="020B0702040204020203" pitchFamily="34" charset="0"/>
                <a:ea typeface="Calibri" panose="020F0502020204030204" pitchFamily="34" charset="0"/>
                <a:cs typeface="Mangal" panose="02040503050203030202" pitchFamily="18" charset="0"/>
              </a:rPr>
              <a:t>Dist</a:t>
            </a:r>
            <a:r>
              <a:rPr lang="en-IN" sz="1600" dirty="0">
                <a:effectLst/>
                <a:latin typeface="Segoe UI Semibold" panose="020B0702040204020203" pitchFamily="34" charset="0"/>
                <a:ea typeface="Calibri" panose="020F0502020204030204" pitchFamily="34" charset="0"/>
                <a:cs typeface="Mangal" panose="02040503050203030202" pitchFamily="18" charset="0"/>
              </a:rPr>
              <a:t>: Kolhapur</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gn="ctr">
              <a:lnSpc>
                <a:spcPct val="107000"/>
              </a:lnSpc>
              <a:spcAft>
                <a:spcPts val="800"/>
              </a:spcAft>
            </a:pPr>
            <a:r>
              <a:rPr lang="en-IN" sz="700" dirty="0">
                <a:effectLst/>
                <a:latin typeface="Segoe UI Semibold" panose="020B0702040204020203"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r>
              <a:rPr lang="en-IN" sz="1600" dirty="0">
                <a:latin typeface="Segoe UI Semibold" panose="020B0702040204020203" pitchFamily="34" charset="0"/>
                <a:ea typeface="Calibri" panose="020F0502020204030204" pitchFamily="34" charset="0"/>
              </a:rPr>
              <a:t>         </a:t>
            </a:r>
            <a:r>
              <a:rPr lang="en-IN" sz="1600" dirty="0">
                <a:effectLst/>
                <a:latin typeface="Segoe UI Semibold" panose="020B0702040204020203" pitchFamily="34" charset="0"/>
                <a:ea typeface="Calibri" panose="020F0502020204030204" pitchFamily="34" charset="0"/>
              </a:rPr>
              <a:t>Academic Year 2023-24</a:t>
            </a:r>
            <a:endParaRPr lang="en-IN" sz="1600" dirty="0"/>
          </a:p>
        </p:txBody>
      </p:sp>
      <p:graphicFrame>
        <p:nvGraphicFramePr>
          <p:cNvPr id="7" name="Table 6">
            <a:extLst>
              <a:ext uri="{FF2B5EF4-FFF2-40B4-BE49-F238E27FC236}">
                <a16:creationId xmlns:a16="http://schemas.microsoft.com/office/drawing/2014/main" id="{E9F9263C-81D5-DD13-7B54-2F548976F499}"/>
              </a:ext>
            </a:extLst>
          </p:cNvPr>
          <p:cNvGraphicFramePr>
            <a:graphicFrameLocks noGrp="1"/>
          </p:cNvGraphicFramePr>
          <p:nvPr>
            <p:extLst>
              <p:ext uri="{D42A27DB-BD31-4B8C-83A1-F6EECF244321}">
                <p14:modId xmlns:p14="http://schemas.microsoft.com/office/powerpoint/2010/main" val="3489032798"/>
              </p:ext>
            </p:extLst>
          </p:nvPr>
        </p:nvGraphicFramePr>
        <p:xfrm>
          <a:off x="-6363" y="2049998"/>
          <a:ext cx="12191999" cy="382992"/>
        </p:xfrm>
        <a:graphic>
          <a:graphicData uri="http://schemas.openxmlformats.org/drawingml/2006/table">
            <a:tbl>
              <a:tblPr firstRow="1" firstCol="1" bandRow="1">
                <a:tableStyleId>{5C22544A-7EE6-4342-B048-85BDC9FD1C3A}</a:tableStyleId>
              </a:tblPr>
              <a:tblGrid>
                <a:gridCol w="12191999">
                  <a:extLst>
                    <a:ext uri="{9D8B030D-6E8A-4147-A177-3AD203B41FA5}">
                      <a16:colId xmlns:a16="http://schemas.microsoft.com/office/drawing/2014/main" val="840964390"/>
                    </a:ext>
                  </a:extLst>
                </a:gridCol>
              </a:tblGrid>
              <a:tr h="382992">
                <a:tc>
                  <a:txBody>
                    <a:bodyPr/>
                    <a:lstStyle/>
                    <a:p>
                      <a:pPr algn="ctr">
                        <a:lnSpc>
                          <a:spcPct val="107000"/>
                        </a:lnSpc>
                        <a:spcAft>
                          <a:spcPts val="800"/>
                        </a:spcAft>
                      </a:pPr>
                      <a:r>
                        <a:rPr lang="en-IN" sz="1800" dirty="0">
                          <a:solidFill>
                            <a:schemeClr val="tx1">
                              <a:lumMod val="95000"/>
                              <a:lumOff val="5000"/>
                            </a:schemeClr>
                          </a:solidFill>
                          <a:effectLst/>
                        </a:rPr>
                        <a:t>Department of Computer Science and Engineering</a:t>
                      </a:r>
                      <a:endParaRPr lang="en-IN" sz="1600" dirty="0">
                        <a:solidFill>
                          <a:schemeClr val="tx1">
                            <a:lumMod val="95000"/>
                            <a:lumOff val="5000"/>
                          </a:schemeClr>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solidFill>
                      <a:schemeClr val="bg1"/>
                    </a:solidFill>
                  </a:tcPr>
                </a:tc>
                <a:extLst>
                  <a:ext uri="{0D108BD9-81ED-4DB2-BD59-A6C34878D82A}">
                    <a16:rowId xmlns:a16="http://schemas.microsoft.com/office/drawing/2014/main" val="10655756"/>
                  </a:ext>
                </a:extLst>
              </a:tr>
            </a:tbl>
          </a:graphicData>
        </a:graphic>
      </p:graphicFrame>
      <p:sp>
        <p:nvSpPr>
          <p:cNvPr id="13" name="Rectangle: Rounded Corners 12">
            <a:extLst>
              <a:ext uri="{FF2B5EF4-FFF2-40B4-BE49-F238E27FC236}">
                <a16:creationId xmlns:a16="http://schemas.microsoft.com/office/drawing/2014/main" id="{41FA22A0-5E43-01D2-38EF-43196971AA11}"/>
              </a:ext>
            </a:extLst>
          </p:cNvPr>
          <p:cNvSpPr/>
          <p:nvPr/>
        </p:nvSpPr>
        <p:spPr>
          <a:xfrm>
            <a:off x="2534127" y="3104011"/>
            <a:ext cx="6765275" cy="438117"/>
          </a:xfrm>
          <a:prstGeom prst="roundRect">
            <a:avLst/>
          </a:prstGeom>
          <a:solidFill>
            <a:schemeClr val="bg1"/>
          </a:solidFill>
          <a:ln>
            <a:solidFill>
              <a:schemeClr val="tx1">
                <a:lumMod val="95000"/>
                <a:lumOff val="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72224377-1767-193D-4FD6-FB2525DA60EF}"/>
              </a:ext>
            </a:extLst>
          </p:cNvPr>
          <p:cNvSpPr txBox="1"/>
          <p:nvPr/>
        </p:nvSpPr>
        <p:spPr>
          <a:xfrm>
            <a:off x="1140047" y="3084928"/>
            <a:ext cx="9553433" cy="373692"/>
          </a:xfrm>
          <a:prstGeom prst="rect">
            <a:avLst/>
          </a:prstGeom>
          <a:noFill/>
        </p:spPr>
        <p:txBody>
          <a:bodyPr wrap="square">
            <a:spAutoFit/>
          </a:bodyPr>
          <a:lstStyle/>
          <a:p>
            <a:pPr algn="ctr">
              <a:lnSpc>
                <a:spcPct val="107000"/>
              </a:lnSpc>
              <a:spcAft>
                <a:spcPts val="800"/>
              </a:spcAft>
            </a:pPr>
            <a:r>
              <a:rPr lang="en-IN" sz="1800" dirty="0">
                <a:effectLst/>
                <a:latin typeface="Segoe UI Semibold" panose="020B0702040204020203" pitchFamily="34" charset="0"/>
                <a:ea typeface="Calibri" panose="020F0502020204030204" pitchFamily="34" charset="0"/>
                <a:cs typeface="Mangal" panose="02040503050203030202" pitchFamily="18" charset="0"/>
              </a:rPr>
              <a:t>“Uncovering Industrial Trends by analysing data Using Power BI”</a:t>
            </a:r>
            <a:endParaRPr lang="en-IN" sz="12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8" name="Rectangle 4">
            <a:extLst>
              <a:ext uri="{FF2B5EF4-FFF2-40B4-BE49-F238E27FC236}">
                <a16:creationId xmlns:a16="http://schemas.microsoft.com/office/drawing/2014/main" id="{8A201223-7B49-742F-1399-C0D1A590CCAB}"/>
              </a:ext>
            </a:extLst>
          </p:cNvPr>
          <p:cNvSpPr>
            <a:spLocks noChangeArrowheads="1"/>
          </p:cNvSpPr>
          <p:nvPr/>
        </p:nvSpPr>
        <p:spPr bwMode="auto">
          <a:xfrm>
            <a:off x="1708505" y="3104011"/>
            <a:ext cx="13842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0" name="TextBox 9">
            <a:extLst>
              <a:ext uri="{FF2B5EF4-FFF2-40B4-BE49-F238E27FC236}">
                <a16:creationId xmlns:a16="http://schemas.microsoft.com/office/drawing/2014/main" id="{F1733928-8393-CEA7-BADE-E0B591CFE069}"/>
              </a:ext>
            </a:extLst>
          </p:cNvPr>
          <p:cNvSpPr txBox="1"/>
          <p:nvPr/>
        </p:nvSpPr>
        <p:spPr>
          <a:xfrm>
            <a:off x="1917583" y="2444625"/>
            <a:ext cx="7779224" cy="710194"/>
          </a:xfrm>
          <a:prstGeom prst="rect">
            <a:avLst/>
          </a:prstGeom>
          <a:noFill/>
        </p:spPr>
        <p:txBody>
          <a:bodyPr wrap="square">
            <a:spAutoFit/>
          </a:bodyPr>
          <a:lstStyle/>
          <a:p>
            <a:pPr algn="ctr">
              <a:lnSpc>
                <a:spcPct val="107000"/>
              </a:lnSpc>
              <a:spcAft>
                <a:spcPts val="800"/>
              </a:spcAft>
            </a:pPr>
            <a:r>
              <a:rPr lang="en-IN" sz="1800" dirty="0">
                <a:effectLst/>
                <a:latin typeface="Segoe UI Semibold" panose="020B0702040204020203" pitchFamily="34" charset="0"/>
                <a:ea typeface="Calibri" panose="020F0502020204030204" pitchFamily="34" charset="0"/>
                <a:cs typeface="Mangal" panose="02040503050203030202" pitchFamily="18" charset="0"/>
              </a:rPr>
              <a:t>Final Year B. Tech Project Synopsis</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algn="ctr">
              <a:lnSpc>
                <a:spcPct val="107000"/>
              </a:lnSpc>
              <a:spcAft>
                <a:spcPts val="800"/>
              </a:spcAft>
            </a:pPr>
            <a:r>
              <a:rPr lang="en-IN" sz="1400" dirty="0">
                <a:effectLst/>
                <a:latin typeface="Segoe UI Semibold" panose="020B0702040204020203" pitchFamily="34" charset="0"/>
                <a:ea typeface="Calibri" panose="020F0502020204030204" pitchFamily="34" charset="0"/>
                <a:cs typeface="Mangal" panose="02040503050203030202" pitchFamily="18" charset="0"/>
              </a:rPr>
              <a:t>On</a:t>
            </a:r>
            <a:endParaRPr lang="en-IN" sz="14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5" name="TextBox 14">
            <a:extLst>
              <a:ext uri="{FF2B5EF4-FFF2-40B4-BE49-F238E27FC236}">
                <a16:creationId xmlns:a16="http://schemas.microsoft.com/office/drawing/2014/main" id="{72AA363A-18D5-006A-8DE0-EF9C790304BD}"/>
              </a:ext>
            </a:extLst>
          </p:cNvPr>
          <p:cNvSpPr txBox="1"/>
          <p:nvPr/>
        </p:nvSpPr>
        <p:spPr>
          <a:xfrm>
            <a:off x="2206388" y="3606125"/>
            <a:ext cx="7779224" cy="708527"/>
          </a:xfrm>
          <a:prstGeom prst="rect">
            <a:avLst/>
          </a:prstGeom>
          <a:noFill/>
        </p:spPr>
        <p:txBody>
          <a:bodyPr wrap="square">
            <a:spAutoFit/>
          </a:bodyPr>
          <a:lstStyle/>
          <a:p>
            <a:pPr algn="ctr">
              <a:lnSpc>
                <a:spcPct val="107000"/>
              </a:lnSpc>
              <a:spcBef>
                <a:spcPts val="150"/>
              </a:spcBef>
              <a:spcAft>
                <a:spcPts val="800"/>
              </a:spcAft>
            </a:pPr>
            <a:r>
              <a:rPr lang="en-IN" sz="1600" dirty="0">
                <a:effectLst/>
                <a:latin typeface="Segoe UI Semibold" panose="020B0702040204020203" pitchFamily="34" charset="0"/>
                <a:ea typeface="Calibri" panose="020F0502020204030204" pitchFamily="34" charset="0"/>
                <a:cs typeface="Mangal" panose="02040503050203030202" pitchFamily="18" charset="0"/>
              </a:rPr>
              <a:t>Submitted By</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gn="ctr">
              <a:lnSpc>
                <a:spcPct val="107000"/>
              </a:lnSpc>
              <a:spcAft>
                <a:spcPts val="800"/>
              </a:spcAft>
            </a:pPr>
            <a:r>
              <a:rPr lang="en-IN" sz="1600" dirty="0">
                <a:effectLst/>
                <a:latin typeface="Segoe UI Semibold" panose="020B0702040204020203" pitchFamily="34" charset="0"/>
                <a:ea typeface="Calibri" panose="020F0502020204030204" pitchFamily="34" charset="0"/>
                <a:cs typeface="Mangal" panose="02040503050203030202" pitchFamily="18" charset="0"/>
              </a:rPr>
              <a:t>Group No: SGMCOE/CSE/23-24/PRJ-I/13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graphicFrame>
        <p:nvGraphicFramePr>
          <p:cNvPr id="16" name="Table 15">
            <a:extLst>
              <a:ext uri="{FF2B5EF4-FFF2-40B4-BE49-F238E27FC236}">
                <a16:creationId xmlns:a16="http://schemas.microsoft.com/office/drawing/2014/main" id="{CC732FD3-4C21-4977-C46A-AE400B7F044A}"/>
              </a:ext>
            </a:extLst>
          </p:cNvPr>
          <p:cNvGraphicFramePr>
            <a:graphicFrameLocks noGrp="1"/>
          </p:cNvGraphicFramePr>
          <p:nvPr>
            <p:extLst>
              <p:ext uri="{D42A27DB-BD31-4B8C-83A1-F6EECF244321}">
                <p14:modId xmlns:p14="http://schemas.microsoft.com/office/powerpoint/2010/main" val="1501015720"/>
              </p:ext>
            </p:extLst>
          </p:nvPr>
        </p:nvGraphicFramePr>
        <p:xfrm>
          <a:off x="2534127" y="4406708"/>
          <a:ext cx="6765276" cy="2277520"/>
        </p:xfrm>
        <a:graphic>
          <a:graphicData uri="http://schemas.openxmlformats.org/drawingml/2006/table">
            <a:tbl>
              <a:tblPr firstRow="1" firstCol="1" bandRow="1">
                <a:tableStyleId>{5C22544A-7EE6-4342-B048-85BDC9FD1C3A}</a:tableStyleId>
              </a:tblPr>
              <a:tblGrid>
                <a:gridCol w="926493">
                  <a:extLst>
                    <a:ext uri="{9D8B030D-6E8A-4147-A177-3AD203B41FA5}">
                      <a16:colId xmlns:a16="http://schemas.microsoft.com/office/drawing/2014/main" val="1878683000"/>
                    </a:ext>
                  </a:extLst>
                </a:gridCol>
                <a:gridCol w="3144468">
                  <a:extLst>
                    <a:ext uri="{9D8B030D-6E8A-4147-A177-3AD203B41FA5}">
                      <a16:colId xmlns:a16="http://schemas.microsoft.com/office/drawing/2014/main" val="981526471"/>
                    </a:ext>
                  </a:extLst>
                </a:gridCol>
                <a:gridCol w="2694315">
                  <a:extLst>
                    <a:ext uri="{9D8B030D-6E8A-4147-A177-3AD203B41FA5}">
                      <a16:colId xmlns:a16="http://schemas.microsoft.com/office/drawing/2014/main" val="4025704503"/>
                    </a:ext>
                  </a:extLst>
                </a:gridCol>
              </a:tblGrid>
              <a:tr h="426191">
                <a:tc>
                  <a:txBody>
                    <a:bodyPr/>
                    <a:lstStyle/>
                    <a:p>
                      <a:pPr>
                        <a:lnSpc>
                          <a:spcPct val="107000"/>
                        </a:lnSpc>
                        <a:spcAft>
                          <a:spcPts val="800"/>
                        </a:spcAft>
                      </a:pPr>
                      <a:r>
                        <a:rPr lang="en-IN" sz="1600" dirty="0">
                          <a:effectLst/>
                        </a:rPr>
                        <a:t>Sr. No.</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noFill/>
                  </a:tcPr>
                </a:tc>
                <a:tc>
                  <a:txBody>
                    <a:bodyPr/>
                    <a:lstStyle/>
                    <a:p>
                      <a:pPr algn="ctr">
                        <a:lnSpc>
                          <a:spcPct val="107000"/>
                        </a:lnSpc>
                        <a:spcAft>
                          <a:spcPts val="800"/>
                        </a:spcAft>
                      </a:pPr>
                      <a:r>
                        <a:rPr lang="en-IN" sz="1600" dirty="0">
                          <a:effectLst/>
                        </a:rPr>
                        <a:t>Name of the Student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noFill/>
                  </a:tcPr>
                </a:tc>
                <a:tc>
                  <a:txBody>
                    <a:bodyPr/>
                    <a:lstStyle/>
                    <a:p>
                      <a:pPr algn="ctr">
                        <a:lnSpc>
                          <a:spcPct val="107000"/>
                        </a:lnSpc>
                        <a:spcAft>
                          <a:spcPts val="800"/>
                        </a:spcAft>
                      </a:pPr>
                      <a:r>
                        <a:rPr lang="en-IN" sz="1600" dirty="0">
                          <a:effectLst/>
                        </a:rPr>
                        <a:t>PRN</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noFill/>
                  </a:tcPr>
                </a:tc>
                <a:extLst>
                  <a:ext uri="{0D108BD9-81ED-4DB2-BD59-A6C34878D82A}">
                    <a16:rowId xmlns:a16="http://schemas.microsoft.com/office/drawing/2014/main" val="2463116667"/>
                  </a:ext>
                </a:extLst>
              </a:tr>
              <a:tr h="458975">
                <a:tc>
                  <a:txBody>
                    <a:bodyPr/>
                    <a:lstStyle/>
                    <a:p>
                      <a:pPr algn="ctr">
                        <a:lnSpc>
                          <a:spcPct val="107000"/>
                        </a:lnSpc>
                        <a:spcAft>
                          <a:spcPts val="800"/>
                        </a:spcAft>
                      </a:pPr>
                      <a:r>
                        <a:rPr lang="en-IN" sz="1600" dirty="0">
                          <a:effectLst/>
                        </a:rPr>
                        <a:t>1</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noFill/>
                  </a:tcPr>
                </a:tc>
                <a:tc>
                  <a:txBody>
                    <a:bodyPr/>
                    <a:lstStyle/>
                    <a:p>
                      <a:pPr>
                        <a:lnSpc>
                          <a:spcPct val="107000"/>
                        </a:lnSpc>
                        <a:spcAft>
                          <a:spcPts val="800"/>
                        </a:spcAft>
                      </a:pPr>
                      <a:r>
                        <a:rPr lang="en-IN" sz="1600" dirty="0">
                          <a:effectLst/>
                        </a:rPr>
                        <a:t>Borgave Revati Sanjay</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noFill/>
                  </a:tcPr>
                </a:tc>
                <a:tc>
                  <a:txBody>
                    <a:bodyPr/>
                    <a:lstStyle/>
                    <a:p>
                      <a:pPr algn="ctr">
                        <a:lnSpc>
                          <a:spcPct val="107000"/>
                        </a:lnSpc>
                        <a:spcAft>
                          <a:spcPts val="800"/>
                        </a:spcAft>
                      </a:pPr>
                      <a:r>
                        <a:rPr lang="en-IN" sz="1600" dirty="0">
                          <a:effectLst/>
                        </a:rPr>
                        <a:t>2020076665</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noFill/>
                  </a:tcPr>
                </a:tc>
                <a:extLst>
                  <a:ext uri="{0D108BD9-81ED-4DB2-BD59-A6C34878D82A}">
                    <a16:rowId xmlns:a16="http://schemas.microsoft.com/office/drawing/2014/main" val="849998450"/>
                  </a:ext>
                </a:extLst>
              </a:tr>
              <a:tr h="465725">
                <a:tc>
                  <a:txBody>
                    <a:bodyPr/>
                    <a:lstStyle/>
                    <a:p>
                      <a:pPr algn="ctr">
                        <a:lnSpc>
                          <a:spcPct val="107000"/>
                        </a:lnSpc>
                        <a:spcAft>
                          <a:spcPts val="800"/>
                        </a:spcAft>
                      </a:pPr>
                      <a:r>
                        <a:rPr lang="en-IN" sz="1600" dirty="0">
                          <a:effectLst/>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noFill/>
                  </a:tcPr>
                </a:tc>
                <a:tc>
                  <a:txBody>
                    <a:bodyPr/>
                    <a:lstStyle/>
                    <a:p>
                      <a:pPr>
                        <a:lnSpc>
                          <a:spcPct val="107000"/>
                        </a:lnSpc>
                        <a:spcAft>
                          <a:spcPts val="800"/>
                        </a:spcAft>
                      </a:pPr>
                      <a:r>
                        <a:rPr lang="en-IN" sz="1600" dirty="0">
                          <a:effectLst/>
                        </a:rPr>
                        <a:t>Patil Devendra Sunil</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noFill/>
                  </a:tcPr>
                </a:tc>
                <a:tc>
                  <a:txBody>
                    <a:bodyPr/>
                    <a:lstStyle/>
                    <a:p>
                      <a:pPr algn="ctr">
                        <a:lnSpc>
                          <a:spcPct val="107000"/>
                        </a:lnSpc>
                        <a:spcAft>
                          <a:spcPts val="800"/>
                        </a:spcAft>
                      </a:pPr>
                      <a:r>
                        <a:rPr lang="en-IN" sz="1600">
                          <a:effectLst/>
                        </a:rPr>
                        <a:t>2020081860</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noFill/>
                  </a:tcPr>
                </a:tc>
                <a:extLst>
                  <a:ext uri="{0D108BD9-81ED-4DB2-BD59-A6C34878D82A}">
                    <a16:rowId xmlns:a16="http://schemas.microsoft.com/office/drawing/2014/main" val="2938911521"/>
                  </a:ext>
                </a:extLst>
              </a:tr>
              <a:tr h="470547">
                <a:tc>
                  <a:txBody>
                    <a:bodyPr/>
                    <a:lstStyle/>
                    <a:p>
                      <a:pPr algn="ctr">
                        <a:lnSpc>
                          <a:spcPct val="107000"/>
                        </a:lnSpc>
                        <a:spcAft>
                          <a:spcPts val="800"/>
                        </a:spcAft>
                      </a:pPr>
                      <a:r>
                        <a:rPr lang="en-IN" sz="1600" dirty="0">
                          <a:effectLst/>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noFill/>
                  </a:tcPr>
                </a:tc>
                <a:tc>
                  <a:txBody>
                    <a:bodyPr/>
                    <a:lstStyle/>
                    <a:p>
                      <a:pPr>
                        <a:lnSpc>
                          <a:spcPct val="107000"/>
                        </a:lnSpc>
                        <a:spcAft>
                          <a:spcPts val="800"/>
                        </a:spcAft>
                      </a:pPr>
                      <a:r>
                        <a:rPr lang="en-IN" sz="1600" dirty="0">
                          <a:effectLst/>
                        </a:rPr>
                        <a:t>Sutar Abhishek Rajaram</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noFill/>
                  </a:tcPr>
                </a:tc>
                <a:tc>
                  <a:txBody>
                    <a:bodyPr/>
                    <a:lstStyle/>
                    <a:p>
                      <a:pPr algn="ctr">
                        <a:lnSpc>
                          <a:spcPct val="107000"/>
                        </a:lnSpc>
                        <a:spcAft>
                          <a:spcPts val="800"/>
                        </a:spcAft>
                      </a:pPr>
                      <a:r>
                        <a:rPr lang="en-IN" sz="1600" dirty="0">
                          <a:effectLst/>
                        </a:rPr>
                        <a:t>2021076912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noFill/>
                  </a:tcPr>
                </a:tc>
                <a:extLst>
                  <a:ext uri="{0D108BD9-81ED-4DB2-BD59-A6C34878D82A}">
                    <a16:rowId xmlns:a16="http://schemas.microsoft.com/office/drawing/2014/main" val="3423524437"/>
                  </a:ext>
                </a:extLst>
              </a:tr>
              <a:tr h="456082">
                <a:tc>
                  <a:txBody>
                    <a:bodyPr/>
                    <a:lstStyle/>
                    <a:p>
                      <a:pPr algn="ctr">
                        <a:lnSpc>
                          <a:spcPct val="107000"/>
                        </a:lnSpc>
                        <a:spcAft>
                          <a:spcPts val="800"/>
                        </a:spcAft>
                      </a:pPr>
                      <a:r>
                        <a:rPr lang="en-IN" sz="1600" dirty="0">
                          <a:effectLst/>
                        </a:rPr>
                        <a:t>4</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noFill/>
                  </a:tcPr>
                </a:tc>
                <a:tc>
                  <a:txBody>
                    <a:bodyPr/>
                    <a:lstStyle/>
                    <a:p>
                      <a:pPr>
                        <a:lnSpc>
                          <a:spcPct val="107000"/>
                        </a:lnSpc>
                        <a:spcAft>
                          <a:spcPts val="800"/>
                        </a:spcAft>
                      </a:pPr>
                      <a:r>
                        <a:rPr lang="en-IN" sz="1600" dirty="0" err="1">
                          <a:effectLst/>
                        </a:rPr>
                        <a:t>Goilkar</a:t>
                      </a:r>
                      <a:r>
                        <a:rPr lang="en-IN" sz="1600" dirty="0">
                          <a:effectLst/>
                        </a:rPr>
                        <a:t> Rohan Ravindra</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noFill/>
                  </a:tcPr>
                </a:tc>
                <a:tc>
                  <a:txBody>
                    <a:bodyPr/>
                    <a:lstStyle/>
                    <a:p>
                      <a:pPr algn="ctr">
                        <a:lnSpc>
                          <a:spcPct val="107000"/>
                        </a:lnSpc>
                        <a:spcAft>
                          <a:spcPts val="800"/>
                        </a:spcAft>
                      </a:pPr>
                      <a:r>
                        <a:rPr lang="en-IN" sz="1600" dirty="0">
                          <a:effectLst/>
                        </a:rPr>
                        <a:t>2020080792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noFill/>
                  </a:tcPr>
                </a:tc>
                <a:extLst>
                  <a:ext uri="{0D108BD9-81ED-4DB2-BD59-A6C34878D82A}">
                    <a16:rowId xmlns:a16="http://schemas.microsoft.com/office/drawing/2014/main" val="1289283865"/>
                  </a:ext>
                </a:extLst>
              </a:tr>
            </a:tbl>
          </a:graphicData>
        </a:graphic>
      </p:graphicFrame>
    </p:spTree>
    <p:extLst>
      <p:ext uri="{BB962C8B-B14F-4D97-AF65-F5344CB8AC3E}">
        <p14:creationId xmlns:p14="http://schemas.microsoft.com/office/powerpoint/2010/main" val="39648354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F79C9-7B22-D8F6-FAE9-1CE4EBE63E30}"/>
              </a:ext>
            </a:extLst>
          </p:cNvPr>
          <p:cNvSpPr>
            <a:spLocks noGrp="1"/>
          </p:cNvSpPr>
          <p:nvPr>
            <p:ph type="title"/>
          </p:nvPr>
        </p:nvSpPr>
        <p:spPr/>
        <p:txBody>
          <a:bodyPr/>
          <a:lstStyle/>
          <a:p>
            <a:r>
              <a:rPr lang="en-IN" dirty="0"/>
              <a:t>Planning of Work</a:t>
            </a:r>
          </a:p>
        </p:txBody>
      </p:sp>
      <p:sp>
        <p:nvSpPr>
          <p:cNvPr id="3" name="Content Placeholder 2">
            <a:extLst>
              <a:ext uri="{FF2B5EF4-FFF2-40B4-BE49-F238E27FC236}">
                <a16:creationId xmlns:a16="http://schemas.microsoft.com/office/drawing/2014/main" id="{BA870448-6840-4DAC-0E5A-FDE6515CE6C9}"/>
              </a:ext>
            </a:extLst>
          </p:cNvPr>
          <p:cNvSpPr>
            <a:spLocks noGrp="1"/>
          </p:cNvSpPr>
          <p:nvPr>
            <p:ph idx="1"/>
          </p:nvPr>
        </p:nvSpPr>
        <p:spPr/>
        <p:txBody>
          <a:bodyPr/>
          <a:lstStyle/>
          <a:p>
            <a:r>
              <a:rPr lang="en-IN" dirty="0">
                <a:latin typeface="Segoe UI Semibold" panose="020B0702040204020203" pitchFamily="34" charset="0"/>
                <a:cs typeface="Mangal" panose="02040503050203030202" pitchFamily="18" charset="0"/>
              </a:rPr>
              <a:t>Clean and model data and Develop a data model.</a:t>
            </a:r>
          </a:p>
          <a:p>
            <a:pPr marL="0" indent="0">
              <a:buNone/>
            </a:pPr>
            <a:endParaRPr lang="en-IN" dirty="0">
              <a:latin typeface="Segoe UI Semibold" panose="020B0702040204020203" pitchFamily="34" charset="0"/>
              <a:cs typeface="Mangal" panose="02040503050203030202" pitchFamily="18" charset="0"/>
            </a:endParaRPr>
          </a:p>
          <a:p>
            <a:r>
              <a:rPr lang="en-US" dirty="0">
                <a:latin typeface="Segoe UI Semibold" panose="020B0702040204020203" pitchFamily="34" charset="0"/>
                <a:cs typeface="Mangal" panose="02040503050203030202" pitchFamily="18" charset="0"/>
              </a:rPr>
              <a:t>Load data into Power BI, Design interactive dashboards, Analyze sales, customers, inventory, and marketing.</a:t>
            </a:r>
          </a:p>
          <a:p>
            <a:pPr marL="0" indent="0">
              <a:buNone/>
            </a:pPr>
            <a:endParaRPr lang="en-US" dirty="0">
              <a:latin typeface="Segoe UI Semibold" panose="020B0702040204020203" pitchFamily="34" charset="0"/>
              <a:cs typeface="Mangal" panose="02040503050203030202" pitchFamily="18" charset="0"/>
            </a:endParaRPr>
          </a:p>
          <a:p>
            <a:r>
              <a:rPr lang="en-US" dirty="0">
                <a:latin typeface="Segoe UI Semibold" panose="020B0702040204020203" pitchFamily="34" charset="0"/>
                <a:cs typeface="Mangal" panose="02040503050203030202" pitchFamily="18" charset="0"/>
              </a:rPr>
              <a:t>Create comprehensive reports, Prepare presentation for stakeholders.</a:t>
            </a:r>
          </a:p>
          <a:p>
            <a:pPr marL="0" indent="0">
              <a:buNone/>
            </a:pPr>
            <a:endParaRPr lang="en-US" dirty="0">
              <a:latin typeface="Segoe UI Semibold" panose="020B0702040204020203" pitchFamily="34" charset="0"/>
              <a:cs typeface="Mangal" panose="02040503050203030202" pitchFamily="18" charset="0"/>
            </a:endParaRPr>
          </a:p>
          <a:p>
            <a:pPr marL="0" indent="0">
              <a:buNone/>
            </a:pPr>
            <a:endParaRPr lang="en-IN" dirty="0"/>
          </a:p>
        </p:txBody>
      </p:sp>
    </p:spTree>
    <p:extLst>
      <p:ext uri="{BB962C8B-B14F-4D97-AF65-F5344CB8AC3E}">
        <p14:creationId xmlns:p14="http://schemas.microsoft.com/office/powerpoint/2010/main" val="3641930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81A75-58E4-40FC-990F-5CE3AAE691BF}"/>
              </a:ext>
            </a:extLst>
          </p:cNvPr>
          <p:cNvSpPr>
            <a:spLocks noGrp="1"/>
          </p:cNvSpPr>
          <p:nvPr>
            <p:ph type="title"/>
          </p:nvPr>
        </p:nvSpPr>
        <p:spPr/>
        <p:txBody>
          <a:bodyPr>
            <a:normAutofit/>
          </a:bodyPr>
          <a:lstStyle/>
          <a:p>
            <a:r>
              <a:rPr lang="en-IN" dirty="0">
                <a:effectLst/>
                <a:latin typeface="Lato Black" panose="020F0502020204030203" pitchFamily="34" charset="0"/>
                <a:ea typeface="Calibri" panose="020F0502020204030204" pitchFamily="34" charset="0"/>
                <a:cs typeface="Segoe UI Semibold" panose="020B0702040204020203" pitchFamily="34" charset="0"/>
              </a:rPr>
              <a:t>Facilities required for proposed work</a:t>
            </a:r>
            <a:endParaRPr lang="en-IN" dirty="0"/>
          </a:p>
        </p:txBody>
      </p:sp>
      <p:sp>
        <p:nvSpPr>
          <p:cNvPr id="3" name="Content Placeholder 2">
            <a:extLst>
              <a:ext uri="{FF2B5EF4-FFF2-40B4-BE49-F238E27FC236}">
                <a16:creationId xmlns:a16="http://schemas.microsoft.com/office/drawing/2014/main" id="{95F938F8-BDBF-7A03-0F1A-43E625730827}"/>
              </a:ext>
            </a:extLst>
          </p:cNvPr>
          <p:cNvSpPr>
            <a:spLocks noGrp="1"/>
          </p:cNvSpPr>
          <p:nvPr>
            <p:ph idx="1"/>
          </p:nvPr>
        </p:nvSpPr>
        <p:spPr/>
        <p:txBody>
          <a:bodyPr>
            <a:normAutofit/>
          </a:bodyPr>
          <a:lstStyle/>
          <a:p>
            <a:r>
              <a:rPr lang="en-US" b="1" dirty="0">
                <a:latin typeface="Times New Roman" pitchFamily="18" charset="0"/>
                <a:cs typeface="Times New Roman" pitchFamily="18" charset="0"/>
              </a:rPr>
              <a:t>Hardware Requirement:</a:t>
            </a:r>
          </a:p>
          <a:p>
            <a:pPr>
              <a:buFont typeface="Wingdings" pitchFamily="2" charset="2"/>
              <a:buChar char="Ø"/>
            </a:pPr>
            <a:r>
              <a:rPr lang="en-US" dirty="0">
                <a:latin typeface="Times New Roman" pitchFamily="18" charset="0"/>
                <a:cs typeface="Times New Roman" pitchFamily="18" charset="0"/>
              </a:rPr>
              <a:t>Processor :      Intel core i3</a:t>
            </a:r>
          </a:p>
          <a:p>
            <a:pPr>
              <a:buFont typeface="Wingdings" pitchFamily="2" charset="2"/>
              <a:buChar char="Ø"/>
            </a:pPr>
            <a:r>
              <a:rPr lang="en-US" dirty="0">
                <a:latin typeface="Times New Roman" pitchFamily="18" charset="0"/>
                <a:cs typeface="Times New Roman" pitchFamily="18" charset="0"/>
              </a:rPr>
              <a:t>Hard disk :      Minimum 20GB</a:t>
            </a:r>
          </a:p>
          <a:p>
            <a:pPr>
              <a:buFont typeface="Wingdings" pitchFamily="2" charset="2"/>
              <a:buChar char="Ø"/>
            </a:pPr>
            <a:r>
              <a:rPr lang="en-US" dirty="0">
                <a:latin typeface="Times New Roman" pitchFamily="18" charset="0"/>
                <a:cs typeface="Times New Roman" pitchFamily="18" charset="0"/>
              </a:rPr>
              <a:t>RAM        :      Minimum 4GB</a:t>
            </a:r>
          </a:p>
          <a:p>
            <a:pPr marL="0" indent="0">
              <a:buNone/>
            </a:pPr>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Software Requirement :</a:t>
            </a:r>
          </a:p>
          <a:p>
            <a:pPr>
              <a:buFont typeface="Wingdings" pitchFamily="2" charset="2"/>
              <a:buChar char="Ø"/>
            </a:pPr>
            <a:r>
              <a:rPr lang="en-US" dirty="0">
                <a:latin typeface="Times New Roman" pitchFamily="18" charset="0"/>
                <a:cs typeface="Times New Roman" pitchFamily="18" charset="0"/>
              </a:rPr>
              <a:t>Operating System:  Windows 8</a:t>
            </a:r>
          </a:p>
          <a:p>
            <a:pPr>
              <a:buFont typeface="Wingdings" pitchFamily="2" charset="2"/>
              <a:buChar char="Ø"/>
            </a:pPr>
            <a:r>
              <a:rPr lang="en-US" dirty="0">
                <a:latin typeface="Times New Roman" pitchFamily="18" charset="0"/>
                <a:cs typeface="Times New Roman" pitchFamily="18" charset="0"/>
              </a:rPr>
              <a:t>Dataset Storage: MySQL or SQL Server</a:t>
            </a:r>
          </a:p>
          <a:p>
            <a:pPr>
              <a:buFont typeface="Wingdings" pitchFamily="2" charset="2"/>
              <a:buChar char="Ø"/>
            </a:pPr>
            <a:r>
              <a:rPr lang="en-US" dirty="0">
                <a:latin typeface="Times New Roman" pitchFamily="18" charset="0"/>
                <a:cs typeface="Times New Roman" pitchFamily="18" charset="0"/>
              </a:rPr>
              <a:t>BI Tool: Power BI, Power BI Report Services</a:t>
            </a:r>
          </a:p>
          <a:p>
            <a:endParaRPr lang="en-IN" sz="1300" dirty="0"/>
          </a:p>
        </p:txBody>
      </p:sp>
    </p:spTree>
    <p:extLst>
      <p:ext uri="{BB962C8B-B14F-4D97-AF65-F5344CB8AC3E}">
        <p14:creationId xmlns:p14="http://schemas.microsoft.com/office/powerpoint/2010/main" val="1795629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A5094-4680-2DDD-EB2F-5F598D322EA5}"/>
              </a:ext>
            </a:extLst>
          </p:cNvPr>
          <p:cNvSpPr>
            <a:spLocks noGrp="1"/>
          </p:cNvSpPr>
          <p:nvPr>
            <p:ph type="title"/>
          </p:nvPr>
        </p:nvSpPr>
        <p:spPr/>
        <p:txBody>
          <a:bodyPr/>
          <a:lstStyle/>
          <a:p>
            <a:r>
              <a:rPr lang="en-IN" dirty="0"/>
              <a:t>Expected Outcomes</a:t>
            </a:r>
          </a:p>
        </p:txBody>
      </p:sp>
      <p:sp>
        <p:nvSpPr>
          <p:cNvPr id="3" name="Content Placeholder 2">
            <a:extLst>
              <a:ext uri="{FF2B5EF4-FFF2-40B4-BE49-F238E27FC236}">
                <a16:creationId xmlns:a16="http://schemas.microsoft.com/office/drawing/2014/main" id="{08A97076-7333-B232-65E0-745FD361140B}"/>
              </a:ext>
            </a:extLst>
          </p:cNvPr>
          <p:cNvSpPr>
            <a:spLocks noGrp="1"/>
          </p:cNvSpPr>
          <p:nvPr>
            <p:ph idx="1"/>
          </p:nvPr>
        </p:nvSpPr>
        <p:spPr/>
        <p:txBody>
          <a:bodyPr/>
          <a:lstStyle/>
          <a:p>
            <a:r>
              <a:rPr lang="en-US" dirty="0" smtClean="0">
                <a:latin typeface="Segoe UI Semibold" panose="020B0702040204020203" pitchFamily="34" charset="0"/>
                <a:cs typeface="Mangal" panose="02040503050203030202" pitchFamily="18" charset="0"/>
              </a:rPr>
              <a:t>The Dashboard we have created will be launched on Power BI Report Services, from which it will get easy for company to go through the data view i.e. Dataset of their company.</a:t>
            </a:r>
          </a:p>
          <a:p>
            <a:r>
              <a:rPr lang="en-US" dirty="0" smtClean="0">
                <a:latin typeface="Segoe UI Semibold" panose="020B0702040204020203" pitchFamily="34" charset="0"/>
                <a:cs typeface="Mangal" panose="02040503050203030202" pitchFamily="18" charset="0"/>
              </a:rPr>
              <a:t>From the presented Dashboard company can easily understand the requirements and the points which want to update and also regional wise trends.</a:t>
            </a:r>
          </a:p>
          <a:p>
            <a:r>
              <a:rPr lang="en-US" dirty="0" smtClean="0">
                <a:latin typeface="Segoe UI Semibold" panose="020B0702040204020203" pitchFamily="34" charset="0"/>
                <a:cs typeface="Mangal" panose="02040503050203030202" pitchFamily="18" charset="0"/>
              </a:rPr>
              <a:t>SO, it will get easy to take decisions through th</a:t>
            </a:r>
            <a:r>
              <a:rPr lang="en-US" dirty="0" smtClean="0">
                <a:latin typeface="Segoe UI Semibold" panose="020B0702040204020203" pitchFamily="34" charset="0"/>
                <a:cs typeface="Mangal" panose="02040503050203030202" pitchFamily="18" charset="0"/>
              </a:rPr>
              <a:t>e graphs for growth of their sales.</a:t>
            </a:r>
            <a:endParaRPr lang="en-IN" dirty="0">
              <a:latin typeface="Segoe UI Semibold" panose="020B0702040204020203" pitchFamily="34" charset="0"/>
              <a:cs typeface="Mangal" panose="02040503050203030202" pitchFamily="18" charset="0"/>
            </a:endParaRPr>
          </a:p>
        </p:txBody>
      </p:sp>
    </p:spTree>
    <p:extLst>
      <p:ext uri="{BB962C8B-B14F-4D97-AF65-F5344CB8AC3E}">
        <p14:creationId xmlns:p14="http://schemas.microsoft.com/office/powerpoint/2010/main" val="1097402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D1543-E6D7-F5A0-ACBF-8282AC816E85}"/>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1F27D1E3-7EBA-AA67-6C5C-2706E9099D95}"/>
              </a:ext>
            </a:extLst>
          </p:cNvPr>
          <p:cNvSpPr>
            <a:spLocks noGrp="1"/>
          </p:cNvSpPr>
          <p:nvPr>
            <p:ph idx="1"/>
          </p:nvPr>
        </p:nvSpPr>
        <p:spPr>
          <a:xfrm>
            <a:off x="677334" y="1930401"/>
            <a:ext cx="8596668" cy="4110962"/>
          </a:xfrm>
        </p:spPr>
        <p:txBody>
          <a:bodyPr>
            <a:normAutofit/>
          </a:bodyPr>
          <a:lstStyle/>
          <a:p>
            <a:pPr>
              <a:lnSpc>
                <a:spcPts val="2250"/>
              </a:lnSpc>
              <a:spcAft>
                <a:spcPts val="120"/>
              </a:spcAft>
            </a:pPr>
            <a:r>
              <a:rPr lang="en-IN" b="0" dirty="0">
                <a:solidFill>
                  <a:srgbClr val="000000"/>
                </a:solidFill>
                <a:effectLst/>
                <a:latin typeface="Segoe UI Semibold" panose="020B0702040204020203" pitchFamily="34" charset="0"/>
                <a:ea typeface="Calibri" panose="020F0502020204030204" pitchFamily="34" charset="0"/>
              </a:rPr>
              <a:t>Paper:</a:t>
            </a:r>
          </a:p>
          <a:p>
            <a:pPr marL="0" indent="0">
              <a:lnSpc>
                <a:spcPts val="2250"/>
              </a:lnSpc>
              <a:spcAft>
                <a:spcPts val="120"/>
              </a:spcAft>
              <a:buNone/>
            </a:pPr>
            <a:r>
              <a:rPr lang="en-IN" sz="1400" dirty="0">
                <a:solidFill>
                  <a:srgbClr val="000000"/>
                </a:solidFill>
                <a:latin typeface="Segoe UI Semibold" panose="020B0702040204020203" pitchFamily="34" charset="0"/>
                <a:ea typeface="Calibri" panose="020F0502020204030204" pitchFamily="34" charset="0"/>
              </a:rPr>
              <a:t>	</a:t>
            </a:r>
            <a:r>
              <a:rPr lang="en-IN" sz="1400" b="0" dirty="0">
                <a:solidFill>
                  <a:srgbClr val="000000"/>
                </a:solidFill>
                <a:effectLst/>
                <a:latin typeface="Segoe UI Semibold" panose="020B0702040204020203" pitchFamily="34" charset="0"/>
                <a:ea typeface="Calibri" panose="020F0502020204030204" pitchFamily="34" charset="0"/>
              </a:rPr>
              <a:t>Title: </a:t>
            </a:r>
            <a:r>
              <a:rPr lang="en-IN" sz="1400" b="0" u="none" strike="noStrike" dirty="0">
                <a:solidFill>
                  <a:srgbClr val="0070C0"/>
                </a:solidFill>
                <a:effectLst/>
                <a:latin typeface="Segoe UI Semibold" panose="020B0702040204020203" pitchFamily="34" charset="0"/>
                <a:ea typeface="Calibri" panose="020F0502020204030204" pitchFamily="34" charset="0"/>
                <a:hlinkClick r:id="rId2">
                  <a:extLst>
                    <a:ext uri="{A12FA001-AC4F-418D-AE19-62706E023703}">
                      <ahyp:hlinkClr xmlns:ahyp="http://schemas.microsoft.com/office/drawing/2018/hyperlinkcolor" xmlns="" val="tx"/>
                    </a:ext>
                  </a:extLst>
                </a:hlinkClick>
              </a:rPr>
              <a:t>Data Visualization for Developing Effective Performance Dashboard with Power BI</a:t>
            </a:r>
            <a:endParaRPr lang="en-IN" sz="1400" b="1" dirty="0">
              <a:solidFill>
                <a:srgbClr val="0070C0"/>
              </a:solidFill>
              <a:effectLst/>
              <a:latin typeface="Times New Roman" panose="02020603050405020304" pitchFamily="18" charset="0"/>
              <a:ea typeface="Times New Roman" panose="02020603050405020304" pitchFamily="18" charset="0"/>
            </a:endParaRPr>
          </a:p>
          <a:p>
            <a:pPr marL="492125" indent="0">
              <a:lnSpc>
                <a:spcPts val="2250"/>
              </a:lnSpc>
              <a:buNone/>
            </a:pPr>
            <a:r>
              <a:rPr lang="en-IN" sz="1400" dirty="0">
                <a:effectLst/>
                <a:latin typeface="Segoe UI Semibold" panose="020B0702040204020203" pitchFamily="34" charset="0"/>
                <a:ea typeface="Calibri" panose="020F0502020204030204" pitchFamily="34" charset="0"/>
              </a:rPr>
              <a:t>Author: </a:t>
            </a:r>
            <a:r>
              <a:rPr lang="en-IN" sz="1400" u="none" strike="noStrike" dirty="0">
                <a:solidFill>
                  <a:srgbClr val="0070C0"/>
                </a:solidFill>
                <a:effectLst/>
                <a:latin typeface="Segoe UI Semibold" panose="020B0702040204020203" pitchFamily="34" charset="0"/>
                <a:ea typeface="Calibri" panose="020F0502020204030204" pitchFamily="34" charset="0"/>
                <a:hlinkClick r:id="rId3">
                  <a:extLst>
                    <a:ext uri="{A12FA001-AC4F-418D-AE19-62706E023703}">
                      <ahyp:hlinkClr xmlns:ahyp="http://schemas.microsoft.com/office/drawing/2018/hyperlinkcolor" xmlns="" val="tx"/>
                    </a:ext>
                  </a:extLst>
                </a:hlinkClick>
              </a:rPr>
              <a:t>Gurpreet Singh</a:t>
            </a:r>
            <a:r>
              <a:rPr lang="en-IN" sz="1400" dirty="0">
                <a:solidFill>
                  <a:srgbClr val="0070C0"/>
                </a:solidFill>
                <a:effectLst/>
                <a:latin typeface="Segoe UI Semibold" panose="020B0702040204020203" pitchFamily="34" charset="0"/>
                <a:ea typeface="Calibri" panose="020F0502020204030204" pitchFamily="34" charset="0"/>
              </a:rPr>
              <a:t>; </a:t>
            </a:r>
            <a:r>
              <a:rPr lang="en-IN" sz="1400" u="none" strike="noStrike" dirty="0">
                <a:solidFill>
                  <a:srgbClr val="0070C0"/>
                </a:solidFill>
                <a:effectLst/>
                <a:latin typeface="Segoe UI Semibold" panose="020B0702040204020203" pitchFamily="34" charset="0"/>
                <a:ea typeface="Calibri" panose="020F0502020204030204" pitchFamily="34" charset="0"/>
                <a:hlinkClick r:id="rId4">
                  <a:extLst>
                    <a:ext uri="{A12FA001-AC4F-418D-AE19-62706E023703}">
                      <ahyp:hlinkClr xmlns:ahyp="http://schemas.microsoft.com/office/drawing/2018/hyperlinkcolor" xmlns="" val="tx"/>
                    </a:ext>
                  </a:extLst>
                </a:hlinkClick>
              </a:rPr>
              <a:t>Ankul Kumar</a:t>
            </a:r>
            <a:r>
              <a:rPr lang="en-IN" sz="1400" dirty="0">
                <a:solidFill>
                  <a:srgbClr val="0070C0"/>
                </a:solidFill>
                <a:effectLst/>
                <a:latin typeface="Segoe UI Semibold" panose="020B0702040204020203" pitchFamily="34" charset="0"/>
                <a:ea typeface="Calibri" panose="020F0502020204030204" pitchFamily="34" charset="0"/>
              </a:rPr>
              <a:t>; </a:t>
            </a:r>
            <a:r>
              <a:rPr lang="en-IN" sz="1400" u="none" strike="noStrike" dirty="0">
                <a:solidFill>
                  <a:srgbClr val="0070C0"/>
                </a:solidFill>
                <a:effectLst/>
                <a:latin typeface="Segoe UI Semibold" panose="020B0702040204020203" pitchFamily="34" charset="0"/>
                <a:ea typeface="Calibri" panose="020F0502020204030204" pitchFamily="34" charset="0"/>
                <a:hlinkClick r:id="rId5">
                  <a:extLst>
                    <a:ext uri="{A12FA001-AC4F-418D-AE19-62706E023703}">
                      <ahyp:hlinkClr xmlns:ahyp="http://schemas.microsoft.com/office/drawing/2018/hyperlinkcolor" xmlns="" val="tx"/>
                    </a:ext>
                  </a:extLst>
                </a:hlinkClick>
              </a:rPr>
              <a:t>Jaspreet Singh</a:t>
            </a:r>
            <a:r>
              <a:rPr lang="en-IN" sz="1400" dirty="0">
                <a:solidFill>
                  <a:srgbClr val="0070C0"/>
                </a:solidFill>
                <a:effectLst/>
                <a:latin typeface="Segoe UI Semibold" panose="020B0702040204020203" pitchFamily="34" charset="0"/>
                <a:ea typeface="Calibri" panose="020F0502020204030204" pitchFamily="34" charset="0"/>
              </a:rPr>
              <a:t>; </a:t>
            </a:r>
            <a:r>
              <a:rPr lang="en-IN" sz="1400" u="none" strike="noStrike" dirty="0">
                <a:solidFill>
                  <a:srgbClr val="0070C0"/>
                </a:solidFill>
                <a:effectLst/>
                <a:latin typeface="Segoe UI Semibold" panose="020B0702040204020203" pitchFamily="34" charset="0"/>
                <a:ea typeface="Calibri" panose="020F0502020204030204" pitchFamily="34" charset="0"/>
                <a:hlinkClick r:id="rId6">
                  <a:extLst>
                    <a:ext uri="{A12FA001-AC4F-418D-AE19-62706E023703}">
                      <ahyp:hlinkClr xmlns:ahyp="http://schemas.microsoft.com/office/drawing/2018/hyperlinkcolor" xmlns="" val="tx"/>
                    </a:ext>
                  </a:extLst>
                </a:hlinkClick>
              </a:rPr>
              <a:t>Jagdeep Kaur</a:t>
            </a:r>
            <a:endParaRPr lang="en-IN" sz="1400" dirty="0">
              <a:solidFill>
                <a:srgbClr val="0070C0"/>
              </a:solidFill>
              <a:effectLst/>
              <a:latin typeface="Times New Roman" panose="02020603050405020304" pitchFamily="18" charset="0"/>
              <a:ea typeface="Times New Roman" panose="02020603050405020304" pitchFamily="18" charset="0"/>
            </a:endParaRPr>
          </a:p>
          <a:p>
            <a:pPr marL="246380" indent="0">
              <a:lnSpc>
                <a:spcPts val="2250"/>
              </a:lnSpc>
              <a:spcAft>
                <a:spcPts val="800"/>
              </a:spcAft>
              <a:buNone/>
            </a:pPr>
            <a:r>
              <a:rPr lang="en-IN" sz="1400" dirty="0">
                <a:solidFill>
                  <a:srgbClr val="000000"/>
                </a:solidFill>
                <a:effectLst/>
                <a:latin typeface="Segoe UI Semibold" panose="020B0702040204020203" pitchFamily="34" charset="0"/>
                <a:ea typeface="Calibri" panose="020F0502020204030204" pitchFamily="34" charset="0"/>
                <a:cs typeface="Mangal" panose="02040503050203030202" pitchFamily="18" charset="0"/>
              </a:rPr>
              <a:t>	Publisher: </a:t>
            </a:r>
            <a:r>
              <a:rPr lang="en-IN" sz="1400" u="none" strike="noStrike" dirty="0">
                <a:solidFill>
                  <a:srgbClr val="0070C0"/>
                </a:solidFill>
                <a:effectLst/>
                <a:latin typeface="Segoe UI Semibold" panose="020B0702040204020203" pitchFamily="34" charset="0"/>
                <a:ea typeface="Calibri" panose="020F0502020204030204" pitchFamily="34" charset="0"/>
                <a:cs typeface="Mangal" panose="02040503050203030202" pitchFamily="18" charset="0"/>
                <a:hlinkClick r:id="rId7">
                  <a:extLst>
                    <a:ext uri="{A12FA001-AC4F-418D-AE19-62706E023703}">
                      <ahyp:hlinkClr xmlns:ahyp="http://schemas.microsoft.com/office/drawing/2018/hyperlinkcolor" xmlns="" val="tx"/>
                    </a:ext>
                  </a:extLst>
                </a:hlinkClick>
              </a:rPr>
              <a:t>2023 International Conference on Innovative Data Communication Technologies and 	Application (ICIDCA)</a:t>
            </a:r>
            <a:endParaRPr lang="en-IN" sz="1400" dirty="0">
              <a:solidFill>
                <a:srgbClr val="0070C0"/>
              </a:solidFill>
              <a:effectLst/>
              <a:latin typeface="Calibri" panose="020F0502020204030204" pitchFamily="34" charset="0"/>
              <a:ea typeface="Calibri" panose="020F0502020204030204" pitchFamily="34" charset="0"/>
              <a:cs typeface="Mangal" panose="02040503050203030202" pitchFamily="18" charset="0"/>
            </a:endParaRPr>
          </a:p>
          <a:p>
            <a:pPr>
              <a:lnSpc>
                <a:spcPct val="150000"/>
              </a:lnSpc>
              <a:spcAft>
                <a:spcPts val="800"/>
              </a:spcAft>
            </a:pPr>
            <a:r>
              <a:rPr lang="en-IN" sz="1400" dirty="0">
                <a:effectLst/>
                <a:latin typeface="Lato Black" panose="020F0502020204030203" pitchFamily="34" charset="0"/>
                <a:ea typeface="Calibri" panose="020F0502020204030204" pitchFamily="34" charset="0"/>
                <a:cs typeface="Segoe UI Semibold" panose="020B0702040204020203" pitchFamily="34" charset="0"/>
              </a:rPr>
              <a:t> </a:t>
            </a:r>
            <a:r>
              <a:rPr lang="en-IN" sz="1600" dirty="0">
                <a:effectLst/>
                <a:latin typeface="Lato Black" panose="020F0502020204030203" pitchFamily="34" charset="0"/>
                <a:ea typeface="Calibri" panose="020F0502020204030204" pitchFamily="34" charset="0"/>
                <a:cs typeface="Segoe UI Semibold" panose="020B0702040204020203" pitchFamily="34" charset="0"/>
              </a:rPr>
              <a:t>Websites: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50000"/>
              </a:lnSpc>
              <a:buFont typeface="Segoe UI Semibold" panose="020B0702040204020203" pitchFamily="34" charset="0"/>
              <a:buAutoNum type="arabicPeriod"/>
            </a:pPr>
            <a:r>
              <a:rPr lang="en-IN" sz="1400" u="sng" dirty="0">
                <a:solidFill>
                  <a:srgbClr val="0070C0"/>
                </a:solidFill>
                <a:effectLst/>
                <a:latin typeface="Segoe UI Semibold" panose="020B0702040204020203" pitchFamily="34" charset="0"/>
                <a:ea typeface="Calibri" panose="020F0502020204030204" pitchFamily="34" charset="0"/>
                <a:cs typeface="Times New Roman" panose="02020603050405020304" pitchFamily="18" charset="0"/>
                <a:hlinkClick r:id="rId8">
                  <a:extLst>
                    <a:ext uri="{A12FA001-AC4F-418D-AE19-62706E023703}">
                      <ahyp:hlinkClr xmlns:ahyp="http://schemas.microsoft.com/office/drawing/2018/hyperlinkcolor" xmlns="" val="tx"/>
                    </a:ext>
                  </a:extLst>
                </a:hlinkClick>
              </a:rPr>
              <a:t>https://data.world/datasets/skate</a:t>
            </a:r>
            <a:endParaRPr lang="en-IN" sz="14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egoe UI Semibold" panose="020B0702040204020203" pitchFamily="34" charset="0"/>
              <a:buAutoNum type="arabicPeriod"/>
            </a:pPr>
            <a:r>
              <a:rPr lang="en-IN" sz="1400" u="sng" dirty="0">
                <a:solidFill>
                  <a:srgbClr val="0070C0"/>
                </a:solidFill>
                <a:effectLst/>
                <a:latin typeface="Segoe UI Semibold" panose="020B0702040204020203" pitchFamily="34" charset="0"/>
                <a:ea typeface="Calibri" panose="020F0502020204030204" pitchFamily="34" charset="0"/>
                <a:cs typeface="Times New Roman" panose="02020603050405020304" pitchFamily="18" charset="0"/>
                <a:hlinkClick r:id="rId9">
                  <a:extLst>
                    <a:ext uri="{A12FA001-AC4F-418D-AE19-62706E023703}">
                      <ahyp:hlinkClr xmlns:ahyp="http://schemas.microsoft.com/office/drawing/2018/hyperlinkcolor" xmlns="" val="tx"/>
                    </a:ext>
                  </a:extLst>
                </a:hlinkClick>
              </a:rPr>
              <a:t>https://www.microsoft.com/en-us/research/project/microsoft-research-open-data/</a:t>
            </a:r>
            <a:endParaRPr lang="en-IN" sz="14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egoe UI Semibold" panose="020B0702040204020203" pitchFamily="34" charset="0"/>
              <a:buAutoNum type="arabicPeriod"/>
            </a:pPr>
            <a:r>
              <a:rPr lang="en-IN" sz="1400" u="sng" dirty="0">
                <a:solidFill>
                  <a:srgbClr val="0070C0"/>
                </a:solidFill>
                <a:effectLst/>
                <a:latin typeface="Segoe UI Semibold" panose="020B0702040204020203" pitchFamily="34" charset="0"/>
                <a:ea typeface="Calibri" panose="020F0502020204030204" pitchFamily="34" charset="0"/>
                <a:cs typeface="Times New Roman" panose="02020603050405020304" pitchFamily="18" charset="0"/>
                <a:hlinkClick r:id="rId10">
                  <a:extLst>
                    <a:ext uri="{A12FA001-AC4F-418D-AE19-62706E023703}">
                      <ahyp:hlinkClr xmlns:ahyp="http://schemas.microsoft.com/office/drawing/2018/hyperlinkcolor" xmlns="" val="tx"/>
                    </a:ext>
                  </a:extLst>
                </a:hlinkClick>
              </a:rPr>
              <a:t>https://www.technavio.com/report/skateboard-market-analysis</a:t>
            </a:r>
            <a:endParaRPr lang="en-IN" sz="14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246380" indent="0">
              <a:lnSpc>
                <a:spcPts val="2250"/>
              </a:lnSpc>
              <a:spcAft>
                <a:spcPts val="800"/>
              </a:spcAft>
              <a:buNone/>
            </a:pPr>
            <a:endParaRPr lang="en-IN" sz="14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3645096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BFFB0-99D2-9E3B-86F8-801263CC6240}"/>
              </a:ext>
            </a:extLst>
          </p:cNvPr>
          <p:cNvSpPr>
            <a:spLocks noGrp="1"/>
          </p:cNvSpPr>
          <p:nvPr>
            <p:ph type="title"/>
          </p:nvPr>
        </p:nvSpPr>
        <p:spPr/>
        <p:txBody>
          <a:bodyPr/>
          <a:lstStyle/>
          <a:p>
            <a:r>
              <a:rPr lang="en-IN" dirty="0"/>
              <a:t>Project Planning</a:t>
            </a:r>
          </a:p>
        </p:txBody>
      </p:sp>
      <p:graphicFrame>
        <p:nvGraphicFramePr>
          <p:cNvPr id="4" name="Content Placeholder 3">
            <a:extLst>
              <a:ext uri="{FF2B5EF4-FFF2-40B4-BE49-F238E27FC236}">
                <a16:creationId xmlns:a16="http://schemas.microsoft.com/office/drawing/2014/main" id="{9540A2F7-D1F3-189E-1F01-FDD032B60EC1}"/>
              </a:ext>
            </a:extLst>
          </p:cNvPr>
          <p:cNvGraphicFramePr>
            <a:graphicFrameLocks noGrp="1"/>
          </p:cNvGraphicFramePr>
          <p:nvPr>
            <p:ph idx="1"/>
            <p:extLst>
              <p:ext uri="{D42A27DB-BD31-4B8C-83A1-F6EECF244321}">
                <p14:modId xmlns:p14="http://schemas.microsoft.com/office/powerpoint/2010/main" val="2444805788"/>
              </p:ext>
            </p:extLst>
          </p:nvPr>
        </p:nvGraphicFramePr>
        <p:xfrm>
          <a:off x="677334" y="2101755"/>
          <a:ext cx="8596668" cy="4389841"/>
        </p:xfrm>
        <a:graphic>
          <a:graphicData uri="http://schemas.openxmlformats.org/drawingml/2006/table">
            <a:tbl>
              <a:tblPr firstRow="1" firstCol="1" bandRow="1">
                <a:tableStyleId>{5C22544A-7EE6-4342-B048-85BDC9FD1C3A}</a:tableStyleId>
              </a:tblPr>
              <a:tblGrid>
                <a:gridCol w="623272">
                  <a:extLst>
                    <a:ext uri="{9D8B030D-6E8A-4147-A177-3AD203B41FA5}">
                      <a16:colId xmlns:a16="http://schemas.microsoft.com/office/drawing/2014/main" val="1102965102"/>
                    </a:ext>
                  </a:extLst>
                </a:gridCol>
                <a:gridCol w="3918194">
                  <a:extLst>
                    <a:ext uri="{9D8B030D-6E8A-4147-A177-3AD203B41FA5}">
                      <a16:colId xmlns:a16="http://schemas.microsoft.com/office/drawing/2014/main" val="329410533"/>
                    </a:ext>
                  </a:extLst>
                </a:gridCol>
                <a:gridCol w="1985488">
                  <a:extLst>
                    <a:ext uri="{9D8B030D-6E8A-4147-A177-3AD203B41FA5}">
                      <a16:colId xmlns:a16="http://schemas.microsoft.com/office/drawing/2014/main" val="1940956820"/>
                    </a:ext>
                  </a:extLst>
                </a:gridCol>
                <a:gridCol w="2069714">
                  <a:extLst>
                    <a:ext uri="{9D8B030D-6E8A-4147-A177-3AD203B41FA5}">
                      <a16:colId xmlns:a16="http://schemas.microsoft.com/office/drawing/2014/main" val="1261866735"/>
                    </a:ext>
                  </a:extLst>
                </a:gridCol>
              </a:tblGrid>
              <a:tr h="1023471">
                <a:tc>
                  <a:txBody>
                    <a:bodyPr/>
                    <a:lstStyle/>
                    <a:p>
                      <a:pPr marL="24130">
                        <a:lnSpc>
                          <a:spcPct val="150000"/>
                        </a:lnSpc>
                        <a:spcAft>
                          <a:spcPts val="800"/>
                        </a:spcAft>
                        <a:tabLst>
                          <a:tab pos="381000" algn="l"/>
                        </a:tabLst>
                      </a:pPr>
                      <a:r>
                        <a:rPr lang="en-IN" sz="1600" dirty="0">
                          <a:effectLst/>
                        </a:rPr>
                        <a:t>Sr. No</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nSpc>
                          <a:spcPct val="150000"/>
                        </a:lnSpc>
                        <a:spcAft>
                          <a:spcPts val="800"/>
                        </a:spcAft>
                      </a:pPr>
                      <a:r>
                        <a:rPr lang="en-IN" sz="1600" dirty="0">
                          <a:effectLst/>
                        </a:rPr>
                        <a:t>Project Activity/Task Name</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nSpc>
                          <a:spcPct val="150000"/>
                        </a:lnSpc>
                        <a:spcAft>
                          <a:spcPts val="800"/>
                        </a:spcAft>
                      </a:pPr>
                      <a:r>
                        <a:rPr lang="en-IN" sz="1600">
                          <a:effectLst/>
                        </a:rPr>
                        <a:t>Project activity start date</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nSpc>
                          <a:spcPct val="150000"/>
                        </a:lnSpc>
                        <a:spcAft>
                          <a:spcPts val="800"/>
                        </a:spcAft>
                      </a:pPr>
                      <a:r>
                        <a:rPr lang="en-IN" sz="1600">
                          <a:effectLst/>
                        </a:rPr>
                        <a:t>Project activity complete date</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910232691"/>
                  </a:ext>
                </a:extLst>
              </a:tr>
              <a:tr h="669656">
                <a:tc>
                  <a:txBody>
                    <a:bodyPr/>
                    <a:lstStyle/>
                    <a:p>
                      <a:pPr marL="24130">
                        <a:lnSpc>
                          <a:spcPct val="150000"/>
                        </a:lnSpc>
                        <a:spcAft>
                          <a:spcPts val="800"/>
                        </a:spcAft>
                        <a:tabLst>
                          <a:tab pos="381000" algn="l"/>
                        </a:tabLst>
                      </a:pPr>
                      <a:r>
                        <a:rPr lang="en-IN" sz="1600">
                          <a:effectLst/>
                        </a:rPr>
                        <a:t>1.</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nSpc>
                          <a:spcPct val="150000"/>
                        </a:lnSpc>
                        <a:spcAft>
                          <a:spcPts val="800"/>
                        </a:spcAft>
                      </a:pPr>
                      <a:r>
                        <a:rPr lang="en-IN" sz="1600" dirty="0">
                          <a:effectLst/>
                        </a:rPr>
                        <a:t>Understand problem statement and list the requirement.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nSpc>
                          <a:spcPct val="150000"/>
                        </a:lnSpc>
                        <a:spcAft>
                          <a:spcPts val="800"/>
                        </a:spcAft>
                      </a:pPr>
                      <a:r>
                        <a:rPr lang="en-IN" sz="1600">
                          <a:effectLst/>
                        </a:rPr>
                        <a:t>15-09-2023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nSpc>
                          <a:spcPct val="150000"/>
                        </a:lnSpc>
                        <a:spcAft>
                          <a:spcPts val="800"/>
                        </a:spcAft>
                      </a:pPr>
                      <a:r>
                        <a:rPr lang="en-IN" sz="1600">
                          <a:effectLst/>
                        </a:rPr>
                        <a:t>06-10-2023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108829049"/>
                  </a:ext>
                </a:extLst>
              </a:tr>
              <a:tr h="619174">
                <a:tc>
                  <a:txBody>
                    <a:bodyPr/>
                    <a:lstStyle/>
                    <a:p>
                      <a:pPr marL="24130">
                        <a:lnSpc>
                          <a:spcPct val="150000"/>
                        </a:lnSpc>
                        <a:spcAft>
                          <a:spcPts val="800"/>
                        </a:spcAft>
                        <a:tabLst>
                          <a:tab pos="381000" algn="l"/>
                        </a:tabLst>
                      </a:pPr>
                      <a:r>
                        <a:rPr lang="en-IN" sz="1600">
                          <a:effectLst/>
                        </a:rPr>
                        <a:t>2.</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nSpc>
                          <a:spcPct val="150000"/>
                        </a:lnSpc>
                        <a:spcAft>
                          <a:spcPts val="800"/>
                        </a:spcAft>
                      </a:pPr>
                      <a:r>
                        <a:rPr lang="en-IN" sz="1600" dirty="0">
                          <a:effectLst/>
                        </a:rPr>
                        <a:t>Searching the datasets.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nSpc>
                          <a:spcPct val="150000"/>
                        </a:lnSpc>
                        <a:spcAft>
                          <a:spcPts val="800"/>
                        </a:spcAft>
                      </a:pPr>
                      <a:r>
                        <a:rPr lang="en-IN" sz="1600">
                          <a:effectLst/>
                        </a:rPr>
                        <a:t>07-10-2023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nSpc>
                          <a:spcPct val="150000"/>
                        </a:lnSpc>
                        <a:spcAft>
                          <a:spcPts val="800"/>
                        </a:spcAft>
                      </a:pPr>
                      <a:r>
                        <a:rPr lang="en-IN" sz="1600">
                          <a:effectLst/>
                        </a:rPr>
                        <a:t>22-10-2023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689778026"/>
                  </a:ext>
                </a:extLst>
              </a:tr>
              <a:tr h="669656">
                <a:tc>
                  <a:txBody>
                    <a:bodyPr/>
                    <a:lstStyle/>
                    <a:p>
                      <a:pPr marL="24130">
                        <a:lnSpc>
                          <a:spcPct val="150000"/>
                        </a:lnSpc>
                        <a:spcAft>
                          <a:spcPts val="800"/>
                        </a:spcAft>
                        <a:tabLst>
                          <a:tab pos="381000" algn="l"/>
                        </a:tabLst>
                      </a:pPr>
                      <a:r>
                        <a:rPr lang="en-IN" sz="1600">
                          <a:effectLst/>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nSpc>
                          <a:spcPct val="150000"/>
                        </a:lnSpc>
                        <a:spcAft>
                          <a:spcPts val="800"/>
                        </a:spcAft>
                      </a:pPr>
                      <a:r>
                        <a:rPr lang="en-IN" sz="1600" dirty="0">
                          <a:effectLst/>
                        </a:rPr>
                        <a:t>Understand and normalize the dataset.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nSpc>
                          <a:spcPct val="150000"/>
                        </a:lnSpc>
                        <a:spcAft>
                          <a:spcPts val="800"/>
                        </a:spcAft>
                      </a:pPr>
                      <a:r>
                        <a:rPr lang="en-IN" sz="1600">
                          <a:effectLst/>
                        </a:rPr>
                        <a:t>23-10-2023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nSpc>
                          <a:spcPct val="150000"/>
                        </a:lnSpc>
                        <a:spcAft>
                          <a:spcPts val="800"/>
                        </a:spcAft>
                      </a:pPr>
                      <a:r>
                        <a:rPr lang="en-IN" sz="1600">
                          <a:effectLst/>
                        </a:rPr>
                        <a:t>24-11-2023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650287890"/>
                  </a:ext>
                </a:extLst>
              </a:tr>
              <a:tr h="715670">
                <a:tc>
                  <a:txBody>
                    <a:bodyPr/>
                    <a:lstStyle/>
                    <a:p>
                      <a:pPr marL="24130">
                        <a:lnSpc>
                          <a:spcPct val="150000"/>
                        </a:lnSpc>
                        <a:spcAft>
                          <a:spcPts val="800"/>
                        </a:spcAft>
                        <a:tabLst>
                          <a:tab pos="381000" algn="l"/>
                        </a:tabLst>
                      </a:pPr>
                      <a:r>
                        <a:rPr lang="en-IN" sz="1600">
                          <a:effectLst/>
                        </a:rPr>
                        <a:t>4.</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nSpc>
                          <a:spcPct val="150000"/>
                        </a:lnSpc>
                        <a:spcAft>
                          <a:spcPts val="800"/>
                        </a:spcAft>
                      </a:pPr>
                      <a:r>
                        <a:rPr lang="en-IN" sz="1600" dirty="0">
                          <a:effectLst/>
                        </a:rPr>
                        <a:t>Prepare the ER model.</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nSpc>
                          <a:spcPct val="150000"/>
                        </a:lnSpc>
                        <a:spcAft>
                          <a:spcPts val="800"/>
                        </a:spcAft>
                      </a:pPr>
                      <a:r>
                        <a:rPr lang="en-IN" sz="1600" dirty="0">
                          <a:effectLst/>
                        </a:rPr>
                        <a:t>25-11-2023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nSpc>
                          <a:spcPct val="150000"/>
                        </a:lnSpc>
                        <a:spcAft>
                          <a:spcPts val="800"/>
                        </a:spcAft>
                      </a:pPr>
                      <a:r>
                        <a:rPr lang="en-IN" sz="1600" dirty="0">
                          <a:effectLst/>
                        </a:rPr>
                        <a:t>05-12-2023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4161929603"/>
                  </a:ext>
                </a:extLst>
              </a:tr>
              <a:tr h="669656">
                <a:tc>
                  <a:txBody>
                    <a:bodyPr/>
                    <a:lstStyle/>
                    <a:p>
                      <a:pPr marL="24130">
                        <a:lnSpc>
                          <a:spcPct val="150000"/>
                        </a:lnSpc>
                        <a:spcAft>
                          <a:spcPts val="800"/>
                        </a:spcAft>
                        <a:tabLst>
                          <a:tab pos="381000" algn="l"/>
                        </a:tabLst>
                      </a:pPr>
                      <a:r>
                        <a:rPr lang="en-IN" sz="1600">
                          <a:effectLst/>
                        </a:rPr>
                        <a:t>5.</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nSpc>
                          <a:spcPct val="150000"/>
                        </a:lnSpc>
                        <a:spcAft>
                          <a:spcPts val="800"/>
                        </a:spcAft>
                      </a:pPr>
                      <a:r>
                        <a:rPr lang="en-IN" sz="1600">
                          <a:effectLst/>
                        </a:rPr>
                        <a:t>Finding the data visuals for Dashboard.</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nSpc>
                          <a:spcPct val="150000"/>
                        </a:lnSpc>
                        <a:spcAft>
                          <a:spcPts val="800"/>
                        </a:spcAft>
                      </a:pPr>
                      <a:r>
                        <a:rPr lang="en-IN" sz="1600" dirty="0">
                          <a:effectLst/>
                        </a:rPr>
                        <a:t>05-11-2023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nSpc>
                          <a:spcPct val="150000"/>
                        </a:lnSpc>
                        <a:spcAft>
                          <a:spcPts val="800"/>
                        </a:spcAft>
                      </a:pPr>
                      <a:r>
                        <a:rPr lang="en-IN" sz="1600" dirty="0">
                          <a:effectLst/>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3261211994"/>
                  </a:ext>
                </a:extLst>
              </a:tr>
            </a:tbl>
          </a:graphicData>
        </a:graphic>
      </p:graphicFrame>
      <p:sp>
        <p:nvSpPr>
          <p:cNvPr id="5" name="Rectangle 1">
            <a:extLst>
              <a:ext uri="{FF2B5EF4-FFF2-40B4-BE49-F238E27FC236}">
                <a16:creationId xmlns:a16="http://schemas.microsoft.com/office/drawing/2014/main" id="{67E942B1-90B3-ACA1-B242-54261012D79A}"/>
              </a:ext>
            </a:extLst>
          </p:cNvPr>
          <p:cNvSpPr>
            <a:spLocks noChangeArrowheads="1"/>
          </p:cNvSpPr>
          <p:nvPr/>
        </p:nvSpPr>
        <p:spPr bwMode="auto">
          <a:xfrm>
            <a:off x="-4685808" y="0"/>
            <a:ext cx="2156185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86200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61CEE-120F-BA1F-1B6C-584F76C8E1C9}"/>
              </a:ext>
            </a:extLst>
          </p:cNvPr>
          <p:cNvSpPr>
            <a:spLocks noGrp="1"/>
          </p:cNvSpPr>
          <p:nvPr>
            <p:ph type="ctrTitle"/>
          </p:nvPr>
        </p:nvSpPr>
        <p:spPr>
          <a:xfrm>
            <a:off x="1507067" y="1585668"/>
            <a:ext cx="7766936" cy="1646302"/>
          </a:xfrm>
        </p:spPr>
        <p:txBody>
          <a:bodyPr/>
          <a:lstStyle/>
          <a:p>
            <a:pPr algn="l"/>
            <a:r>
              <a:rPr lang="en-IN" dirty="0"/>
              <a:t>Thank you….</a:t>
            </a:r>
          </a:p>
        </p:txBody>
      </p:sp>
      <p:sp>
        <p:nvSpPr>
          <p:cNvPr id="3" name="Subtitle 2">
            <a:extLst>
              <a:ext uri="{FF2B5EF4-FFF2-40B4-BE49-F238E27FC236}">
                <a16:creationId xmlns:a16="http://schemas.microsoft.com/office/drawing/2014/main" id="{1EAC3894-9A21-3940-EB94-F5CD538C3388}"/>
              </a:ext>
            </a:extLst>
          </p:cNvPr>
          <p:cNvSpPr>
            <a:spLocks noGrp="1"/>
          </p:cNvSpPr>
          <p:nvPr>
            <p:ph type="subTitle" idx="1"/>
          </p:nvPr>
        </p:nvSpPr>
        <p:spPr/>
        <p:txBody>
          <a:bodyPr>
            <a:normAutofit/>
          </a:bodyPr>
          <a:lstStyle/>
          <a:p>
            <a:r>
              <a:rPr lang="en-IN" sz="2800" dirty="0"/>
              <a:t>Any Questions ?</a:t>
            </a:r>
          </a:p>
        </p:txBody>
      </p:sp>
    </p:spTree>
    <p:extLst>
      <p:ext uri="{BB962C8B-B14F-4D97-AF65-F5344CB8AC3E}">
        <p14:creationId xmlns:p14="http://schemas.microsoft.com/office/powerpoint/2010/main" val="1903796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70377F0-0E5A-B94A-41C5-E8A2F7C6ADA0}"/>
              </a:ext>
            </a:extLst>
          </p:cNvPr>
          <p:cNvGraphicFramePr>
            <a:graphicFrameLocks noGrp="1"/>
          </p:cNvGraphicFramePr>
          <p:nvPr>
            <p:extLst>
              <p:ext uri="{D42A27DB-BD31-4B8C-83A1-F6EECF244321}">
                <p14:modId xmlns:p14="http://schemas.microsoft.com/office/powerpoint/2010/main" val="1873915257"/>
              </p:ext>
            </p:extLst>
          </p:nvPr>
        </p:nvGraphicFramePr>
        <p:xfrm>
          <a:off x="2129050" y="846162"/>
          <a:ext cx="7724633" cy="335798"/>
        </p:xfrm>
        <a:graphic>
          <a:graphicData uri="http://schemas.openxmlformats.org/drawingml/2006/table">
            <a:tbl>
              <a:tblPr firstRow="1" firstCol="1" bandRow="1">
                <a:tableStyleId>{5C22544A-7EE6-4342-B048-85BDC9FD1C3A}</a:tableStyleId>
              </a:tblPr>
              <a:tblGrid>
                <a:gridCol w="7724633">
                  <a:extLst>
                    <a:ext uri="{9D8B030D-6E8A-4147-A177-3AD203B41FA5}">
                      <a16:colId xmlns:a16="http://schemas.microsoft.com/office/drawing/2014/main" val="315347222"/>
                    </a:ext>
                  </a:extLst>
                </a:gridCol>
              </a:tblGrid>
              <a:tr h="335798">
                <a:tc>
                  <a:txBody>
                    <a:bodyPr/>
                    <a:lstStyle/>
                    <a:p>
                      <a:pPr algn="ctr">
                        <a:lnSpc>
                          <a:spcPct val="107000"/>
                        </a:lnSpc>
                        <a:spcAft>
                          <a:spcPts val="800"/>
                        </a:spcAft>
                      </a:pPr>
                      <a:r>
                        <a:rPr lang="en-IN" sz="1600" dirty="0">
                          <a:effectLst/>
                        </a:rPr>
                        <a:t>Table of Contents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967843790"/>
                  </a:ext>
                </a:extLst>
              </a:tr>
            </a:tbl>
          </a:graphicData>
        </a:graphic>
      </p:graphicFrame>
      <p:graphicFrame>
        <p:nvGraphicFramePr>
          <p:cNvPr id="3" name="Table 2">
            <a:extLst>
              <a:ext uri="{FF2B5EF4-FFF2-40B4-BE49-F238E27FC236}">
                <a16:creationId xmlns:a16="http://schemas.microsoft.com/office/drawing/2014/main" id="{518A9E14-9497-1071-7F43-85D51DBC0D96}"/>
              </a:ext>
            </a:extLst>
          </p:cNvPr>
          <p:cNvGraphicFramePr>
            <a:graphicFrameLocks noGrp="1"/>
          </p:cNvGraphicFramePr>
          <p:nvPr>
            <p:extLst>
              <p:ext uri="{D42A27DB-BD31-4B8C-83A1-F6EECF244321}">
                <p14:modId xmlns:p14="http://schemas.microsoft.com/office/powerpoint/2010/main" val="874075010"/>
              </p:ext>
            </p:extLst>
          </p:nvPr>
        </p:nvGraphicFramePr>
        <p:xfrm>
          <a:off x="2101755" y="1542197"/>
          <a:ext cx="7792872" cy="5104263"/>
        </p:xfrm>
        <a:graphic>
          <a:graphicData uri="http://schemas.openxmlformats.org/drawingml/2006/table">
            <a:tbl>
              <a:tblPr firstRow="1" firstCol="1" bandRow="1">
                <a:tableStyleId>{5C22544A-7EE6-4342-B048-85BDC9FD1C3A}</a:tableStyleId>
              </a:tblPr>
              <a:tblGrid>
                <a:gridCol w="968991">
                  <a:extLst>
                    <a:ext uri="{9D8B030D-6E8A-4147-A177-3AD203B41FA5}">
                      <a16:colId xmlns:a16="http://schemas.microsoft.com/office/drawing/2014/main" val="2689414640"/>
                    </a:ext>
                  </a:extLst>
                </a:gridCol>
                <a:gridCol w="5026600">
                  <a:extLst>
                    <a:ext uri="{9D8B030D-6E8A-4147-A177-3AD203B41FA5}">
                      <a16:colId xmlns:a16="http://schemas.microsoft.com/office/drawing/2014/main" val="4142174176"/>
                    </a:ext>
                  </a:extLst>
                </a:gridCol>
                <a:gridCol w="1797281">
                  <a:extLst>
                    <a:ext uri="{9D8B030D-6E8A-4147-A177-3AD203B41FA5}">
                      <a16:colId xmlns:a16="http://schemas.microsoft.com/office/drawing/2014/main" val="1672862282"/>
                    </a:ext>
                  </a:extLst>
                </a:gridCol>
              </a:tblGrid>
              <a:tr h="418818">
                <a:tc>
                  <a:txBody>
                    <a:bodyPr/>
                    <a:lstStyle/>
                    <a:p>
                      <a:pPr algn="ctr">
                        <a:lnSpc>
                          <a:spcPct val="107000"/>
                        </a:lnSpc>
                        <a:spcAft>
                          <a:spcPts val="800"/>
                        </a:spcAft>
                      </a:pPr>
                      <a:r>
                        <a:rPr lang="en-IN" sz="1600" dirty="0">
                          <a:effectLst/>
                        </a:rPr>
                        <a:t>Sr. No</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dirty="0">
                          <a:effectLst/>
                        </a:rPr>
                        <a:t>Content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600" dirty="0">
                          <a:effectLst/>
                        </a:rPr>
                        <a:t>Page No.</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780026707"/>
                  </a:ext>
                </a:extLst>
              </a:tr>
              <a:tr h="428292">
                <a:tc>
                  <a:txBody>
                    <a:bodyPr/>
                    <a:lstStyle/>
                    <a:p>
                      <a:pPr algn="ctr">
                        <a:lnSpc>
                          <a:spcPct val="107000"/>
                        </a:lnSpc>
                        <a:spcAft>
                          <a:spcPts val="800"/>
                        </a:spcAft>
                      </a:pPr>
                      <a:r>
                        <a:rPr lang="en-IN" sz="1600" dirty="0">
                          <a:effectLst/>
                        </a:rPr>
                        <a:t>1</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l">
                        <a:lnSpc>
                          <a:spcPct val="107000"/>
                        </a:lnSpc>
                        <a:spcAft>
                          <a:spcPts val="800"/>
                        </a:spcAft>
                      </a:pPr>
                      <a:r>
                        <a:rPr lang="en-IN" sz="1400" dirty="0">
                          <a:effectLst/>
                        </a:rPr>
                        <a:t>Abstract</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400">
                          <a:effectLst/>
                        </a:rPr>
                        <a:t>3</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698908433"/>
                  </a:ext>
                </a:extLst>
              </a:tr>
              <a:tr h="423744">
                <a:tc>
                  <a:txBody>
                    <a:bodyPr/>
                    <a:lstStyle/>
                    <a:p>
                      <a:pPr algn="ctr">
                        <a:lnSpc>
                          <a:spcPct val="107000"/>
                        </a:lnSpc>
                        <a:spcAft>
                          <a:spcPts val="800"/>
                        </a:spcAft>
                      </a:pPr>
                      <a:r>
                        <a:rPr lang="en-IN" sz="1600" dirty="0">
                          <a:effectLst/>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l">
                        <a:lnSpc>
                          <a:spcPct val="107000"/>
                        </a:lnSpc>
                        <a:spcAft>
                          <a:spcPts val="800"/>
                        </a:spcAft>
                      </a:pPr>
                      <a:r>
                        <a:rPr lang="en-IN" sz="1400" dirty="0">
                          <a:effectLst/>
                        </a:rPr>
                        <a:t>Introduction</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400">
                          <a:effectLst/>
                        </a:rPr>
                        <a:t>4</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3476884063"/>
                  </a:ext>
                </a:extLst>
              </a:tr>
              <a:tr h="407825">
                <a:tc>
                  <a:txBody>
                    <a:bodyPr/>
                    <a:lstStyle/>
                    <a:p>
                      <a:pPr algn="ctr">
                        <a:lnSpc>
                          <a:spcPct val="107000"/>
                        </a:lnSpc>
                        <a:spcAft>
                          <a:spcPts val="800"/>
                        </a:spcAft>
                      </a:pPr>
                      <a:r>
                        <a:rPr lang="en-IN" sz="1600" dirty="0">
                          <a:effectLst/>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l">
                        <a:lnSpc>
                          <a:spcPct val="107000"/>
                        </a:lnSpc>
                        <a:spcAft>
                          <a:spcPts val="800"/>
                        </a:spcAft>
                      </a:pPr>
                      <a:r>
                        <a:rPr lang="en-IN" sz="1400" dirty="0">
                          <a:effectLst/>
                        </a:rPr>
                        <a:t>Rationale</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400">
                          <a:effectLst/>
                        </a:rPr>
                        <a:t>5</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620791831"/>
                  </a:ext>
                </a:extLst>
              </a:tr>
              <a:tr h="434357">
                <a:tc>
                  <a:txBody>
                    <a:bodyPr/>
                    <a:lstStyle/>
                    <a:p>
                      <a:pPr algn="ctr">
                        <a:lnSpc>
                          <a:spcPct val="107000"/>
                        </a:lnSpc>
                        <a:spcAft>
                          <a:spcPts val="800"/>
                        </a:spcAft>
                      </a:pPr>
                      <a:r>
                        <a:rPr lang="en-IN" sz="1600" dirty="0">
                          <a:effectLst/>
                        </a:rPr>
                        <a:t>4</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l">
                        <a:lnSpc>
                          <a:spcPct val="107000"/>
                        </a:lnSpc>
                        <a:spcAft>
                          <a:spcPts val="800"/>
                        </a:spcAft>
                      </a:pPr>
                      <a:r>
                        <a:rPr lang="en-IN" sz="1400" dirty="0">
                          <a:effectLst/>
                        </a:rPr>
                        <a:t>Objectives</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400">
                          <a:effectLst/>
                        </a:rPr>
                        <a:t>6</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116952681"/>
                  </a:ext>
                </a:extLst>
              </a:tr>
              <a:tr h="419954">
                <a:tc>
                  <a:txBody>
                    <a:bodyPr/>
                    <a:lstStyle/>
                    <a:p>
                      <a:pPr algn="ctr">
                        <a:lnSpc>
                          <a:spcPct val="107000"/>
                        </a:lnSpc>
                        <a:spcAft>
                          <a:spcPts val="800"/>
                        </a:spcAft>
                      </a:pPr>
                      <a:r>
                        <a:rPr lang="en-IN" sz="1600" dirty="0">
                          <a:effectLst/>
                        </a:rPr>
                        <a:t>5</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l">
                        <a:lnSpc>
                          <a:spcPct val="107000"/>
                        </a:lnSpc>
                        <a:spcAft>
                          <a:spcPts val="800"/>
                        </a:spcAft>
                      </a:pPr>
                      <a:r>
                        <a:rPr lang="en-IN" sz="1400" dirty="0">
                          <a:effectLst/>
                        </a:rPr>
                        <a:t>Literature Review</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400">
                          <a:effectLst/>
                        </a:rPr>
                        <a:t>7-8</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982742890"/>
                  </a:ext>
                </a:extLst>
              </a:tr>
              <a:tr h="414648">
                <a:tc>
                  <a:txBody>
                    <a:bodyPr/>
                    <a:lstStyle/>
                    <a:p>
                      <a:pPr algn="ctr">
                        <a:lnSpc>
                          <a:spcPct val="107000"/>
                        </a:lnSpc>
                        <a:spcAft>
                          <a:spcPts val="800"/>
                        </a:spcAft>
                      </a:pPr>
                      <a:r>
                        <a:rPr lang="en-IN" sz="1600" dirty="0">
                          <a:effectLst/>
                        </a:rPr>
                        <a:t>6</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l">
                        <a:lnSpc>
                          <a:spcPct val="107000"/>
                        </a:lnSpc>
                        <a:spcAft>
                          <a:spcPts val="800"/>
                        </a:spcAft>
                      </a:pPr>
                      <a:r>
                        <a:rPr lang="en-IN" sz="1400">
                          <a:effectLst/>
                        </a:rPr>
                        <a:t>Feasibility Study</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400" dirty="0">
                          <a:effectLst/>
                        </a:rPr>
                        <a:t>9</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869216184"/>
                  </a:ext>
                </a:extLst>
              </a:tr>
              <a:tr h="431325">
                <a:tc>
                  <a:txBody>
                    <a:bodyPr/>
                    <a:lstStyle/>
                    <a:p>
                      <a:pPr algn="ctr">
                        <a:lnSpc>
                          <a:spcPct val="107000"/>
                        </a:lnSpc>
                        <a:spcAft>
                          <a:spcPts val="800"/>
                        </a:spcAft>
                      </a:pPr>
                      <a:r>
                        <a:rPr lang="en-IN" sz="1600" dirty="0">
                          <a:effectLst/>
                        </a:rPr>
                        <a:t>7</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l">
                        <a:lnSpc>
                          <a:spcPct val="107000"/>
                        </a:lnSpc>
                        <a:spcAft>
                          <a:spcPts val="800"/>
                        </a:spcAft>
                      </a:pPr>
                      <a:r>
                        <a:rPr lang="en-IN" sz="1400">
                          <a:effectLst/>
                        </a:rPr>
                        <a:t>Methodology</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400" dirty="0">
                          <a:effectLst/>
                        </a:rPr>
                        <a:t>10-11</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1917315193"/>
                  </a:ext>
                </a:extLst>
              </a:tr>
              <a:tr h="431325">
                <a:tc>
                  <a:txBody>
                    <a:bodyPr/>
                    <a:lstStyle/>
                    <a:p>
                      <a:pPr algn="ctr">
                        <a:lnSpc>
                          <a:spcPct val="107000"/>
                        </a:lnSpc>
                        <a:spcAft>
                          <a:spcPts val="800"/>
                        </a:spcAft>
                      </a:pPr>
                      <a:r>
                        <a:rPr lang="en-IN" sz="1600" dirty="0">
                          <a:effectLst/>
                        </a:rPr>
                        <a:t>8</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l">
                        <a:lnSpc>
                          <a:spcPct val="107000"/>
                        </a:lnSpc>
                        <a:spcAft>
                          <a:spcPts val="800"/>
                        </a:spcAft>
                      </a:pPr>
                      <a:r>
                        <a:rPr lang="en-IN" sz="1400">
                          <a:effectLst/>
                        </a:rPr>
                        <a:t>Facilities required for proposed work</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400" dirty="0">
                          <a:effectLst/>
                        </a:rPr>
                        <a:t>12</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621436974"/>
                  </a:ext>
                </a:extLst>
              </a:tr>
              <a:tr h="431325">
                <a:tc>
                  <a:txBody>
                    <a:bodyPr/>
                    <a:lstStyle/>
                    <a:p>
                      <a:pPr algn="ctr">
                        <a:lnSpc>
                          <a:spcPct val="107000"/>
                        </a:lnSpc>
                        <a:spcAft>
                          <a:spcPts val="800"/>
                        </a:spcAft>
                      </a:pPr>
                      <a:r>
                        <a:rPr lang="en-IN" sz="1600" dirty="0">
                          <a:effectLst/>
                        </a:rPr>
                        <a:t>9</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l">
                        <a:lnSpc>
                          <a:spcPct val="107000"/>
                        </a:lnSpc>
                        <a:spcAft>
                          <a:spcPts val="800"/>
                        </a:spcAft>
                      </a:pPr>
                      <a:r>
                        <a:rPr lang="en-IN" sz="1400">
                          <a:effectLst/>
                        </a:rPr>
                        <a:t>Expected outcomes</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400" dirty="0">
                          <a:effectLst/>
                        </a:rPr>
                        <a:t>13</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585935553"/>
                  </a:ext>
                </a:extLst>
              </a:tr>
              <a:tr h="431325">
                <a:tc>
                  <a:txBody>
                    <a:bodyPr/>
                    <a:lstStyle/>
                    <a:p>
                      <a:pPr algn="ctr">
                        <a:lnSpc>
                          <a:spcPct val="107000"/>
                        </a:lnSpc>
                        <a:spcAft>
                          <a:spcPts val="800"/>
                        </a:spcAft>
                      </a:pPr>
                      <a:r>
                        <a:rPr lang="en-IN" sz="1600" dirty="0">
                          <a:effectLst/>
                        </a:rPr>
                        <a:t>10</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l">
                        <a:lnSpc>
                          <a:spcPct val="107000"/>
                        </a:lnSpc>
                        <a:spcAft>
                          <a:spcPts val="800"/>
                        </a:spcAft>
                      </a:pPr>
                      <a:r>
                        <a:rPr lang="en-IN" sz="1400">
                          <a:effectLst/>
                        </a:rPr>
                        <a:t>References</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400" dirty="0">
                          <a:effectLst/>
                        </a:rPr>
                        <a:t>14</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2278574108"/>
                  </a:ext>
                </a:extLst>
              </a:tr>
              <a:tr h="431325">
                <a:tc>
                  <a:txBody>
                    <a:bodyPr/>
                    <a:lstStyle/>
                    <a:p>
                      <a:pPr algn="ctr">
                        <a:lnSpc>
                          <a:spcPct val="107000"/>
                        </a:lnSpc>
                        <a:spcAft>
                          <a:spcPts val="800"/>
                        </a:spcAft>
                      </a:pPr>
                      <a:r>
                        <a:rPr lang="en-IN" sz="1600" dirty="0">
                          <a:effectLst/>
                        </a:rPr>
                        <a:t>11</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l">
                        <a:lnSpc>
                          <a:spcPct val="107000"/>
                        </a:lnSpc>
                        <a:spcAft>
                          <a:spcPts val="800"/>
                        </a:spcAft>
                      </a:pPr>
                      <a:r>
                        <a:rPr lang="en-IN" sz="1400">
                          <a:effectLst/>
                        </a:rPr>
                        <a:t>Project Planning</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07000"/>
                        </a:lnSpc>
                        <a:spcAft>
                          <a:spcPts val="800"/>
                        </a:spcAft>
                      </a:pPr>
                      <a:r>
                        <a:rPr lang="en-IN" sz="1400" dirty="0">
                          <a:effectLst/>
                        </a:rPr>
                        <a:t>15</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val="420374166"/>
                  </a:ext>
                </a:extLst>
              </a:tr>
            </a:tbl>
          </a:graphicData>
        </a:graphic>
      </p:graphicFrame>
      <p:sp>
        <p:nvSpPr>
          <p:cNvPr id="4" name="Rectangle 1">
            <a:extLst>
              <a:ext uri="{FF2B5EF4-FFF2-40B4-BE49-F238E27FC236}">
                <a16:creationId xmlns:a16="http://schemas.microsoft.com/office/drawing/2014/main" id="{50CA0D80-B92E-1B40-327D-0A0F2F8F866D}"/>
              </a:ext>
            </a:extLst>
          </p:cNvPr>
          <p:cNvSpPr>
            <a:spLocks noChangeArrowheads="1"/>
          </p:cNvSpPr>
          <p:nvPr/>
        </p:nvSpPr>
        <p:spPr bwMode="auto">
          <a:xfrm>
            <a:off x="4159250" y="1905000"/>
            <a:ext cx="731851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0009661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E732-5F3D-5437-80DC-50F4EB6CE1E2}"/>
              </a:ext>
            </a:extLst>
          </p:cNvPr>
          <p:cNvSpPr>
            <a:spLocks noGrp="1"/>
          </p:cNvSpPr>
          <p:nvPr>
            <p:ph type="title"/>
          </p:nvPr>
        </p:nvSpPr>
        <p:spPr>
          <a:xfrm>
            <a:off x="1228298" y="365125"/>
            <a:ext cx="10125501" cy="1325563"/>
          </a:xfrm>
        </p:spPr>
        <p:txBody>
          <a:bodyPr/>
          <a:lstStyle/>
          <a:p>
            <a:r>
              <a:rPr lang="en-IN" dirty="0"/>
              <a:t>Abstract</a:t>
            </a:r>
          </a:p>
        </p:txBody>
      </p:sp>
      <p:sp>
        <p:nvSpPr>
          <p:cNvPr id="3" name="Content Placeholder 2">
            <a:extLst>
              <a:ext uri="{FF2B5EF4-FFF2-40B4-BE49-F238E27FC236}">
                <a16:creationId xmlns:a16="http://schemas.microsoft.com/office/drawing/2014/main" id="{9317E1F7-D018-897C-DE22-525E96C691B7}"/>
              </a:ext>
            </a:extLst>
          </p:cNvPr>
          <p:cNvSpPr>
            <a:spLocks noGrp="1"/>
          </p:cNvSpPr>
          <p:nvPr>
            <p:ph idx="1"/>
          </p:nvPr>
        </p:nvSpPr>
        <p:spPr>
          <a:xfrm>
            <a:off x="1228299" y="1825625"/>
            <a:ext cx="7874758" cy="4766244"/>
          </a:xfrm>
        </p:spPr>
        <p:txBody>
          <a:bodyPr>
            <a:normAutofit/>
          </a:bodyPr>
          <a:lstStyle/>
          <a:p>
            <a:r>
              <a:rPr lang="en-US" dirty="0"/>
              <a:t>This project uses a special tool called Power BI to look at sales information for a skateboard company. </a:t>
            </a:r>
            <a:endParaRPr lang="en-US" dirty="0" smtClean="0"/>
          </a:p>
          <a:p>
            <a:pPr marL="0" indent="0">
              <a:buNone/>
            </a:pPr>
            <a:endParaRPr lang="en-US" dirty="0" smtClean="0"/>
          </a:p>
          <a:p>
            <a:r>
              <a:rPr lang="en-US" dirty="0" smtClean="0"/>
              <a:t>We </a:t>
            </a:r>
            <a:r>
              <a:rPr lang="en-US" dirty="0"/>
              <a:t>want to find out what makes people buy skateboards and which places are best for selling them. </a:t>
            </a:r>
            <a:endParaRPr lang="en-US" dirty="0" smtClean="0"/>
          </a:p>
          <a:p>
            <a:pPr marL="0" indent="0">
              <a:buNone/>
            </a:pPr>
            <a:endParaRPr lang="en-US" dirty="0" smtClean="0"/>
          </a:p>
          <a:p>
            <a:r>
              <a:rPr lang="en-US" dirty="0" smtClean="0"/>
              <a:t>We'll </a:t>
            </a:r>
            <a:r>
              <a:rPr lang="en-US" dirty="0"/>
              <a:t>also see if our ads and special deals are working. By doing this, we can make smarter choices to sell more skateboards and make the company even better.</a:t>
            </a:r>
            <a:endParaRPr lang="en-IN" dirty="0"/>
          </a:p>
        </p:txBody>
      </p:sp>
    </p:spTree>
    <p:extLst>
      <p:ext uri="{BB962C8B-B14F-4D97-AF65-F5344CB8AC3E}">
        <p14:creationId xmlns:p14="http://schemas.microsoft.com/office/powerpoint/2010/main" val="39476635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3FC3B-F4C5-A585-0D41-100F70FB4B9A}"/>
              </a:ext>
            </a:extLst>
          </p:cNvPr>
          <p:cNvSpPr>
            <a:spLocks noGrp="1"/>
          </p:cNvSpPr>
          <p:nvPr>
            <p:ph type="title"/>
          </p:nvPr>
        </p:nvSpPr>
        <p:spPr>
          <a:xfrm>
            <a:off x="677334" y="609600"/>
            <a:ext cx="8596668" cy="782472"/>
          </a:xfrm>
        </p:spPr>
        <p:txBody>
          <a:bodyPr/>
          <a:lstStyle/>
          <a:p>
            <a:r>
              <a:rPr lang="en-IN" dirty="0"/>
              <a:t>Introduction</a:t>
            </a:r>
          </a:p>
        </p:txBody>
      </p:sp>
      <p:sp>
        <p:nvSpPr>
          <p:cNvPr id="3" name="Content Placeholder 2">
            <a:extLst>
              <a:ext uri="{FF2B5EF4-FFF2-40B4-BE49-F238E27FC236}">
                <a16:creationId xmlns:a16="http://schemas.microsoft.com/office/drawing/2014/main" id="{CBB8AEF2-0C6E-3A50-36D5-A441DC180E3F}"/>
              </a:ext>
            </a:extLst>
          </p:cNvPr>
          <p:cNvSpPr>
            <a:spLocks noGrp="1"/>
          </p:cNvSpPr>
          <p:nvPr>
            <p:ph idx="1"/>
          </p:nvPr>
        </p:nvSpPr>
        <p:spPr>
          <a:xfrm>
            <a:off x="677334" y="1592825"/>
            <a:ext cx="8596668" cy="4862565"/>
          </a:xfrm>
        </p:spPr>
        <p:txBody>
          <a:bodyPr>
            <a:normAutofit/>
          </a:bodyPr>
          <a:lstStyle/>
          <a:p>
            <a:pPr algn="just">
              <a:lnSpc>
                <a:spcPct val="150000"/>
              </a:lnSpc>
              <a:spcAft>
                <a:spcPts val="800"/>
              </a:spcAft>
            </a:pPr>
            <a:r>
              <a:rPr lang="en-US" dirty="0">
                <a:latin typeface="Segoe UI Semibold" panose="020B0702040204020203" pitchFamily="34" charset="0"/>
              </a:rPr>
              <a:t>We're diving into a project to boost sales and smart decision-making </a:t>
            </a:r>
            <a:r>
              <a:rPr lang="en-US" dirty="0" smtClean="0">
                <a:latin typeface="Segoe UI Semibold" panose="020B0702040204020203" pitchFamily="34" charset="0"/>
              </a:rPr>
              <a:t>for </a:t>
            </a:r>
            <a:r>
              <a:rPr lang="en-US" dirty="0">
                <a:latin typeface="Segoe UI Semibold" panose="020B0702040204020203" pitchFamily="34" charset="0"/>
              </a:rPr>
              <a:t>skateboard company. </a:t>
            </a:r>
          </a:p>
          <a:p>
            <a:pPr algn="just">
              <a:lnSpc>
                <a:spcPct val="150000"/>
              </a:lnSpc>
              <a:spcAft>
                <a:spcPts val="800"/>
              </a:spcAft>
            </a:pPr>
            <a:r>
              <a:rPr lang="en-US" dirty="0">
                <a:latin typeface="Segoe UI Semibold" panose="020B0702040204020203" pitchFamily="34" charset="0"/>
              </a:rPr>
              <a:t>Using a cool tool called Power BI, we'll look at </a:t>
            </a:r>
            <a:r>
              <a:rPr lang="en-US" dirty="0" smtClean="0">
                <a:latin typeface="Segoe UI Semibold" panose="020B0702040204020203" pitchFamily="34" charset="0"/>
              </a:rPr>
              <a:t>company’s </a:t>
            </a:r>
            <a:r>
              <a:rPr lang="en-US" dirty="0" smtClean="0">
                <a:latin typeface="Segoe UI Semibold" panose="020B0702040204020203" pitchFamily="34" charset="0"/>
              </a:rPr>
              <a:t>sales </a:t>
            </a:r>
            <a:r>
              <a:rPr lang="en-US" dirty="0">
                <a:latin typeface="Segoe UI Semibold" panose="020B0702040204020203" pitchFamily="34" charset="0"/>
              </a:rPr>
              <a:t>numbers, who's buying our boards, and how our marketing is doing. </a:t>
            </a:r>
          </a:p>
          <a:p>
            <a:pPr algn="just">
              <a:lnSpc>
                <a:spcPct val="150000"/>
              </a:lnSpc>
              <a:spcAft>
                <a:spcPts val="800"/>
              </a:spcAft>
            </a:pPr>
            <a:r>
              <a:rPr lang="en-US" dirty="0">
                <a:latin typeface="Segoe UI Semibold" panose="020B0702040204020203" pitchFamily="34" charset="0"/>
              </a:rPr>
              <a:t>The idea is to create dashboards that show us the important stuff in a clear and simple way. This way, we can make smarter choices, find out what our customers really like, and keep our skateboards rolling off the shelves!</a:t>
            </a:r>
            <a:endParaRPr lang="en-IN" dirty="0">
              <a:latin typeface="Segoe UI Semibold" panose="020B0702040204020203" pitchFamily="34" charset="0"/>
            </a:endParaRPr>
          </a:p>
        </p:txBody>
      </p:sp>
    </p:spTree>
    <p:extLst>
      <p:ext uri="{BB962C8B-B14F-4D97-AF65-F5344CB8AC3E}">
        <p14:creationId xmlns:p14="http://schemas.microsoft.com/office/powerpoint/2010/main" val="29972647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197FD-16D6-813E-CE2E-7157F253C334}"/>
              </a:ext>
            </a:extLst>
          </p:cNvPr>
          <p:cNvSpPr>
            <a:spLocks noGrp="1"/>
          </p:cNvSpPr>
          <p:nvPr>
            <p:ph type="title"/>
          </p:nvPr>
        </p:nvSpPr>
        <p:spPr/>
        <p:txBody>
          <a:bodyPr/>
          <a:lstStyle/>
          <a:p>
            <a:r>
              <a:rPr lang="en-IN" dirty="0"/>
              <a:t>Rationale</a:t>
            </a:r>
          </a:p>
        </p:txBody>
      </p:sp>
      <p:sp>
        <p:nvSpPr>
          <p:cNvPr id="3" name="Content Placeholder 2">
            <a:extLst>
              <a:ext uri="{FF2B5EF4-FFF2-40B4-BE49-F238E27FC236}">
                <a16:creationId xmlns:a16="http://schemas.microsoft.com/office/drawing/2014/main" id="{3A35AAFB-1AEB-2543-FA6B-19424A21A96A}"/>
              </a:ext>
            </a:extLst>
          </p:cNvPr>
          <p:cNvSpPr>
            <a:spLocks noGrp="1"/>
          </p:cNvSpPr>
          <p:nvPr>
            <p:ph idx="1"/>
          </p:nvPr>
        </p:nvSpPr>
        <p:spPr/>
        <p:txBody>
          <a:bodyPr>
            <a:normAutofit/>
          </a:bodyPr>
          <a:lstStyle/>
          <a:p>
            <a:pPr marL="450215" indent="457200" algn="just">
              <a:lnSpc>
                <a:spcPct val="150000"/>
              </a:lnSpc>
              <a:spcAft>
                <a:spcPts val="800"/>
              </a:spcAft>
            </a:pPr>
            <a:r>
              <a:rPr lang="en-IN" sz="1600" dirty="0" smtClean="0">
                <a:effectLst/>
                <a:latin typeface="Segoe UI Semibold" panose="020B0702040204020203" pitchFamily="34" charset="0"/>
                <a:ea typeface="Calibri" panose="020F0502020204030204" pitchFamily="34" charset="0"/>
                <a:cs typeface="Mangal" panose="02040503050203030202" pitchFamily="18" charset="0"/>
              </a:rPr>
              <a:t>We are using Power BI tool to </a:t>
            </a:r>
            <a:r>
              <a:rPr lang="en-IN" sz="1600" dirty="0">
                <a:latin typeface="Segoe UI Semibold" panose="020B0702040204020203" pitchFamily="34" charset="0"/>
                <a:ea typeface="Calibri" panose="020F0502020204030204" pitchFamily="34" charset="0"/>
                <a:cs typeface="Mangal" panose="02040503050203030202" pitchFamily="18" charset="0"/>
              </a:rPr>
              <a:t>m</a:t>
            </a:r>
            <a:r>
              <a:rPr lang="en-IN" sz="1600" dirty="0" smtClean="0">
                <a:effectLst/>
                <a:latin typeface="Segoe UI Semibold" panose="020B0702040204020203" pitchFamily="34" charset="0"/>
                <a:ea typeface="Calibri" panose="020F0502020204030204" pitchFamily="34" charset="0"/>
                <a:cs typeface="Mangal" panose="02040503050203030202" pitchFamily="18" charset="0"/>
              </a:rPr>
              <a:t>ake the decision making easy. </a:t>
            </a:r>
            <a:r>
              <a:rPr lang="en-IN" sz="1600" dirty="0" smtClean="0">
                <a:latin typeface="Segoe UI Semibold" panose="020B0702040204020203" pitchFamily="34" charset="0"/>
                <a:ea typeface="Calibri" panose="020F0502020204030204" pitchFamily="34" charset="0"/>
                <a:cs typeface="Mangal" panose="02040503050203030202" pitchFamily="18" charset="0"/>
              </a:rPr>
              <a:t>Using Power BI we will create the dashboard which will make the data view in understandable graphs.</a:t>
            </a:r>
          </a:p>
          <a:p>
            <a:pPr marL="450215" indent="457200" algn="just">
              <a:lnSpc>
                <a:spcPct val="150000"/>
              </a:lnSpc>
              <a:spcAft>
                <a:spcPts val="800"/>
              </a:spcAft>
            </a:pPr>
            <a:r>
              <a:rPr lang="en-US" sz="1600" dirty="0" smtClean="0">
                <a:effectLst/>
                <a:latin typeface="Segoe UI Semibold" panose="020B0702040204020203" pitchFamily="34" charset="0"/>
                <a:ea typeface="Calibri" panose="020F0502020204030204" pitchFamily="34" charset="0"/>
                <a:cs typeface="Mangal" panose="02040503050203030202" pitchFamily="18" charset="0"/>
              </a:rPr>
              <a:t>From this, the</a:t>
            </a:r>
            <a:r>
              <a:rPr lang="en-US" sz="1600" dirty="0" smtClean="0">
                <a:latin typeface="Segoe UI Semibold" panose="020B0702040204020203" pitchFamily="34" charset="0"/>
                <a:ea typeface="Calibri" panose="020F0502020204030204" pitchFamily="34" charset="0"/>
                <a:cs typeface="Mangal" panose="02040503050203030202" pitchFamily="18" charset="0"/>
              </a:rPr>
              <a:t> company can make decisions which will be beneficial for their sales growth.</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40571747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F6638-B0B7-E2AA-670D-8D3365D4B442}"/>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FD08CBEF-2DB9-C1D0-CBA9-558E99489293}"/>
              </a:ext>
            </a:extLst>
          </p:cNvPr>
          <p:cNvSpPr>
            <a:spLocks noGrp="1"/>
          </p:cNvSpPr>
          <p:nvPr>
            <p:ph idx="1"/>
          </p:nvPr>
        </p:nvSpPr>
        <p:spPr>
          <a:xfrm>
            <a:off x="677334" y="1510748"/>
            <a:ext cx="8596668" cy="4530615"/>
          </a:xfrm>
        </p:spPr>
        <p:txBody>
          <a:bodyPr>
            <a:noAutofit/>
          </a:bodyPr>
          <a:lstStyle/>
          <a:p>
            <a:pPr marL="342900" lvl="0" indent="-342900">
              <a:lnSpc>
                <a:spcPct val="150000"/>
              </a:lnSpc>
              <a:spcAft>
                <a:spcPts val="800"/>
              </a:spcAft>
              <a:buFont typeface="Symbol" panose="05050102010706020507" pitchFamily="18" charset="2"/>
              <a:buChar char=""/>
            </a:pPr>
            <a:r>
              <a:rPr lang="en-IN" sz="1600" dirty="0">
                <a:effectLst/>
                <a:latin typeface="Segoe UI Semibold" panose="020B0702040204020203" pitchFamily="34" charset="0"/>
                <a:ea typeface="Calibri" panose="020F0502020204030204" pitchFamily="34" charset="0"/>
                <a:cs typeface="Mangal" panose="02040503050203030202" pitchFamily="18" charset="0"/>
              </a:rPr>
              <a:t>Data-Driven Decisions: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114300" indent="0">
              <a:lnSpc>
                <a:spcPct val="150000"/>
              </a:lnSpc>
              <a:spcAft>
                <a:spcPts val="800"/>
              </a:spcAft>
              <a:buNone/>
            </a:pPr>
            <a:r>
              <a:rPr lang="en-IN" sz="1600" dirty="0">
                <a:effectLst/>
                <a:latin typeface="Segoe UI Semibold" panose="020B0702040204020203" pitchFamily="34" charset="0"/>
                <a:ea typeface="Calibri" panose="020F0502020204030204" pitchFamily="34" charset="0"/>
                <a:cs typeface="Mangal" panose="02040503050203030202" pitchFamily="18" charset="0"/>
              </a:rPr>
              <a:t>	-Enable informed choices with real-time insights.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50000"/>
              </a:lnSpc>
              <a:spcAft>
                <a:spcPts val="800"/>
              </a:spcAft>
              <a:buFont typeface="Symbol" panose="05050102010706020507" pitchFamily="18" charset="2"/>
              <a:buChar char=""/>
            </a:pPr>
            <a:r>
              <a:rPr lang="en-IN" sz="1600" dirty="0">
                <a:effectLst/>
                <a:latin typeface="Segoe UI Semibold" panose="020B0702040204020203" pitchFamily="34" charset="0"/>
                <a:ea typeface="Calibri" panose="020F0502020204030204" pitchFamily="34" charset="0"/>
                <a:cs typeface="Mangal" panose="02040503050203030202" pitchFamily="18" charset="0"/>
              </a:rPr>
              <a:t>Boost Sales: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indent="0">
              <a:lnSpc>
                <a:spcPct val="150000"/>
              </a:lnSpc>
              <a:spcAft>
                <a:spcPts val="800"/>
              </a:spcAft>
              <a:buNone/>
            </a:pPr>
            <a:r>
              <a:rPr lang="en-IN" sz="1600" dirty="0">
                <a:effectLst/>
                <a:latin typeface="Segoe UI Semibold" panose="020B0702040204020203" pitchFamily="34" charset="0"/>
                <a:ea typeface="Calibri" panose="020F0502020204030204" pitchFamily="34" charset="0"/>
                <a:cs typeface="Mangal" panose="02040503050203030202" pitchFamily="18" charset="0"/>
              </a:rPr>
              <a:t>- Optimize product offerings and marketing based on trends.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50000"/>
              </a:lnSpc>
              <a:spcAft>
                <a:spcPts val="800"/>
              </a:spcAft>
              <a:buFont typeface="Symbol" panose="05050102010706020507" pitchFamily="18" charset="2"/>
              <a:buChar char=""/>
            </a:pPr>
            <a:r>
              <a:rPr lang="en-IN" sz="1600" dirty="0">
                <a:effectLst/>
                <a:latin typeface="Segoe UI Semibold" panose="020B0702040204020203" pitchFamily="34" charset="0"/>
                <a:ea typeface="Calibri" panose="020F0502020204030204" pitchFamily="34" charset="0"/>
                <a:cs typeface="Mangal" panose="02040503050203030202" pitchFamily="18" charset="0"/>
              </a:rPr>
              <a:t>Cut Returns: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indent="0">
              <a:lnSpc>
                <a:spcPct val="150000"/>
              </a:lnSpc>
              <a:spcAft>
                <a:spcPts val="800"/>
              </a:spcAft>
              <a:buNone/>
            </a:pPr>
            <a:r>
              <a:rPr lang="en-IN" sz="1600" dirty="0">
                <a:effectLst/>
                <a:latin typeface="Segoe UI Semibold" panose="020B0702040204020203" pitchFamily="34" charset="0"/>
                <a:ea typeface="Calibri" panose="020F0502020204030204" pitchFamily="34" charset="0"/>
                <a:cs typeface="Mangal" panose="02040503050203030202" pitchFamily="18" charset="0"/>
              </a:rPr>
              <a:t>- Minimize returns and improve product quality.</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50000"/>
              </a:lnSpc>
              <a:spcAft>
                <a:spcPts val="800"/>
              </a:spcAft>
              <a:buFont typeface="Symbol" panose="05050102010706020507" pitchFamily="18" charset="2"/>
              <a:buChar char=""/>
            </a:pPr>
            <a:r>
              <a:rPr lang="en-IN" sz="1600" dirty="0">
                <a:effectLst/>
                <a:latin typeface="Segoe UI Semibold" panose="020B0702040204020203" pitchFamily="34" charset="0"/>
                <a:ea typeface="Calibri" panose="020F0502020204030204" pitchFamily="34" charset="0"/>
                <a:cs typeface="Mangal" panose="02040503050203030202" pitchFamily="18" charset="0"/>
              </a:rPr>
              <a:t>Targeted Marketing: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indent="0">
              <a:lnSpc>
                <a:spcPct val="150000"/>
              </a:lnSpc>
              <a:spcAft>
                <a:spcPts val="800"/>
              </a:spcAft>
              <a:buNone/>
            </a:pPr>
            <a:r>
              <a:rPr lang="en-IN" sz="1600" dirty="0">
                <a:effectLst/>
                <a:latin typeface="Segoe UI Semibold" panose="020B0702040204020203" pitchFamily="34" charset="0"/>
                <a:ea typeface="Calibri" panose="020F0502020204030204" pitchFamily="34" charset="0"/>
                <a:cs typeface="Mangal" panose="02040503050203030202" pitchFamily="18" charset="0"/>
              </a:rPr>
              <a:t>-Enhance market engagement through regional insights</a:t>
            </a:r>
            <a:r>
              <a:rPr lang="en-IN" sz="1400" dirty="0">
                <a:effectLst/>
                <a:latin typeface="Segoe UI Semibold" panose="020B0702040204020203" pitchFamily="34" charset="0"/>
                <a:ea typeface="Calibri" panose="020F0502020204030204" pitchFamily="34" charset="0"/>
                <a:cs typeface="Mangal" panose="02040503050203030202" pitchFamily="18" charset="0"/>
              </a:rPr>
              <a:t>.</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a:lnSpc>
                <a:spcPct val="150000"/>
              </a:lnSpc>
              <a:spcAft>
                <a:spcPts val="800"/>
              </a:spcAft>
            </a:pPr>
            <a:endParaRPr lang="en-IN" sz="1400" dirty="0">
              <a:effectLst/>
              <a:latin typeface="Calibri" panose="020F0502020204030204" pitchFamily="34" charset="0"/>
              <a:ea typeface="Calibri" panose="020F0502020204030204" pitchFamily="34" charset="0"/>
              <a:cs typeface="Mangal" panose="02040503050203030202" pitchFamily="18" charset="0"/>
            </a:endParaRPr>
          </a:p>
          <a:p>
            <a:endParaRPr lang="en-IN" sz="1300" dirty="0"/>
          </a:p>
        </p:txBody>
      </p:sp>
    </p:spTree>
    <p:extLst>
      <p:ext uri="{BB962C8B-B14F-4D97-AF65-F5344CB8AC3E}">
        <p14:creationId xmlns:p14="http://schemas.microsoft.com/office/powerpoint/2010/main" val="24612338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72A06-882B-DA3F-84E4-20DB31328F2B}"/>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10E78E30-B94B-9818-57E8-D843D3B21C3D}"/>
              </a:ext>
            </a:extLst>
          </p:cNvPr>
          <p:cNvSpPr>
            <a:spLocks noGrp="1"/>
          </p:cNvSpPr>
          <p:nvPr>
            <p:ph idx="1"/>
          </p:nvPr>
        </p:nvSpPr>
        <p:spPr>
          <a:xfrm>
            <a:off x="677334" y="1610437"/>
            <a:ext cx="8596668" cy="4430926"/>
          </a:xfrm>
        </p:spPr>
        <p:txBody>
          <a:bodyPr>
            <a:normAutofit/>
          </a:bodyPr>
          <a:lstStyle/>
          <a:p>
            <a:pPr marL="342900" lvl="0" indent="-342900">
              <a:lnSpc>
                <a:spcPts val="2250"/>
              </a:lnSpc>
              <a:spcAft>
                <a:spcPts val="120"/>
              </a:spcAft>
              <a:buFont typeface="+mj-lt"/>
              <a:buAutoNum type="arabicPeriod"/>
            </a:pPr>
            <a:r>
              <a:rPr lang="en-IN" b="0" dirty="0">
                <a:solidFill>
                  <a:srgbClr val="000000"/>
                </a:solidFill>
                <a:effectLst/>
                <a:latin typeface="Segoe UI Semibold" panose="020B0702040204020203" pitchFamily="34" charset="0"/>
                <a:ea typeface="Calibri" panose="020F0502020204030204" pitchFamily="34" charset="0"/>
              </a:rPr>
              <a:t>Title</a:t>
            </a:r>
            <a:r>
              <a:rPr lang="en-IN" sz="1400" b="0" dirty="0">
                <a:solidFill>
                  <a:srgbClr val="000000"/>
                </a:solidFill>
                <a:effectLst/>
                <a:latin typeface="Segoe UI Semibold" panose="020B0702040204020203" pitchFamily="34" charset="0"/>
                <a:ea typeface="Calibri" panose="020F0502020204030204" pitchFamily="34" charset="0"/>
              </a:rPr>
              <a:t>: </a:t>
            </a:r>
            <a:r>
              <a:rPr lang="en-IN" sz="1400" b="0" u="none" strike="noStrike" dirty="0">
                <a:solidFill>
                  <a:srgbClr val="0070C0"/>
                </a:solidFill>
                <a:effectLst/>
                <a:latin typeface="Segoe UI Semibold" panose="020B0702040204020203" pitchFamily="34" charset="0"/>
                <a:ea typeface="Calibri" panose="020F0502020204030204" pitchFamily="34" charset="0"/>
                <a:hlinkClick r:id="rId2">
                  <a:extLst>
                    <a:ext uri="{A12FA001-AC4F-418D-AE19-62706E023703}">
                      <ahyp:hlinkClr xmlns:ahyp="http://schemas.microsoft.com/office/drawing/2018/hyperlinkcolor" xmlns="" val="tx"/>
                    </a:ext>
                  </a:extLst>
                </a:hlinkClick>
              </a:rPr>
              <a:t>Data Visualization for Developing Effective Performance Dashboard with Power BI</a:t>
            </a:r>
            <a:endParaRPr lang="en-IN" sz="1400" b="1" u="none" strike="noStrike" dirty="0">
              <a:solidFill>
                <a:srgbClr val="0070C0"/>
              </a:solidFill>
              <a:latin typeface="Times New Roman" panose="02020603050405020304" pitchFamily="18" charset="0"/>
              <a:ea typeface="Calibri" panose="020F0502020204030204" pitchFamily="34" charset="0"/>
            </a:endParaRPr>
          </a:p>
          <a:p>
            <a:pPr marL="0" lvl="0" indent="0">
              <a:lnSpc>
                <a:spcPts val="2250"/>
              </a:lnSpc>
              <a:spcAft>
                <a:spcPts val="120"/>
              </a:spcAft>
              <a:buNone/>
            </a:pPr>
            <a:r>
              <a:rPr lang="en-IN" sz="1400" b="1" dirty="0">
                <a:solidFill>
                  <a:srgbClr val="000000"/>
                </a:solidFill>
                <a:effectLst/>
                <a:latin typeface="Times New Roman" panose="02020603050405020304" pitchFamily="18" charset="0"/>
                <a:ea typeface="Calibri" panose="020F0502020204030204" pitchFamily="34" charset="0"/>
              </a:rPr>
              <a:t>	</a:t>
            </a:r>
            <a:r>
              <a:rPr lang="en-IN" b="1" dirty="0">
                <a:effectLst/>
                <a:latin typeface="Segoe UI Semibold" panose="020B0702040204020203" pitchFamily="34" charset="0"/>
                <a:ea typeface="Calibri" panose="020F0502020204030204" pitchFamily="34" charset="0"/>
              </a:rPr>
              <a:t>Author</a:t>
            </a:r>
            <a:r>
              <a:rPr lang="en-IN" dirty="0">
                <a:effectLst/>
                <a:latin typeface="Segoe UI Semibold" panose="020B0702040204020203" pitchFamily="34" charset="0"/>
                <a:ea typeface="Calibri" panose="020F0502020204030204" pitchFamily="34" charset="0"/>
              </a:rPr>
              <a:t>: </a:t>
            </a:r>
            <a:r>
              <a:rPr lang="en-IN" sz="1400" u="none" strike="noStrike" dirty="0">
                <a:solidFill>
                  <a:srgbClr val="0070C0"/>
                </a:solidFill>
                <a:effectLst/>
                <a:latin typeface="Segoe UI Semibold" panose="020B0702040204020203" pitchFamily="34" charset="0"/>
                <a:ea typeface="Calibri" panose="020F0502020204030204" pitchFamily="34" charset="0"/>
                <a:hlinkClick r:id="rId3">
                  <a:extLst>
                    <a:ext uri="{A12FA001-AC4F-418D-AE19-62706E023703}">
                      <ahyp:hlinkClr xmlns:ahyp="http://schemas.microsoft.com/office/drawing/2018/hyperlinkcolor" xmlns="" val="tx"/>
                    </a:ext>
                  </a:extLst>
                </a:hlinkClick>
              </a:rPr>
              <a:t>Gurpreet Singh</a:t>
            </a:r>
            <a:r>
              <a:rPr lang="en-IN" sz="1400" dirty="0">
                <a:solidFill>
                  <a:srgbClr val="0070C0"/>
                </a:solidFill>
                <a:effectLst/>
                <a:latin typeface="Segoe UI Semibold" panose="020B0702040204020203" pitchFamily="34" charset="0"/>
                <a:ea typeface="Calibri" panose="020F0502020204030204" pitchFamily="34" charset="0"/>
              </a:rPr>
              <a:t>; </a:t>
            </a:r>
            <a:r>
              <a:rPr lang="en-IN" sz="1400" u="none" strike="noStrike" dirty="0">
                <a:solidFill>
                  <a:srgbClr val="0070C0"/>
                </a:solidFill>
                <a:effectLst/>
                <a:latin typeface="Segoe UI Semibold" panose="020B0702040204020203" pitchFamily="34" charset="0"/>
                <a:ea typeface="Calibri" panose="020F0502020204030204" pitchFamily="34" charset="0"/>
                <a:hlinkClick r:id="rId4">
                  <a:extLst>
                    <a:ext uri="{A12FA001-AC4F-418D-AE19-62706E023703}">
                      <ahyp:hlinkClr xmlns:ahyp="http://schemas.microsoft.com/office/drawing/2018/hyperlinkcolor" xmlns="" val="tx"/>
                    </a:ext>
                  </a:extLst>
                </a:hlinkClick>
              </a:rPr>
              <a:t>Ankul Kumar</a:t>
            </a:r>
            <a:r>
              <a:rPr lang="en-IN" sz="1400" dirty="0">
                <a:solidFill>
                  <a:srgbClr val="0070C0"/>
                </a:solidFill>
                <a:effectLst/>
                <a:latin typeface="Segoe UI Semibold" panose="020B0702040204020203" pitchFamily="34" charset="0"/>
                <a:ea typeface="Calibri" panose="020F0502020204030204" pitchFamily="34" charset="0"/>
              </a:rPr>
              <a:t>; </a:t>
            </a:r>
            <a:r>
              <a:rPr lang="en-IN" sz="1400" u="none" strike="noStrike" dirty="0">
                <a:solidFill>
                  <a:srgbClr val="0070C0"/>
                </a:solidFill>
                <a:effectLst/>
                <a:latin typeface="Segoe UI Semibold" panose="020B0702040204020203" pitchFamily="34" charset="0"/>
                <a:ea typeface="Calibri" panose="020F0502020204030204" pitchFamily="34" charset="0"/>
                <a:hlinkClick r:id="rId5">
                  <a:extLst>
                    <a:ext uri="{A12FA001-AC4F-418D-AE19-62706E023703}">
                      <ahyp:hlinkClr xmlns:ahyp="http://schemas.microsoft.com/office/drawing/2018/hyperlinkcolor" xmlns="" val="tx"/>
                    </a:ext>
                  </a:extLst>
                </a:hlinkClick>
              </a:rPr>
              <a:t>Jaspreet Singh</a:t>
            </a:r>
            <a:r>
              <a:rPr lang="en-IN" sz="1400" dirty="0">
                <a:solidFill>
                  <a:srgbClr val="0070C0"/>
                </a:solidFill>
                <a:effectLst/>
                <a:latin typeface="Segoe UI Semibold" panose="020B0702040204020203" pitchFamily="34" charset="0"/>
                <a:ea typeface="Calibri" panose="020F0502020204030204" pitchFamily="34" charset="0"/>
              </a:rPr>
              <a:t>; </a:t>
            </a:r>
            <a:r>
              <a:rPr lang="en-IN" sz="1400" u="none" strike="noStrike" dirty="0">
                <a:solidFill>
                  <a:srgbClr val="0070C0"/>
                </a:solidFill>
                <a:effectLst/>
                <a:latin typeface="Segoe UI Semibold" panose="020B0702040204020203" pitchFamily="34" charset="0"/>
                <a:ea typeface="Calibri" panose="020F0502020204030204" pitchFamily="34" charset="0"/>
                <a:hlinkClick r:id="rId6">
                  <a:extLst>
                    <a:ext uri="{A12FA001-AC4F-418D-AE19-62706E023703}">
                      <ahyp:hlinkClr xmlns:ahyp="http://schemas.microsoft.com/office/drawing/2018/hyperlinkcolor" xmlns="" val="tx"/>
                    </a:ext>
                  </a:extLst>
                </a:hlinkClick>
              </a:rPr>
              <a:t>Jagdeep Kaur</a:t>
            </a:r>
            <a:endParaRPr lang="en-IN" sz="1400" dirty="0">
              <a:solidFill>
                <a:srgbClr val="0070C0"/>
              </a:solidFill>
              <a:effectLst/>
              <a:latin typeface="Times New Roman" panose="02020603050405020304" pitchFamily="18" charset="0"/>
              <a:ea typeface="Times New Roman" panose="02020603050405020304" pitchFamily="18" charset="0"/>
            </a:endParaRPr>
          </a:p>
          <a:p>
            <a:pPr marL="246380" indent="0">
              <a:lnSpc>
                <a:spcPts val="2250"/>
              </a:lnSpc>
              <a:spcAft>
                <a:spcPts val="800"/>
              </a:spcAft>
              <a:buNone/>
            </a:pPr>
            <a:r>
              <a:rPr lang="en-IN" sz="1400" dirty="0">
                <a:solidFill>
                  <a:srgbClr val="000000"/>
                </a:solidFill>
                <a:effectLst/>
                <a:latin typeface="Segoe UI Semibold" panose="020B0702040204020203" pitchFamily="34" charset="0"/>
                <a:ea typeface="Calibri" panose="020F0502020204030204" pitchFamily="34" charset="0"/>
                <a:cs typeface="Mangal" panose="02040503050203030202" pitchFamily="18" charset="0"/>
              </a:rPr>
              <a:t>	</a:t>
            </a:r>
            <a:r>
              <a:rPr lang="en-IN" dirty="0">
                <a:solidFill>
                  <a:srgbClr val="000000"/>
                </a:solidFill>
                <a:effectLst/>
                <a:latin typeface="Segoe UI Semibold" panose="020B0702040204020203" pitchFamily="34" charset="0"/>
                <a:ea typeface="Calibri" panose="020F0502020204030204" pitchFamily="34" charset="0"/>
                <a:cs typeface="Mangal" panose="02040503050203030202" pitchFamily="18" charset="0"/>
              </a:rPr>
              <a:t>Publisher</a:t>
            </a:r>
            <a:r>
              <a:rPr lang="en-IN" sz="1400" dirty="0">
                <a:solidFill>
                  <a:srgbClr val="000000"/>
                </a:solidFill>
                <a:effectLst/>
                <a:latin typeface="Segoe UI Semibold" panose="020B0702040204020203" pitchFamily="34" charset="0"/>
                <a:ea typeface="Calibri" panose="020F0502020204030204" pitchFamily="34" charset="0"/>
                <a:cs typeface="Mangal" panose="02040503050203030202" pitchFamily="18" charset="0"/>
              </a:rPr>
              <a:t>: </a:t>
            </a:r>
            <a:r>
              <a:rPr lang="en-IN" sz="1400" u="none" strike="noStrike" dirty="0">
                <a:solidFill>
                  <a:srgbClr val="0070C0"/>
                </a:solidFill>
                <a:effectLst/>
                <a:latin typeface="Segoe UI Semibold" panose="020B0702040204020203" pitchFamily="34" charset="0"/>
                <a:ea typeface="Calibri" panose="020F0502020204030204" pitchFamily="34" charset="0"/>
                <a:cs typeface="Mangal" panose="02040503050203030202" pitchFamily="18" charset="0"/>
                <a:hlinkClick r:id="rId7">
                  <a:extLst>
                    <a:ext uri="{A12FA001-AC4F-418D-AE19-62706E023703}">
                      <ahyp:hlinkClr xmlns:ahyp="http://schemas.microsoft.com/office/drawing/2018/hyperlinkcolor" xmlns="" val="tx"/>
                    </a:ext>
                  </a:extLst>
                </a:hlinkClick>
              </a:rPr>
              <a:t>2023 International Conference on   	Innovative Data Communication Technologies and Application (ICIDCA)</a:t>
            </a:r>
            <a:endParaRPr lang="en-IN" sz="1400" dirty="0">
              <a:solidFill>
                <a:srgbClr val="0070C0"/>
              </a:solidFill>
              <a:effectLst/>
              <a:latin typeface="Calibri" panose="020F0502020204030204" pitchFamily="34" charset="0"/>
              <a:ea typeface="Calibri" panose="020F0502020204030204" pitchFamily="34" charset="0"/>
              <a:cs typeface="Mangal" panose="02040503050203030202" pitchFamily="18" charset="0"/>
            </a:endParaRPr>
          </a:p>
          <a:p>
            <a:r>
              <a:rPr lang="en-IN" b="1" dirty="0">
                <a:solidFill>
                  <a:schemeClr val="tx1"/>
                </a:solidFill>
              </a:rPr>
              <a:t>Abstract :</a:t>
            </a:r>
          </a:p>
          <a:p>
            <a:pPr marL="0" indent="0">
              <a:buNone/>
            </a:pPr>
            <a:r>
              <a:rPr lang="en-IN" dirty="0"/>
              <a:t>		</a:t>
            </a:r>
            <a:r>
              <a:rPr lang="en-IN" sz="1400" dirty="0">
                <a:effectLst/>
                <a:latin typeface="Segoe UI Semibold" panose="020B0702040204020203" pitchFamily="34" charset="0"/>
                <a:ea typeface="Calibri" panose="020F0502020204030204" pitchFamily="34" charset="0"/>
                <a:cs typeface="Mangal" panose="02040503050203030202" pitchFamily="18" charset="0"/>
              </a:rPr>
              <a:t>Data visualization is a very important step in data analysis as it provides insight into the data in a more effective manner that is interesting, simple, and understandable to every-one without any language barrier. It can also represent a huge amount of data in a small space very easily. In the previous two years, the whole world has suffered from a very terrifying nightmare known as COVID-19. Known to be starting from the country of China, the pandemic affected not only the health and well-being of mankind, but also had serious impacts on the economies of various countries. Hence, a visualization of the data set of the pandemic might provide beneficial insights for finding a possible solution and can help in overcoming the impacts of the pandemic</a:t>
            </a:r>
            <a:r>
              <a:rPr lang="en-IN" sz="1600" dirty="0">
                <a:effectLst/>
                <a:latin typeface="Segoe UI Semibold" panose="020B0702040204020203"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dirty="0"/>
          </a:p>
        </p:txBody>
      </p:sp>
    </p:spTree>
    <p:extLst>
      <p:ext uri="{BB962C8B-B14F-4D97-AF65-F5344CB8AC3E}">
        <p14:creationId xmlns:p14="http://schemas.microsoft.com/office/powerpoint/2010/main" val="38555328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C83DA-E5F9-4716-4A19-64F8BD5AD888}"/>
              </a:ext>
            </a:extLst>
          </p:cNvPr>
          <p:cNvSpPr>
            <a:spLocks noGrp="1"/>
          </p:cNvSpPr>
          <p:nvPr>
            <p:ph type="title"/>
          </p:nvPr>
        </p:nvSpPr>
        <p:spPr/>
        <p:txBody>
          <a:bodyPr/>
          <a:lstStyle/>
          <a:p>
            <a:r>
              <a:rPr lang="en-IN" dirty="0"/>
              <a:t>Feasibility Study</a:t>
            </a:r>
          </a:p>
        </p:txBody>
      </p:sp>
      <p:sp>
        <p:nvSpPr>
          <p:cNvPr id="3" name="Content Placeholder 2">
            <a:extLst>
              <a:ext uri="{FF2B5EF4-FFF2-40B4-BE49-F238E27FC236}">
                <a16:creationId xmlns:a16="http://schemas.microsoft.com/office/drawing/2014/main" id="{560EEE8C-F185-C42F-0C79-C28B04784FD9}"/>
              </a:ext>
            </a:extLst>
          </p:cNvPr>
          <p:cNvSpPr>
            <a:spLocks noGrp="1"/>
          </p:cNvSpPr>
          <p:nvPr>
            <p:ph idx="1"/>
          </p:nvPr>
        </p:nvSpPr>
        <p:spPr>
          <a:xfrm>
            <a:off x="286603" y="1364776"/>
            <a:ext cx="9457897" cy="4676587"/>
          </a:xfrm>
        </p:spPr>
        <p:txBody>
          <a:bodyPr>
            <a:noAutofit/>
          </a:bodyPr>
          <a:lstStyle/>
          <a:p>
            <a:pPr algn="just">
              <a:lnSpc>
                <a:spcPct val="150000"/>
              </a:lnSpc>
              <a:spcAft>
                <a:spcPts val="800"/>
              </a:spcAft>
            </a:pPr>
            <a:r>
              <a:rPr lang="en-IN" sz="1400" dirty="0">
                <a:effectLst/>
                <a:latin typeface="Segoe UI Semibold" panose="020B0702040204020203" pitchFamily="34" charset="0"/>
                <a:ea typeface="Calibri" panose="020F0502020204030204" pitchFamily="34" charset="0"/>
                <a:cs typeface="Mangal" panose="02040503050203030202" pitchFamily="18" charset="0"/>
              </a:rPr>
              <a:t>Introduction:</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marL="0" indent="0" algn="ctr">
              <a:lnSpc>
                <a:spcPct val="150000"/>
              </a:lnSpc>
              <a:spcAft>
                <a:spcPts val="800"/>
              </a:spcAft>
              <a:buNone/>
            </a:pPr>
            <a:r>
              <a:rPr lang="en-IN" sz="1300" dirty="0">
                <a:effectLst/>
                <a:latin typeface="Segoe UI Semibold" panose="020B0702040204020203" pitchFamily="34" charset="0"/>
                <a:ea typeface="Calibri" panose="020F0502020204030204" pitchFamily="34" charset="0"/>
                <a:cs typeface="Mangal" panose="02040503050203030202" pitchFamily="18" charset="0"/>
              </a:rPr>
              <a:t>	The feasibility study represents the crucial initial phase of software engineering, wherein the viability, necessity, and significance of the project are assessed. This study provides the foundation for informed decision-making and project 	planning.</a:t>
            </a:r>
            <a:endParaRPr lang="en-IN" sz="13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50000"/>
              </a:lnSpc>
              <a:spcAft>
                <a:spcPts val="800"/>
              </a:spcAft>
              <a:buFont typeface="Symbol" panose="05050102010706020507" pitchFamily="18" charset="2"/>
              <a:buChar char=""/>
            </a:pPr>
            <a:r>
              <a:rPr lang="en-IN" sz="1400" dirty="0">
                <a:effectLst/>
                <a:latin typeface="Segoe UI Semibold" panose="020B0702040204020203" pitchFamily="34" charset="0"/>
                <a:ea typeface="Calibri" panose="020F0502020204030204" pitchFamily="34" charset="0"/>
                <a:cs typeface="Mangal" panose="02040503050203030202" pitchFamily="18" charset="0"/>
              </a:rPr>
              <a:t>Feasibility Assessment:</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50000"/>
              </a:lnSpc>
              <a:spcAft>
                <a:spcPts val="800"/>
              </a:spcAft>
            </a:pPr>
            <a:r>
              <a:rPr lang="en-IN" sz="1400" dirty="0">
                <a:effectLst/>
                <a:latin typeface="Segoe UI Semibold" panose="020B0702040204020203" pitchFamily="34" charset="0"/>
                <a:ea typeface="Calibri" panose="020F0502020204030204" pitchFamily="34" charset="0"/>
                <a:cs typeface="Mangal" panose="02040503050203030202" pitchFamily="18" charset="0"/>
              </a:rPr>
              <a:t>Technical Feasibility: </a:t>
            </a:r>
            <a:r>
              <a:rPr lang="en-IN" sz="1300" dirty="0">
                <a:effectLst/>
                <a:latin typeface="Segoe UI Semibold" panose="020B0702040204020203" pitchFamily="34" charset="0"/>
                <a:ea typeface="Calibri" panose="020F0502020204030204" pitchFamily="34" charset="0"/>
                <a:cs typeface="Mangal" panose="02040503050203030202" pitchFamily="18" charset="0"/>
              </a:rPr>
              <a:t>We will evaluate the technical requirements and capabilities needed for project development. This includes assessing whether the necessary technology, tools, and expertise are available or can be acquired within the project's constraints.</a:t>
            </a:r>
            <a:endParaRPr lang="en-IN" sz="13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50000"/>
              </a:lnSpc>
              <a:spcAft>
                <a:spcPts val="800"/>
              </a:spcAft>
            </a:pPr>
            <a:r>
              <a:rPr lang="en-IN" sz="1400" dirty="0">
                <a:latin typeface="Segoe UI Semibold" panose="020B0702040204020203" pitchFamily="34" charset="0"/>
                <a:ea typeface="Calibri" panose="020F0502020204030204" pitchFamily="34" charset="0"/>
                <a:cs typeface="Mangal" panose="02040503050203030202" pitchFamily="18" charset="0"/>
              </a:rPr>
              <a:t>Financial Feasibility</a:t>
            </a:r>
            <a:r>
              <a:rPr lang="en-IN" sz="1400" dirty="0">
                <a:effectLst/>
                <a:latin typeface="Lato Black" panose="020F0502020204030203" pitchFamily="34" charset="0"/>
                <a:ea typeface="Calibri" panose="020F0502020204030204" pitchFamily="34" charset="0"/>
                <a:cs typeface="Segoe UI Semibold" panose="020B0702040204020203" pitchFamily="34" charset="0"/>
              </a:rPr>
              <a:t>:</a:t>
            </a:r>
            <a:r>
              <a:rPr lang="en-IN" sz="1400" dirty="0">
                <a:effectLst/>
                <a:latin typeface="Segoe UI Semibold" panose="020B0702040204020203" pitchFamily="34" charset="0"/>
                <a:ea typeface="Calibri" panose="020F0502020204030204" pitchFamily="34" charset="0"/>
                <a:cs typeface="Mangal" panose="02040503050203030202" pitchFamily="18" charset="0"/>
              </a:rPr>
              <a:t> </a:t>
            </a:r>
            <a:r>
              <a:rPr lang="en-IN" sz="1300" dirty="0">
                <a:effectLst/>
                <a:latin typeface="Segoe UI Semibold" panose="020B0702040204020203" pitchFamily="34" charset="0"/>
                <a:ea typeface="Calibri" panose="020F0502020204030204" pitchFamily="34" charset="0"/>
                <a:cs typeface="Mangal" panose="02040503050203030202" pitchFamily="18" charset="0"/>
              </a:rPr>
              <a:t>A detailed financial analysis will be conducted to estimate the project's budget, resource needs, </a:t>
            </a:r>
            <a:r>
              <a:rPr lang="en-IN" sz="1300" dirty="0" smtClean="0">
                <a:effectLst/>
                <a:latin typeface="Segoe UI Semibold" panose="020B0702040204020203" pitchFamily="34" charset="0"/>
                <a:ea typeface="Calibri" panose="020F0502020204030204" pitchFamily="34" charset="0"/>
                <a:cs typeface="Mangal" panose="02040503050203030202" pitchFamily="18" charset="0"/>
              </a:rPr>
              <a:t>software license.</a:t>
            </a:r>
          </a:p>
        </p:txBody>
      </p:sp>
    </p:spTree>
    <p:extLst>
      <p:ext uri="{BB962C8B-B14F-4D97-AF65-F5344CB8AC3E}">
        <p14:creationId xmlns:p14="http://schemas.microsoft.com/office/powerpoint/2010/main" val="38527149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FAD2-F91E-6939-5F8A-E54D85559445}"/>
              </a:ext>
            </a:extLst>
          </p:cNvPr>
          <p:cNvSpPr>
            <a:spLocks noGrp="1"/>
          </p:cNvSpPr>
          <p:nvPr>
            <p:ph type="title"/>
          </p:nvPr>
        </p:nvSpPr>
        <p:spPr/>
        <p:txBody>
          <a:bodyPr/>
          <a:lstStyle/>
          <a:p>
            <a:r>
              <a:rPr lang="en-IN" dirty="0"/>
              <a:t>Methodology/ Planning of work</a:t>
            </a:r>
            <a:br>
              <a:rPr lang="en-IN" dirty="0"/>
            </a:br>
            <a:r>
              <a:rPr lang="en-IN" sz="2000" dirty="0"/>
              <a:t/>
            </a:r>
            <a:br>
              <a:rPr lang="en-IN" sz="2000" dirty="0"/>
            </a:br>
            <a:r>
              <a:rPr lang="en-IN" sz="2000" dirty="0"/>
              <a:t>Methodology</a:t>
            </a:r>
            <a:endParaRPr lang="en-IN" dirty="0"/>
          </a:p>
        </p:txBody>
      </p:sp>
      <p:sp>
        <p:nvSpPr>
          <p:cNvPr id="3" name="Content Placeholder 2">
            <a:extLst>
              <a:ext uri="{FF2B5EF4-FFF2-40B4-BE49-F238E27FC236}">
                <a16:creationId xmlns:a16="http://schemas.microsoft.com/office/drawing/2014/main" id="{F5E1ABFF-CC2F-2CAB-7278-19D5E2E1E8E5}"/>
              </a:ext>
            </a:extLst>
          </p:cNvPr>
          <p:cNvSpPr>
            <a:spLocks noGrp="1"/>
          </p:cNvSpPr>
          <p:nvPr>
            <p:ph idx="1"/>
          </p:nvPr>
        </p:nvSpPr>
        <p:spPr/>
        <p:txBody>
          <a:bodyPr/>
          <a:lstStyle/>
          <a:p>
            <a:pPr>
              <a:buFont typeface="Wingdings" panose="05000000000000000000" pitchFamily="2" charset="2"/>
              <a:buChar char="§"/>
            </a:pPr>
            <a:r>
              <a:rPr lang="en-US" sz="1800" b="1" dirty="0">
                <a:cs typeface="Times New Roman" panose="02020603050405020304" pitchFamily="18" charset="0"/>
              </a:rPr>
              <a:t>Project Scope</a:t>
            </a:r>
          </a:p>
          <a:p>
            <a:pPr>
              <a:buFont typeface="Wingdings" panose="05000000000000000000" pitchFamily="2" charset="2"/>
              <a:buChar char="§"/>
            </a:pPr>
            <a:r>
              <a:rPr lang="en-US" sz="1800" b="1" dirty="0">
                <a:cs typeface="Times New Roman" panose="02020603050405020304" pitchFamily="18" charset="0"/>
              </a:rPr>
              <a:t>Data storing</a:t>
            </a:r>
          </a:p>
          <a:p>
            <a:pPr>
              <a:buFont typeface="Wingdings" panose="05000000000000000000" pitchFamily="2" charset="2"/>
              <a:buChar char="§"/>
            </a:pPr>
            <a:r>
              <a:rPr lang="en-US" sz="1800" b="1" dirty="0">
                <a:cs typeface="Times New Roman" panose="02020603050405020304" pitchFamily="18" charset="0"/>
              </a:rPr>
              <a:t>Data cleaning</a:t>
            </a:r>
          </a:p>
          <a:p>
            <a:pPr>
              <a:buFont typeface="Wingdings" panose="05000000000000000000" pitchFamily="2" charset="2"/>
              <a:buChar char="§"/>
            </a:pPr>
            <a:r>
              <a:rPr lang="en-US" sz="1800" b="1" dirty="0">
                <a:cs typeface="Times New Roman" panose="02020603050405020304" pitchFamily="18" charset="0"/>
              </a:rPr>
              <a:t>Data Transforming</a:t>
            </a:r>
          </a:p>
          <a:p>
            <a:pPr>
              <a:buFont typeface="Wingdings" panose="05000000000000000000" pitchFamily="2" charset="2"/>
              <a:buChar char="§"/>
            </a:pPr>
            <a:r>
              <a:rPr lang="en-US" b="1" dirty="0">
                <a:cs typeface="Times New Roman" panose="02020603050405020304" pitchFamily="18" charset="0"/>
              </a:rPr>
              <a:t>Dashboard Design</a:t>
            </a:r>
            <a:endParaRPr lang="en-US" sz="1800" b="1" dirty="0">
              <a:cs typeface="Times New Roman" panose="02020603050405020304" pitchFamily="18" charset="0"/>
            </a:endParaRPr>
          </a:p>
        </p:txBody>
      </p:sp>
      <p:pic>
        <p:nvPicPr>
          <p:cNvPr id="4" name="Picture 3">
            <a:extLst>
              <a:ext uri="{FF2B5EF4-FFF2-40B4-BE49-F238E27FC236}">
                <a16:creationId xmlns:a16="http://schemas.microsoft.com/office/drawing/2014/main" id="{C25FE74D-6940-4952-2034-D9FDA7814E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0456" y="2160588"/>
            <a:ext cx="5216190" cy="3736629"/>
          </a:xfrm>
          <a:prstGeom prst="rect">
            <a:avLst/>
          </a:prstGeom>
        </p:spPr>
      </p:pic>
    </p:spTree>
    <p:extLst>
      <p:ext uri="{BB962C8B-B14F-4D97-AF65-F5344CB8AC3E}">
        <p14:creationId xmlns:p14="http://schemas.microsoft.com/office/powerpoint/2010/main" val="276790864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196</TotalTime>
  <Words>615</Words>
  <Application>Microsoft Office PowerPoint</Application>
  <PresentationFormat>Widescreen</PresentationFormat>
  <Paragraphs>159</Paragraphs>
  <Slides>15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vt:i4>
      </vt:variant>
    </vt:vector>
  </HeadingPairs>
  <TitlesOfParts>
    <vt:vector size="28" baseType="lpstr">
      <vt:lpstr>Anton</vt:lpstr>
      <vt:lpstr>Arial</vt:lpstr>
      <vt:lpstr>Bernard MT Condensed</vt:lpstr>
      <vt:lpstr>Calibri</vt:lpstr>
      <vt:lpstr>Lato Black</vt:lpstr>
      <vt:lpstr>Mangal</vt:lpstr>
      <vt:lpstr>Segoe UI Semibold</vt:lpstr>
      <vt:lpstr>Symbol</vt:lpstr>
      <vt:lpstr>Times New Roman</vt:lpstr>
      <vt:lpstr>Trebuchet MS</vt:lpstr>
      <vt:lpstr>Wingdings</vt:lpstr>
      <vt:lpstr>Wingdings 3</vt:lpstr>
      <vt:lpstr>Facet</vt:lpstr>
      <vt:lpstr>PowerPoint Presentation</vt:lpstr>
      <vt:lpstr>PowerPoint Presentation</vt:lpstr>
      <vt:lpstr>Abstract</vt:lpstr>
      <vt:lpstr>Introduction</vt:lpstr>
      <vt:lpstr>Rationale</vt:lpstr>
      <vt:lpstr>Objective</vt:lpstr>
      <vt:lpstr>Literature Review</vt:lpstr>
      <vt:lpstr>Feasibility Study</vt:lpstr>
      <vt:lpstr>Methodology/ Planning of work  Methodology</vt:lpstr>
      <vt:lpstr>Planning of Work</vt:lpstr>
      <vt:lpstr>Facilities required for proposed work</vt:lpstr>
      <vt:lpstr>Expected Outcomes</vt:lpstr>
      <vt:lpstr>References</vt:lpstr>
      <vt:lpstr>Project Planning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Revati Borgave</dc:creator>
  <cp:lastModifiedBy>Admin</cp:lastModifiedBy>
  <cp:revision>6</cp:revision>
  <dcterms:created xsi:type="dcterms:W3CDTF">2023-09-29T16:03:15Z</dcterms:created>
  <dcterms:modified xsi:type="dcterms:W3CDTF">2023-09-30T07:45:55Z</dcterms:modified>
</cp:coreProperties>
</file>