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9" r:id="rId2"/>
    <p:sldId id="257" r:id="rId3"/>
    <p:sldId id="275" r:id="rId4"/>
    <p:sldId id="260" r:id="rId5"/>
    <p:sldId id="274" r:id="rId6"/>
    <p:sldId id="261" r:id="rId7"/>
    <p:sldId id="273" r:id="rId8"/>
    <p:sldId id="263" r:id="rId9"/>
    <p:sldId id="276" r:id="rId10"/>
    <p:sldId id="278" r:id="rId11"/>
    <p:sldId id="280" r:id="rId12"/>
    <p:sldId id="281" r:id="rId13"/>
    <p:sldId id="282" r:id="rId14"/>
    <p:sldId id="264" r:id="rId15"/>
    <p:sldId id="267" r:id="rId16"/>
    <p:sldId id="268" r:id="rId17"/>
    <p:sldId id="269" r:id="rId18"/>
    <p:sldId id="277" r:id="rId19"/>
    <p:sldId id="272"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5B5943-7042-45C6-8E28-D8CF77DB655A}"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302469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B5943-7042-45C6-8E28-D8CF77DB655A}"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332935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B5943-7042-45C6-8E28-D8CF77DB655A}"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153950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5B5943-7042-45C6-8E28-D8CF77DB655A}"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38738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B5943-7042-45C6-8E28-D8CF77DB655A}"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1189613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5B5943-7042-45C6-8E28-D8CF77DB655A}"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80018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5B5943-7042-45C6-8E28-D8CF77DB655A}"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358894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5B5943-7042-45C6-8E28-D8CF77DB655A}"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217775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B5943-7042-45C6-8E28-D8CF77DB655A}"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96365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B5943-7042-45C6-8E28-D8CF77DB655A}"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152833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B5943-7042-45C6-8E28-D8CF77DB655A}"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55188-3CC5-402F-8D71-CBAC2CBC1FE4}" type="slidenum">
              <a:rPr lang="en-US" smtClean="0"/>
              <a:pPr/>
              <a:t>‹#›</a:t>
            </a:fld>
            <a:endParaRPr lang="en-US"/>
          </a:p>
        </p:txBody>
      </p:sp>
    </p:spTree>
    <p:extLst>
      <p:ext uri="{BB962C8B-B14F-4D97-AF65-F5344CB8AC3E}">
        <p14:creationId xmlns:p14="http://schemas.microsoft.com/office/powerpoint/2010/main" val="2872086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B5943-7042-45C6-8E28-D8CF77DB655A}"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55188-3CC5-402F-8D71-CBAC2CBC1FE4}" type="slidenum">
              <a:rPr lang="en-US" smtClean="0"/>
              <a:pPr/>
              <a:t>‹#›</a:t>
            </a:fld>
            <a:endParaRPr lang="en-US"/>
          </a:p>
        </p:txBody>
      </p:sp>
    </p:spTree>
    <p:extLst>
      <p:ext uri="{BB962C8B-B14F-4D97-AF65-F5344CB8AC3E}">
        <p14:creationId xmlns:p14="http://schemas.microsoft.com/office/powerpoint/2010/main" val="175528678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_DJPRrFQXI&amp;t=339s" TargetMode="External"/><Relationship Id="rId2" Type="http://schemas.openxmlformats.org/officeDocument/2006/relationships/hyperlink" Target="https://learn.microsoft.com/en-us/training/modules/introduction-power-bi/"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029200"/>
          </a:xfrm>
        </p:spPr>
        <p:txBody>
          <a:bodyPr>
            <a:normAutofit/>
          </a:bodyPr>
          <a:lstStyle/>
          <a:p>
            <a:pPr algn="ctr"/>
            <a:r>
              <a:rPr lang="en-US" sz="3200" b="1" cap="all" dirty="0">
                <a:ln w="9000" cmpd="sng">
                  <a:solidFill>
                    <a:schemeClr val="accent4">
                      <a:shade val="50000"/>
                      <a:satMod val="120000"/>
                    </a:schemeClr>
                  </a:solidFill>
                  <a:prstDash val="solid"/>
                </a:ln>
                <a:solidFill>
                  <a:schemeClr val="accent4">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WELCOME TO </a:t>
            </a:r>
            <a:r>
              <a:rPr lang="en-IN" sz="3200" b="1" cap="all" dirty="0">
                <a:ln w="9000" cmpd="sng">
                  <a:solidFill>
                    <a:schemeClr val="accent4">
                      <a:shade val="50000"/>
                      <a:satMod val="120000"/>
                    </a:schemeClr>
                  </a:solidFill>
                  <a:prstDash val="solid"/>
                </a:ln>
                <a:solidFill>
                  <a:schemeClr val="accent4">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Final Year B. Tech Project </a:t>
            </a:r>
            <a:endParaRPr lang="en-US" sz="3200" b="1" cap="all" dirty="0">
              <a:ln w="9000" cmpd="sng">
                <a:solidFill>
                  <a:schemeClr val="accent4">
                    <a:shade val="50000"/>
                    <a:satMod val="120000"/>
                  </a:schemeClr>
                </a:solidFill>
                <a:prstDash val="solid"/>
              </a:ln>
              <a:solidFill>
                <a:schemeClr val="accent4">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7047239F-E53C-2576-7147-BFFF14A0BD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131545"/>
            <a:ext cx="2837086" cy="1817508"/>
          </a:xfrm>
          <a:prstGeom prst="rect">
            <a:avLst/>
          </a:prstGeom>
        </p:spPr>
      </p:pic>
      <p:pic>
        <p:nvPicPr>
          <p:cNvPr id="4" name="Picture 3">
            <a:extLst>
              <a:ext uri="{FF2B5EF4-FFF2-40B4-BE49-F238E27FC236}">
                <a16:creationId xmlns:a16="http://schemas.microsoft.com/office/drawing/2014/main" id="{2A0D2DDC-48BB-E544-7AB8-048EE933A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469" y="3483998"/>
            <a:ext cx="3511062" cy="3511062"/>
          </a:xfrm>
          <a:prstGeom prst="rect">
            <a:avLst/>
          </a:prstGeom>
        </p:spPr>
      </p:pic>
      <p:pic>
        <p:nvPicPr>
          <p:cNvPr id="5" name="Picture 4">
            <a:extLst>
              <a:ext uri="{FF2B5EF4-FFF2-40B4-BE49-F238E27FC236}">
                <a16:creationId xmlns:a16="http://schemas.microsoft.com/office/drawing/2014/main" id="{8FAB7C64-B095-6F8A-F2DD-06F82B5C1E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271" y="131545"/>
            <a:ext cx="2667000" cy="26457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Lato Black" panose="020F0502020204030203" pitchFamily="34" charset="0"/>
                <a:ea typeface="Lato Black" panose="020F0502020204030203" pitchFamily="34" charset="0"/>
                <a:cs typeface="Lato Black" panose="020F0502020204030203" pitchFamily="34" charset="0"/>
              </a:rPr>
              <a:t>SNAPSHOTS</a:t>
            </a:r>
          </a:p>
        </p:txBody>
      </p:sp>
      <p:pic>
        <p:nvPicPr>
          <p:cNvPr id="3" name="Picture 2">
            <a:extLst>
              <a:ext uri="{FF2B5EF4-FFF2-40B4-BE49-F238E27FC236}">
                <a16:creationId xmlns:a16="http://schemas.microsoft.com/office/drawing/2014/main" id="{F1DE19AD-F98E-92B7-4862-80F2391F1A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38099"/>
            <a:ext cx="2209800" cy="1143001"/>
          </a:xfrm>
          <a:prstGeom prst="rect">
            <a:avLst/>
          </a:prstGeom>
        </p:spPr>
      </p:pic>
      <p:pic>
        <p:nvPicPr>
          <p:cNvPr id="7" name="Content Placeholder 6">
            <a:extLst>
              <a:ext uri="{FF2B5EF4-FFF2-40B4-BE49-F238E27FC236}">
                <a16:creationId xmlns:a16="http://schemas.microsoft.com/office/drawing/2014/main" id="{48D0D321-564F-7B02-F333-A26F78731471}"/>
              </a:ext>
            </a:extLst>
          </p:cNvPr>
          <p:cNvPicPr>
            <a:picLocks noGrp="1" noChangeAspect="1"/>
          </p:cNvPicPr>
          <p:nvPr>
            <p:ph idx="1"/>
          </p:nvPr>
        </p:nvPicPr>
        <p:blipFill>
          <a:blip r:embed="rId3"/>
          <a:stretch>
            <a:fillRect/>
          </a:stretch>
        </p:blipFill>
        <p:spPr>
          <a:xfrm>
            <a:off x="457200" y="1661513"/>
            <a:ext cx="8229600" cy="4403337"/>
          </a:xfrm>
        </p:spPr>
      </p:pic>
    </p:spTree>
    <p:extLst>
      <p:ext uri="{BB962C8B-B14F-4D97-AF65-F5344CB8AC3E}">
        <p14:creationId xmlns:p14="http://schemas.microsoft.com/office/powerpoint/2010/main" val="347789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CA71-0954-B9C1-936D-12B7A99E5826}"/>
              </a:ext>
            </a:extLst>
          </p:cNvPr>
          <p:cNvSpPr>
            <a:spLocks noGrp="1"/>
          </p:cNvSpPr>
          <p:nvPr>
            <p:ph type="title"/>
          </p:nvPr>
        </p:nvSpPr>
        <p:spPr>
          <a:xfrm>
            <a:off x="1447800" y="2057400"/>
            <a:ext cx="5943600" cy="1143000"/>
          </a:xfrm>
        </p:spPr>
        <p:txBody>
          <a:bodyPr/>
          <a:lstStyle/>
          <a:p>
            <a:endParaRPr lang="en-IN" dirty="0"/>
          </a:p>
        </p:txBody>
      </p:sp>
      <p:pic>
        <p:nvPicPr>
          <p:cNvPr id="5" name="Content Placeholder 4">
            <a:extLst>
              <a:ext uri="{FF2B5EF4-FFF2-40B4-BE49-F238E27FC236}">
                <a16:creationId xmlns:a16="http://schemas.microsoft.com/office/drawing/2014/main" id="{330E077B-06DB-336A-06DC-E28E591AAA61}"/>
              </a:ext>
            </a:extLst>
          </p:cNvPr>
          <p:cNvPicPr>
            <a:picLocks noGrp="1" noChangeAspect="1"/>
          </p:cNvPicPr>
          <p:nvPr>
            <p:ph idx="1"/>
          </p:nvPr>
        </p:nvPicPr>
        <p:blipFill>
          <a:blip r:embed="rId2"/>
          <a:stretch>
            <a:fillRect/>
          </a:stretch>
        </p:blipFill>
        <p:spPr>
          <a:xfrm>
            <a:off x="762000" y="1066800"/>
            <a:ext cx="7772400" cy="4438650"/>
          </a:xfrm>
        </p:spPr>
      </p:pic>
    </p:spTree>
    <p:extLst>
      <p:ext uri="{BB962C8B-B14F-4D97-AF65-F5344CB8AC3E}">
        <p14:creationId xmlns:p14="http://schemas.microsoft.com/office/powerpoint/2010/main" val="177243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859CE-3D34-3DAA-7867-F4FC3881F63A}"/>
              </a:ext>
            </a:extLst>
          </p:cNvPr>
          <p:cNvPicPr>
            <a:picLocks noChangeAspect="1"/>
          </p:cNvPicPr>
          <p:nvPr/>
        </p:nvPicPr>
        <p:blipFill>
          <a:blip r:embed="rId2"/>
          <a:stretch>
            <a:fillRect/>
          </a:stretch>
        </p:blipFill>
        <p:spPr>
          <a:xfrm>
            <a:off x="659240" y="0"/>
            <a:ext cx="7825519" cy="6858000"/>
          </a:xfrm>
          <a:prstGeom prst="rect">
            <a:avLst/>
          </a:prstGeom>
        </p:spPr>
      </p:pic>
    </p:spTree>
    <p:extLst>
      <p:ext uri="{BB962C8B-B14F-4D97-AF65-F5344CB8AC3E}">
        <p14:creationId xmlns:p14="http://schemas.microsoft.com/office/powerpoint/2010/main" val="192572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68479D-6837-A5C2-9F69-387649B2ED5E}"/>
              </a:ext>
            </a:extLst>
          </p:cNvPr>
          <p:cNvPicPr>
            <a:picLocks noChangeAspect="1"/>
          </p:cNvPicPr>
          <p:nvPr/>
        </p:nvPicPr>
        <p:blipFill>
          <a:blip r:embed="rId2"/>
          <a:stretch>
            <a:fillRect/>
          </a:stretch>
        </p:blipFill>
        <p:spPr>
          <a:xfrm>
            <a:off x="676275" y="23812"/>
            <a:ext cx="7791450" cy="6810375"/>
          </a:xfrm>
          <a:prstGeom prst="rect">
            <a:avLst/>
          </a:prstGeom>
        </p:spPr>
      </p:pic>
    </p:spTree>
    <p:extLst>
      <p:ext uri="{BB962C8B-B14F-4D97-AF65-F5344CB8AC3E}">
        <p14:creationId xmlns:p14="http://schemas.microsoft.com/office/powerpoint/2010/main" val="589352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Lato Black" panose="020F0502020204030203" pitchFamily="34" charset="0"/>
                <a:ea typeface="Lato Black" panose="020F0502020204030203" pitchFamily="34" charset="0"/>
                <a:cs typeface="Lato Black" panose="020F0502020204030203" pitchFamily="34" charset="0"/>
              </a:rPr>
              <a:t>REQUIREMENTS</a:t>
            </a:r>
          </a:p>
        </p:txBody>
      </p:sp>
      <p:sp>
        <p:nvSpPr>
          <p:cNvPr id="3" name="Content Placeholder 2"/>
          <p:cNvSpPr>
            <a:spLocks noGrp="1"/>
          </p:cNvSpPr>
          <p:nvPr>
            <p:ph idx="1"/>
          </p:nvPr>
        </p:nvSpPr>
        <p:spPr>
          <a:xfrm>
            <a:off x="609600" y="1828800"/>
            <a:ext cx="8229600" cy="4525963"/>
          </a:xfrm>
        </p:spPr>
        <p:txBody>
          <a:bodyPr>
            <a:normAutofit/>
          </a:bodyPr>
          <a:lstStyle/>
          <a:p>
            <a:r>
              <a:rPr lang="en-US" sz="1600" b="1" dirty="0">
                <a:latin typeface="Segoe UI Semibold" panose="020B0702040204020203" pitchFamily="34" charset="0"/>
                <a:cs typeface="Segoe UI Semibold" panose="020B0702040204020203" pitchFamily="34" charset="0"/>
              </a:rPr>
              <a:t>Hardware Requirement:</a:t>
            </a:r>
          </a:p>
          <a:p>
            <a:pPr>
              <a:buFont typeface="Wingdings" pitchFamily="2" charset="2"/>
              <a:buChar char="Ø"/>
            </a:pPr>
            <a:r>
              <a:rPr lang="en-US" sz="1600" dirty="0">
                <a:latin typeface="Segoe UI Semibold" panose="020B0702040204020203" pitchFamily="34" charset="0"/>
                <a:cs typeface="Segoe UI Semibold" panose="020B0702040204020203" pitchFamily="34" charset="0"/>
              </a:rPr>
              <a:t>Processor :      Intel core i3</a:t>
            </a:r>
          </a:p>
          <a:p>
            <a:pPr>
              <a:buFont typeface="Wingdings" pitchFamily="2" charset="2"/>
              <a:buChar char="Ø"/>
            </a:pPr>
            <a:r>
              <a:rPr lang="en-US" sz="1600" dirty="0">
                <a:latin typeface="Segoe UI Semibold" panose="020B0702040204020203" pitchFamily="34" charset="0"/>
                <a:cs typeface="Segoe UI Semibold" panose="020B0702040204020203" pitchFamily="34" charset="0"/>
              </a:rPr>
              <a:t>Hard disk :      Minimum 20GB</a:t>
            </a:r>
          </a:p>
          <a:p>
            <a:pPr>
              <a:buFont typeface="Wingdings" pitchFamily="2" charset="2"/>
              <a:buChar char="Ø"/>
            </a:pPr>
            <a:r>
              <a:rPr lang="en-US" sz="1600" dirty="0">
                <a:latin typeface="Segoe UI Semibold" panose="020B0702040204020203" pitchFamily="34" charset="0"/>
                <a:cs typeface="Segoe UI Semibold" panose="020B0702040204020203" pitchFamily="34" charset="0"/>
              </a:rPr>
              <a:t>RAM        :      Minimum 4GB</a:t>
            </a:r>
          </a:p>
          <a:p>
            <a:pPr marL="0" indent="0">
              <a:buNone/>
            </a:pPr>
            <a:endParaRPr lang="en-US" sz="1600" dirty="0">
              <a:latin typeface="Segoe UI Semibold" panose="020B0702040204020203" pitchFamily="34" charset="0"/>
              <a:cs typeface="Segoe UI Semibold" panose="020B0702040204020203" pitchFamily="34" charset="0"/>
            </a:endParaRPr>
          </a:p>
          <a:p>
            <a:r>
              <a:rPr lang="en-US" sz="1600" b="1" dirty="0">
                <a:latin typeface="Segoe UI Semibold" panose="020B0702040204020203" pitchFamily="34" charset="0"/>
                <a:cs typeface="Segoe UI Semibold" panose="020B0702040204020203" pitchFamily="34" charset="0"/>
              </a:rPr>
              <a:t>Software Requirement :</a:t>
            </a:r>
          </a:p>
          <a:p>
            <a:pPr>
              <a:buFont typeface="Wingdings" pitchFamily="2" charset="2"/>
              <a:buChar char="Ø"/>
            </a:pPr>
            <a:r>
              <a:rPr lang="en-US" sz="1600" dirty="0">
                <a:latin typeface="Segoe UI Semibold" panose="020B0702040204020203" pitchFamily="34" charset="0"/>
                <a:cs typeface="Segoe UI Semibold" panose="020B0702040204020203" pitchFamily="34" charset="0"/>
              </a:rPr>
              <a:t>Operating System:  Windows 8</a:t>
            </a:r>
          </a:p>
          <a:p>
            <a:pPr>
              <a:buFont typeface="Wingdings" pitchFamily="2" charset="2"/>
              <a:buChar char="Ø"/>
            </a:pPr>
            <a:r>
              <a:rPr lang="en-US" sz="1600" dirty="0">
                <a:latin typeface="Segoe UI Semibold" panose="020B0702040204020203" pitchFamily="34" charset="0"/>
                <a:cs typeface="Segoe UI Semibold" panose="020B0702040204020203" pitchFamily="34" charset="0"/>
              </a:rPr>
              <a:t>Dataset Storage: MySQL or SQL Server</a:t>
            </a:r>
          </a:p>
          <a:p>
            <a:pPr>
              <a:buFont typeface="Wingdings" pitchFamily="2" charset="2"/>
              <a:buChar char="Ø"/>
            </a:pPr>
            <a:r>
              <a:rPr lang="en-US" sz="1600" dirty="0">
                <a:latin typeface="Segoe UI Semibold" panose="020B0702040204020203" pitchFamily="34" charset="0"/>
                <a:cs typeface="Segoe UI Semibold" panose="020B0702040204020203" pitchFamily="34" charset="0"/>
              </a:rPr>
              <a:t>BI Tool: Power BI, Power BI Report Services</a:t>
            </a:r>
          </a:p>
          <a:p>
            <a:pPr>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endParaRPr lang="en-US" sz="2200" dirty="0">
              <a:latin typeface="Times New Roman" pitchFamily="18" charset="0"/>
              <a:cs typeface="Times New Roman" pitchFamily="18" charset="0"/>
            </a:endParaRPr>
          </a:p>
          <a:p>
            <a:pPr>
              <a:buFont typeface="Wingdings" pitchFamily="2" charset="2"/>
              <a:buChar char="Ø"/>
            </a:pPr>
            <a:endParaRPr lang="en-US" sz="22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E6694A25-DAD7-2E42-1E9D-F3CC71BD2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7" name="Picture 6">
            <a:extLst>
              <a:ext uri="{FF2B5EF4-FFF2-40B4-BE49-F238E27FC236}">
                <a16:creationId xmlns:a16="http://schemas.microsoft.com/office/drawing/2014/main" id="{6264C8F1-7C8A-4F22-1E91-194B83410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743200"/>
            <a:ext cx="2971800" cy="2971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Lato Black" panose="020F0502020204030203" pitchFamily="34" charset="0"/>
                <a:ea typeface="Lato Black" panose="020F0502020204030203" pitchFamily="34" charset="0"/>
                <a:cs typeface="Lato Black" panose="020F0502020204030203" pitchFamily="34" charset="0"/>
              </a:rPr>
              <a:t>ADVANTAGES </a:t>
            </a:r>
          </a:p>
        </p:txBody>
      </p:sp>
      <p:sp>
        <p:nvSpPr>
          <p:cNvPr id="3" name="Content Placeholder 2"/>
          <p:cNvSpPr>
            <a:spLocks noGrp="1"/>
          </p:cNvSpPr>
          <p:nvPr>
            <p:ph idx="1"/>
          </p:nvPr>
        </p:nvSpPr>
        <p:spPr/>
        <p:txBody>
          <a:bodyPr>
            <a:normAutofit/>
          </a:bodyPr>
          <a:lstStyle/>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Enhanced insights and analysis capabilities</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Real-time access to information for timely decision-making</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Improved efficiency and streamlined processes</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Optimization of operations and resource allocation</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Visual clarity through interactive dashboards</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Promotes collaboration and cross-functional analysis</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Empowers data-driven decision-making for business growth.</a:t>
            </a:r>
          </a:p>
          <a:p>
            <a:pPr marL="0" indent="0">
              <a:buNone/>
            </a:pPr>
            <a:endParaRPr lang="en-US" sz="1600" dirty="0">
              <a:latin typeface="Segoe UI Semibold" panose="020B0702040204020203" pitchFamily="34" charset="0"/>
              <a:cs typeface="Segoe UI Semibold" panose="020B0702040204020203" pitchFamily="34" charset="0"/>
            </a:endParaRPr>
          </a:p>
          <a:p>
            <a:endParaRPr lang="en-US"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E608D93-EC60-BAFE-4880-148966440D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5" name="Picture 4">
            <a:extLst>
              <a:ext uri="{FF2B5EF4-FFF2-40B4-BE49-F238E27FC236}">
                <a16:creationId xmlns:a16="http://schemas.microsoft.com/office/drawing/2014/main" id="{5068AE35-FF7B-CD0B-5D14-55C5C4287F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4814767"/>
            <a:ext cx="1980732" cy="196498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Lato Black" panose="020F0502020204030203" pitchFamily="34" charset="0"/>
                <a:ea typeface="Lato Black" panose="020F0502020204030203" pitchFamily="34" charset="0"/>
                <a:cs typeface="Lato Black" panose="020F0502020204030203" pitchFamily="34" charset="0"/>
              </a:rPr>
              <a:t>DISADVANTAGES</a:t>
            </a:r>
          </a:p>
        </p:txBody>
      </p:sp>
      <p:sp>
        <p:nvSpPr>
          <p:cNvPr id="3" name="Content Placeholder 2"/>
          <p:cNvSpPr>
            <a:spLocks noGrp="1"/>
          </p:cNvSpPr>
          <p:nvPr>
            <p:ph idx="1"/>
          </p:nvPr>
        </p:nvSpPr>
        <p:spPr/>
        <p:txBody>
          <a:bodyPr/>
          <a:lstStyle/>
          <a:p>
            <a:endParaRPr lang="en-US" sz="1600" dirty="0">
              <a:latin typeface="Segoe UI Semibold" panose="020B0702040204020203" pitchFamily="34" charset="0"/>
              <a:cs typeface="Segoe UI Semibold" panose="020B0702040204020203" pitchFamily="34" charset="0"/>
            </a:endParaRP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Learning curve for Power BI implementation</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Potential data quality challenges</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Data privacy and security concerns</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Dependency on technology with potential technical issues</a:t>
            </a:r>
          </a:p>
          <a:p>
            <a:pPr algn="l">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Cost implications for implementation and maintenance</a:t>
            </a:r>
          </a:p>
          <a:p>
            <a:pPr marL="0" indent="0">
              <a:buNone/>
            </a:pPr>
            <a:endParaRPr lang="en-US" sz="1600" dirty="0">
              <a:latin typeface="Segoe UI Semibold" panose="020B0702040204020203" pitchFamily="34" charset="0"/>
              <a:cs typeface="Segoe UI Semibold" panose="020B0702040204020203" pitchFamily="34" charset="0"/>
            </a:endParaRPr>
          </a:p>
          <a:p>
            <a:pPr>
              <a:buNone/>
            </a:pPr>
            <a:endParaRPr lang="en-US" sz="24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279C7095-1912-B8CE-9CBD-ECAA8A8677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5" name="Picture 4">
            <a:extLst>
              <a:ext uri="{FF2B5EF4-FFF2-40B4-BE49-F238E27FC236}">
                <a16:creationId xmlns:a16="http://schemas.microsoft.com/office/drawing/2014/main" id="{26FBD5E7-F56A-89A2-B491-32B832B1CF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4814767"/>
            <a:ext cx="1980732" cy="196498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Lato Black" panose="020F0502020204030203" pitchFamily="34" charset="0"/>
                <a:ea typeface="Lato Black" panose="020F0502020204030203" pitchFamily="34" charset="0"/>
                <a:cs typeface="Lato Black" panose="020F0502020204030203" pitchFamily="34" charset="0"/>
              </a:rPr>
              <a:t>FUTURE SCOPE</a:t>
            </a:r>
          </a:p>
        </p:txBody>
      </p:sp>
      <p:sp>
        <p:nvSpPr>
          <p:cNvPr id="3" name="Content Placeholder 2"/>
          <p:cNvSpPr>
            <a:spLocks noGrp="1"/>
          </p:cNvSpPr>
          <p:nvPr>
            <p:ph idx="1"/>
          </p:nvPr>
        </p:nvSpPr>
        <p:spPr/>
        <p:txBody>
          <a:bodyPr/>
          <a:lstStyle/>
          <a:p>
            <a:pPr lvl="1"/>
            <a:endParaRPr lang="en-US" dirty="0">
              <a:latin typeface="Segoe UI Semibold" panose="020B0702040204020203" pitchFamily="34" charset="0"/>
              <a:cs typeface="Segoe UI Semibold" panose="020B0702040204020203" pitchFamily="34" charset="0"/>
            </a:endParaRPr>
          </a:p>
          <a:p>
            <a:pPr>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Advanced predictive analytics for accurate forecasting</a:t>
            </a:r>
          </a:p>
          <a:p>
            <a:pPr>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Real-time data integration for proactive decision-making</a:t>
            </a:r>
          </a:p>
          <a:p>
            <a:pPr>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Personalized marketing and customer segmentation</a:t>
            </a:r>
          </a:p>
          <a:p>
            <a:pPr>
              <a:buFont typeface="Arial" panose="020B0604020202020204" pitchFamily="34" charset="0"/>
              <a:buChar char="•"/>
            </a:pPr>
            <a:r>
              <a:rPr lang="en-US" sz="1600" b="0" i="0" dirty="0">
                <a:effectLst/>
                <a:latin typeface="Segoe UI Semibold" panose="020B0702040204020203" pitchFamily="34" charset="0"/>
                <a:cs typeface="Segoe UI Semibold" panose="020B0702040204020203" pitchFamily="34" charset="0"/>
              </a:rPr>
              <a:t>Supply chain optimization for improved efficiency</a:t>
            </a:r>
          </a:p>
          <a:p>
            <a:endParaRPr lang="en-US" sz="2400" dirty="0"/>
          </a:p>
        </p:txBody>
      </p:sp>
      <p:pic>
        <p:nvPicPr>
          <p:cNvPr id="5" name="Picture 4">
            <a:extLst>
              <a:ext uri="{FF2B5EF4-FFF2-40B4-BE49-F238E27FC236}">
                <a16:creationId xmlns:a16="http://schemas.microsoft.com/office/drawing/2014/main" id="{C860D278-4DBD-DE86-2999-49ED1BD7E1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787" y="846138"/>
            <a:ext cx="2209800" cy="1415653"/>
          </a:xfrm>
          <a:prstGeom prst="rect">
            <a:avLst/>
          </a:prstGeom>
        </p:spPr>
      </p:pic>
      <p:pic>
        <p:nvPicPr>
          <p:cNvPr id="6" name="Picture 5">
            <a:extLst>
              <a:ext uri="{FF2B5EF4-FFF2-40B4-BE49-F238E27FC236}">
                <a16:creationId xmlns:a16="http://schemas.microsoft.com/office/drawing/2014/main" id="{E72854DB-1D99-A920-F33C-07DFAA5C83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4275307"/>
            <a:ext cx="1980732" cy="196498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Lato Black" panose="020F0502020204030203" pitchFamily="34" charset="0"/>
                <a:ea typeface="Lato Black" panose="020F0502020204030203" pitchFamily="34" charset="0"/>
                <a:cs typeface="Lato Black" panose="020F0502020204030203" pitchFamily="34" charset="0"/>
              </a:rPr>
              <a:t>CONCLUSION</a:t>
            </a:r>
          </a:p>
        </p:txBody>
      </p:sp>
      <p:sp>
        <p:nvSpPr>
          <p:cNvPr id="3" name="Content Placeholder 2"/>
          <p:cNvSpPr>
            <a:spLocks noGrp="1"/>
          </p:cNvSpPr>
          <p:nvPr>
            <p:ph idx="1"/>
          </p:nvPr>
        </p:nvSpPr>
        <p:spPr>
          <a:xfrm>
            <a:off x="457200" y="1752600"/>
            <a:ext cx="8229600" cy="4419600"/>
          </a:xfrm>
        </p:spPr>
        <p:txBody>
          <a:bodyPr>
            <a:normAutofit/>
          </a:bodyPr>
          <a:lstStyle/>
          <a:p>
            <a:r>
              <a:rPr lang="en-US" sz="1600" dirty="0">
                <a:solidFill>
                  <a:srgbClr val="000000"/>
                </a:solidFill>
                <a:effectLst/>
                <a:latin typeface="Segoe UI Semibold" panose="020B0702040204020203" pitchFamily="34" charset="0"/>
                <a:ea typeface="Calibri" panose="020F0502020204030204" pitchFamily="34" charset="0"/>
              </a:rPr>
              <a:t>In conclusion, the skateboard company currently faces significant challenges in optimizing sales and minimizing returns due to a lack of data-driven insights and an absence of essential tools like an interactive analytics dashboard. By addressing these issues and implementing a robust data analytics infrastructure, the company can not only identify regional trends but also enhance marketing strategies. These improvements are vital for achieving increased sales and reducing returns, ultimately leading to a more successful and efficient operation</a:t>
            </a:r>
            <a:r>
              <a:rPr lang="en-US" sz="1800" dirty="0">
                <a:solidFill>
                  <a:srgbClr val="000000"/>
                </a:solidFill>
                <a:effectLst/>
                <a:latin typeface="Segoe UI Semibold" panose="020B0702040204020203" pitchFamily="34" charset="0"/>
                <a:ea typeface="Calibri" panose="020F0502020204030204" pitchFamily="34" charset="0"/>
              </a:rPr>
              <a:t>.</a:t>
            </a:r>
            <a:endParaRPr lang="en-US" dirty="0">
              <a:cs typeface="Times New Roman" pitchFamily="18" charset="0"/>
            </a:endParaRPr>
          </a:p>
        </p:txBody>
      </p:sp>
      <p:pic>
        <p:nvPicPr>
          <p:cNvPr id="4" name="Picture 3">
            <a:extLst>
              <a:ext uri="{FF2B5EF4-FFF2-40B4-BE49-F238E27FC236}">
                <a16:creationId xmlns:a16="http://schemas.microsoft.com/office/drawing/2014/main" id="{32495338-7972-3216-7DF2-371CA0C8ED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8" name="Picture 7">
            <a:extLst>
              <a:ext uri="{FF2B5EF4-FFF2-40B4-BE49-F238E27FC236}">
                <a16:creationId xmlns:a16="http://schemas.microsoft.com/office/drawing/2014/main" id="{D4313F21-E2FD-AAEC-ACCE-F91872DFD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4814767"/>
            <a:ext cx="1980732" cy="1964986"/>
          </a:xfrm>
          <a:prstGeom prst="rect">
            <a:avLst/>
          </a:prstGeom>
        </p:spPr>
      </p:pic>
    </p:spTree>
    <p:extLst>
      <p:ext uri="{BB962C8B-B14F-4D97-AF65-F5344CB8AC3E}">
        <p14:creationId xmlns:p14="http://schemas.microsoft.com/office/powerpoint/2010/main" val="364216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Lato Black" panose="020F0502020204030203" pitchFamily="34" charset="0"/>
                <a:ea typeface="Lato Black" panose="020F0502020204030203" pitchFamily="34" charset="0"/>
                <a:cs typeface="Lato Black" panose="020F0502020204030203" pitchFamily="34" charset="0"/>
              </a:rPr>
              <a:t>REFERENCES</a:t>
            </a:r>
            <a:r>
              <a:rPr lang="en-US" b="1" dirty="0">
                <a:latin typeface="Times New Roman" pitchFamily="18" charset="0"/>
                <a:cs typeface="Times New Roman" pitchFamily="18" charset="0"/>
              </a:rPr>
              <a:t> </a:t>
            </a:r>
            <a:endParaRPr lang="en-US" b="1" dirty="0"/>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itchFamily="18" charset="0"/>
              </a:rPr>
              <a:t>Web references:</a:t>
            </a:r>
          </a:p>
          <a:p>
            <a:pPr marL="514350" lvl="0" indent="-514350">
              <a:buFont typeface="+mj-lt"/>
              <a:buAutoNum type="romanLcPeriod"/>
            </a:pPr>
            <a:r>
              <a:rPr lang="en-IN" sz="2200" u="sng" dirty="0">
                <a:latin typeface="Times New Roman" pitchFamily="18" charset="0"/>
                <a:cs typeface="Times New Roman" pitchFamily="18" charset="0"/>
                <a:hlinkClick r:id="rId2"/>
              </a:rPr>
              <a:t>https://learn.microsoft.com/en-us/training/modules/introduction-power-bi/</a:t>
            </a:r>
            <a:endParaRPr lang="en-IN" sz="2200" u="sng" dirty="0">
              <a:latin typeface="Times New Roman" pitchFamily="18" charset="0"/>
              <a:cs typeface="Times New Roman" pitchFamily="18" charset="0"/>
            </a:endParaRPr>
          </a:p>
          <a:p>
            <a:pPr marL="514350" lvl="0" indent="-514350">
              <a:buFont typeface="+mj-lt"/>
              <a:buAutoNum type="romanLcPeriod"/>
            </a:pPr>
            <a:r>
              <a:rPr lang="en-US" sz="2200" u="sng" dirty="0">
                <a:latin typeface="Times New Roman" pitchFamily="18" charset="0"/>
                <a:cs typeface="Times New Roman" pitchFamily="18" charset="0"/>
                <a:hlinkClick r:id="rId3"/>
              </a:rPr>
              <a:t>https://www.youtube.com/watch?v=-_DJPRrFQXI&amp;t=339s</a:t>
            </a:r>
            <a:endParaRPr lang="en-US" sz="2200" u="sng" dirty="0">
              <a:latin typeface="Times New Roman" pitchFamily="18" charset="0"/>
              <a:cs typeface="Times New Roman" pitchFamily="18" charset="0"/>
            </a:endParaRPr>
          </a:p>
          <a:p>
            <a:pPr marL="0" lvl="0" indent="0">
              <a:buNone/>
            </a:pPr>
            <a:endParaRPr lang="en-US" dirty="0">
              <a:latin typeface="Times New Roman" pitchFamily="18" charset="0"/>
              <a:cs typeface="Times New Roman" pitchFamily="18" charset="0"/>
            </a:endParaRPr>
          </a:p>
          <a:p>
            <a:pPr marL="0" indent="0">
              <a:buNone/>
            </a:pPr>
            <a:endParaRPr lang="en-US" dirty="0"/>
          </a:p>
        </p:txBody>
      </p:sp>
      <p:pic>
        <p:nvPicPr>
          <p:cNvPr id="4" name="Picture 3">
            <a:extLst>
              <a:ext uri="{FF2B5EF4-FFF2-40B4-BE49-F238E27FC236}">
                <a16:creationId xmlns:a16="http://schemas.microsoft.com/office/drawing/2014/main" id="{9CE0F9F2-83C4-62DE-0159-4320D7FE88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5" name="Picture 4">
            <a:extLst>
              <a:ext uri="{FF2B5EF4-FFF2-40B4-BE49-F238E27FC236}">
                <a16:creationId xmlns:a16="http://schemas.microsoft.com/office/drawing/2014/main" id="{1AC0A532-FBB0-CF29-D307-782757F136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4814767"/>
            <a:ext cx="1980732" cy="19649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2380488"/>
          </a:xfrm>
        </p:spPr>
        <p:txBody>
          <a:bodyPr>
            <a:noAutofit/>
          </a:bodyPr>
          <a:lstStyle/>
          <a:p>
            <a:pPr algn="ctr"/>
            <a:r>
              <a:rPr lang="en-US" sz="2800" dirty="0">
                <a:solidFill>
                  <a:srgbClr val="FF0000"/>
                </a:solidFill>
                <a:latin typeface="Times New Roman" pitchFamily="18" charset="0"/>
                <a:cs typeface="Times New Roman" pitchFamily="18" charset="0"/>
              </a:rPr>
              <a:t>SANT GAJANAN MAHARAJ COLLEGE OF ENGINEERING</a:t>
            </a:r>
            <a:br>
              <a:rPr lang="en-US" sz="2800" dirty="0">
                <a:solidFill>
                  <a:srgbClr val="FF0000"/>
                </a:solidFill>
                <a:latin typeface="Times New Roman" pitchFamily="18" charset="0"/>
                <a:cs typeface="Times New Roman" pitchFamily="18" charset="0"/>
              </a:rPr>
            </a:br>
            <a:r>
              <a:rPr lang="en-US" sz="2400" dirty="0">
                <a:latin typeface="Times New Roman" pitchFamily="18" charset="0"/>
                <a:cs typeface="Times New Roman" pitchFamily="18" charset="0"/>
              </a:rPr>
              <a:t>MAHAGAON, SITE-CHINCHEWADI</a:t>
            </a:r>
          </a:p>
        </p:txBody>
      </p:sp>
      <p:sp>
        <p:nvSpPr>
          <p:cNvPr id="3" name="Content Placeholder 2"/>
          <p:cNvSpPr>
            <a:spLocks noGrp="1"/>
          </p:cNvSpPr>
          <p:nvPr>
            <p:ph idx="1"/>
          </p:nvPr>
        </p:nvSpPr>
        <p:spPr>
          <a:xfrm>
            <a:off x="-7362" y="0"/>
            <a:ext cx="9151362" cy="6857998"/>
          </a:xfrm>
          <a:ln>
            <a:solidFill>
              <a:schemeClr val="accent1"/>
            </a:solidFill>
          </a:ln>
        </p:spPr>
        <p:txBody>
          <a:bodyPr/>
          <a:lstStyle/>
          <a:p>
            <a:pPr marL="0" lvl="2" indent="0" algn="ctr">
              <a:buNone/>
            </a:pPr>
            <a:r>
              <a:rPr lang="en-US" dirty="0">
                <a:latin typeface="Times New Roman" pitchFamily="18" charset="0"/>
                <a:cs typeface="Times New Roman" pitchFamily="18" charset="0"/>
              </a:rPr>
              <a:t>   </a:t>
            </a:r>
          </a:p>
          <a:p>
            <a:pPr marL="0" lvl="2" indent="0" algn="ctr">
              <a:buNone/>
            </a:pPr>
            <a:endParaRPr lang="en-US" dirty="0">
              <a:latin typeface="Times New Roman" pitchFamily="18" charset="0"/>
              <a:cs typeface="Times New Roman" pitchFamily="18" charset="0"/>
            </a:endParaRPr>
          </a:p>
          <a:p>
            <a:pPr marL="0" lvl="2" indent="0" algn="ctr">
              <a:buNone/>
            </a:pPr>
            <a:endParaRPr lang="en-US" dirty="0">
              <a:latin typeface="Times New Roman" pitchFamily="18" charset="0"/>
              <a:cs typeface="Times New Roman" pitchFamily="18" charset="0"/>
            </a:endParaRPr>
          </a:p>
          <a:p>
            <a:pPr marL="0" lvl="2" indent="0" algn="ctr">
              <a:buNone/>
            </a:pPr>
            <a:endParaRPr lang="en-US" dirty="0">
              <a:latin typeface="Times New Roman" pitchFamily="18" charset="0"/>
              <a:cs typeface="Times New Roman" pitchFamily="18" charset="0"/>
            </a:endParaRPr>
          </a:p>
          <a:p>
            <a:pPr marL="0" lvl="2" indent="0" algn="ctr">
              <a:buNone/>
            </a:pPr>
            <a:r>
              <a:rPr lang="en-US" dirty="0">
                <a:latin typeface="Times New Roman" pitchFamily="18" charset="0"/>
                <a:cs typeface="Times New Roman" pitchFamily="18" charset="0"/>
              </a:rPr>
              <a:t>Department of Computer Science and Engineering</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lgn="ctr">
              <a:buNone/>
            </a:pPr>
            <a:r>
              <a:rPr lang="en-US" sz="1600" dirty="0">
                <a:latin typeface="Times New Roman" pitchFamily="18" charset="0"/>
                <a:cs typeface="Times New Roman" pitchFamily="18" charset="0"/>
              </a:rPr>
              <a:t>PROJECT TITLE : </a:t>
            </a:r>
            <a:r>
              <a:rPr lang="en-US" sz="1600" dirty="0">
                <a:solidFill>
                  <a:srgbClr val="0070C0"/>
                </a:solidFill>
                <a:latin typeface="Times New Roman" pitchFamily="18" charset="0"/>
                <a:cs typeface="Times New Roman" pitchFamily="18" charset="0"/>
              </a:rPr>
              <a:t>“</a:t>
            </a:r>
            <a:r>
              <a:rPr lang="en-IN" sz="1600" dirty="0">
                <a:solidFill>
                  <a:srgbClr val="ED7D31"/>
                </a:solidFill>
                <a:effectLst/>
                <a:latin typeface="Segoe UI Semibold" panose="020B0702040204020203" pitchFamily="34" charset="0"/>
                <a:ea typeface="Calibri" panose="020F0502020204030204" pitchFamily="34" charset="0"/>
              </a:rPr>
              <a:t>Uncovering Industrial Trends By </a:t>
            </a:r>
            <a:r>
              <a:rPr lang="en-IN" sz="1600" dirty="0" err="1">
                <a:solidFill>
                  <a:srgbClr val="ED7D31"/>
                </a:solidFill>
                <a:effectLst/>
                <a:latin typeface="Segoe UI Semibold" panose="020B0702040204020203" pitchFamily="34" charset="0"/>
                <a:ea typeface="Calibri" panose="020F0502020204030204" pitchFamily="34" charset="0"/>
              </a:rPr>
              <a:t>Analyzing</a:t>
            </a:r>
            <a:r>
              <a:rPr lang="en-IN" sz="1600" dirty="0">
                <a:solidFill>
                  <a:srgbClr val="ED7D31"/>
                </a:solidFill>
                <a:effectLst/>
                <a:latin typeface="Segoe UI Semibold" panose="020B0702040204020203" pitchFamily="34" charset="0"/>
                <a:ea typeface="Calibri" panose="020F0502020204030204" pitchFamily="34" charset="0"/>
              </a:rPr>
              <a:t> data Using Power BI</a:t>
            </a:r>
            <a:r>
              <a:rPr lang="en-US" sz="1600" dirty="0">
                <a:solidFill>
                  <a:srgbClr val="0070C0"/>
                </a:solidFill>
                <a:latin typeface="Times New Roman" pitchFamily="18" charset="0"/>
                <a:cs typeface="Times New Roman" pitchFamily="18" charset="0"/>
              </a:rPr>
              <a:t>”</a:t>
            </a:r>
          </a:p>
          <a:p>
            <a:pPr marL="0" indent="0" algn="ctr">
              <a:buNone/>
            </a:pPr>
            <a:r>
              <a:rPr lang="en-US" sz="2000" dirty="0">
                <a:latin typeface="Times New Roman" pitchFamily="18" charset="0"/>
                <a:cs typeface="Times New Roman" pitchFamily="18" charset="0"/>
              </a:rPr>
              <a:t>Guided By:-</a:t>
            </a:r>
            <a:r>
              <a:rPr lang="en-IN" sz="2000" dirty="0">
                <a:latin typeface="Times New Roman" pitchFamily="18" charset="0"/>
                <a:cs typeface="Times New Roman" pitchFamily="18" charset="0"/>
              </a:rPr>
              <a:t>Asst. Prof. S. G. Swami</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Group Members:</a:t>
            </a:r>
          </a:p>
          <a:p>
            <a:pPr>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877531513"/>
              </p:ext>
            </p:extLst>
          </p:nvPr>
        </p:nvGraphicFramePr>
        <p:xfrm>
          <a:off x="2029691" y="3733800"/>
          <a:ext cx="5867400" cy="2743200"/>
        </p:xfrm>
        <a:graphic>
          <a:graphicData uri="http://schemas.openxmlformats.org/drawingml/2006/table">
            <a:tbl>
              <a:tblPr firstRow="1" bandRow="1">
                <a:tableStyleId>{5C22544A-7EE6-4342-B048-85BDC9FD1C3A}</a:tableStyleId>
              </a:tblPr>
              <a:tblGrid>
                <a:gridCol w="1713110">
                  <a:extLst>
                    <a:ext uri="{9D8B030D-6E8A-4147-A177-3AD203B41FA5}">
                      <a16:colId xmlns:a16="http://schemas.microsoft.com/office/drawing/2014/main" val="20000"/>
                    </a:ext>
                  </a:extLst>
                </a:gridCol>
                <a:gridCol w="278269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tblGrid>
              <a:tr h="457200">
                <a:tc>
                  <a:txBody>
                    <a:bodyPr/>
                    <a:lstStyle/>
                    <a:p>
                      <a:pPr algn="ctr"/>
                      <a:r>
                        <a:rPr lang="en-US" sz="1600" dirty="0">
                          <a:latin typeface="Times New Roman" panose="02020603050405020304" pitchFamily="18" charset="0"/>
                          <a:cs typeface="Times New Roman" panose="02020603050405020304" pitchFamily="18" charset="0"/>
                        </a:rPr>
                        <a:t>Roll No.</a:t>
                      </a:r>
                    </a:p>
                  </a:txBody>
                  <a:tcPr/>
                </a:tc>
                <a:tc>
                  <a:txBody>
                    <a:bodyPr/>
                    <a:lstStyle/>
                    <a:p>
                      <a:pPr algn="ctr"/>
                      <a:r>
                        <a:rPr lang="en-US" sz="1600" dirty="0">
                          <a:latin typeface="Times New Roman" panose="02020603050405020304" pitchFamily="18" charset="0"/>
                          <a:cs typeface="Times New Roman" panose="02020603050405020304" pitchFamily="18" charset="0"/>
                        </a:rPr>
                        <a:t>NAME</a:t>
                      </a:r>
                    </a:p>
                  </a:txBody>
                  <a:tcPr/>
                </a:tc>
                <a:tc>
                  <a:txBody>
                    <a:bodyPr/>
                    <a:lstStyle/>
                    <a:p>
                      <a:pPr algn="ctr"/>
                      <a:r>
                        <a:rPr lang="en-US" sz="1600" dirty="0">
                          <a:latin typeface="Times New Roman" panose="02020603050405020304" pitchFamily="18" charset="0"/>
                          <a:cs typeface="Times New Roman" panose="02020603050405020304" pitchFamily="18" charset="0"/>
                        </a:rPr>
                        <a:t>PRN No</a:t>
                      </a:r>
                    </a:p>
                  </a:txBody>
                  <a:tcPr/>
                </a:tc>
                <a:extLst>
                  <a:ext uri="{0D108BD9-81ED-4DB2-BD59-A6C34878D82A}">
                    <a16:rowId xmlns:a16="http://schemas.microsoft.com/office/drawing/2014/main" val="10000"/>
                  </a:ext>
                </a:extLst>
              </a:tr>
              <a:tr h="533400">
                <a:tc>
                  <a:txBody>
                    <a:bodyPr/>
                    <a:lstStyle/>
                    <a:p>
                      <a:r>
                        <a:rPr lang="en-US" sz="1600" dirty="0">
                          <a:latin typeface="Times New Roman" panose="02020603050405020304" pitchFamily="18" charset="0"/>
                          <a:cs typeface="Times New Roman" panose="02020603050405020304" pitchFamily="18" charset="0"/>
                        </a:rPr>
                        <a:t>42</a:t>
                      </a:r>
                    </a:p>
                  </a:txBody>
                  <a:tcPr/>
                </a:tc>
                <a:tc>
                  <a:txBody>
                    <a:bodyPr/>
                    <a:lstStyle/>
                    <a:p>
                      <a:pPr>
                        <a:lnSpc>
                          <a:spcPct val="107000"/>
                        </a:lnSpc>
                        <a:spcAft>
                          <a:spcPts val="800"/>
                        </a:spcAft>
                      </a:pPr>
                      <a:r>
                        <a:rPr lang="en-IN" sz="1600" dirty="0">
                          <a:effectLst/>
                        </a:rPr>
                        <a:t>Borgave Revati Sanjay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2020076665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001"/>
                  </a:ext>
                </a:extLst>
              </a:tr>
              <a:tr h="533400">
                <a:tc>
                  <a:txBody>
                    <a:bodyPr/>
                    <a:lstStyle/>
                    <a:p>
                      <a:r>
                        <a:rPr lang="en-US" sz="1600" dirty="0">
                          <a:latin typeface="Times New Roman" panose="02020603050405020304" pitchFamily="18" charset="0"/>
                          <a:cs typeface="Times New Roman" panose="02020603050405020304" pitchFamily="18" charset="0"/>
                        </a:rPr>
                        <a:t>43</a:t>
                      </a:r>
                    </a:p>
                  </a:txBody>
                  <a:tcPr/>
                </a:tc>
                <a:tc>
                  <a:txBody>
                    <a:bodyPr/>
                    <a:lstStyle/>
                    <a:p>
                      <a:pPr>
                        <a:lnSpc>
                          <a:spcPct val="107000"/>
                        </a:lnSpc>
                        <a:spcAft>
                          <a:spcPts val="800"/>
                        </a:spcAft>
                      </a:pPr>
                      <a:r>
                        <a:rPr lang="en-IN" sz="1600" dirty="0">
                          <a:effectLst/>
                        </a:rPr>
                        <a:t>Patil Devendra Sunil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a:effectLst/>
                        </a:rPr>
                        <a:t>2020081860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002"/>
                  </a:ext>
                </a:extLst>
              </a:tr>
              <a:tr h="609600">
                <a:tc>
                  <a:txBody>
                    <a:bodyPr/>
                    <a:lstStyle/>
                    <a:p>
                      <a:r>
                        <a:rPr lang="en-US" sz="1600" dirty="0">
                          <a:latin typeface="Times New Roman" panose="02020603050405020304" pitchFamily="18" charset="0"/>
                          <a:cs typeface="Times New Roman" panose="02020603050405020304" pitchFamily="18" charset="0"/>
                        </a:rPr>
                        <a:t>44</a:t>
                      </a:r>
                    </a:p>
                  </a:txBody>
                  <a:tcPr/>
                </a:tc>
                <a:tc>
                  <a:txBody>
                    <a:bodyPr/>
                    <a:lstStyle/>
                    <a:p>
                      <a:pPr>
                        <a:lnSpc>
                          <a:spcPct val="107000"/>
                        </a:lnSpc>
                        <a:spcAft>
                          <a:spcPts val="800"/>
                        </a:spcAft>
                      </a:pPr>
                      <a:r>
                        <a:rPr lang="en-IN" sz="1600" dirty="0">
                          <a:effectLst/>
                        </a:rPr>
                        <a:t>Sutar Abhishek Rajaram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2021076912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003"/>
                  </a:ext>
                </a:extLst>
              </a:tr>
              <a:tr h="609600">
                <a:tc>
                  <a:txBody>
                    <a:bodyPr/>
                    <a:lstStyle/>
                    <a:p>
                      <a:r>
                        <a:rPr lang="en-US" sz="1600" dirty="0">
                          <a:latin typeface="Times New Roman" panose="02020603050405020304" pitchFamily="18" charset="0"/>
                          <a:cs typeface="Times New Roman" panose="02020603050405020304" pitchFamily="18" charset="0"/>
                        </a:rPr>
                        <a:t>45</a:t>
                      </a:r>
                    </a:p>
                  </a:txBody>
                  <a:tcPr/>
                </a:tc>
                <a:tc>
                  <a:txBody>
                    <a:bodyPr/>
                    <a:lstStyle/>
                    <a:p>
                      <a:pPr>
                        <a:lnSpc>
                          <a:spcPct val="107000"/>
                        </a:lnSpc>
                        <a:spcAft>
                          <a:spcPts val="800"/>
                        </a:spcAft>
                      </a:pPr>
                      <a:r>
                        <a:rPr lang="en-IN" sz="1600" dirty="0" err="1">
                          <a:effectLst/>
                        </a:rPr>
                        <a:t>Goilkar</a:t>
                      </a:r>
                      <a:r>
                        <a:rPr lang="en-IN" sz="1600" dirty="0">
                          <a:effectLst/>
                        </a:rPr>
                        <a:t> Rohan Ravindra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2020080792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0004"/>
                  </a:ext>
                </a:extLst>
              </a:tr>
            </a:tbl>
          </a:graphicData>
        </a:graphic>
      </p:graphicFrame>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27709" y="885309"/>
            <a:ext cx="1495425" cy="1018309"/>
          </a:xfrm>
          <a:prstGeom prst="rect">
            <a:avLst/>
          </a:prstGeom>
        </p:spPr>
      </p:pic>
      <p:pic>
        <p:nvPicPr>
          <p:cNvPr id="7" name="Picture 6" descr="CSE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0164" y="913018"/>
            <a:ext cx="1219200" cy="104688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600200"/>
          </a:xfrm>
        </p:spPr>
        <p:txBody>
          <a:bodyPr>
            <a:normAutofit/>
          </a:bodyPr>
          <a:lstStyle/>
          <a:p>
            <a:pPr algn="ct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THANK YOU!</a:t>
            </a:r>
          </a:p>
        </p:txBody>
      </p:sp>
      <p:sp>
        <p:nvSpPr>
          <p:cNvPr id="3" name="TextBox 2"/>
          <p:cNvSpPr txBox="1"/>
          <p:nvPr/>
        </p:nvSpPr>
        <p:spPr>
          <a:xfrm>
            <a:off x="838200" y="3352800"/>
            <a:ext cx="7467600" cy="2585323"/>
          </a:xfrm>
          <a:prstGeom prst="rect">
            <a:avLst/>
          </a:prstGeom>
          <a:noFill/>
        </p:spPr>
        <p:txBody>
          <a:bodyPr wrap="square" rtlCol="0">
            <a:spAutoFit/>
            <a:scene3d>
              <a:camera prst="orthographicFront"/>
              <a:lightRig rig="threePt" dir="t"/>
            </a:scene3d>
            <a:sp3d extrusionH="57150">
              <a:bevelT w="57150" h="38100" prst="hardEdge"/>
            </a:sp3d>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ANY QUESTIONS?</a:t>
            </a:r>
          </a:p>
          <a:p>
            <a:pPr algn="ctr"/>
            <a:endPar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Times New Roman" pitchFamily="18" charset="0"/>
              <a:cs typeface="Times New Roman" pitchFamily="18" charset="0"/>
            </a:endParaRPr>
          </a:p>
          <a:p>
            <a:pPr algn="ctr"/>
            <a:endPar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F571E0A2-42D4-0B5F-6D2B-D44AFFD1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814767"/>
            <a:ext cx="1980732" cy="1964986"/>
          </a:xfrm>
          <a:prstGeom prst="rect">
            <a:avLst/>
          </a:prstGeom>
        </p:spPr>
      </p:pic>
      <p:pic>
        <p:nvPicPr>
          <p:cNvPr id="5" name="Picture 4">
            <a:extLst>
              <a:ext uri="{FF2B5EF4-FFF2-40B4-BE49-F238E27FC236}">
                <a16:creationId xmlns:a16="http://schemas.microsoft.com/office/drawing/2014/main" id="{882E6E8F-B7BA-3CEB-1675-674E542FA1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Lato Black" panose="020F0502020204030203" pitchFamily="34" charset="0"/>
                <a:ea typeface="Lato Black" panose="020F0502020204030203" pitchFamily="34" charset="0"/>
                <a:cs typeface="Lato Black" panose="020F0502020204030203" pitchFamily="34" charset="0"/>
              </a:rPr>
              <a:t>INDEX</a:t>
            </a:r>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v"/>
            </a:pPr>
            <a:r>
              <a:rPr lang="en-US" sz="3800" dirty="0">
                <a:latin typeface="Segoe UI Semibold" panose="020B0702040204020203" pitchFamily="34" charset="0"/>
                <a:cs typeface="Segoe UI Semibold" panose="020B0702040204020203" pitchFamily="34" charset="0"/>
              </a:rPr>
              <a:t>Introduction</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Objectives</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Existing System</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Proposed System</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Proposed Work</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Flowchart</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Snapshots</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Requirements</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Advantages</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Disadvantages</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Future Work</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Conclusion</a:t>
            </a:r>
          </a:p>
          <a:p>
            <a:pPr>
              <a:buFont typeface="Wingdings" pitchFamily="2" charset="2"/>
              <a:buChar char="v"/>
            </a:pPr>
            <a:r>
              <a:rPr lang="en-US" sz="3800" dirty="0">
                <a:latin typeface="Segoe UI Semibold" panose="020B0702040204020203" pitchFamily="34" charset="0"/>
                <a:cs typeface="Segoe UI Semibold" panose="020B0702040204020203" pitchFamily="34" charset="0"/>
              </a:rPr>
              <a:t>References</a:t>
            </a:r>
          </a:p>
          <a:p>
            <a:endParaRPr lang="en-US" dirty="0">
              <a:latin typeface="Segoe UI Semibold" panose="020B0702040204020203" pitchFamily="34" charset="0"/>
              <a:cs typeface="Segoe UI Semibold" panose="020B0702040204020203" pitchFamily="34" charset="0"/>
            </a:endParaRPr>
          </a:p>
          <a:p>
            <a:endParaRPr lang="en-US" dirty="0">
              <a:latin typeface="Segoe UI Semibold" panose="020B0702040204020203" pitchFamily="34" charset="0"/>
              <a:cs typeface="Segoe UI Semibold" panose="020B0702040204020203" pitchFamily="34" charset="0"/>
            </a:endParaRPr>
          </a:p>
          <a:p>
            <a:endParaRPr lang="en-US" dirty="0">
              <a:latin typeface="Segoe UI Semibold" panose="020B0702040204020203" pitchFamily="34" charset="0"/>
              <a:cs typeface="Segoe UI Semibold" panose="020B0702040204020203" pitchFamily="34" charset="0"/>
            </a:endParaRPr>
          </a:p>
          <a:p>
            <a:endParaRPr lang="en-US" dirty="0">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8B91629D-1CD7-D669-3E73-EE9CF24ED0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6932" y="1425012"/>
            <a:ext cx="2209800" cy="1415653"/>
          </a:xfrm>
          <a:prstGeom prst="rect">
            <a:avLst/>
          </a:prstGeom>
        </p:spPr>
      </p:pic>
      <p:pic>
        <p:nvPicPr>
          <p:cNvPr id="5" name="Picture 4">
            <a:extLst>
              <a:ext uri="{FF2B5EF4-FFF2-40B4-BE49-F238E27FC236}">
                <a16:creationId xmlns:a16="http://schemas.microsoft.com/office/drawing/2014/main" id="{2660EBF5-8F98-15CD-CA75-AEAA8385FD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00" y="3853349"/>
            <a:ext cx="1980732" cy="1964986"/>
          </a:xfrm>
          <a:prstGeom prst="rect">
            <a:avLst/>
          </a:prstGeom>
        </p:spPr>
      </p:pic>
    </p:spTree>
    <p:extLst>
      <p:ext uri="{BB962C8B-B14F-4D97-AF65-F5344CB8AC3E}">
        <p14:creationId xmlns:p14="http://schemas.microsoft.com/office/powerpoint/2010/main" val="137860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Lato Black" panose="020F0502020204030203" pitchFamily="34" charset="0"/>
                <a:ea typeface="Lato Black" panose="020F0502020204030203" pitchFamily="34" charset="0"/>
                <a:cs typeface="Lato Black" panose="020F0502020204030203" pitchFamily="34" charset="0"/>
              </a:rPr>
              <a:t>INTRODUCTION</a:t>
            </a:r>
          </a:p>
        </p:txBody>
      </p:sp>
      <p:sp>
        <p:nvSpPr>
          <p:cNvPr id="3" name="Content Placeholder 2"/>
          <p:cNvSpPr>
            <a:spLocks noGrp="1"/>
          </p:cNvSpPr>
          <p:nvPr>
            <p:ph idx="1"/>
          </p:nvPr>
        </p:nvSpPr>
        <p:spPr>
          <a:xfrm>
            <a:off x="457200" y="1447800"/>
            <a:ext cx="8229600" cy="4678363"/>
          </a:xfrm>
        </p:spPr>
        <p:txBody>
          <a:bodyPr/>
          <a:lstStyle/>
          <a:p>
            <a:pPr marL="0" indent="0">
              <a:buNone/>
            </a:pPr>
            <a:endParaRPr lang="en-US" dirty="0"/>
          </a:p>
          <a:p>
            <a:pPr algn="just">
              <a:lnSpc>
                <a:spcPct val="150000"/>
              </a:lnSpc>
              <a:spcBef>
                <a:spcPts val="0"/>
              </a:spcBef>
              <a:spcAft>
                <a:spcPts val="800"/>
              </a:spcAft>
            </a:pPr>
            <a:r>
              <a:rPr lang="en-US" sz="1600" dirty="0">
                <a:latin typeface="Segoe UI Semibold" panose="020B0702040204020203" pitchFamily="34" charset="0"/>
              </a:rPr>
              <a:t>We're diving into a project to boost sales and smart decision-making for skateboard company. </a:t>
            </a:r>
          </a:p>
          <a:p>
            <a:pPr algn="just">
              <a:lnSpc>
                <a:spcPct val="150000"/>
              </a:lnSpc>
              <a:spcAft>
                <a:spcPts val="800"/>
              </a:spcAft>
            </a:pPr>
            <a:r>
              <a:rPr lang="en-US" sz="1600" dirty="0">
                <a:latin typeface="Segoe UI Semibold" panose="020B0702040204020203" pitchFamily="34" charset="0"/>
              </a:rPr>
              <a:t>Using a cool tool called Power BI, we'll look at company’s sales numbers, who's buying our boards, and how our marketing is doing. </a:t>
            </a:r>
          </a:p>
          <a:p>
            <a:pPr algn="just">
              <a:lnSpc>
                <a:spcPct val="150000"/>
              </a:lnSpc>
              <a:spcAft>
                <a:spcPts val="800"/>
              </a:spcAft>
            </a:pPr>
            <a:r>
              <a:rPr lang="en-US" sz="1600" dirty="0">
                <a:latin typeface="Segoe UI Semibold" panose="020B0702040204020203" pitchFamily="34" charset="0"/>
              </a:rPr>
              <a:t>The idea is to create dashboards that show us the important stuff in a clear and simple way. This way, we can make smarter choices, find out what our customers really like, and keep our skateboards rolling off the shelves!</a:t>
            </a:r>
            <a:endParaRPr lang="en-IN" sz="1600" dirty="0">
              <a:latin typeface="Segoe UI Semibold" panose="020B0702040204020203" pitchFamily="34" charset="0"/>
            </a:endParaRPr>
          </a:p>
          <a:p>
            <a:endParaRPr lang="en-US" sz="4000" dirty="0">
              <a:cs typeface="Times New Roman" panose="02020603050405020304" pitchFamily="18" charset="0"/>
            </a:endParaRPr>
          </a:p>
        </p:txBody>
      </p:sp>
      <p:pic>
        <p:nvPicPr>
          <p:cNvPr id="6" name="Picture 5">
            <a:extLst>
              <a:ext uri="{FF2B5EF4-FFF2-40B4-BE49-F238E27FC236}">
                <a16:creationId xmlns:a16="http://schemas.microsoft.com/office/drawing/2014/main" id="{501C4785-46E5-A444-8696-1274C1DB9D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7" name="Picture 6">
            <a:extLst>
              <a:ext uri="{FF2B5EF4-FFF2-40B4-BE49-F238E27FC236}">
                <a16:creationId xmlns:a16="http://schemas.microsoft.com/office/drawing/2014/main" id="{495CB965-633C-281D-590E-BB675A911F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4814767"/>
            <a:ext cx="1980732" cy="19649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Lato Black" panose="020F0502020204030203" pitchFamily="34" charset="0"/>
                <a:ea typeface="Lato Black" panose="020F0502020204030203" pitchFamily="34" charset="0"/>
                <a:cs typeface="Lato Black" panose="020F0502020204030203" pitchFamily="34" charset="0"/>
              </a:rPr>
              <a:t>OBJECTIVES</a:t>
            </a:r>
            <a:endParaRPr lang="en-IN" sz="3600" b="1" dirty="0">
              <a:latin typeface="Lato Black" panose="020F0502020204030203" pitchFamily="34" charset="0"/>
              <a:ea typeface="Lato Black" panose="020F0502020204030203" pitchFamily="34" charset="0"/>
              <a:cs typeface="Lato Black" panose="020F0502020204030203" pitchFamily="34" charset="0"/>
            </a:endParaRPr>
          </a:p>
        </p:txBody>
      </p:sp>
      <p:sp>
        <p:nvSpPr>
          <p:cNvPr id="3" name="Content Placeholder 2"/>
          <p:cNvSpPr>
            <a:spLocks noGrp="1"/>
          </p:cNvSpPr>
          <p:nvPr>
            <p:ph idx="1"/>
          </p:nvPr>
        </p:nvSpPr>
        <p:spPr/>
        <p:txBody>
          <a:bodyPr/>
          <a:lstStyle/>
          <a:p>
            <a:pPr>
              <a:buFont typeface="Wingdings" pitchFamily="2" charset="2"/>
              <a:buChar char="Ø"/>
            </a:pPr>
            <a:r>
              <a:rPr lang="en-US" sz="1600" dirty="0">
                <a:latin typeface="Segoe UI Semibold" panose="020B0702040204020203" pitchFamily="34" charset="0"/>
              </a:rPr>
              <a:t>The main objectives behind this project are as follows</a:t>
            </a:r>
            <a:r>
              <a:rPr lang="en-US" sz="2400" dirty="0">
                <a:latin typeface="Times New Roman" pitchFamily="18" charset="0"/>
                <a:cs typeface="Times New Roman" pitchFamily="18" charset="0"/>
              </a:rPr>
              <a:t>:</a:t>
            </a:r>
          </a:p>
          <a:p>
            <a:pPr marL="0" indent="0">
              <a:buNone/>
            </a:pPr>
            <a:endParaRPr lang="en-US" sz="1600" dirty="0">
              <a:latin typeface="Segoe UI Semibold" panose="020B0702040204020203" pitchFamily="34" charset="0"/>
            </a:endParaRPr>
          </a:p>
          <a:p>
            <a:pPr algn="l">
              <a:buFont typeface="Arial" panose="020B0604020202020204" pitchFamily="34" charset="0"/>
              <a:buChar char="•"/>
            </a:pPr>
            <a:r>
              <a:rPr lang="en-IN" sz="1600" dirty="0">
                <a:latin typeface="Segoe UI Semibold" panose="020B0702040204020203" pitchFamily="34" charset="0"/>
              </a:rPr>
              <a:t>Identify sales trends and patterns</a:t>
            </a:r>
          </a:p>
          <a:p>
            <a:r>
              <a:rPr lang="en-IN" sz="1600" dirty="0">
                <a:latin typeface="Segoe UI Semibold" panose="020B0702040204020203" pitchFamily="34" charset="0"/>
              </a:rPr>
              <a:t>Minimize returns and improve product quality.</a:t>
            </a:r>
          </a:p>
          <a:p>
            <a:r>
              <a:rPr lang="en-IN" sz="1600" dirty="0">
                <a:latin typeface="Segoe UI Semibold" panose="020B0702040204020203" pitchFamily="34" charset="0"/>
              </a:rPr>
              <a:t>Understand customer preferences and behaviours</a:t>
            </a:r>
          </a:p>
          <a:p>
            <a:pPr algn="l">
              <a:buFont typeface="Arial" panose="020B0604020202020204" pitchFamily="34" charset="0"/>
              <a:buChar char="•"/>
            </a:pPr>
            <a:r>
              <a:rPr lang="en-IN" sz="1600" dirty="0">
                <a:latin typeface="Segoe UI Semibold" panose="020B0702040204020203" pitchFamily="34" charset="0"/>
              </a:rPr>
              <a:t>Optimize inventory management</a:t>
            </a:r>
          </a:p>
          <a:p>
            <a:pPr algn="l">
              <a:buFont typeface="Arial" panose="020B0604020202020204" pitchFamily="34" charset="0"/>
              <a:buChar char="•"/>
            </a:pPr>
            <a:r>
              <a:rPr lang="en-IN" sz="1600" dirty="0">
                <a:latin typeface="Segoe UI Semibold" panose="020B0702040204020203" pitchFamily="34" charset="0"/>
              </a:rPr>
              <a:t>Identify profitable product categories</a:t>
            </a:r>
          </a:p>
          <a:p>
            <a:pPr algn="l">
              <a:buFont typeface="Arial" panose="020B0604020202020204" pitchFamily="34" charset="0"/>
              <a:buChar char="•"/>
            </a:pPr>
            <a:r>
              <a:rPr lang="en-IN" sz="1600" dirty="0">
                <a:latin typeface="Segoe UI Semibold" panose="020B0702040204020203" pitchFamily="34" charset="0"/>
              </a:rPr>
              <a:t>Enhance operational efficiency</a:t>
            </a:r>
          </a:p>
          <a:p>
            <a:pPr algn="l">
              <a:buFont typeface="Arial" panose="020B0604020202020204" pitchFamily="34" charset="0"/>
              <a:buChar char="•"/>
            </a:pPr>
            <a:r>
              <a:rPr lang="en-IN" sz="1600" dirty="0">
                <a:latin typeface="Segoe UI Semibold" panose="020B0702040204020203" pitchFamily="34" charset="0"/>
              </a:rPr>
              <a:t>Develop interactive dashboards for real-time insights</a:t>
            </a:r>
          </a:p>
          <a:p>
            <a:pPr algn="l">
              <a:buFont typeface="Arial" panose="020B0604020202020204" pitchFamily="34" charset="0"/>
              <a:buChar char="•"/>
            </a:pPr>
            <a:r>
              <a:rPr lang="en-IN" sz="1600" dirty="0">
                <a:latin typeface="Segoe UI Semibold" panose="020B0702040204020203" pitchFamily="34" charset="0"/>
              </a:rPr>
              <a:t>Enable data-driven decision-making</a:t>
            </a:r>
            <a:endParaRPr lang="en-US" sz="1600" dirty="0">
              <a:latin typeface="Segoe UI Semibold" panose="020B0702040204020203" pitchFamily="34" charset="0"/>
            </a:endParaRPr>
          </a:p>
          <a:p>
            <a:pPr marL="514350" indent="-514350">
              <a:buFont typeface="+mj-lt"/>
              <a:buAutoNum type="arabicPeriod"/>
            </a:pPr>
            <a:endParaRPr lang="en-US" dirty="0">
              <a:latin typeface="Times New Roman" pitchFamily="18" charset="0"/>
              <a:cs typeface="Times New Roman" pitchFamily="18" charset="0"/>
            </a:endParaRPr>
          </a:p>
          <a:p>
            <a:endParaRPr lang="en-IN" dirty="0"/>
          </a:p>
        </p:txBody>
      </p:sp>
      <p:pic>
        <p:nvPicPr>
          <p:cNvPr id="4" name="Picture 3">
            <a:extLst>
              <a:ext uri="{FF2B5EF4-FFF2-40B4-BE49-F238E27FC236}">
                <a16:creationId xmlns:a16="http://schemas.microsoft.com/office/drawing/2014/main" id="{6E2E0A98-27B5-9325-CAA4-5CB305A7AC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4" y="-5013"/>
            <a:ext cx="2209800" cy="1415653"/>
          </a:xfrm>
          <a:prstGeom prst="rect">
            <a:avLst/>
          </a:prstGeom>
        </p:spPr>
      </p:pic>
      <p:pic>
        <p:nvPicPr>
          <p:cNvPr id="5" name="Picture 4">
            <a:extLst>
              <a:ext uri="{FF2B5EF4-FFF2-40B4-BE49-F238E27FC236}">
                <a16:creationId xmlns:a16="http://schemas.microsoft.com/office/drawing/2014/main" id="{47CD884F-4BF2-ADDF-F3CA-D55713C8C2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4572000"/>
            <a:ext cx="1980732" cy="1964986"/>
          </a:xfrm>
          <a:prstGeom prst="rect">
            <a:avLst/>
          </a:prstGeom>
        </p:spPr>
      </p:pic>
    </p:spTree>
    <p:extLst>
      <p:ext uri="{BB962C8B-B14F-4D97-AF65-F5344CB8AC3E}">
        <p14:creationId xmlns:p14="http://schemas.microsoft.com/office/powerpoint/2010/main" val="154503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Lato Black" panose="020F0502020204030203" pitchFamily="34" charset="0"/>
                <a:ea typeface="Lato Black" panose="020F0502020204030203" pitchFamily="34" charset="0"/>
                <a:cs typeface="Lato Black" panose="020F0502020204030203" pitchFamily="34" charset="0"/>
              </a:rPr>
              <a:t>EXISTING SYSTEM</a:t>
            </a:r>
          </a:p>
        </p:txBody>
      </p:sp>
      <p:sp>
        <p:nvSpPr>
          <p:cNvPr id="3" name="Content Placeholder 2"/>
          <p:cNvSpPr>
            <a:spLocks noGrp="1"/>
          </p:cNvSpPr>
          <p:nvPr>
            <p:ph idx="1"/>
          </p:nvPr>
        </p:nvSpPr>
        <p:spPr/>
        <p:txBody>
          <a:bodyPr>
            <a:normAutofit/>
          </a:bodyPr>
          <a:lstStyle/>
          <a:p>
            <a:r>
              <a:rPr lang="en-US" sz="1800" b="0" i="0" dirty="0">
                <a:effectLst/>
              </a:rPr>
              <a:t> </a:t>
            </a:r>
            <a:r>
              <a:rPr lang="en-US" sz="1800" b="0" i="0" dirty="0">
                <a:effectLst/>
                <a:latin typeface="Segoe UI Semibold" panose="020B0702040204020203" pitchFamily="34" charset="0"/>
                <a:cs typeface="Segoe UI Semibold" panose="020B0702040204020203" pitchFamily="34" charset="0"/>
              </a:rPr>
              <a:t>Lack of data analytics infrastructure.</a:t>
            </a:r>
          </a:p>
          <a:p>
            <a:r>
              <a:rPr lang="en-US" sz="1800" b="0" i="0" dirty="0">
                <a:effectLst/>
                <a:latin typeface="Segoe UI Semibold" panose="020B0702040204020203" pitchFamily="34" charset="0"/>
                <a:cs typeface="Segoe UI Semibold" panose="020B0702040204020203" pitchFamily="34" charset="0"/>
              </a:rPr>
              <a:t> Reliance on manual methods to track sales and returns.</a:t>
            </a:r>
          </a:p>
          <a:p>
            <a:r>
              <a:rPr lang="en-US" sz="1800" b="0" i="0" dirty="0">
                <a:effectLst/>
                <a:latin typeface="Segoe UI Semibold" panose="020B0702040204020203" pitchFamily="34" charset="0"/>
                <a:cs typeface="Segoe UI Semibold" panose="020B0702040204020203" pitchFamily="34" charset="0"/>
              </a:rPr>
              <a:t> Inability to identify regional trends efficiently</a:t>
            </a:r>
          </a:p>
          <a:p>
            <a:r>
              <a:rPr lang="en-US" sz="1800" b="0" i="0" dirty="0">
                <a:effectLst/>
                <a:latin typeface="Segoe UI Semibold" panose="020B0702040204020203" pitchFamily="34" charset="0"/>
                <a:cs typeface="Segoe UI Semibold" panose="020B0702040204020203" pitchFamily="34" charset="0"/>
              </a:rPr>
              <a:t> Challenges in optimizing sales and minimizing returns due to a lack of data-          driven insights</a:t>
            </a:r>
          </a:p>
          <a:p>
            <a:r>
              <a:rPr lang="en-US" sz="1800" b="0" i="0" dirty="0">
                <a:effectLst/>
                <a:latin typeface="Segoe UI Semibold" panose="020B0702040204020203" pitchFamily="34" charset="0"/>
                <a:cs typeface="Segoe UI Semibold" panose="020B0702040204020203" pitchFamily="34" charset="0"/>
              </a:rPr>
              <a:t> Marketing strategies are not effectively enhanced</a:t>
            </a:r>
          </a:p>
          <a:p>
            <a:r>
              <a:rPr lang="en-US" sz="1800" b="0" i="0" dirty="0">
                <a:effectLst/>
                <a:latin typeface="Segoe UI Semibold" panose="020B0702040204020203" pitchFamily="34" charset="0"/>
                <a:cs typeface="Segoe UI Semibold" panose="020B0702040204020203" pitchFamily="34" charset="0"/>
              </a:rPr>
              <a:t> Current system limitations result in difficulties in increasing sales and reducing returns</a:t>
            </a:r>
          </a:p>
        </p:txBody>
      </p:sp>
      <p:pic>
        <p:nvPicPr>
          <p:cNvPr id="4" name="Picture 3">
            <a:extLst>
              <a:ext uri="{FF2B5EF4-FFF2-40B4-BE49-F238E27FC236}">
                <a16:creationId xmlns:a16="http://schemas.microsoft.com/office/drawing/2014/main" id="{14DCB3FC-4E85-BCA7-B019-A113FB78C1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5" name="Picture 4">
            <a:extLst>
              <a:ext uri="{FF2B5EF4-FFF2-40B4-BE49-F238E27FC236}">
                <a16:creationId xmlns:a16="http://schemas.microsoft.com/office/drawing/2014/main" id="{2DF9E7EA-F75C-AD02-1A32-67280B34A5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23" y="4572000"/>
            <a:ext cx="1980732" cy="19649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Lato Black" panose="020F0502020204030203" pitchFamily="34" charset="0"/>
                <a:ea typeface="Lato Black" panose="020F0502020204030203" pitchFamily="34" charset="0"/>
                <a:cs typeface="Lato Black" panose="020F0502020204030203" pitchFamily="34" charset="0"/>
              </a:rPr>
              <a:t>PROPOSED SYSTEM</a:t>
            </a:r>
          </a:p>
        </p:txBody>
      </p:sp>
      <p:sp>
        <p:nvSpPr>
          <p:cNvPr id="3" name="Content Placeholder 2"/>
          <p:cNvSpPr>
            <a:spLocks noGrp="1"/>
          </p:cNvSpPr>
          <p:nvPr>
            <p:ph idx="1"/>
          </p:nvPr>
        </p:nvSpPr>
        <p:spPr>
          <a:xfrm>
            <a:off x="457200" y="1568054"/>
            <a:ext cx="8229600" cy="4070746"/>
          </a:xfrm>
        </p:spPr>
        <p:txBody>
          <a:bodyPr>
            <a:normAutofit/>
          </a:bodyPr>
          <a:lstStyle/>
          <a:p>
            <a:pPr>
              <a:buFont typeface="Wingdings" pitchFamily="2" charset="2"/>
              <a:buChar char="Ø"/>
            </a:pPr>
            <a:r>
              <a:rPr lang="en-US" sz="1800" dirty="0">
                <a:latin typeface="Segoe UI Semibold" panose="020B0702040204020203" pitchFamily="34" charset="0"/>
                <a:cs typeface="Segoe UI Semibold" panose="020B0702040204020203" pitchFamily="34" charset="0"/>
              </a:rPr>
              <a:t>The proposed system utilizes Power BI to enhance data analysis capabilities at the boost sales and smart decision-making for skateboard company. </a:t>
            </a:r>
          </a:p>
          <a:p>
            <a:pPr>
              <a:buFont typeface="Wingdings" pitchFamily="2" charset="2"/>
              <a:buChar char="Ø"/>
            </a:pPr>
            <a:r>
              <a:rPr lang="en-US" sz="1800" dirty="0">
                <a:latin typeface="Segoe UI Semibold" panose="020B0702040204020203" pitchFamily="34" charset="0"/>
                <a:cs typeface="Segoe UI Semibold" panose="020B0702040204020203" pitchFamily="34" charset="0"/>
              </a:rPr>
              <a:t>It involves integrating and transforming data, applying advanced analytics techniques, creating interactive dashboards, automating reporting.</a:t>
            </a:r>
          </a:p>
          <a:p>
            <a:pPr>
              <a:buFont typeface="Wingdings" pitchFamily="2" charset="2"/>
              <a:buChar char="Ø"/>
            </a:pPr>
            <a:r>
              <a:rPr lang="en-US" sz="1800" dirty="0">
                <a:latin typeface="Segoe UI Semibold" panose="020B0702040204020203" pitchFamily="34" charset="0"/>
                <a:cs typeface="Segoe UI Semibold" panose="020B0702040204020203" pitchFamily="34" charset="0"/>
              </a:rPr>
              <a:t> This system aims to provide real-time insights, improve decision-making, optimize operations, and promote a data-driven culture within the organization</a:t>
            </a:r>
            <a:r>
              <a:rPr lang="en-US" sz="1800" b="0" i="0" dirty="0">
                <a:effectLst/>
                <a:latin typeface="Segoe UI Semibold" panose="020B0702040204020203" pitchFamily="34" charset="0"/>
                <a:cs typeface="Segoe UI Semibold" panose="020B0702040204020203" pitchFamily="34" charset="0"/>
              </a:rPr>
              <a:t>.</a:t>
            </a:r>
            <a:endParaRPr lang="en-US" sz="1800" dirty="0">
              <a:latin typeface="Segoe UI Semibold" panose="020B0702040204020203" pitchFamily="34" charset="0"/>
              <a:cs typeface="Segoe UI Semibold" panose="020B0702040204020203" pitchFamily="34" charset="0"/>
            </a:endParaRPr>
          </a:p>
        </p:txBody>
      </p:sp>
      <p:pic>
        <p:nvPicPr>
          <p:cNvPr id="4" name="Picture 3">
            <a:extLst>
              <a:ext uri="{FF2B5EF4-FFF2-40B4-BE49-F238E27FC236}">
                <a16:creationId xmlns:a16="http://schemas.microsoft.com/office/drawing/2014/main" id="{FDE8180B-5321-B807-216B-6DC6811608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5" name="Picture 4">
            <a:extLst>
              <a:ext uri="{FF2B5EF4-FFF2-40B4-BE49-F238E27FC236}">
                <a16:creationId xmlns:a16="http://schemas.microsoft.com/office/drawing/2014/main" id="{6130B057-AE62-16BC-32A0-10E4CCF1F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4275307"/>
            <a:ext cx="1980732" cy="19649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Lato Black" panose="020F0502020204030203" pitchFamily="34" charset="0"/>
                <a:ea typeface="Lato Black" panose="020F0502020204030203" pitchFamily="34" charset="0"/>
                <a:cs typeface="Lato Black" panose="020F0502020204030203" pitchFamily="34" charset="0"/>
              </a:rPr>
              <a:t>PROPOSED WORK</a:t>
            </a:r>
          </a:p>
        </p:txBody>
      </p:sp>
      <p:sp>
        <p:nvSpPr>
          <p:cNvPr id="3" name="Content Placeholder 2"/>
          <p:cNvSpPr>
            <a:spLocks noGrp="1"/>
          </p:cNvSpPr>
          <p:nvPr>
            <p:ph idx="1"/>
          </p:nvPr>
        </p:nvSpPr>
        <p:spPr>
          <a:xfrm>
            <a:off x="151814" y="1879367"/>
            <a:ext cx="8229600" cy="4525963"/>
          </a:xfrm>
        </p:spPr>
        <p:txBody>
          <a:bodyPr>
            <a:normAutofit fontScale="62500" lnSpcReduction="20000"/>
          </a:bodyPr>
          <a:lstStyle/>
          <a:p>
            <a:pPr>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600" b="1" dirty="0">
                <a:latin typeface="Segoe UI Semibold" panose="020B0702040204020203" pitchFamily="34" charset="0"/>
                <a:cs typeface="Segoe UI Semibold" panose="020B0702040204020203" pitchFamily="34" charset="0"/>
              </a:rPr>
              <a:t>Data storing</a:t>
            </a:r>
          </a:p>
          <a:p>
            <a:pPr>
              <a:buFont typeface="Wingdings" panose="05000000000000000000" pitchFamily="2" charset="2"/>
              <a:buChar char="§"/>
            </a:pPr>
            <a:r>
              <a:rPr lang="en-US" sz="2600" b="1" dirty="0">
                <a:latin typeface="Segoe UI Semibold" panose="020B0702040204020203" pitchFamily="34" charset="0"/>
                <a:cs typeface="Segoe UI Semibold" panose="020B0702040204020203" pitchFamily="34" charset="0"/>
              </a:rPr>
              <a:t>Data cleaning</a:t>
            </a:r>
          </a:p>
          <a:p>
            <a:pPr>
              <a:buFont typeface="Wingdings" panose="05000000000000000000" pitchFamily="2" charset="2"/>
              <a:buChar char="§"/>
            </a:pPr>
            <a:r>
              <a:rPr lang="en-US" sz="2600" b="1" dirty="0">
                <a:latin typeface="Segoe UI Semibold" panose="020B0702040204020203" pitchFamily="34" charset="0"/>
                <a:cs typeface="Segoe UI Semibold" panose="020B0702040204020203" pitchFamily="34" charset="0"/>
              </a:rPr>
              <a:t>Data Transforming</a:t>
            </a:r>
          </a:p>
          <a:p>
            <a:pPr>
              <a:buFont typeface="Wingdings" panose="05000000000000000000" pitchFamily="2" charset="2"/>
              <a:buChar char="§"/>
            </a:pPr>
            <a:r>
              <a:rPr lang="en-US" sz="2600" b="1" dirty="0">
                <a:latin typeface="Segoe UI Semibold" panose="020B0702040204020203" pitchFamily="34" charset="0"/>
                <a:cs typeface="Segoe UI Semibold" panose="020B0702040204020203" pitchFamily="34" charset="0"/>
              </a:rPr>
              <a:t>Data-visualization</a:t>
            </a:r>
            <a:r>
              <a:rPr lang="en-US" sz="2600" dirty="0">
                <a:latin typeface="Segoe UI Semibold" panose="020B0702040204020203" pitchFamily="34" charset="0"/>
                <a:cs typeface="Segoe UI Semibold" panose="020B0702040204020203" pitchFamily="34" charset="0"/>
              </a:rPr>
              <a:t>                                     </a:t>
            </a:r>
          </a:p>
          <a:p>
            <a:pPr>
              <a:buNone/>
            </a:pPr>
            <a:r>
              <a:rPr lang="en-US" sz="2600" dirty="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a:t>
            </a:r>
          </a:p>
          <a:p>
            <a:pPr>
              <a:buNone/>
            </a:pP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285D513B-5CD4-8C62-F9C1-53E032539B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5" name="Picture 4">
            <a:extLst>
              <a:ext uri="{FF2B5EF4-FFF2-40B4-BE49-F238E27FC236}">
                <a16:creationId xmlns:a16="http://schemas.microsoft.com/office/drawing/2014/main" id="{76302451-FB4C-C3D6-41F9-B5FC8C242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599" y="1721191"/>
            <a:ext cx="5836613" cy="4181071"/>
          </a:xfrm>
          <a:prstGeom prst="rect">
            <a:avLst/>
          </a:prstGeom>
        </p:spPr>
      </p:pic>
      <p:pic>
        <p:nvPicPr>
          <p:cNvPr id="6" name="Picture 5">
            <a:extLst>
              <a:ext uri="{FF2B5EF4-FFF2-40B4-BE49-F238E27FC236}">
                <a16:creationId xmlns:a16="http://schemas.microsoft.com/office/drawing/2014/main" id="{E6F256DD-4EE8-79E6-CC42-37BBFB0055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4952999"/>
            <a:ext cx="1841391" cy="18267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Lato Black" panose="020F0502020204030203" pitchFamily="34" charset="0"/>
                <a:ea typeface="Lato Black" panose="020F0502020204030203" pitchFamily="34" charset="0"/>
                <a:cs typeface="Lato Black" panose="020F0502020204030203" pitchFamily="34" charset="0"/>
              </a:rPr>
              <a:t>FLOWCHART</a:t>
            </a:r>
          </a:p>
        </p:txBody>
      </p:sp>
      <p:pic>
        <p:nvPicPr>
          <p:cNvPr id="5" name="Content Placeholder 4">
            <a:extLst>
              <a:ext uri="{FF2B5EF4-FFF2-40B4-BE49-F238E27FC236}">
                <a16:creationId xmlns:a16="http://schemas.microsoft.com/office/drawing/2014/main" id="{4F187B55-A17C-AF40-E2E1-3DE82FD88B20}"/>
              </a:ext>
            </a:extLst>
          </p:cNvPr>
          <p:cNvPicPr>
            <a:picLocks noGrp="1" noChangeAspect="1"/>
          </p:cNvPicPr>
          <p:nvPr>
            <p:ph idx="1"/>
          </p:nvPr>
        </p:nvPicPr>
        <p:blipFill>
          <a:blip r:embed="rId2"/>
          <a:stretch>
            <a:fillRect/>
          </a:stretch>
        </p:blipFill>
        <p:spPr>
          <a:xfrm>
            <a:off x="1524000" y="1981200"/>
            <a:ext cx="6376987" cy="3538621"/>
          </a:xfrm>
        </p:spPr>
      </p:pic>
      <p:pic>
        <p:nvPicPr>
          <p:cNvPr id="3" name="Picture 2">
            <a:extLst>
              <a:ext uri="{FF2B5EF4-FFF2-40B4-BE49-F238E27FC236}">
                <a16:creationId xmlns:a16="http://schemas.microsoft.com/office/drawing/2014/main" id="{EDAF8D4E-105E-0F51-E046-5A3DE35917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152400"/>
            <a:ext cx="2209800" cy="1415653"/>
          </a:xfrm>
          <a:prstGeom prst="rect">
            <a:avLst/>
          </a:prstGeom>
        </p:spPr>
      </p:pic>
      <p:pic>
        <p:nvPicPr>
          <p:cNvPr id="4" name="Picture 3">
            <a:extLst>
              <a:ext uri="{FF2B5EF4-FFF2-40B4-BE49-F238E27FC236}">
                <a16:creationId xmlns:a16="http://schemas.microsoft.com/office/drawing/2014/main" id="{E004EF7C-4245-3BDA-C46F-C39D2C9F2A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5181600"/>
            <a:ext cx="1689833" cy="1676400"/>
          </a:xfrm>
          <a:prstGeom prst="rect">
            <a:avLst/>
          </a:prstGeom>
        </p:spPr>
      </p:pic>
    </p:spTree>
    <p:extLst>
      <p:ext uri="{BB962C8B-B14F-4D97-AF65-F5344CB8AC3E}">
        <p14:creationId xmlns:p14="http://schemas.microsoft.com/office/powerpoint/2010/main" val="973958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TotalTime>
  <Words>616</Words>
  <Application>Microsoft Office PowerPoint</Application>
  <PresentationFormat>On-screen Show (4:3)</PresentationFormat>
  <Paragraphs>134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Lato Black</vt:lpstr>
      <vt:lpstr>Mangal</vt:lpstr>
      <vt:lpstr>Segoe UI Semibold</vt:lpstr>
      <vt:lpstr>Times New Roman</vt:lpstr>
      <vt:lpstr>Wingdings</vt:lpstr>
      <vt:lpstr>Office Theme</vt:lpstr>
      <vt:lpstr>WELCOME TO Final Year B. Tech Project </vt:lpstr>
      <vt:lpstr>SANT GAJANAN MAHARAJ COLLEGE OF ENGINEERING MAHAGAON, SITE-CHINCHEWADI</vt:lpstr>
      <vt:lpstr>INDEX</vt:lpstr>
      <vt:lpstr>INTRODUCTION</vt:lpstr>
      <vt:lpstr>OBJECTIVES</vt:lpstr>
      <vt:lpstr>EXISTING SYSTEM</vt:lpstr>
      <vt:lpstr>PROPOSED SYSTEM</vt:lpstr>
      <vt:lpstr>PROPOSED WORK</vt:lpstr>
      <vt:lpstr>FLOWCHART</vt:lpstr>
      <vt:lpstr>SNAPSHOTS</vt:lpstr>
      <vt:lpstr>PowerPoint Presentation</vt:lpstr>
      <vt:lpstr>PowerPoint Presentation</vt:lpstr>
      <vt:lpstr>PowerPoint Presentation</vt:lpstr>
      <vt:lpstr>REQUIREMENTS</vt:lpstr>
      <vt:lpstr>ADVANTAGES </vt:lpstr>
      <vt:lpstr>DISADVANTAGES</vt:lpstr>
      <vt:lpstr>FUTURE SCOPE</vt:lpstr>
      <vt:lpstr>CONCLUSION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acer</dc:creator>
  <cp:lastModifiedBy>Admin</cp:lastModifiedBy>
  <cp:revision>88</cp:revision>
  <dcterms:created xsi:type="dcterms:W3CDTF">2020-03-08T14:09:09Z</dcterms:created>
  <dcterms:modified xsi:type="dcterms:W3CDTF">2023-11-08T17:57:03Z</dcterms:modified>
</cp:coreProperties>
</file>