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varScale="1">
        <p:scale>
          <a:sx n="26" d="100"/>
          <a:sy n="26" d="100"/>
        </p:scale>
        <p:origin x="1205" y="43"/>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4/19/2017</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519325"/>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1" name="Rectangle 33"/>
          <p:cNvSpPr>
            <a:spLocks noChangeArrowheads="1"/>
          </p:cNvSpPr>
          <p:nvPr userDrawn="1"/>
        </p:nvSpPr>
        <p:spPr bwMode="auto">
          <a:xfrm>
            <a:off x="22040397"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2" name="Rectangle 33"/>
          <p:cNvSpPr>
            <a:spLocks noChangeArrowheads="1"/>
          </p:cNvSpPr>
          <p:nvPr userDrawn="1"/>
        </p:nvSpPr>
        <p:spPr bwMode="auto">
          <a:xfrm>
            <a:off x="11363100"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0"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27" name="Rectangle 33"/>
          <p:cNvSpPr>
            <a:spLocks noChangeArrowheads="1"/>
          </p:cNvSpPr>
          <p:nvPr userDrawn="1"/>
        </p:nvSpPr>
        <p:spPr bwMode="auto">
          <a:xfrm>
            <a:off x="8685807" y="3505200"/>
            <a:ext cx="15543610" cy="178308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0" name="Rectangle 33"/>
          <p:cNvSpPr>
            <a:spLocks noChangeArrowheads="1"/>
          </p:cNvSpPr>
          <p:nvPr userDrawn="1"/>
        </p:nvSpPr>
        <p:spPr bwMode="auto">
          <a:xfrm>
            <a:off x="24685625"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grpSp>
        <p:nvGrpSpPr>
          <p:cNvPr id="37" name="Group 36"/>
          <p:cNvGrpSpPr>
            <a:grpSpLocks noChangeAspect="1"/>
          </p:cNvGrpSpPr>
          <p:nvPr userDrawn="1"/>
        </p:nvGrpSpPr>
        <p:grpSpPr>
          <a:xfrm>
            <a:off x="-6886463" y="2"/>
            <a:ext cx="6608534" cy="21945598"/>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5"/>
              <a:ext cx="7631078" cy="1987374"/>
              <a:chOff x="-4516464" y="11400895"/>
              <a:chExt cx="3516822" cy="1095700"/>
            </a:xfrm>
          </p:grpSpPr>
          <p:grpSp>
            <p:nvGrpSpPr>
              <p:cNvPr id="71" name="Group 70"/>
              <p:cNvGrpSpPr/>
              <p:nvPr userDrawn="1"/>
            </p:nvGrpSpPr>
            <p:grpSpPr>
              <a:xfrm>
                <a:off x="-2783494" y="11400931"/>
                <a:ext cx="624373" cy="894738"/>
                <a:chOff x="-3958698" y="11604666"/>
                <a:chExt cx="779266" cy="1282148"/>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2" name="Group 71"/>
              <p:cNvGrpSpPr/>
              <p:nvPr userDrawn="1"/>
            </p:nvGrpSpPr>
            <p:grpSpPr>
              <a:xfrm>
                <a:off x="-2033159" y="11400901"/>
                <a:ext cx="1033517" cy="907673"/>
                <a:chOff x="-2921738" y="11667366"/>
                <a:chExt cx="1420279" cy="1247341"/>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3" name="Group 42"/>
            <p:cNvGrpSpPr/>
            <p:nvPr userDrawn="1"/>
          </p:nvGrpSpPr>
          <p:grpSpPr>
            <a:xfrm>
              <a:off x="-9469558" y="23877378"/>
              <a:ext cx="7832477" cy="2027099"/>
              <a:chOff x="-4365215" y="13511542"/>
              <a:chExt cx="360963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70"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79" name="Group 78"/>
          <p:cNvGrpSpPr>
            <a:grpSpLocks noChangeAspect="1"/>
          </p:cNvGrpSpPr>
          <p:nvPr userDrawn="1"/>
        </p:nvGrpSpPr>
        <p:grpSpPr>
          <a:xfrm>
            <a:off x="33172104" y="11216"/>
            <a:ext cx="6632760" cy="21934383"/>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48"/>
              <a:ext cx="10354213" cy="1115850"/>
              <a:chOff x="31687960" y="29635357"/>
              <a:chExt cx="9771399" cy="1155811"/>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6" name="TextBox 63"/>
          <p:cNvSpPr txBox="1"/>
          <p:nvPr userDrawn="1"/>
        </p:nvSpPr>
        <p:spPr>
          <a:xfrm>
            <a:off x="33400609" y="19630405"/>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47" name="Text Box 14"/>
          <p:cNvSpPr txBox="1">
            <a:spLocks noChangeArrowheads="1"/>
          </p:cNvSpPr>
          <p:nvPr userDrawn="1"/>
        </p:nvSpPr>
        <p:spPr bwMode="auto">
          <a:xfrm>
            <a:off x="1228727" y="21519325"/>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678140" y="4399322"/>
            <a:ext cx="10193458" cy="7026923"/>
          </a:xfrm>
        </p:spPr>
        <p:txBody>
          <a:bodyPr/>
          <a:lstStyle/>
          <a:p>
            <a:r>
              <a:rPr lang="en-US" sz="3200" dirty="0"/>
              <a:t>Our team builds upon an existing practical, low-noise detection system that detects vital signs, in order to create a commercial product that is user friendly, can be accessed via a computer user interface (UI) and accurately displays heartbeat and respiration in real-time. </a:t>
            </a:r>
          </a:p>
          <a:p>
            <a:pPr marL="457200" indent="-457200">
              <a:buFont typeface="Arial" panose="020B0604020202020204" pitchFamily="34" charset="0"/>
              <a:buChar char="•"/>
            </a:pPr>
            <a:r>
              <a:rPr lang="en-US" sz="3200" dirty="0"/>
              <a:t>A microcontroller unit (MCU) samples the signal, and converts the incoming analog signal to digital for transmission to a computer</a:t>
            </a:r>
          </a:p>
          <a:p>
            <a:pPr marL="457200" indent="-457200">
              <a:buFont typeface="Arial" panose="020B0604020202020204" pitchFamily="34" charset="0"/>
              <a:buChar char="•"/>
            </a:pPr>
            <a:r>
              <a:rPr lang="en-US" sz="3200" dirty="0"/>
              <a:t>The raw digital data is processed to deconstruct the original signal into two separate signals</a:t>
            </a:r>
          </a:p>
          <a:p>
            <a:pPr marL="457200" indent="-457200">
              <a:buFont typeface="Arial" panose="020B0604020202020204" pitchFamily="34" charset="0"/>
              <a:buChar char="•"/>
            </a:pPr>
            <a:r>
              <a:rPr lang="en-US" sz="3200" dirty="0"/>
              <a:t> The computer UI provides necessary functionality to control the duration of recorded signal and display the incoming raw signal in real-time</a:t>
            </a:r>
          </a:p>
        </p:txBody>
      </p:sp>
      <p:sp>
        <p:nvSpPr>
          <p:cNvPr id="253" name="Text Placeholder 252"/>
          <p:cNvSpPr>
            <a:spLocks noGrp="1"/>
          </p:cNvSpPr>
          <p:nvPr>
            <p:ph type="body" sz="quarter" idx="11"/>
          </p:nvPr>
        </p:nvSpPr>
        <p:spPr>
          <a:xfrm>
            <a:off x="691753" y="3436442"/>
            <a:ext cx="10179845" cy="962880"/>
          </a:xfrm>
        </p:spPr>
        <p:txBody>
          <a:bodyPr/>
          <a:lstStyle/>
          <a:p>
            <a:r>
              <a:rPr lang="en-US" sz="5400" dirty="0"/>
              <a:t>Introduction</a:t>
            </a:r>
          </a:p>
        </p:txBody>
      </p:sp>
      <p:sp>
        <p:nvSpPr>
          <p:cNvPr id="160" name="Text Placeholder 159"/>
          <p:cNvSpPr>
            <a:spLocks noGrp="1"/>
          </p:cNvSpPr>
          <p:nvPr>
            <p:ph type="body" sz="quarter" idx="19"/>
          </p:nvPr>
        </p:nvSpPr>
        <p:spPr>
          <a:xfrm>
            <a:off x="724616" y="12444249"/>
            <a:ext cx="10194648" cy="5549595"/>
          </a:xfrm>
        </p:spPr>
        <p:txBody>
          <a:bodyPr/>
          <a:lstStyle/>
          <a:p>
            <a:r>
              <a:rPr lang="en-US" sz="3200" dirty="0"/>
              <a:t>Noncontact vital sign monitoring systems utilize radar signals to determine the frequency and transient</a:t>
            </a:r>
          </a:p>
          <a:p>
            <a:r>
              <a:rPr lang="en-US" sz="3200" dirty="0"/>
              <a:t>features of chest movements. </a:t>
            </a:r>
          </a:p>
          <a:p>
            <a:pPr marL="457200" indent="-457200">
              <a:buFont typeface="Arial" panose="020B0604020202020204" pitchFamily="34" charset="0"/>
              <a:buChar char="•"/>
            </a:pPr>
            <a:r>
              <a:rPr lang="en-US" sz="3200" dirty="0"/>
              <a:t>The current system setup uses a Doppler radar because of its better system complexity and high distance resolution, and has the capability to extract the frequency and transient vital sign signals</a:t>
            </a:r>
          </a:p>
          <a:p>
            <a:pPr marL="457200" indent="-457200">
              <a:buFont typeface="Arial" panose="020B0604020202020204" pitchFamily="34" charset="0"/>
              <a:buChar char="•"/>
            </a:pPr>
            <a:r>
              <a:rPr lang="en-US" sz="3200" dirty="0"/>
              <a:t>The most notable difference in design process is the noise suppression scheme to reduce the phase noise of the Doppler radar that has already been implemented</a:t>
            </a:r>
          </a:p>
        </p:txBody>
      </p:sp>
      <p:sp>
        <p:nvSpPr>
          <p:cNvPr id="161" name="Text Placeholder 160"/>
          <p:cNvSpPr>
            <a:spLocks noGrp="1"/>
          </p:cNvSpPr>
          <p:nvPr>
            <p:ph type="body" sz="quarter" idx="20"/>
          </p:nvPr>
        </p:nvSpPr>
        <p:spPr>
          <a:xfrm>
            <a:off x="678140" y="11422490"/>
            <a:ext cx="10179844" cy="962880"/>
          </a:xfrm>
        </p:spPr>
        <p:txBody>
          <a:bodyPr/>
          <a:lstStyle/>
          <a:p>
            <a:r>
              <a:rPr lang="en-US" sz="5400" dirty="0"/>
              <a:t>Background</a:t>
            </a:r>
          </a:p>
        </p:txBody>
      </p:sp>
      <p:sp>
        <p:nvSpPr>
          <p:cNvPr id="164" name="Text Placeholder 163"/>
          <p:cNvSpPr>
            <a:spLocks noGrp="1"/>
          </p:cNvSpPr>
          <p:nvPr>
            <p:ph type="body" sz="quarter" idx="23"/>
          </p:nvPr>
        </p:nvSpPr>
        <p:spPr>
          <a:xfrm>
            <a:off x="11372854" y="4609641"/>
            <a:ext cx="10178651" cy="11754371"/>
          </a:xfrm>
        </p:spPr>
        <p:txBody>
          <a:bodyPr/>
          <a:lstStyle/>
          <a:p>
            <a:pPr marL="457200" indent="-457200">
              <a:buFont typeface="Arial" panose="020B0604020202020204" pitchFamily="34" charset="0"/>
              <a:buChar char="•"/>
            </a:pPr>
            <a:r>
              <a:rPr lang="en-US" sz="3200" dirty="0"/>
              <a:t>Serial Peripheral Interface (SPI) is used to communicate between the MCU and the external ADC, and Universal Asynchronous receiver/transmitter (UART) is used to transmit the digital signal to the computer.</a:t>
            </a:r>
          </a:p>
          <a:p>
            <a:endParaRPr lang="en-US" sz="3200" dirty="0"/>
          </a:p>
          <a:p>
            <a:endParaRPr lang="en-US" sz="3200" dirty="0"/>
          </a:p>
          <a:p>
            <a:endParaRPr lang="en-US" sz="3200" dirty="0"/>
          </a:p>
          <a:p>
            <a:endParaRPr lang="en-US" sz="3200" dirty="0"/>
          </a:p>
          <a:p>
            <a:endParaRPr lang="en-US" sz="3200" dirty="0"/>
          </a:p>
          <a:p>
            <a:endParaRPr lang="en-US" sz="3200" dirty="0"/>
          </a:p>
          <a:p>
            <a:pPr marL="457200" indent="-457200">
              <a:buFont typeface="Arial" panose="020B0604020202020204" pitchFamily="34" charset="0"/>
              <a:buChar char="•"/>
            </a:pPr>
            <a:r>
              <a:rPr lang="en-US" sz="3200" dirty="0"/>
              <a:t>The two incoming signals are analyzed in the frequency domain for spikes representing respiration and heart rate</a:t>
            </a:r>
          </a:p>
          <a:p>
            <a:pPr marL="457200" indent="-457200">
              <a:buFont typeface="Arial" panose="020B0604020202020204" pitchFamily="34" charset="0"/>
              <a:buChar char="•"/>
            </a:pPr>
            <a:r>
              <a:rPr lang="en-US" sz="3200" dirty="0"/>
              <a:t>Using a peak detection algorithm, the respiration and heart rates can be determined</a:t>
            </a:r>
          </a:p>
          <a:p>
            <a:pPr marL="457200" indent="-457200">
              <a:buFont typeface="Arial" panose="020B0604020202020204" pitchFamily="34" charset="0"/>
              <a:buChar char="•"/>
            </a:pPr>
            <a:r>
              <a:rPr lang="en-US" sz="3200" dirty="0"/>
              <a:t>Precautions are taken to distinguish between the heart rate and the harmonics of the much stronger respiration signal</a:t>
            </a:r>
          </a:p>
          <a:p>
            <a:pPr marL="457200" indent="-457200">
              <a:buFont typeface="Arial" panose="020B0604020202020204" pitchFamily="34" charset="0"/>
              <a:buChar char="•"/>
            </a:pPr>
            <a:r>
              <a:rPr lang="en-US" sz="3200" dirty="0"/>
              <a:t>Two filters are generated based on the expected respiration and heart rates to clearly visualize each component</a:t>
            </a:r>
          </a:p>
          <a:p>
            <a:endParaRPr lang="en-US" sz="3200" dirty="0"/>
          </a:p>
        </p:txBody>
      </p:sp>
      <p:sp>
        <p:nvSpPr>
          <p:cNvPr id="165" name="Text Placeholder 164"/>
          <p:cNvSpPr>
            <a:spLocks noGrp="1"/>
          </p:cNvSpPr>
          <p:nvPr>
            <p:ph type="body" sz="quarter" idx="24"/>
          </p:nvPr>
        </p:nvSpPr>
        <p:spPr>
          <a:xfrm>
            <a:off x="11372854" y="3436442"/>
            <a:ext cx="10184606" cy="962880"/>
          </a:xfrm>
        </p:spPr>
        <p:txBody>
          <a:bodyPr/>
          <a:lstStyle/>
          <a:p>
            <a:r>
              <a:rPr lang="en-US" sz="5400" dirty="0"/>
              <a:t>Experiment</a:t>
            </a:r>
          </a:p>
        </p:txBody>
      </p:sp>
      <p:sp>
        <p:nvSpPr>
          <p:cNvPr id="256" name="Text Placeholder 255"/>
          <p:cNvSpPr>
            <a:spLocks noGrp="1"/>
          </p:cNvSpPr>
          <p:nvPr>
            <p:ph type="body" sz="quarter" idx="29"/>
          </p:nvPr>
        </p:nvSpPr>
        <p:spPr>
          <a:xfrm>
            <a:off x="21990800" y="19201619"/>
            <a:ext cx="10182022" cy="962880"/>
          </a:xfrm>
        </p:spPr>
        <p:txBody>
          <a:bodyPr/>
          <a:lstStyle/>
          <a:p>
            <a:r>
              <a:rPr lang="en-US" sz="5400" dirty="0"/>
              <a:t>Acknowledgements</a:t>
            </a:r>
            <a:r>
              <a:rPr lang="en-US" dirty="0"/>
              <a:t> </a:t>
            </a:r>
          </a:p>
        </p:txBody>
      </p:sp>
      <p:sp>
        <p:nvSpPr>
          <p:cNvPr id="295" name="Text Placeholder 294"/>
          <p:cNvSpPr>
            <a:spLocks noGrp="1"/>
          </p:cNvSpPr>
          <p:nvPr>
            <p:ph type="body" sz="quarter" idx="150"/>
          </p:nvPr>
        </p:nvSpPr>
        <p:spPr/>
        <p:txBody>
          <a:bodyPr>
            <a:normAutofit lnSpcReduction="10000"/>
          </a:bodyPr>
          <a:lstStyle/>
          <a:p>
            <a:r>
              <a:rPr lang="en-US"/>
              <a:t>Alec Adamski, Rohan Iyengar, Kedar Manishankar, Sai Sathiesh Rajan</a:t>
            </a:r>
            <a:endParaRPr lang="en-US" dirty="0"/>
          </a:p>
        </p:txBody>
      </p:sp>
      <p:sp>
        <p:nvSpPr>
          <p:cNvPr id="296" name="Text Placeholder 295"/>
          <p:cNvSpPr>
            <a:spLocks noGrp="1"/>
          </p:cNvSpPr>
          <p:nvPr>
            <p:ph type="body" sz="quarter" idx="184"/>
          </p:nvPr>
        </p:nvSpPr>
        <p:spPr/>
        <p:txBody>
          <a:bodyPr>
            <a:normAutofit fontScale="92500" lnSpcReduction="10000"/>
          </a:bodyPr>
          <a:lstStyle/>
          <a:p>
            <a:r>
              <a:rPr lang="en-US" dirty="0"/>
              <a:t>Georgia Institute of Technology</a:t>
            </a:r>
          </a:p>
        </p:txBody>
      </p:sp>
      <p:sp>
        <p:nvSpPr>
          <p:cNvPr id="297" name="Text Placeholder 296"/>
          <p:cNvSpPr>
            <a:spLocks noGrp="1"/>
          </p:cNvSpPr>
          <p:nvPr>
            <p:ph type="body" sz="quarter" idx="185"/>
          </p:nvPr>
        </p:nvSpPr>
        <p:spPr/>
        <p:txBody>
          <a:bodyPr/>
          <a:lstStyle/>
          <a:p>
            <a:r>
              <a:rPr lang="en-US" dirty="0"/>
              <a:t>Non Contact Vital Signs Monitoring System</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4582" y="7343765"/>
            <a:ext cx="7200900" cy="2657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942" y="17857010"/>
            <a:ext cx="8016240" cy="3346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3559" y="16081888"/>
            <a:ext cx="8802946" cy="4291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6" name="Text Placeholder 256"/>
          <p:cNvSpPr>
            <a:spLocks noGrp="1"/>
          </p:cNvSpPr>
          <p:nvPr>
            <p:ph type="body" sz="quarter" idx="30"/>
          </p:nvPr>
        </p:nvSpPr>
        <p:spPr>
          <a:xfrm>
            <a:off x="22066375" y="20180154"/>
            <a:ext cx="10185796" cy="760592"/>
          </a:xfrm>
        </p:spPr>
        <p:txBody>
          <a:bodyPr/>
          <a:lstStyle/>
          <a:p>
            <a:r>
              <a:rPr lang="en-US" sz="2800" dirty="0"/>
              <a:t>Dr. Ying Zhang, </a:t>
            </a:r>
            <a:r>
              <a:rPr lang="en-US" sz="2800" dirty="0" err="1"/>
              <a:t>Zongyang</a:t>
            </a:r>
            <a:r>
              <a:rPr lang="en-US" sz="2800" dirty="0"/>
              <a:t> Xia</a:t>
            </a:r>
          </a:p>
        </p:txBody>
      </p:sp>
      <p:sp>
        <p:nvSpPr>
          <p:cNvPr id="49" name="Text Placeholder 256"/>
          <p:cNvSpPr>
            <a:spLocks noGrp="1"/>
          </p:cNvSpPr>
          <p:nvPr>
            <p:ph type="body" sz="quarter" idx="30"/>
          </p:nvPr>
        </p:nvSpPr>
        <p:spPr>
          <a:xfrm>
            <a:off x="22052761" y="4490207"/>
            <a:ext cx="10185796" cy="7913319"/>
          </a:xfrm>
        </p:spPr>
        <p:txBody>
          <a:bodyPr/>
          <a:lstStyle/>
          <a:p>
            <a:pPr marL="457200" indent="-457200">
              <a:buFont typeface="Arial" panose="020B0604020202020204" pitchFamily="34" charset="0"/>
              <a:buChar char="•"/>
            </a:pPr>
            <a:r>
              <a:rPr lang="en-US" sz="3200" dirty="0"/>
              <a:t>The Graphical User Interface (GUI) system is built in Python to run as a Windows application without network connectivity </a:t>
            </a:r>
          </a:p>
          <a:p>
            <a:pPr marL="457200" indent="-457200">
              <a:buFont typeface="Arial" panose="020B0604020202020204" pitchFamily="34" charset="0"/>
              <a:buChar char="•"/>
            </a:pPr>
            <a:r>
              <a:rPr lang="en-US" sz="3200" dirty="0"/>
              <a:t>The PC listens through UART communication to the experiment setup that is constantly transmitting data.</a:t>
            </a:r>
          </a:p>
          <a:p>
            <a:pPr marL="457200" indent="-457200">
              <a:buFont typeface="Arial" panose="020B0604020202020204" pitchFamily="34" charset="0"/>
              <a:buChar char="•"/>
            </a:pPr>
            <a:r>
              <a:rPr lang="en-US" sz="3200" dirty="0"/>
              <a:t>Through the first screen, the user can specify how long to measure their vitals signal for</a:t>
            </a:r>
          </a:p>
          <a:p>
            <a:pPr marL="457200" indent="-457200">
              <a:buFont typeface="Arial" panose="020B0604020202020204" pitchFamily="34" charset="0"/>
              <a:buChar char="•"/>
            </a:pPr>
            <a:r>
              <a:rPr lang="en-US" sz="3200" dirty="0"/>
              <a:t>Graphs of the user’s raw signal, heart rate signal, heart rate transient, respiration rate signal, and respiration rate transient are displayed</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
        <p:nvSpPr>
          <p:cNvPr id="50" name="Text Placeholder 255"/>
          <p:cNvSpPr>
            <a:spLocks noGrp="1"/>
          </p:cNvSpPr>
          <p:nvPr>
            <p:ph type="body" sz="quarter" idx="29"/>
          </p:nvPr>
        </p:nvSpPr>
        <p:spPr>
          <a:xfrm>
            <a:off x="22068262" y="10393968"/>
            <a:ext cx="10182022" cy="962880"/>
          </a:xfrm>
        </p:spPr>
        <p:txBody>
          <a:bodyPr/>
          <a:lstStyle/>
          <a:p>
            <a:r>
              <a:rPr lang="en-US" sz="5400" dirty="0"/>
              <a:t>Future Work</a:t>
            </a:r>
          </a:p>
        </p:txBody>
      </p:sp>
      <p:sp>
        <p:nvSpPr>
          <p:cNvPr id="51" name="Text Placeholder 256"/>
          <p:cNvSpPr>
            <a:spLocks noGrp="1"/>
          </p:cNvSpPr>
          <p:nvPr>
            <p:ph type="body" sz="quarter" idx="30"/>
          </p:nvPr>
        </p:nvSpPr>
        <p:spPr>
          <a:xfrm>
            <a:off x="21987026" y="11136043"/>
            <a:ext cx="10185796" cy="4564710"/>
          </a:xfrm>
        </p:spPr>
        <p:txBody>
          <a:bodyPr/>
          <a:lstStyle/>
          <a:p>
            <a:pPr marL="457200" indent="-457200">
              <a:buFont typeface="Arial" panose="020B0604020202020204" pitchFamily="34" charset="0"/>
              <a:buChar char="•"/>
            </a:pPr>
            <a:r>
              <a:rPr lang="en-US" sz="3200" dirty="0"/>
              <a:t>Extract both channels containing the quadrature signals from the Data Output register of the external ADC</a:t>
            </a:r>
          </a:p>
          <a:p>
            <a:pPr marL="457200" indent="-457200">
              <a:buFont typeface="Arial" panose="020B0604020202020204" pitchFamily="34" charset="0"/>
              <a:buChar char="•"/>
            </a:pPr>
            <a:r>
              <a:rPr lang="en-US" sz="3200" dirty="0"/>
              <a:t>Implement a commercial mobile application that accurately displays heartbeat and respiration in real-time</a:t>
            </a:r>
          </a:p>
          <a:p>
            <a:pPr marL="457200" indent="-457200">
              <a:buFont typeface="Arial" panose="020B0604020202020204" pitchFamily="34" charset="0"/>
              <a:buChar char="•"/>
            </a:pPr>
            <a:r>
              <a:rPr lang="en-US" sz="3200" dirty="0"/>
              <a:t>Improve the existing UI by using a web application without network connectivity or more professional C# framework.</a:t>
            </a:r>
          </a:p>
          <a:p>
            <a:pPr marL="457200" indent="-457200">
              <a:buFont typeface="Arial" panose="020B0604020202020204" pitchFamily="34" charset="0"/>
              <a:buChar char="•"/>
            </a:pPr>
            <a:endParaRPr lang="en-US" sz="3200" dirty="0"/>
          </a:p>
        </p:txBody>
      </p:sp>
      <p:sp>
        <p:nvSpPr>
          <p:cNvPr id="52" name="Text Placeholder 255"/>
          <p:cNvSpPr>
            <a:spLocks noGrp="1"/>
          </p:cNvSpPr>
          <p:nvPr>
            <p:ph type="body" sz="quarter" idx="29"/>
          </p:nvPr>
        </p:nvSpPr>
        <p:spPr>
          <a:xfrm>
            <a:off x="21990800" y="15339492"/>
            <a:ext cx="10182022" cy="962880"/>
          </a:xfrm>
        </p:spPr>
        <p:txBody>
          <a:bodyPr/>
          <a:lstStyle/>
          <a:p>
            <a:r>
              <a:rPr lang="en-US" sz="5400" dirty="0"/>
              <a:t>References</a:t>
            </a:r>
            <a:endParaRPr lang="en-US" dirty="0"/>
          </a:p>
        </p:txBody>
      </p:sp>
      <p:sp>
        <p:nvSpPr>
          <p:cNvPr id="53" name="Text Placeholder 256"/>
          <p:cNvSpPr>
            <a:spLocks noGrp="1"/>
          </p:cNvSpPr>
          <p:nvPr>
            <p:ph type="body" sz="quarter" idx="30"/>
          </p:nvPr>
        </p:nvSpPr>
        <p:spPr>
          <a:xfrm>
            <a:off x="22066375" y="16439851"/>
            <a:ext cx="10185796" cy="3001205"/>
          </a:xfrm>
        </p:spPr>
        <p:txBody>
          <a:bodyPr/>
          <a:lstStyle/>
          <a:p>
            <a:r>
              <a:rPr lang="en-US" sz="2800" dirty="0"/>
              <a:t>Z. Xia and Y. Zhang, “Dual-Carrier Noncontact Vital Sign Detection With a Noise Suppression Scheme Based on Phase-Locked Loop,” in IEEE Transactions on Microwave Theory and Techniques, vol. 64, no. 11, November 2016.</a:t>
            </a:r>
          </a:p>
          <a:p>
            <a:r>
              <a:rPr lang="en-US" sz="2800" dirty="0"/>
              <a:t> Silicon Labs, "EFM8 Busy Bee Family EFM8BB1 Data Sheet," in www.silabs.com. [Online]. </a:t>
            </a:r>
            <a:endParaRPr lang="en-US" sz="3200" dirty="0"/>
          </a:p>
        </p:txBody>
      </p:sp>
      <p:sp>
        <p:nvSpPr>
          <p:cNvPr id="21" name="Text Placeholder 164"/>
          <p:cNvSpPr>
            <a:spLocks noGrp="1"/>
          </p:cNvSpPr>
          <p:nvPr>
            <p:ph type="body" sz="quarter" idx="24"/>
          </p:nvPr>
        </p:nvSpPr>
        <p:spPr>
          <a:xfrm>
            <a:off x="22096417" y="3458635"/>
            <a:ext cx="10184606" cy="962880"/>
          </a:xfrm>
        </p:spPr>
        <p:txBody>
          <a:bodyPr/>
          <a:lstStyle/>
          <a:p>
            <a:r>
              <a:rPr lang="en-US" sz="5400" dirty="0"/>
              <a:t>User Interface</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792" y="2202242"/>
            <a:ext cx="7242879" cy="863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364</TotalTime>
  <Words>516</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Alec Adamski</cp:lastModifiedBy>
  <cp:revision>58</cp:revision>
  <dcterms:created xsi:type="dcterms:W3CDTF">2012-02-09T21:09:21Z</dcterms:created>
  <dcterms:modified xsi:type="dcterms:W3CDTF">2017-04-20T01:27:32Z</dcterms:modified>
</cp:coreProperties>
</file>