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6">
          <p15:clr>
            <a:srgbClr val="9AA0A6"/>
          </p15:clr>
        </p15:guide>
        <p15:guide id="2" pos="335">
          <p15:clr>
            <a:srgbClr val="9AA0A6"/>
          </p15:clr>
        </p15:guide>
        <p15:guide id="3" pos="2880">
          <p15:clr>
            <a:srgbClr val="9AA0A6"/>
          </p15:clr>
        </p15:guide>
        <p15:guide id="4" pos="5439">
          <p15:clr>
            <a:srgbClr val="9AA0A6"/>
          </p15:clr>
        </p15:guide>
        <p15:guide id="5" pos="378">
          <p15:clr>
            <a:srgbClr val="9AA0A6"/>
          </p15:clr>
        </p15:guide>
        <p15:guide id="6" orient="horz" pos="1620">
          <p15:clr>
            <a:srgbClr val="9AA0A6"/>
          </p15:clr>
        </p15:guide>
      </p15:sldGuideLst>
    </p:ext>
    <p:ext uri="http://customooxmlschemas.google.com/">
      <go:slidesCustomData xmlns:go="http://customooxmlschemas.google.com/" r:id="rId34" roundtripDataSignature="AMtx7mg9u+WrRsn6mhncXcZy4R8AB2oY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6" orient="horz"/>
        <p:guide pos="335"/>
        <p:guide pos="2880"/>
        <p:guide pos="5439"/>
        <p:guide pos="378"/>
        <p:guide pos="162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2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4" name="Google Shape;74;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28"/>
          <p:cNvGrpSpPr/>
          <p:nvPr/>
        </p:nvGrpSpPr>
        <p:grpSpPr>
          <a:xfrm>
            <a:off x="830392" y="4169130"/>
            <a:ext cx="745763" cy="45826"/>
            <a:chOff x="4580561" y="2589004"/>
            <a:chExt cx="1064464" cy="25200"/>
          </a:xfrm>
        </p:grpSpPr>
        <p:sp>
          <p:nvSpPr>
            <p:cNvPr id="77" name="Google Shape;77;p2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28"/>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2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1" name="Google Shape;81;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1" name="Shape 11"/>
        <p:cNvGrpSpPr/>
        <p:nvPr/>
      </p:nvGrpSpPr>
      <p:grpSpPr>
        <a:xfrm>
          <a:off x="0" y="0"/>
          <a:ext cx="0" cy="0"/>
          <a:chOff x="0" y="0"/>
          <a:chExt cx="0" cy="0"/>
        </a:xfrm>
      </p:grpSpPr>
      <p:sp>
        <p:nvSpPr>
          <p:cNvPr id="12" name="Google Shape;12;p1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 name="Google Shape;13;p19"/>
          <p:cNvGrpSpPr/>
          <p:nvPr/>
        </p:nvGrpSpPr>
        <p:grpSpPr>
          <a:xfrm>
            <a:off x="830392" y="1191256"/>
            <a:ext cx="745763" cy="45826"/>
            <a:chOff x="4580561" y="2589004"/>
            <a:chExt cx="1064464" cy="25200"/>
          </a:xfrm>
        </p:grpSpPr>
        <p:sp>
          <p:nvSpPr>
            <p:cNvPr id="14" name="Google Shape;14;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7" name="Google Shape;17;p19"/>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8" name="Google Shape;18;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20"/>
          <p:cNvGrpSpPr/>
          <p:nvPr/>
        </p:nvGrpSpPr>
        <p:grpSpPr>
          <a:xfrm>
            <a:off x="830392" y="1191256"/>
            <a:ext cx="745763" cy="45826"/>
            <a:chOff x="4580561" y="2589004"/>
            <a:chExt cx="1064464" cy="25200"/>
          </a:xfrm>
        </p:grpSpPr>
        <p:sp>
          <p:nvSpPr>
            <p:cNvPr id="21" name="Google Shape;21;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20"/>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4" name="Google Shape;24;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2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21"/>
          <p:cNvGrpSpPr/>
          <p:nvPr/>
        </p:nvGrpSpPr>
        <p:grpSpPr>
          <a:xfrm>
            <a:off x="830392" y="1191256"/>
            <a:ext cx="745763" cy="45826"/>
            <a:chOff x="4580561" y="2589004"/>
            <a:chExt cx="1064464" cy="25200"/>
          </a:xfrm>
        </p:grpSpPr>
        <p:sp>
          <p:nvSpPr>
            <p:cNvPr id="28" name="Google Shape;28;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1" name="Google Shape;31;p2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2" name="Google Shape;32;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2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22"/>
          <p:cNvGrpSpPr/>
          <p:nvPr/>
        </p:nvGrpSpPr>
        <p:grpSpPr>
          <a:xfrm>
            <a:off x="830392" y="1191256"/>
            <a:ext cx="745763" cy="45826"/>
            <a:chOff x="4580561" y="2589004"/>
            <a:chExt cx="1064464" cy="25200"/>
          </a:xfrm>
        </p:grpSpPr>
        <p:sp>
          <p:nvSpPr>
            <p:cNvPr id="36" name="Google Shape;36;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2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9" name="Google Shape;39;p2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 name="Google Shape;40;p22"/>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 name="Google Shape;41;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2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 name="Google Shape;44;p23"/>
          <p:cNvGrpSpPr/>
          <p:nvPr/>
        </p:nvGrpSpPr>
        <p:grpSpPr>
          <a:xfrm>
            <a:off x="830392" y="1191256"/>
            <a:ext cx="745763" cy="45826"/>
            <a:chOff x="4580561" y="2589004"/>
            <a:chExt cx="1064464" cy="25200"/>
          </a:xfrm>
        </p:grpSpPr>
        <p:sp>
          <p:nvSpPr>
            <p:cNvPr id="45" name="Google Shape;45;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2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8" name="Google Shape;48;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24"/>
          <p:cNvGrpSpPr/>
          <p:nvPr/>
        </p:nvGrpSpPr>
        <p:grpSpPr>
          <a:xfrm>
            <a:off x="830392" y="1191256"/>
            <a:ext cx="745763" cy="45826"/>
            <a:chOff x="4580561" y="2589004"/>
            <a:chExt cx="1064464" cy="25200"/>
          </a:xfrm>
        </p:grpSpPr>
        <p:sp>
          <p:nvSpPr>
            <p:cNvPr id="52" name="Google Shape;52;p2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2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5" name="Google Shape;55;p2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25"/>
          <p:cNvGrpSpPr/>
          <p:nvPr/>
        </p:nvGrpSpPr>
        <p:grpSpPr>
          <a:xfrm>
            <a:off x="830392" y="4169130"/>
            <a:ext cx="745763" cy="45826"/>
            <a:chOff x="4580561" y="2589004"/>
            <a:chExt cx="1064464" cy="25200"/>
          </a:xfrm>
        </p:grpSpPr>
        <p:sp>
          <p:nvSpPr>
            <p:cNvPr id="59" name="Google Shape;59;p2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2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2" name="Google Shape;62;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2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26"/>
          <p:cNvGrpSpPr/>
          <p:nvPr/>
        </p:nvGrpSpPr>
        <p:grpSpPr>
          <a:xfrm>
            <a:off x="830392" y="1191256"/>
            <a:ext cx="745763" cy="45826"/>
            <a:chOff x="4580561" y="2589004"/>
            <a:chExt cx="1064464" cy="25200"/>
          </a:xfrm>
        </p:grpSpPr>
        <p:sp>
          <p:nvSpPr>
            <p:cNvPr id="66" name="Google Shape;66;p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2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9" name="Google Shape;69;p2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2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p:nvPr/>
        </p:nvSpPr>
        <p:spPr>
          <a:xfrm>
            <a:off x="0" y="1374000"/>
            <a:ext cx="69900" cy="2395500"/>
          </a:xfrm>
          <a:prstGeom prst="rect">
            <a:avLst/>
          </a:prstGeom>
          <a:solidFill>
            <a:srgbClr val="9DB2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txBox="1"/>
          <p:nvPr/>
        </p:nvSpPr>
        <p:spPr>
          <a:xfrm>
            <a:off x="509475" y="1603025"/>
            <a:ext cx="6263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GB" sz="3600" u="none" cap="none" strike="noStrike">
                <a:solidFill>
                  <a:srgbClr val="9DB2CF"/>
                </a:solidFill>
                <a:latin typeface="Roboto"/>
                <a:ea typeface="Roboto"/>
                <a:cs typeface="Roboto"/>
                <a:sym typeface="Roboto"/>
              </a:rPr>
              <a:t>Rhomboidity of Billet Casting</a:t>
            </a:r>
            <a:endParaRPr b="1" i="0" sz="3600" u="none" cap="none" strike="noStrike">
              <a:solidFill>
                <a:srgbClr val="9DB2CF"/>
              </a:solidFill>
              <a:latin typeface="Roboto"/>
              <a:ea typeface="Roboto"/>
              <a:cs typeface="Roboto"/>
              <a:sym typeface="Roboto"/>
            </a:endParaRPr>
          </a:p>
        </p:txBody>
      </p:sp>
      <p:sp>
        <p:nvSpPr>
          <p:cNvPr id="88" name="Google Shape;88;p1"/>
          <p:cNvSpPr txBox="1"/>
          <p:nvPr/>
        </p:nvSpPr>
        <p:spPr>
          <a:xfrm>
            <a:off x="531300" y="2842750"/>
            <a:ext cx="3887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434343"/>
                </a:solidFill>
                <a:latin typeface="Roboto"/>
                <a:ea typeface="Roboto"/>
                <a:cs typeface="Roboto"/>
                <a:sym typeface="Roboto"/>
              </a:rPr>
              <a:t>Presented By: Rohan J.</a:t>
            </a:r>
            <a:endParaRPr b="0" i="0" sz="1600" u="none" cap="none" strike="noStrike">
              <a:solidFill>
                <a:srgbClr val="43434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434343"/>
                </a:solidFill>
                <a:latin typeface="Roboto"/>
                <a:ea typeface="Roboto"/>
                <a:cs typeface="Roboto"/>
                <a:sym typeface="Roboto"/>
              </a:rPr>
              <a:t>Last Updated: June 8th,2021</a:t>
            </a:r>
            <a:endParaRPr b="0" i="0" sz="1600" u="none" cap="none" strike="noStrike">
              <a:solidFill>
                <a:srgbClr val="43434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1000"/>
                                        <p:tgtEl>
                                          <p:spTgt spid="88">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1000"/>
                                        <p:tgtEl>
                                          <p:spTgt spid="8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p:nvPr/>
        </p:nvSpPr>
        <p:spPr>
          <a:xfrm rot="5400000">
            <a:off x="4537050" y="-1162800"/>
            <a:ext cx="69900" cy="2395500"/>
          </a:xfrm>
          <a:prstGeom prst="rect">
            <a:avLst/>
          </a:prstGeom>
          <a:solidFill>
            <a:srgbClr val="9DB2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0"/>
          <p:cNvSpPr txBox="1"/>
          <p:nvPr/>
        </p:nvSpPr>
        <p:spPr>
          <a:xfrm>
            <a:off x="2682900" y="69900"/>
            <a:ext cx="3778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rgbClr val="666666"/>
                </a:solidFill>
                <a:latin typeface="Roboto"/>
                <a:ea typeface="Roboto"/>
                <a:cs typeface="Roboto"/>
                <a:sym typeface="Roboto"/>
              </a:rPr>
              <a:t>Carbon content of steel</a:t>
            </a:r>
            <a:endParaRPr b="0" i="0" sz="2000" u="none" cap="none" strike="noStrike">
              <a:solidFill>
                <a:srgbClr val="666666"/>
              </a:solidFill>
              <a:latin typeface="Roboto"/>
              <a:ea typeface="Roboto"/>
              <a:cs typeface="Roboto"/>
              <a:sym typeface="Roboto"/>
            </a:endParaRPr>
          </a:p>
        </p:txBody>
      </p:sp>
      <p:sp>
        <p:nvSpPr>
          <p:cNvPr id="150" name="Google Shape;150;p10"/>
          <p:cNvSpPr txBox="1"/>
          <p:nvPr/>
        </p:nvSpPr>
        <p:spPr>
          <a:xfrm>
            <a:off x="600200" y="656025"/>
            <a:ext cx="8034300" cy="2555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Medium carbon steel has a particular solidification path, starting with </a:t>
            </a:r>
            <a:r>
              <a:rPr b="0" i="0" lang="en-GB" sz="1400" u="none" cap="none" strike="noStrike">
                <a:solidFill>
                  <a:srgbClr val="F1C232"/>
                </a:solidFill>
                <a:latin typeface="Roboto"/>
                <a:ea typeface="Roboto"/>
                <a:cs typeface="Roboto"/>
                <a:sym typeface="Roboto"/>
              </a:rPr>
              <a:t>δ ferrite</a:t>
            </a:r>
            <a:r>
              <a:rPr b="0" i="0" lang="en-GB" sz="1400" u="none" cap="none" strike="noStrike">
                <a:solidFill>
                  <a:srgbClr val="666666"/>
                </a:solidFill>
                <a:latin typeface="Roboto"/>
                <a:ea typeface="Roboto"/>
                <a:cs typeface="Roboto"/>
                <a:sym typeface="Roboto"/>
              </a:rPr>
              <a:t> up to arriving to the </a:t>
            </a:r>
            <a:r>
              <a:rPr b="0" i="0" lang="en-GB" sz="1400" u="none" cap="none" strike="noStrike">
                <a:solidFill>
                  <a:srgbClr val="45818E"/>
                </a:solidFill>
                <a:latin typeface="Roboto"/>
                <a:ea typeface="Roboto"/>
                <a:cs typeface="Roboto"/>
                <a:sym typeface="Roboto"/>
              </a:rPr>
              <a:t>peritectic temperature</a:t>
            </a:r>
            <a:r>
              <a:rPr b="0" i="0" lang="en-GB" sz="1400" u="none" cap="none" strike="noStrike">
                <a:solidFill>
                  <a:srgbClr val="666666"/>
                </a:solidFill>
                <a:latin typeface="Roboto"/>
                <a:ea typeface="Roboto"/>
                <a:cs typeface="Roboto"/>
                <a:sym typeface="Roboto"/>
              </a:rPr>
              <a:t>, where the already </a:t>
            </a:r>
            <a:r>
              <a:rPr b="0" i="0" lang="en-GB" sz="1400" u="none" cap="none" strike="noStrike">
                <a:solidFill>
                  <a:srgbClr val="6AA84F"/>
                </a:solidFill>
                <a:latin typeface="Roboto"/>
                <a:ea typeface="Roboto"/>
                <a:cs typeface="Roboto"/>
                <a:sym typeface="Roboto"/>
              </a:rPr>
              <a:t>solidified δ ferrite</a:t>
            </a:r>
            <a:r>
              <a:rPr b="0" i="0" lang="en-GB" sz="1400" u="none" cap="none" strike="noStrike">
                <a:solidFill>
                  <a:srgbClr val="666666"/>
                </a:solidFill>
                <a:latin typeface="Roboto"/>
                <a:ea typeface="Roboto"/>
                <a:cs typeface="Roboto"/>
                <a:sym typeface="Roboto"/>
              </a:rPr>
              <a:t>, together with liquid in the peritectic proportion, transforms into </a:t>
            </a:r>
            <a:r>
              <a:rPr b="0" i="0" lang="en-GB" sz="1400" u="none" cap="none" strike="noStrike">
                <a:solidFill>
                  <a:srgbClr val="9DB2CF"/>
                </a:solidFill>
                <a:latin typeface="Roboto"/>
                <a:ea typeface="Roboto"/>
                <a:cs typeface="Roboto"/>
                <a:sym typeface="Roboto"/>
              </a:rPr>
              <a:t>austenite</a:t>
            </a:r>
            <a:r>
              <a:rPr b="0" i="0" lang="en-GB" sz="1400" u="none" cap="none" strike="noStrike">
                <a:solidFill>
                  <a:srgbClr val="666666"/>
                </a:solidFill>
                <a:latin typeface="Roboto"/>
                <a:ea typeface="Roboto"/>
                <a:cs typeface="Roboto"/>
                <a:sym typeface="Roboto"/>
              </a:rPr>
              <a:t>. </a:t>
            </a:r>
            <a:endParaRPr b="0" i="0" sz="1400" u="none" cap="none" strike="noStrike">
              <a:solidFill>
                <a:srgbClr val="666666"/>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Then, remaining liquid solidifies gradually into austenite with cooling. In these steels, as a difference with the so called </a:t>
            </a:r>
            <a:r>
              <a:rPr b="0" i="0" lang="en-GB" sz="1400" u="none" cap="none" strike="noStrike">
                <a:solidFill>
                  <a:srgbClr val="F1C232"/>
                </a:solidFill>
                <a:latin typeface="Roboto"/>
                <a:ea typeface="Roboto"/>
                <a:cs typeface="Roboto"/>
                <a:sym typeface="Roboto"/>
              </a:rPr>
              <a:t>peritectic</a:t>
            </a:r>
            <a:r>
              <a:rPr b="0" i="0" lang="en-GB" sz="1400" u="none" cap="none" strike="noStrike">
                <a:solidFill>
                  <a:srgbClr val="666666"/>
                </a:solidFill>
                <a:latin typeface="Roboto"/>
                <a:ea typeface="Roboto"/>
                <a:cs typeface="Roboto"/>
                <a:sym typeface="Roboto"/>
              </a:rPr>
              <a:t> steels (carbon 0.10 to 0.18%), </a:t>
            </a:r>
            <a:r>
              <a:rPr b="0" i="0" lang="en-GB" sz="1400" u="none" cap="none" strike="noStrike">
                <a:solidFill>
                  <a:srgbClr val="45818E"/>
                </a:solidFill>
                <a:latin typeface="Roboto"/>
                <a:ea typeface="Roboto"/>
                <a:cs typeface="Roboto"/>
                <a:sym typeface="Roboto"/>
              </a:rPr>
              <a:t>δ ferrite</a:t>
            </a:r>
            <a:r>
              <a:rPr b="0" i="0" lang="en-GB" sz="1400" u="none" cap="none" strike="noStrike">
                <a:solidFill>
                  <a:srgbClr val="666666"/>
                </a:solidFill>
                <a:latin typeface="Roboto"/>
                <a:ea typeface="Roboto"/>
                <a:cs typeface="Roboto"/>
                <a:sym typeface="Roboto"/>
              </a:rPr>
              <a:t> and </a:t>
            </a:r>
            <a:r>
              <a:rPr b="0" i="0" lang="en-GB" sz="1400" u="none" cap="none" strike="noStrike">
                <a:solidFill>
                  <a:srgbClr val="6AA84F"/>
                </a:solidFill>
                <a:latin typeface="Roboto"/>
                <a:ea typeface="Roboto"/>
                <a:cs typeface="Roboto"/>
                <a:sym typeface="Roboto"/>
              </a:rPr>
              <a:t>austenite</a:t>
            </a:r>
            <a:r>
              <a:rPr b="0" i="0" lang="en-GB" sz="1400" u="none" cap="none" strike="noStrike">
                <a:solidFill>
                  <a:srgbClr val="666666"/>
                </a:solidFill>
                <a:latin typeface="Roboto"/>
                <a:ea typeface="Roboto"/>
                <a:cs typeface="Roboto"/>
                <a:sym typeface="Roboto"/>
              </a:rPr>
              <a:t> do not coexist below the</a:t>
            </a:r>
            <a:r>
              <a:rPr b="0" i="0" lang="en-GB" sz="1400" u="none" cap="none" strike="noStrike">
                <a:solidFill>
                  <a:srgbClr val="9DB2CF"/>
                </a:solidFill>
                <a:latin typeface="Roboto"/>
                <a:ea typeface="Roboto"/>
                <a:cs typeface="Roboto"/>
                <a:sym typeface="Roboto"/>
              </a:rPr>
              <a:t> peritectic temperature</a:t>
            </a:r>
            <a:r>
              <a:rPr b="0" i="0" lang="en-GB" sz="1400" u="none" cap="none" strike="noStrike">
                <a:solidFill>
                  <a:srgbClr val="666666"/>
                </a:solidFill>
                <a:latin typeface="Roboto"/>
                <a:ea typeface="Roboto"/>
                <a:cs typeface="Roboto"/>
                <a:sym typeface="Roboto"/>
              </a:rPr>
              <a:t>, and some liquid still remains below that temperature. </a:t>
            </a:r>
            <a:endParaRPr b="0" i="0" sz="1400" u="none" cap="none" strike="noStrike">
              <a:solidFill>
                <a:srgbClr val="666666"/>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Medium carbon steel pass only through the </a:t>
            </a:r>
            <a:r>
              <a:rPr b="0" i="0" lang="en-GB" sz="1400" u="none" cap="none" strike="noStrike">
                <a:solidFill>
                  <a:srgbClr val="F1C232"/>
                </a:solidFill>
                <a:latin typeface="Roboto"/>
                <a:ea typeface="Roboto"/>
                <a:cs typeface="Roboto"/>
                <a:sym typeface="Roboto"/>
              </a:rPr>
              <a:t>first stage</a:t>
            </a:r>
            <a:r>
              <a:rPr b="0" i="0" lang="en-GB" sz="1400" u="none" cap="none" strike="noStrike">
                <a:solidFill>
                  <a:srgbClr val="666666"/>
                </a:solidFill>
                <a:latin typeface="Roboto"/>
                <a:ea typeface="Roboto"/>
                <a:cs typeface="Roboto"/>
                <a:sym typeface="Roboto"/>
              </a:rPr>
              <a:t> of peritectic reaction, but it does not suffer the </a:t>
            </a:r>
            <a:r>
              <a:rPr b="0" i="0" lang="en-GB" sz="1400" u="none" cap="none" strike="noStrike">
                <a:solidFill>
                  <a:srgbClr val="6AA84F"/>
                </a:solidFill>
                <a:latin typeface="Roboto"/>
                <a:ea typeface="Roboto"/>
                <a:cs typeface="Roboto"/>
                <a:sym typeface="Roboto"/>
              </a:rPr>
              <a:t>second stage</a:t>
            </a:r>
            <a:r>
              <a:rPr b="0" i="0" lang="en-GB" sz="1400" u="none" cap="none" strike="noStrike">
                <a:solidFill>
                  <a:srgbClr val="666666"/>
                </a:solidFill>
                <a:latin typeface="Roboto"/>
                <a:ea typeface="Roboto"/>
                <a:cs typeface="Roboto"/>
                <a:sym typeface="Roboto"/>
              </a:rPr>
              <a:t>. </a:t>
            </a:r>
            <a:endParaRPr b="0" i="0" sz="1400" u="none" cap="none" strike="noStrike">
              <a:solidFill>
                <a:srgbClr val="666666"/>
              </a:solidFill>
              <a:latin typeface="Roboto"/>
              <a:ea typeface="Roboto"/>
              <a:cs typeface="Roboto"/>
              <a:sym typeface="Roboto"/>
            </a:endParaRPr>
          </a:p>
        </p:txBody>
      </p:sp>
      <p:pic>
        <p:nvPicPr>
          <p:cNvPr id="151" name="Google Shape;151;p10"/>
          <p:cNvPicPr preferRelativeResize="0"/>
          <p:nvPr/>
        </p:nvPicPr>
        <p:blipFill rotWithShape="1">
          <a:blip r:embed="rId3">
            <a:alphaModFix/>
          </a:blip>
          <a:srcRect b="0" l="0" r="0" t="0"/>
          <a:stretch/>
        </p:blipFill>
        <p:spPr>
          <a:xfrm>
            <a:off x="3059538" y="3211126"/>
            <a:ext cx="3024925" cy="184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1000"/>
                                        <p:tgtEl>
                                          <p:spTgt spid="150">
                                            <p:txEl>
                                              <p:pRg end="4" st="4"/>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p:nvPr/>
        </p:nvSpPr>
        <p:spPr>
          <a:xfrm rot="5400000">
            <a:off x="4537050" y="-1162800"/>
            <a:ext cx="69900" cy="2395500"/>
          </a:xfrm>
          <a:prstGeom prst="rect">
            <a:avLst/>
          </a:prstGeom>
          <a:solidFill>
            <a:srgbClr val="9DB2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1"/>
          <p:cNvSpPr txBox="1"/>
          <p:nvPr/>
        </p:nvSpPr>
        <p:spPr>
          <a:xfrm>
            <a:off x="2682900" y="69900"/>
            <a:ext cx="3778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rgbClr val="666666"/>
                </a:solidFill>
                <a:latin typeface="Roboto"/>
                <a:ea typeface="Roboto"/>
                <a:cs typeface="Roboto"/>
                <a:sym typeface="Roboto"/>
              </a:rPr>
              <a:t>Carbon content of steel</a:t>
            </a:r>
            <a:endParaRPr b="0" i="0" sz="2000" u="none" cap="none" strike="noStrike">
              <a:solidFill>
                <a:srgbClr val="666666"/>
              </a:solidFill>
              <a:latin typeface="Roboto"/>
              <a:ea typeface="Roboto"/>
              <a:cs typeface="Roboto"/>
              <a:sym typeface="Roboto"/>
            </a:endParaRPr>
          </a:p>
        </p:txBody>
      </p:sp>
      <p:sp>
        <p:nvSpPr>
          <p:cNvPr id="158" name="Google Shape;158;p11"/>
          <p:cNvSpPr txBox="1"/>
          <p:nvPr/>
        </p:nvSpPr>
        <p:spPr>
          <a:xfrm>
            <a:off x="600200" y="602125"/>
            <a:ext cx="81033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Proclivity of these steels to rhomboidity has been attributed to the fact that, in comparison with lower carbon steels, that display low heat transfer in the mold, they have usually higher heat transfer.In comparison, for high carbon steels the solidification range is narrower. </a:t>
            </a:r>
            <a:endParaRPr b="0" i="0" sz="1400" u="none" cap="none" strike="noStrike">
              <a:solidFill>
                <a:srgbClr val="666666"/>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For instance, if mold heat transfer decreases 25% in a given location, and increases 25% in another location, the difference in shell thickness 25 mm below meniscus is 1 mm for a 0.32% C steel; 0.4 mm for 0.84% C steel and just 0.2 mm for a 0.12% C steel. So, the impact of uneven cooling in generating non uniform shell is larger for medium carbon steel.</a:t>
            </a:r>
            <a:endParaRPr b="0" i="0" sz="1400" u="none" cap="none" strike="noStrike">
              <a:solidFill>
                <a:srgbClr val="666666"/>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For this steel, heat extraction in mold is important (4500 kW/m</a:t>
            </a:r>
            <a:r>
              <a:rPr b="0" baseline="30000" i="0" lang="en-GB" sz="1400" u="none" cap="none" strike="noStrike">
                <a:solidFill>
                  <a:srgbClr val="666666"/>
                </a:solidFill>
                <a:latin typeface="Roboto"/>
                <a:ea typeface="Roboto"/>
                <a:cs typeface="Roboto"/>
                <a:sym typeface="Roboto"/>
              </a:rPr>
              <a:t>2</a:t>
            </a:r>
            <a:r>
              <a:rPr b="0" i="0" lang="en-GB" sz="1400" u="none" cap="none" strike="noStrike">
                <a:solidFill>
                  <a:srgbClr val="666666"/>
                </a:solidFill>
                <a:latin typeface="Roboto"/>
                <a:ea typeface="Roboto"/>
                <a:cs typeface="Roboto"/>
                <a:sym typeface="Roboto"/>
              </a:rPr>
              <a:t> ) and at the same time the solidification range is narrow (50</a:t>
            </a:r>
            <a:r>
              <a:rPr b="0" baseline="30000" i="0" lang="en-GB" sz="1400" u="none" cap="none" strike="noStrike">
                <a:solidFill>
                  <a:srgbClr val="666666"/>
                </a:solidFill>
                <a:latin typeface="Roboto"/>
                <a:ea typeface="Roboto"/>
                <a:cs typeface="Roboto"/>
                <a:sym typeface="Roboto"/>
              </a:rPr>
              <a:t>o</a:t>
            </a:r>
            <a:r>
              <a:rPr b="0" i="0" lang="en-GB" sz="1400" u="none" cap="none" strike="noStrike">
                <a:solidFill>
                  <a:srgbClr val="666666"/>
                </a:solidFill>
                <a:latin typeface="Roboto"/>
                <a:ea typeface="Roboto"/>
                <a:cs typeface="Roboto"/>
                <a:sym typeface="Roboto"/>
              </a:rPr>
              <a:t> C). This combination is different for low carbon steel (low mold heat transfer, 2500 kW/m</a:t>
            </a:r>
            <a:r>
              <a:rPr b="0" baseline="30000" i="0" lang="en-GB" sz="1400" u="none" cap="none" strike="noStrike">
                <a:solidFill>
                  <a:srgbClr val="666666"/>
                </a:solidFill>
                <a:latin typeface="Roboto"/>
                <a:ea typeface="Roboto"/>
                <a:cs typeface="Roboto"/>
                <a:sym typeface="Roboto"/>
              </a:rPr>
              <a:t>2</a:t>
            </a:r>
            <a:r>
              <a:rPr b="0" i="0" lang="en-GB" sz="1400" u="none" cap="none" strike="noStrike">
                <a:solidFill>
                  <a:srgbClr val="666666"/>
                </a:solidFill>
                <a:latin typeface="Roboto"/>
                <a:ea typeface="Roboto"/>
                <a:cs typeface="Roboto"/>
                <a:sym typeface="Roboto"/>
              </a:rPr>
              <a:t> ) and for high carbon steel (wide solidification range, 100</a:t>
            </a:r>
            <a:r>
              <a:rPr b="0" baseline="30000" i="0" lang="en-GB" sz="1400" u="none" cap="none" strike="noStrike">
                <a:solidFill>
                  <a:srgbClr val="666666"/>
                </a:solidFill>
                <a:latin typeface="Roboto"/>
                <a:ea typeface="Roboto"/>
                <a:cs typeface="Roboto"/>
                <a:sym typeface="Roboto"/>
              </a:rPr>
              <a:t>o</a:t>
            </a:r>
            <a:r>
              <a:rPr b="0" i="0" lang="en-GB" sz="1400" u="none" cap="none" strike="noStrike">
                <a:solidFill>
                  <a:srgbClr val="666666"/>
                </a:solidFill>
                <a:latin typeface="Roboto"/>
                <a:ea typeface="Roboto"/>
                <a:cs typeface="Roboto"/>
                <a:sym typeface="Roboto"/>
              </a:rPr>
              <a:t>C). High alloyed steels are susceptible to offsquareness, too.</a:t>
            </a:r>
            <a:endParaRPr b="0" i="0" sz="1400" u="none" cap="none" strike="noStrike">
              <a:solidFill>
                <a:srgbClr val="666666"/>
              </a:solidFill>
              <a:latin typeface="Roboto"/>
              <a:ea typeface="Roboto"/>
              <a:cs typeface="Roboto"/>
              <a:sym typeface="Roboto"/>
            </a:endParaRPr>
          </a:p>
        </p:txBody>
      </p:sp>
      <p:pic>
        <p:nvPicPr>
          <p:cNvPr id="159" name="Google Shape;159;p11"/>
          <p:cNvPicPr preferRelativeResize="0"/>
          <p:nvPr/>
        </p:nvPicPr>
        <p:blipFill rotWithShape="1">
          <a:blip r:embed="rId3">
            <a:alphaModFix/>
          </a:blip>
          <a:srcRect b="0" l="0" r="0" t="0"/>
          <a:stretch/>
        </p:blipFill>
        <p:spPr>
          <a:xfrm>
            <a:off x="3144850" y="3539900"/>
            <a:ext cx="2589251" cy="160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10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10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10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10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1000"/>
                                        <p:tgtEl>
                                          <p:spTgt spid="158">
                                            <p:txEl>
                                              <p:pRg end="4" st="4"/>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p:nvPr/>
        </p:nvSpPr>
        <p:spPr>
          <a:xfrm>
            <a:off x="0" y="1374000"/>
            <a:ext cx="69900" cy="2395500"/>
          </a:xfrm>
          <a:prstGeom prst="rect">
            <a:avLst/>
          </a:prstGeom>
          <a:solidFill>
            <a:srgbClr val="9DB2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2"/>
          <p:cNvSpPr txBox="1"/>
          <p:nvPr/>
        </p:nvSpPr>
        <p:spPr>
          <a:xfrm>
            <a:off x="531300" y="1374000"/>
            <a:ext cx="56451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9DB2CF"/>
                </a:solidFill>
                <a:latin typeface="Roboto"/>
                <a:ea typeface="Roboto"/>
                <a:cs typeface="Roboto"/>
                <a:sym typeface="Roboto"/>
              </a:rPr>
              <a:t>Mechanical properties(formation mechanism)</a:t>
            </a:r>
            <a:endParaRPr b="0" i="0" sz="2000" u="none" cap="none" strike="noStrike">
              <a:solidFill>
                <a:srgbClr val="9DB2C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DB2CF"/>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Formation mechanism or molding has a huge impact on rhomboidity.</a:t>
            </a:r>
            <a:endParaRPr b="0" i="0" sz="1400" u="none" cap="none" strike="noStrike">
              <a:solidFill>
                <a:srgbClr val="666666"/>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Formation mechanism is a strong indicator of rhomboidity.</a:t>
            </a:r>
            <a:endParaRPr b="0" i="0" sz="2000" u="none" cap="none" strike="noStrike">
              <a:solidFill>
                <a:srgbClr val="9DB2CF"/>
              </a:solidFill>
              <a:latin typeface="Roboto"/>
              <a:ea typeface="Roboto"/>
              <a:cs typeface="Roboto"/>
              <a:sym typeface="Roboto"/>
            </a:endParaRPr>
          </a:p>
        </p:txBody>
      </p:sp>
      <p:sp>
        <p:nvSpPr>
          <p:cNvPr id="166" name="Google Shape;166;p12"/>
          <p:cNvSpPr txBox="1"/>
          <p:nvPr/>
        </p:nvSpPr>
        <p:spPr>
          <a:xfrm>
            <a:off x="531300" y="2037850"/>
            <a:ext cx="40500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Roboto"/>
              <a:ea typeface="Roboto"/>
              <a:cs typeface="Roboto"/>
              <a:sym typeface="Roboto"/>
            </a:endParaRPr>
          </a:p>
        </p:txBody>
      </p:sp>
      <p:pic>
        <p:nvPicPr>
          <p:cNvPr id="167" name="Google Shape;167;p12"/>
          <p:cNvPicPr preferRelativeResize="0"/>
          <p:nvPr/>
        </p:nvPicPr>
        <p:blipFill rotWithShape="1">
          <a:blip r:embed="rId3">
            <a:alphaModFix/>
          </a:blip>
          <a:srcRect b="0" l="0" r="0" t="0"/>
          <a:stretch/>
        </p:blipFill>
        <p:spPr>
          <a:xfrm>
            <a:off x="5763300" y="1662213"/>
            <a:ext cx="2871225" cy="1819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0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000"/>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1000"/>
                                        <p:tgtEl>
                                          <p:spTgt spid="1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1000"/>
                                        <p:tgtEl>
                                          <p:spTgt spid="165">
                                            <p:txEl>
                                              <p:pRg end="4" st="4"/>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p:nvPr/>
        </p:nvSpPr>
        <p:spPr>
          <a:xfrm rot="5400000">
            <a:off x="4537050" y="-1162800"/>
            <a:ext cx="69900" cy="2395500"/>
          </a:xfrm>
          <a:prstGeom prst="rect">
            <a:avLst/>
          </a:prstGeom>
          <a:solidFill>
            <a:srgbClr val="9DB2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3"/>
          <p:cNvSpPr txBox="1"/>
          <p:nvPr/>
        </p:nvSpPr>
        <p:spPr>
          <a:xfrm>
            <a:off x="614150" y="69900"/>
            <a:ext cx="8020200" cy="3663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rgbClr val="666666"/>
                </a:solidFill>
                <a:latin typeface="Roboto"/>
                <a:ea typeface="Roboto"/>
                <a:cs typeface="Roboto"/>
                <a:sym typeface="Roboto"/>
              </a:rPr>
              <a:t>Formation mechanism(molding)</a:t>
            </a:r>
            <a:endParaRPr b="0" i="0" sz="20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The mold shape could distort into a rhomboid, thus giving place to a rhomboidal strand. </a:t>
            </a:r>
            <a:endParaRPr b="0" i="0" sz="1400" u="none" cap="none" strike="noStrike">
              <a:solidFill>
                <a:srgbClr val="66666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Another mechanism, the formation of a thin shell in the mold in two opposite corners, and a thick shell in the other two. </a:t>
            </a:r>
            <a:endParaRPr b="0" i="0" sz="1400" u="none" cap="none" strike="noStrike">
              <a:solidFill>
                <a:srgbClr val="666666"/>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During first stage of secondary cooling, the section is brought to a off-square shape, due to the faster temperature decrease where the shell is thicker (due to enhanced heat transfer) and contraction is not uniform, giving place to an acute angle in the colder corners and obtuse angle in the hotter corners.</a:t>
            </a:r>
            <a:endParaRPr b="0" i="0" sz="1400" u="none" cap="none" strike="noStrike">
              <a:solidFill>
                <a:srgbClr val="66666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666666"/>
              </a:solidFill>
              <a:latin typeface="Roboto"/>
              <a:ea typeface="Roboto"/>
              <a:cs typeface="Roboto"/>
              <a:sym typeface="Roboto"/>
            </a:endParaRPr>
          </a:p>
        </p:txBody>
      </p:sp>
      <p:sp>
        <p:nvSpPr>
          <p:cNvPr id="174" name="Google Shape;174;p13"/>
          <p:cNvSpPr txBox="1"/>
          <p:nvPr/>
        </p:nvSpPr>
        <p:spPr>
          <a:xfrm>
            <a:off x="614150" y="788625"/>
            <a:ext cx="75165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1000"/>
                                        <p:tgtEl>
                                          <p:spTgt spid="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1000"/>
                                        <p:tgtEl>
                                          <p:spTgt spid="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Effect filter="fade" transition="in">
                                      <p:cBhvr>
                                        <p:cTn dur="1000"/>
                                        <p:tgtEl>
                                          <p:spTgt spid="1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animEffect filter="fade" transition="in">
                                      <p:cBhvr>
                                        <p:cTn dur="1000"/>
                                        <p:tgtEl>
                                          <p:spTgt spid="1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animEffect filter="fade" transition="in">
                                      <p:cBhvr>
                                        <p:cTn dur="1000"/>
                                        <p:tgtEl>
                                          <p:spTgt spid="1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animEffect filter="fade" transition="in">
                                      <p:cBhvr>
                                        <p:cTn dur="1000"/>
                                        <p:tgtEl>
                                          <p:spTgt spid="1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animEffect filter="fade" transition="in">
                                      <p:cBhvr>
                                        <p:cTn dur="1000"/>
                                        <p:tgtEl>
                                          <p:spTgt spid="17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animEffect filter="fade" transition="in">
                                      <p:cBhvr>
                                        <p:cTn dur="1000"/>
                                        <p:tgtEl>
                                          <p:spTgt spid="17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8" st="8"/>
                                            </p:txEl>
                                          </p:spTgt>
                                        </p:tgtEl>
                                        <p:attrNameLst>
                                          <p:attrName>style.visibility</p:attrName>
                                        </p:attrNameLst>
                                      </p:cBhvr>
                                      <p:to>
                                        <p:strVal val="visible"/>
                                      </p:to>
                                    </p:set>
                                    <p:animEffect filter="fade" transition="in">
                                      <p:cBhvr>
                                        <p:cTn dur="1000"/>
                                        <p:tgtEl>
                                          <p:spTgt spid="17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9" st="9"/>
                                            </p:txEl>
                                          </p:spTgt>
                                        </p:tgtEl>
                                        <p:attrNameLst>
                                          <p:attrName>style.visibility</p:attrName>
                                        </p:attrNameLst>
                                      </p:cBhvr>
                                      <p:to>
                                        <p:strVal val="visible"/>
                                      </p:to>
                                    </p:set>
                                    <p:animEffect filter="fade" transition="in">
                                      <p:cBhvr>
                                        <p:cTn dur="1000"/>
                                        <p:tgtEl>
                                          <p:spTgt spid="17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p:nvPr/>
        </p:nvSpPr>
        <p:spPr>
          <a:xfrm rot="5400000">
            <a:off x="4537050" y="-1162800"/>
            <a:ext cx="69900" cy="2395500"/>
          </a:xfrm>
          <a:prstGeom prst="rect">
            <a:avLst/>
          </a:prstGeom>
          <a:solidFill>
            <a:srgbClr val="9DB2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4"/>
          <p:cNvSpPr txBox="1"/>
          <p:nvPr/>
        </p:nvSpPr>
        <p:spPr>
          <a:xfrm>
            <a:off x="600200" y="69900"/>
            <a:ext cx="8034300" cy="2924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rgbClr val="666666"/>
                </a:solidFill>
                <a:latin typeface="Roboto"/>
                <a:ea typeface="Roboto"/>
                <a:cs typeface="Roboto"/>
                <a:sym typeface="Roboto"/>
              </a:rPr>
              <a:t>Formation mechanism(molding)</a:t>
            </a:r>
            <a:endParaRPr b="0" i="0" sz="20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66666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Changing of heat transfer level in mold has a huge impact on formation of rhomboid.</a:t>
            </a:r>
            <a:endParaRPr b="0" i="0" sz="1400" u="none" cap="none" strike="noStrike">
              <a:solidFill>
                <a:srgbClr val="66666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If metal level goes up in one location and goes down in another, this level variation will imply a difference in shell thickness between both parts. This is ratified by the fact that billets with large rhomboidity display large mold variations during casting.</a:t>
            </a:r>
            <a:endParaRPr b="0" i="0" sz="1400" u="none" cap="none" strike="noStrike">
              <a:solidFill>
                <a:srgbClr val="66666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Heat transfer level also depends on the use of casting powder and oil.</a:t>
            </a:r>
            <a:endParaRPr b="0" i="0" sz="1400" u="none" cap="none" strike="noStrike">
              <a:solidFill>
                <a:srgbClr val="66666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666666"/>
              </a:solidFill>
              <a:latin typeface="Roboto"/>
              <a:ea typeface="Roboto"/>
              <a:cs typeface="Roboto"/>
              <a:sym typeface="Roboto"/>
            </a:endParaRPr>
          </a:p>
        </p:txBody>
      </p:sp>
      <p:pic>
        <p:nvPicPr>
          <p:cNvPr id="181" name="Google Shape;181;p14"/>
          <p:cNvPicPr preferRelativeResize="0"/>
          <p:nvPr/>
        </p:nvPicPr>
        <p:blipFill rotWithShape="1">
          <a:blip r:embed="rId3">
            <a:alphaModFix/>
          </a:blip>
          <a:srcRect b="0" l="0" r="0" t="0"/>
          <a:stretch/>
        </p:blipFill>
        <p:spPr>
          <a:xfrm>
            <a:off x="2988150" y="2994300"/>
            <a:ext cx="3167700" cy="200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10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10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10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10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1000"/>
                                        <p:tgtEl>
                                          <p:spTgt spid="1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Effect filter="fade" transition="in">
                                      <p:cBhvr>
                                        <p:cTn dur="1000"/>
                                        <p:tgtEl>
                                          <p:spTgt spid="1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animEffect filter="fade" transition="in">
                                      <p:cBhvr>
                                        <p:cTn dur="1000"/>
                                        <p:tgtEl>
                                          <p:spTgt spid="1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7" st="7"/>
                                            </p:txEl>
                                          </p:spTgt>
                                        </p:tgtEl>
                                        <p:attrNameLst>
                                          <p:attrName>style.visibility</p:attrName>
                                        </p:attrNameLst>
                                      </p:cBhvr>
                                      <p:to>
                                        <p:strVal val="visible"/>
                                      </p:to>
                                    </p:set>
                                    <p:animEffect filter="fade" transition="in">
                                      <p:cBhvr>
                                        <p:cTn dur="1000"/>
                                        <p:tgtEl>
                                          <p:spTgt spid="18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8" st="8"/>
                                            </p:txEl>
                                          </p:spTgt>
                                        </p:tgtEl>
                                        <p:attrNameLst>
                                          <p:attrName>style.visibility</p:attrName>
                                        </p:attrNameLst>
                                      </p:cBhvr>
                                      <p:to>
                                        <p:strVal val="visible"/>
                                      </p:to>
                                    </p:set>
                                    <p:animEffect filter="fade" transition="in">
                                      <p:cBhvr>
                                        <p:cTn dur="1000"/>
                                        <p:tgtEl>
                                          <p:spTgt spid="180">
                                            <p:txEl>
                                              <p:pRg end="8" st="8"/>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B2CF"/>
        </a:solidFill>
      </p:bgPr>
    </p:bg>
    <p:spTree>
      <p:nvGrpSpPr>
        <p:cNvPr id="185" name="Shape 185"/>
        <p:cNvGrpSpPr/>
        <p:nvPr/>
      </p:nvGrpSpPr>
      <p:grpSpPr>
        <a:xfrm>
          <a:off x="0" y="0"/>
          <a:ext cx="0" cy="0"/>
          <a:chOff x="0" y="0"/>
          <a:chExt cx="0" cy="0"/>
        </a:xfrm>
      </p:grpSpPr>
      <p:sp>
        <p:nvSpPr>
          <p:cNvPr id="186" name="Google Shape;186;p15"/>
          <p:cNvSpPr txBox="1"/>
          <p:nvPr/>
        </p:nvSpPr>
        <p:spPr>
          <a:xfrm>
            <a:off x="509475" y="1705625"/>
            <a:ext cx="60537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1" i="0" lang="en-GB" sz="4800" u="none" cap="none" strike="noStrike">
                <a:solidFill>
                  <a:srgbClr val="FFFFFF"/>
                </a:solidFill>
                <a:latin typeface="Roboto"/>
                <a:ea typeface="Roboto"/>
                <a:cs typeface="Roboto"/>
                <a:sym typeface="Roboto"/>
              </a:rPr>
              <a:t>Conclusion.</a:t>
            </a:r>
            <a:endParaRPr b="1" i="0" sz="4800" u="none" cap="none" strike="noStrike">
              <a:solidFill>
                <a:srgbClr val="FFFFFF"/>
              </a:solidFill>
              <a:latin typeface="Roboto"/>
              <a:ea typeface="Roboto"/>
              <a:cs typeface="Roboto"/>
              <a:sym typeface="Roboto"/>
            </a:endParaRPr>
          </a:p>
        </p:txBody>
      </p:sp>
      <p:sp>
        <p:nvSpPr>
          <p:cNvPr id="187" name="Google Shape;187;p15"/>
          <p:cNvSpPr/>
          <p:nvPr/>
        </p:nvSpPr>
        <p:spPr>
          <a:xfrm>
            <a:off x="0" y="1374000"/>
            <a:ext cx="69900" cy="2395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5"/>
          <p:cNvSpPr/>
          <p:nvPr/>
        </p:nvSpPr>
        <p:spPr>
          <a:xfrm>
            <a:off x="0" y="4339200"/>
            <a:ext cx="9144000" cy="8043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p:nvPr/>
        </p:nvSpPr>
        <p:spPr>
          <a:xfrm>
            <a:off x="0" y="1374000"/>
            <a:ext cx="69900" cy="2395500"/>
          </a:xfrm>
          <a:prstGeom prst="rect">
            <a:avLst/>
          </a:prstGeom>
          <a:solidFill>
            <a:srgbClr val="9DB2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6"/>
          <p:cNvSpPr txBox="1"/>
          <p:nvPr/>
        </p:nvSpPr>
        <p:spPr>
          <a:xfrm>
            <a:off x="544350" y="1381825"/>
            <a:ext cx="7572300" cy="25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9DB2CF"/>
                </a:solidFill>
                <a:latin typeface="Roboto"/>
                <a:ea typeface="Roboto"/>
                <a:cs typeface="Roboto"/>
                <a:sym typeface="Roboto"/>
              </a:rPr>
              <a:t>Warm up.</a:t>
            </a:r>
            <a:endParaRPr b="0" i="0" sz="2400" u="none" cap="none" strike="noStrike">
              <a:solidFill>
                <a:srgbClr val="9DB2C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9DB2CF"/>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The medium carbon steel shows highest rhomboidity on billet formation.</a:t>
            </a:r>
            <a:endParaRPr b="0" i="0" sz="1400" u="none" cap="none" strike="noStrike">
              <a:solidFill>
                <a:srgbClr val="666666"/>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Molding of billets has a impact of rhomboidity especially the usage of oil &amp; casting powder.</a:t>
            </a:r>
            <a:endParaRPr b="0" i="0" sz="1400" u="none" cap="none" strike="noStrike">
              <a:solidFill>
                <a:srgbClr val="666666"/>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Heat transfer to mold and casting effects on shell thickness and rhomboidity.</a:t>
            </a:r>
            <a:endParaRPr b="0" i="0" sz="1400" u="none" cap="none" strike="noStrike">
              <a:solidFill>
                <a:srgbClr val="66666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9DB2C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10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1000"/>
                                        <p:tgtEl>
                                          <p:spTgt spid="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Effect filter="fade" transition="in">
                                      <p:cBhvr>
                                        <p:cTn dur="1000"/>
                                        <p:tgtEl>
                                          <p:spTgt spid="1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animEffect filter="fade" transition="in">
                                      <p:cBhvr>
                                        <p:cTn dur="1000"/>
                                        <p:tgtEl>
                                          <p:spTgt spid="1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animEffect filter="fade" transition="in">
                                      <p:cBhvr>
                                        <p:cTn dur="1000"/>
                                        <p:tgtEl>
                                          <p:spTgt spid="1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animEffect filter="fade" transition="in">
                                      <p:cBhvr>
                                        <p:cTn dur="1000"/>
                                        <p:tgtEl>
                                          <p:spTgt spid="1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animEffect filter="fade" transition="in">
                                      <p:cBhvr>
                                        <p:cTn dur="1000"/>
                                        <p:tgtEl>
                                          <p:spTgt spid="1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7" st="7"/>
                                            </p:txEl>
                                          </p:spTgt>
                                        </p:tgtEl>
                                        <p:attrNameLst>
                                          <p:attrName>style.visibility</p:attrName>
                                        </p:attrNameLst>
                                      </p:cBhvr>
                                      <p:to>
                                        <p:strVal val="visible"/>
                                      </p:to>
                                    </p:set>
                                    <p:animEffect filter="fade" transition="in">
                                      <p:cBhvr>
                                        <p:cTn dur="1000"/>
                                        <p:tgtEl>
                                          <p:spTgt spid="19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p:nvPr/>
        </p:nvSpPr>
        <p:spPr>
          <a:xfrm rot="5400000">
            <a:off x="4537050" y="-1162800"/>
            <a:ext cx="69900" cy="2395500"/>
          </a:xfrm>
          <a:prstGeom prst="rect">
            <a:avLst/>
          </a:prstGeom>
          <a:solidFill>
            <a:srgbClr val="9DB2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txBox="1"/>
          <p:nvPr/>
        </p:nvSpPr>
        <p:spPr>
          <a:xfrm>
            <a:off x="3389100" y="69900"/>
            <a:ext cx="23658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rgbClr val="666666"/>
                </a:solidFill>
                <a:latin typeface="Roboto"/>
                <a:ea typeface="Roboto"/>
                <a:cs typeface="Roboto"/>
                <a:sym typeface="Roboto"/>
              </a:rPr>
              <a:t>Table of Content</a:t>
            </a:r>
            <a:endParaRPr b="0" i="0" sz="2000" u="none" cap="none" strike="noStrike">
              <a:solidFill>
                <a:srgbClr val="666666"/>
              </a:solidFill>
              <a:latin typeface="Roboto"/>
              <a:ea typeface="Roboto"/>
              <a:cs typeface="Roboto"/>
              <a:sym typeface="Roboto"/>
            </a:endParaRPr>
          </a:p>
        </p:txBody>
      </p:sp>
      <p:sp>
        <p:nvSpPr>
          <p:cNvPr id="95" name="Google Shape;95;p2"/>
          <p:cNvSpPr txBox="1"/>
          <p:nvPr/>
        </p:nvSpPr>
        <p:spPr>
          <a:xfrm>
            <a:off x="502475" y="1374000"/>
            <a:ext cx="4856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666666"/>
                </a:solidFill>
                <a:latin typeface="Roboto"/>
                <a:ea typeface="Roboto"/>
                <a:cs typeface="Roboto"/>
                <a:sym typeface="Roboto"/>
              </a:rPr>
              <a:t>Rhomboidity of Casting</a:t>
            </a:r>
            <a:endParaRPr b="0" i="0" sz="2000" u="none" cap="none" strike="noStrike">
              <a:solidFill>
                <a:srgbClr val="666666"/>
              </a:solidFill>
              <a:latin typeface="Roboto"/>
              <a:ea typeface="Roboto"/>
              <a:cs typeface="Roboto"/>
              <a:sym typeface="Roboto"/>
            </a:endParaRPr>
          </a:p>
        </p:txBody>
      </p:sp>
      <p:sp>
        <p:nvSpPr>
          <p:cNvPr id="96" name="Google Shape;96;p2"/>
          <p:cNvSpPr txBox="1"/>
          <p:nvPr/>
        </p:nvSpPr>
        <p:spPr>
          <a:xfrm>
            <a:off x="502525" y="1880775"/>
            <a:ext cx="485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7" name="Google Shape;97;p2"/>
          <p:cNvSpPr txBox="1"/>
          <p:nvPr/>
        </p:nvSpPr>
        <p:spPr>
          <a:xfrm>
            <a:off x="502475" y="1880775"/>
            <a:ext cx="5353500" cy="9234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666666"/>
              </a:buClr>
              <a:buSzPts val="1600"/>
              <a:buFont typeface="Roboto"/>
              <a:buChar char="➔"/>
            </a:pPr>
            <a:r>
              <a:rPr b="0" i="0" lang="en-GB" sz="1600" u="none" cap="none" strike="noStrike">
                <a:solidFill>
                  <a:srgbClr val="666666"/>
                </a:solidFill>
                <a:latin typeface="Roboto"/>
                <a:ea typeface="Roboto"/>
                <a:cs typeface="Roboto"/>
                <a:sym typeface="Roboto"/>
              </a:rPr>
              <a:t>Purpose Statement(What we are talking about).</a:t>
            </a:r>
            <a:endParaRPr b="0" i="0" sz="1600" u="none" cap="none" strike="noStrike">
              <a:solidFill>
                <a:srgbClr val="666666"/>
              </a:solidFill>
              <a:latin typeface="Roboto"/>
              <a:ea typeface="Roboto"/>
              <a:cs typeface="Roboto"/>
              <a:sym typeface="Roboto"/>
            </a:endParaRPr>
          </a:p>
          <a:p>
            <a:pPr indent="-330200" lvl="0" marL="457200" marR="0" rtl="0" algn="l">
              <a:lnSpc>
                <a:spcPct val="100000"/>
              </a:lnSpc>
              <a:spcBef>
                <a:spcPts val="0"/>
              </a:spcBef>
              <a:spcAft>
                <a:spcPts val="0"/>
              </a:spcAft>
              <a:buClr>
                <a:srgbClr val="666666"/>
              </a:buClr>
              <a:buSzPts val="1600"/>
              <a:buFont typeface="Roboto"/>
              <a:buChar char="➔"/>
            </a:pPr>
            <a:r>
              <a:rPr b="0" i="0" lang="en-GB" sz="1600" u="none" cap="none" strike="noStrike">
                <a:solidFill>
                  <a:srgbClr val="666666"/>
                </a:solidFill>
                <a:latin typeface="Roboto"/>
                <a:ea typeface="Roboto"/>
                <a:cs typeface="Roboto"/>
                <a:sym typeface="Roboto"/>
              </a:rPr>
              <a:t>Case study.</a:t>
            </a:r>
            <a:endParaRPr b="0" i="0" sz="1600" u="none" cap="none" strike="noStrike">
              <a:solidFill>
                <a:srgbClr val="666666"/>
              </a:solidFill>
              <a:latin typeface="Roboto"/>
              <a:ea typeface="Roboto"/>
              <a:cs typeface="Roboto"/>
              <a:sym typeface="Roboto"/>
            </a:endParaRPr>
          </a:p>
          <a:p>
            <a:pPr indent="-330200" lvl="0" marL="457200" marR="0" rtl="0" algn="l">
              <a:lnSpc>
                <a:spcPct val="100000"/>
              </a:lnSpc>
              <a:spcBef>
                <a:spcPts val="0"/>
              </a:spcBef>
              <a:spcAft>
                <a:spcPts val="0"/>
              </a:spcAft>
              <a:buClr>
                <a:srgbClr val="666666"/>
              </a:buClr>
              <a:buSzPts val="1600"/>
              <a:buFont typeface="Roboto"/>
              <a:buChar char="➔"/>
            </a:pPr>
            <a:r>
              <a:rPr b="0" i="0" lang="en-GB" sz="1600" u="none" cap="none" strike="noStrike">
                <a:solidFill>
                  <a:srgbClr val="666666"/>
                </a:solidFill>
                <a:latin typeface="Roboto"/>
                <a:ea typeface="Roboto"/>
                <a:cs typeface="Roboto"/>
                <a:sym typeface="Roboto"/>
              </a:rPr>
              <a:t>Conclusion.</a:t>
            </a:r>
            <a:endParaRPr b="0" i="0" sz="1600" u="none" cap="none" strike="noStrike">
              <a:solidFill>
                <a:srgbClr val="666666"/>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B2CF"/>
        </a:solidFill>
      </p:bgPr>
    </p:bg>
    <p:spTree>
      <p:nvGrpSpPr>
        <p:cNvPr id="101" name="Shape 101"/>
        <p:cNvGrpSpPr/>
        <p:nvPr/>
      </p:nvGrpSpPr>
      <p:grpSpPr>
        <a:xfrm>
          <a:off x="0" y="0"/>
          <a:ext cx="0" cy="0"/>
          <a:chOff x="0" y="0"/>
          <a:chExt cx="0" cy="0"/>
        </a:xfrm>
      </p:grpSpPr>
      <p:sp>
        <p:nvSpPr>
          <p:cNvPr id="102" name="Google Shape;102;p3"/>
          <p:cNvSpPr txBox="1"/>
          <p:nvPr/>
        </p:nvSpPr>
        <p:spPr>
          <a:xfrm>
            <a:off x="509475" y="1705625"/>
            <a:ext cx="60537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1" i="0" lang="en-GB" sz="4800" u="none" cap="none" strike="noStrike">
                <a:solidFill>
                  <a:srgbClr val="FFFFFF"/>
                </a:solidFill>
                <a:latin typeface="Roboto"/>
                <a:ea typeface="Roboto"/>
                <a:cs typeface="Roboto"/>
                <a:sym typeface="Roboto"/>
              </a:rPr>
              <a:t>What are we talking about?</a:t>
            </a:r>
            <a:endParaRPr b="1" i="0" sz="4800" u="none" cap="none" strike="noStrike">
              <a:solidFill>
                <a:srgbClr val="FFFFFF"/>
              </a:solidFill>
              <a:latin typeface="Roboto"/>
              <a:ea typeface="Roboto"/>
              <a:cs typeface="Roboto"/>
              <a:sym typeface="Roboto"/>
            </a:endParaRPr>
          </a:p>
        </p:txBody>
      </p:sp>
      <p:sp>
        <p:nvSpPr>
          <p:cNvPr id="103" name="Google Shape;103;p3"/>
          <p:cNvSpPr/>
          <p:nvPr/>
        </p:nvSpPr>
        <p:spPr>
          <a:xfrm>
            <a:off x="0" y="1374000"/>
            <a:ext cx="69900" cy="2395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p:nvPr/>
        </p:nvSpPr>
        <p:spPr>
          <a:xfrm>
            <a:off x="0" y="4339200"/>
            <a:ext cx="9144000" cy="8043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p:nvPr/>
        </p:nvSpPr>
        <p:spPr>
          <a:xfrm>
            <a:off x="0" y="1374000"/>
            <a:ext cx="69900" cy="2395500"/>
          </a:xfrm>
          <a:prstGeom prst="rect">
            <a:avLst/>
          </a:prstGeom>
          <a:solidFill>
            <a:srgbClr val="9DB2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
          <p:cNvSpPr txBox="1"/>
          <p:nvPr/>
        </p:nvSpPr>
        <p:spPr>
          <a:xfrm>
            <a:off x="531300" y="1374000"/>
            <a:ext cx="71880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9DB2CF"/>
                </a:solidFill>
                <a:latin typeface="Roboto"/>
                <a:ea typeface="Roboto"/>
                <a:cs typeface="Roboto"/>
                <a:sym typeface="Roboto"/>
              </a:rPr>
              <a:t>Objective</a:t>
            </a:r>
            <a:endParaRPr b="0" i="0" sz="2000" u="none" cap="none" strike="noStrike">
              <a:solidFill>
                <a:srgbClr val="9DB2C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DB2C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666666"/>
                </a:solidFill>
                <a:latin typeface="Roboto"/>
                <a:ea typeface="Roboto"/>
                <a:cs typeface="Roboto"/>
                <a:sym typeface="Roboto"/>
              </a:rPr>
              <a:t>Identify if there are any </a:t>
            </a:r>
            <a:r>
              <a:rPr b="0" i="0" lang="en-GB" sz="1600" u="none" cap="none" strike="noStrike">
                <a:solidFill>
                  <a:srgbClr val="F1C232"/>
                </a:solidFill>
                <a:latin typeface="Roboto"/>
                <a:ea typeface="Roboto"/>
                <a:cs typeface="Roboto"/>
                <a:sym typeface="Roboto"/>
              </a:rPr>
              <a:t>structural</a:t>
            </a:r>
            <a:r>
              <a:rPr b="0" i="0" lang="en-GB" sz="1600" u="none" cap="none" strike="noStrike">
                <a:solidFill>
                  <a:srgbClr val="666666"/>
                </a:solidFill>
                <a:latin typeface="Roboto"/>
                <a:ea typeface="Roboto"/>
                <a:cs typeface="Roboto"/>
                <a:sym typeface="Roboto"/>
              </a:rPr>
              <a:t>, </a:t>
            </a:r>
            <a:r>
              <a:rPr b="0" i="0" lang="en-GB" sz="1600" u="none" cap="none" strike="noStrike">
                <a:solidFill>
                  <a:srgbClr val="45818E"/>
                </a:solidFill>
                <a:latin typeface="Roboto"/>
                <a:ea typeface="Roboto"/>
                <a:cs typeface="Roboto"/>
                <a:sym typeface="Roboto"/>
              </a:rPr>
              <a:t>chemical</a:t>
            </a:r>
            <a:r>
              <a:rPr b="0" i="0" lang="en-GB" sz="1600" u="none" cap="none" strike="noStrike">
                <a:solidFill>
                  <a:srgbClr val="666666"/>
                </a:solidFill>
                <a:latin typeface="Roboto"/>
                <a:ea typeface="Roboto"/>
                <a:cs typeface="Roboto"/>
                <a:sym typeface="Roboto"/>
              </a:rPr>
              <a:t>, and/or </a:t>
            </a:r>
            <a:r>
              <a:rPr b="0" i="0" lang="en-GB" sz="1600" u="none" cap="none" strike="noStrike">
                <a:solidFill>
                  <a:srgbClr val="6AA84F"/>
                </a:solidFill>
                <a:latin typeface="Roboto"/>
                <a:ea typeface="Roboto"/>
                <a:cs typeface="Roboto"/>
                <a:sym typeface="Roboto"/>
              </a:rPr>
              <a:t>mechanical</a:t>
            </a:r>
            <a:r>
              <a:rPr b="0" i="0" lang="en-GB" sz="1600" u="none" cap="none" strike="noStrike">
                <a:solidFill>
                  <a:srgbClr val="E69138"/>
                </a:solidFill>
                <a:latin typeface="Roboto"/>
                <a:ea typeface="Roboto"/>
                <a:cs typeface="Roboto"/>
                <a:sym typeface="Roboto"/>
              </a:rPr>
              <a:t> </a:t>
            </a:r>
            <a:r>
              <a:rPr b="0" i="0" lang="en-GB" sz="1600" u="none" cap="none" strike="noStrike">
                <a:solidFill>
                  <a:srgbClr val="666666"/>
                </a:solidFill>
                <a:latin typeface="Roboto"/>
                <a:ea typeface="Roboto"/>
                <a:cs typeface="Roboto"/>
                <a:sym typeface="Roboto"/>
              </a:rPr>
              <a:t>properties that contribute to </a:t>
            </a:r>
            <a:r>
              <a:rPr b="0" i="0" lang="en-GB" sz="1600" u="none" cap="none" strike="noStrike">
                <a:solidFill>
                  <a:srgbClr val="9DB2CF"/>
                </a:solidFill>
                <a:latin typeface="Roboto"/>
                <a:ea typeface="Roboto"/>
                <a:cs typeface="Roboto"/>
                <a:sym typeface="Roboto"/>
              </a:rPr>
              <a:t>rhomboidity</a:t>
            </a:r>
            <a:r>
              <a:rPr b="0" i="0" lang="en-GB" sz="1600" u="none" cap="none" strike="noStrike">
                <a:solidFill>
                  <a:srgbClr val="666666"/>
                </a:solidFill>
                <a:latin typeface="Roboto"/>
                <a:ea typeface="Roboto"/>
                <a:cs typeface="Roboto"/>
                <a:sym typeface="Roboto"/>
              </a:rPr>
              <a:t> of casting.</a:t>
            </a:r>
            <a:endParaRPr b="0" i="0" sz="2000" u="none" cap="none" strike="noStrike">
              <a:solidFill>
                <a:srgbClr val="9DB2C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10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10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1000"/>
                                        <p:tgtEl>
                                          <p:spTgt spid="11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p:nvPr/>
        </p:nvSpPr>
        <p:spPr>
          <a:xfrm>
            <a:off x="0" y="1374000"/>
            <a:ext cx="69900" cy="2395500"/>
          </a:xfrm>
          <a:prstGeom prst="rect">
            <a:avLst/>
          </a:prstGeom>
          <a:solidFill>
            <a:srgbClr val="9DB2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
          <p:cNvSpPr txBox="1"/>
          <p:nvPr/>
        </p:nvSpPr>
        <p:spPr>
          <a:xfrm>
            <a:off x="509475" y="1374000"/>
            <a:ext cx="81252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9DB2CF"/>
                </a:solidFill>
                <a:latin typeface="Roboto"/>
                <a:ea typeface="Roboto"/>
                <a:cs typeface="Roboto"/>
                <a:sym typeface="Roboto"/>
              </a:rPr>
              <a:t>Rhomboidity</a:t>
            </a:r>
            <a:endParaRPr b="0" i="0" sz="2000" u="none" cap="none" strike="noStrike">
              <a:solidFill>
                <a:srgbClr val="9DB2C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666666"/>
                </a:solidFill>
                <a:latin typeface="Roboto"/>
                <a:ea typeface="Roboto"/>
                <a:cs typeface="Roboto"/>
                <a:sym typeface="Roboto"/>
              </a:rPr>
              <a:t>The billet emerges from the bottom of the mold, essentially a </a:t>
            </a:r>
            <a:r>
              <a:rPr b="0" i="0" lang="en-GB" sz="1600" u="none" cap="none" strike="noStrike">
                <a:solidFill>
                  <a:srgbClr val="45818E"/>
                </a:solidFill>
                <a:latin typeface="Roboto"/>
                <a:ea typeface="Roboto"/>
                <a:cs typeface="Roboto"/>
                <a:sym typeface="Roboto"/>
              </a:rPr>
              <a:t>square</a:t>
            </a:r>
            <a:r>
              <a:rPr b="0" i="0" lang="en-GB" sz="1600" u="none" cap="none" strike="noStrike">
                <a:solidFill>
                  <a:srgbClr val="666666"/>
                </a:solidFill>
                <a:latin typeface="Roboto"/>
                <a:ea typeface="Roboto"/>
                <a:cs typeface="Roboto"/>
                <a:sym typeface="Roboto"/>
              </a:rPr>
              <a:t>, but the </a:t>
            </a:r>
            <a:r>
              <a:rPr b="0" i="0" lang="en-GB" sz="1600" u="none" cap="none" strike="noStrike">
                <a:solidFill>
                  <a:srgbClr val="6AA84F"/>
                </a:solidFill>
                <a:latin typeface="Roboto"/>
                <a:ea typeface="Roboto"/>
                <a:cs typeface="Roboto"/>
                <a:sym typeface="Roboto"/>
              </a:rPr>
              <a:t>uneven internal cooling</a:t>
            </a:r>
            <a:r>
              <a:rPr b="0" i="0" lang="en-GB" sz="1600" u="none" cap="none" strike="noStrike">
                <a:solidFill>
                  <a:srgbClr val="666666"/>
                </a:solidFill>
                <a:latin typeface="Roboto"/>
                <a:ea typeface="Roboto"/>
                <a:cs typeface="Roboto"/>
                <a:sym typeface="Roboto"/>
              </a:rPr>
              <a:t> mechanism forces a </a:t>
            </a:r>
            <a:r>
              <a:rPr b="0" i="0" lang="en-GB" sz="1600" u="none" cap="none" strike="noStrike">
                <a:solidFill>
                  <a:srgbClr val="F1C232"/>
                </a:solidFill>
                <a:latin typeface="Roboto"/>
                <a:ea typeface="Roboto"/>
                <a:cs typeface="Roboto"/>
                <a:sym typeface="Roboto"/>
              </a:rPr>
              <a:t>rhomboid</a:t>
            </a:r>
            <a:r>
              <a:rPr b="0" i="0" lang="en-GB" sz="1600" u="none" cap="none" strike="noStrike">
                <a:solidFill>
                  <a:srgbClr val="666666"/>
                </a:solidFill>
                <a:latin typeface="Roboto"/>
                <a:ea typeface="Roboto"/>
                <a:cs typeface="Roboto"/>
                <a:sym typeface="Roboto"/>
              </a:rPr>
              <a:t> shape just below the mold. Rhomboidity at or over a certain percentage leads to billet twisting in the roughing stands of the rolling mill.</a:t>
            </a:r>
            <a:endParaRPr b="0" i="0" sz="1600" u="none" cap="none" strike="noStrike">
              <a:solidFill>
                <a:srgbClr val="666666"/>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0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0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1000"/>
                                        <p:tgtEl>
                                          <p:spTgt spid="11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p:nvPr/>
        </p:nvSpPr>
        <p:spPr>
          <a:xfrm>
            <a:off x="0" y="1374000"/>
            <a:ext cx="69900" cy="2395500"/>
          </a:xfrm>
          <a:prstGeom prst="rect">
            <a:avLst/>
          </a:prstGeom>
          <a:solidFill>
            <a:srgbClr val="9DB2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6"/>
          <p:cNvSpPr txBox="1"/>
          <p:nvPr/>
        </p:nvSpPr>
        <p:spPr>
          <a:xfrm>
            <a:off x="531300" y="1374000"/>
            <a:ext cx="73428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9DB2CF"/>
                </a:solidFill>
                <a:latin typeface="Roboto"/>
                <a:ea typeface="Roboto"/>
                <a:cs typeface="Roboto"/>
                <a:sym typeface="Roboto"/>
              </a:rPr>
              <a:t>Determination</a:t>
            </a:r>
            <a:endParaRPr b="0" i="0" sz="2000" u="none" cap="none" strike="noStrike">
              <a:solidFill>
                <a:srgbClr val="9DB2C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DB2CF"/>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Rhomboidity is determined by the difference n=between the two diagonals (d</a:t>
            </a:r>
            <a:r>
              <a:rPr b="0" baseline="-25000" i="0" lang="en-GB" sz="1400" u="none" cap="none" strike="noStrike">
                <a:solidFill>
                  <a:srgbClr val="666666"/>
                </a:solidFill>
                <a:latin typeface="Roboto"/>
                <a:ea typeface="Roboto"/>
                <a:cs typeface="Roboto"/>
                <a:sym typeface="Roboto"/>
              </a:rPr>
              <a:t>1</a:t>
            </a:r>
            <a:r>
              <a:rPr b="0" i="0" lang="en-GB" sz="1400" u="none" cap="none" strike="noStrike">
                <a:solidFill>
                  <a:srgbClr val="666666"/>
                </a:solidFill>
                <a:latin typeface="Roboto"/>
                <a:ea typeface="Roboto"/>
                <a:cs typeface="Roboto"/>
                <a:sym typeface="Roboto"/>
              </a:rPr>
              <a:t> &amp; d</a:t>
            </a:r>
            <a:r>
              <a:rPr b="0" baseline="-25000" i="0" lang="en-GB" sz="1400" u="none" cap="none" strike="noStrike">
                <a:solidFill>
                  <a:srgbClr val="666666"/>
                </a:solidFill>
                <a:latin typeface="Roboto"/>
                <a:ea typeface="Roboto"/>
                <a:cs typeface="Roboto"/>
                <a:sym typeface="Roboto"/>
              </a:rPr>
              <a:t>2</a:t>
            </a:r>
            <a:r>
              <a:rPr b="0" i="0" lang="en-GB" sz="1400" u="none" cap="none" strike="noStrike">
                <a:solidFill>
                  <a:srgbClr val="666666"/>
                </a:solidFill>
                <a:latin typeface="Roboto"/>
                <a:ea typeface="Roboto"/>
                <a:cs typeface="Roboto"/>
                <a:sym typeface="Roboto"/>
              </a:rPr>
              <a:t>), expressed in mm or percentage.</a:t>
            </a:r>
            <a:endParaRPr b="0" i="0" sz="1400" u="none" cap="none" strike="noStrike">
              <a:solidFill>
                <a:srgbClr val="666666"/>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Rhomboidity (%) = ((d</a:t>
            </a:r>
            <a:r>
              <a:rPr b="0" baseline="-25000" i="0" lang="en-GB" sz="1400" u="none" cap="none" strike="noStrike">
                <a:solidFill>
                  <a:srgbClr val="666666"/>
                </a:solidFill>
                <a:latin typeface="Roboto"/>
                <a:ea typeface="Roboto"/>
                <a:cs typeface="Roboto"/>
                <a:sym typeface="Roboto"/>
              </a:rPr>
              <a:t>2 </a:t>
            </a:r>
            <a:r>
              <a:rPr b="0" i="0" lang="en-GB" sz="1400" u="none" cap="none" strike="noStrike">
                <a:solidFill>
                  <a:srgbClr val="666666"/>
                </a:solidFill>
                <a:latin typeface="Roboto"/>
                <a:ea typeface="Roboto"/>
                <a:cs typeface="Roboto"/>
                <a:sym typeface="Roboto"/>
              </a:rPr>
              <a:t>- d</a:t>
            </a:r>
            <a:r>
              <a:rPr b="0" baseline="-25000" i="0" lang="en-GB" sz="1400" u="none" cap="none" strike="noStrike">
                <a:solidFill>
                  <a:srgbClr val="666666"/>
                </a:solidFill>
                <a:latin typeface="Roboto"/>
                <a:ea typeface="Roboto"/>
                <a:cs typeface="Roboto"/>
                <a:sym typeface="Roboto"/>
              </a:rPr>
              <a:t>1</a:t>
            </a:r>
            <a:r>
              <a:rPr b="0" i="0" lang="en-GB" sz="1400" u="none" cap="none" strike="noStrike">
                <a:solidFill>
                  <a:srgbClr val="666666"/>
                </a:solidFill>
                <a:latin typeface="Roboto"/>
                <a:ea typeface="Roboto"/>
                <a:cs typeface="Roboto"/>
                <a:sym typeface="Roboto"/>
              </a:rPr>
              <a:t>)/((d</a:t>
            </a:r>
            <a:r>
              <a:rPr b="0" baseline="-25000" i="0" lang="en-GB" sz="1400" u="none" cap="none" strike="noStrike">
                <a:solidFill>
                  <a:srgbClr val="666666"/>
                </a:solidFill>
                <a:latin typeface="Roboto"/>
                <a:ea typeface="Roboto"/>
                <a:cs typeface="Roboto"/>
                <a:sym typeface="Roboto"/>
              </a:rPr>
              <a:t>2</a:t>
            </a:r>
            <a:r>
              <a:rPr b="0" i="0" lang="en-GB" sz="1400" u="none" cap="none" strike="noStrike">
                <a:solidFill>
                  <a:srgbClr val="666666"/>
                </a:solidFill>
                <a:latin typeface="Roboto"/>
                <a:ea typeface="Roboto"/>
                <a:cs typeface="Roboto"/>
                <a:sym typeface="Roboto"/>
              </a:rPr>
              <a:t> + d</a:t>
            </a:r>
            <a:r>
              <a:rPr b="0" baseline="-25000" i="0" lang="en-GB" sz="1400" u="none" cap="none" strike="noStrike">
                <a:solidFill>
                  <a:srgbClr val="666666"/>
                </a:solidFill>
                <a:latin typeface="Roboto"/>
                <a:ea typeface="Roboto"/>
                <a:cs typeface="Roboto"/>
                <a:sym typeface="Roboto"/>
              </a:rPr>
              <a:t>1</a:t>
            </a:r>
            <a:r>
              <a:rPr b="0" i="0" lang="en-GB" sz="1400" u="none" cap="none" strike="noStrike">
                <a:solidFill>
                  <a:srgbClr val="666666"/>
                </a:solidFill>
                <a:latin typeface="Roboto"/>
                <a:ea typeface="Roboto"/>
                <a:cs typeface="Roboto"/>
                <a:sym typeface="Roboto"/>
              </a:rPr>
              <a:t>)/2)) x 100</a:t>
            </a:r>
            <a:endParaRPr b="0" i="0" sz="2000" u="none" cap="none" strike="noStrike">
              <a:solidFill>
                <a:srgbClr val="9DB2C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10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10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1000"/>
                                        <p:tgtEl>
                                          <p:spTgt spid="1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1000"/>
                                        <p:tgtEl>
                                          <p:spTgt spid="1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Effect filter="fade" transition="in">
                                      <p:cBhvr>
                                        <p:cTn dur="1000"/>
                                        <p:tgtEl>
                                          <p:spTgt spid="12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B2CF"/>
        </a:solidFill>
      </p:bgPr>
    </p:bg>
    <p:spTree>
      <p:nvGrpSpPr>
        <p:cNvPr id="126" name="Shape 126"/>
        <p:cNvGrpSpPr/>
        <p:nvPr/>
      </p:nvGrpSpPr>
      <p:grpSpPr>
        <a:xfrm>
          <a:off x="0" y="0"/>
          <a:ext cx="0" cy="0"/>
          <a:chOff x="0" y="0"/>
          <a:chExt cx="0" cy="0"/>
        </a:xfrm>
      </p:grpSpPr>
      <p:sp>
        <p:nvSpPr>
          <p:cNvPr id="127" name="Google Shape;127;p7"/>
          <p:cNvSpPr txBox="1"/>
          <p:nvPr/>
        </p:nvSpPr>
        <p:spPr>
          <a:xfrm>
            <a:off x="509475" y="1705625"/>
            <a:ext cx="60537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1" i="0" lang="en-GB" sz="4800" u="none" cap="none" strike="noStrike">
                <a:solidFill>
                  <a:srgbClr val="FFFFFF"/>
                </a:solidFill>
                <a:latin typeface="Roboto"/>
                <a:ea typeface="Roboto"/>
                <a:cs typeface="Roboto"/>
                <a:sym typeface="Roboto"/>
              </a:rPr>
              <a:t>Case study.</a:t>
            </a:r>
            <a:endParaRPr b="1" i="0" sz="4800" u="none" cap="none" strike="noStrike">
              <a:solidFill>
                <a:srgbClr val="FFFFFF"/>
              </a:solidFill>
              <a:latin typeface="Roboto"/>
              <a:ea typeface="Roboto"/>
              <a:cs typeface="Roboto"/>
              <a:sym typeface="Roboto"/>
            </a:endParaRPr>
          </a:p>
        </p:txBody>
      </p:sp>
      <p:sp>
        <p:nvSpPr>
          <p:cNvPr id="128" name="Google Shape;128;p7"/>
          <p:cNvSpPr/>
          <p:nvPr/>
        </p:nvSpPr>
        <p:spPr>
          <a:xfrm>
            <a:off x="0" y="1374000"/>
            <a:ext cx="69900" cy="2395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7"/>
          <p:cNvSpPr/>
          <p:nvPr/>
        </p:nvSpPr>
        <p:spPr>
          <a:xfrm>
            <a:off x="0" y="4339200"/>
            <a:ext cx="9144000" cy="8043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p:nvPr/>
        </p:nvSpPr>
        <p:spPr>
          <a:xfrm>
            <a:off x="0" y="1374000"/>
            <a:ext cx="69900" cy="2395500"/>
          </a:xfrm>
          <a:prstGeom prst="rect">
            <a:avLst/>
          </a:prstGeom>
          <a:solidFill>
            <a:srgbClr val="9DB2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8"/>
          <p:cNvSpPr txBox="1"/>
          <p:nvPr/>
        </p:nvSpPr>
        <p:spPr>
          <a:xfrm>
            <a:off x="531300" y="1374000"/>
            <a:ext cx="4050000" cy="252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9DB2CF"/>
                </a:solidFill>
                <a:latin typeface="Roboto"/>
                <a:ea typeface="Roboto"/>
                <a:cs typeface="Roboto"/>
                <a:sym typeface="Roboto"/>
              </a:rPr>
              <a:t>Structural properties(size)</a:t>
            </a:r>
            <a:endParaRPr b="0" i="0" sz="2000" u="none" cap="none" strike="noStrike">
              <a:solidFill>
                <a:srgbClr val="9DB2C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DB2CF"/>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Rhomboidity vary widely with size of billets.</a:t>
            </a:r>
            <a:endParaRPr b="0" i="0" sz="1400" u="none" cap="none" strike="noStrike">
              <a:solidFill>
                <a:srgbClr val="666666"/>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Little correlation between size of billets and rhomboidity.</a:t>
            </a:r>
            <a:endParaRPr b="0" i="0" sz="1400" u="none" cap="none" strike="noStrike">
              <a:solidFill>
                <a:srgbClr val="666666"/>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Size is not a strong indicator of rhomboidity.</a:t>
            </a:r>
            <a:endParaRPr b="0" i="0" sz="2000" u="none" cap="none" strike="noStrike">
              <a:solidFill>
                <a:srgbClr val="9DB2CF"/>
              </a:solidFill>
              <a:latin typeface="Roboto"/>
              <a:ea typeface="Roboto"/>
              <a:cs typeface="Roboto"/>
              <a:sym typeface="Roboto"/>
            </a:endParaRPr>
          </a:p>
        </p:txBody>
      </p:sp>
      <p:pic>
        <p:nvPicPr>
          <p:cNvPr id="136" name="Google Shape;136;p8"/>
          <p:cNvPicPr preferRelativeResize="0"/>
          <p:nvPr/>
        </p:nvPicPr>
        <p:blipFill rotWithShape="1">
          <a:blip r:embed="rId3">
            <a:alphaModFix/>
          </a:blip>
          <a:srcRect b="0" l="0" r="0" t="0"/>
          <a:stretch/>
        </p:blipFill>
        <p:spPr>
          <a:xfrm>
            <a:off x="4572000" y="1249425"/>
            <a:ext cx="4267200" cy="25411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000"/>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000"/>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000"/>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000"/>
                                        <p:tgtEl>
                                          <p:spTgt spid="1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1000"/>
                                        <p:tgtEl>
                                          <p:spTgt spid="1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1000"/>
                                        <p:tgtEl>
                                          <p:spTgt spid="1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6" st="6"/>
                                            </p:txEl>
                                          </p:spTgt>
                                        </p:tgtEl>
                                        <p:attrNameLst>
                                          <p:attrName>style.visibility</p:attrName>
                                        </p:attrNameLst>
                                      </p:cBhvr>
                                      <p:to>
                                        <p:strVal val="visible"/>
                                      </p:to>
                                    </p:set>
                                    <p:animEffect filter="fade" transition="in">
                                      <p:cBhvr>
                                        <p:cTn dur="1000"/>
                                        <p:tgtEl>
                                          <p:spTgt spid="135">
                                            <p:txEl>
                                              <p:pRg end="6" st="6"/>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p:nvPr/>
        </p:nvSpPr>
        <p:spPr>
          <a:xfrm>
            <a:off x="0" y="1374000"/>
            <a:ext cx="69900" cy="2395500"/>
          </a:xfrm>
          <a:prstGeom prst="rect">
            <a:avLst/>
          </a:prstGeom>
          <a:solidFill>
            <a:srgbClr val="9DB2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9"/>
          <p:cNvSpPr txBox="1"/>
          <p:nvPr/>
        </p:nvSpPr>
        <p:spPr>
          <a:xfrm>
            <a:off x="531300" y="1374000"/>
            <a:ext cx="4374900" cy="304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9DB2CF"/>
                </a:solidFill>
                <a:latin typeface="Roboto"/>
                <a:ea typeface="Roboto"/>
                <a:cs typeface="Roboto"/>
                <a:sym typeface="Roboto"/>
              </a:rPr>
              <a:t>Chemical properties(carbon content)</a:t>
            </a:r>
            <a:endParaRPr b="0" i="0" sz="2000" u="none" cap="none" strike="noStrike">
              <a:solidFill>
                <a:srgbClr val="9DB2C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DB2CF"/>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Carbon content has some correlation with rhomboidity.</a:t>
            </a:r>
            <a:endParaRPr b="0" i="0" sz="1400" u="none" cap="none" strike="noStrike">
              <a:solidFill>
                <a:srgbClr val="666666"/>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Medium carbon steels are more sensitive to off-squareness than low carbon or high carbon steels.</a:t>
            </a:r>
            <a:endParaRPr b="0" i="0" sz="1400" u="none" cap="none" strike="noStrike">
              <a:solidFill>
                <a:srgbClr val="666666"/>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666666"/>
                </a:solidFill>
                <a:latin typeface="Roboto"/>
                <a:ea typeface="Roboto"/>
                <a:cs typeface="Roboto"/>
                <a:sym typeface="Roboto"/>
              </a:rPr>
              <a:t>Carbon content is a strong indicator of rhomboidity.</a:t>
            </a:r>
            <a:endParaRPr b="0" i="0" sz="1400" u="none" cap="none" strike="noStrike">
              <a:solidFill>
                <a:srgbClr val="66666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9DB2CF"/>
              </a:solidFill>
              <a:latin typeface="Roboto"/>
              <a:ea typeface="Roboto"/>
              <a:cs typeface="Roboto"/>
              <a:sym typeface="Roboto"/>
            </a:endParaRPr>
          </a:p>
        </p:txBody>
      </p:sp>
      <p:pic>
        <p:nvPicPr>
          <p:cNvPr id="143" name="Google Shape;143;p9"/>
          <p:cNvPicPr preferRelativeResize="0"/>
          <p:nvPr/>
        </p:nvPicPr>
        <p:blipFill rotWithShape="1">
          <a:blip r:embed="rId3">
            <a:alphaModFix/>
          </a:blip>
          <a:srcRect b="0" l="0" r="0" t="0"/>
          <a:stretch/>
        </p:blipFill>
        <p:spPr>
          <a:xfrm>
            <a:off x="5003925" y="1293475"/>
            <a:ext cx="3791125" cy="24530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1000"/>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1000"/>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1000"/>
                                        <p:tgtEl>
                                          <p:spTgt spid="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Effect filter="fade" transition="in">
                                      <p:cBhvr>
                                        <p:cTn dur="1000"/>
                                        <p:tgtEl>
                                          <p:spTgt spid="1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animEffect filter="fade" transition="in">
                                      <p:cBhvr>
                                        <p:cTn dur="1000"/>
                                        <p:tgtEl>
                                          <p:spTgt spid="1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animEffect filter="fade" transition="in">
                                      <p:cBhvr>
                                        <p:cTn dur="1000"/>
                                        <p:tgtEl>
                                          <p:spTgt spid="14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6" st="6"/>
                                            </p:txEl>
                                          </p:spTgt>
                                        </p:tgtEl>
                                        <p:attrNameLst>
                                          <p:attrName>style.visibility</p:attrName>
                                        </p:attrNameLst>
                                      </p:cBhvr>
                                      <p:to>
                                        <p:strVal val="visible"/>
                                      </p:to>
                                    </p:set>
                                    <p:animEffect filter="fade" transition="in">
                                      <p:cBhvr>
                                        <p:cTn dur="1000"/>
                                        <p:tgtEl>
                                          <p:spTgt spid="14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7" st="7"/>
                                            </p:txEl>
                                          </p:spTgt>
                                        </p:tgtEl>
                                        <p:attrNameLst>
                                          <p:attrName>style.visibility</p:attrName>
                                        </p:attrNameLst>
                                      </p:cBhvr>
                                      <p:to>
                                        <p:strVal val="visible"/>
                                      </p:to>
                                    </p:set>
                                    <p:animEffect filter="fade" transition="in">
                                      <p:cBhvr>
                                        <p:cTn dur="1000"/>
                                        <p:tgtEl>
                                          <p:spTgt spid="14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