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10972800" cx="7315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742">
          <p15:clr>
            <a:srgbClr val="A4A3A4"/>
          </p15:clr>
        </p15:guide>
        <p15:guide id="2" pos="2351">
          <p15:clr>
            <a:srgbClr val="A4A3A4"/>
          </p15:clr>
        </p15:guide>
        <p15:guide id="3" orient="horz" pos="170">
          <p15:clr>
            <a:srgbClr val="9AA0A6"/>
          </p15:clr>
        </p15:guide>
        <p15:guide id="4" pos="144">
          <p15:clr>
            <a:srgbClr val="9AA0A6"/>
          </p15:clr>
        </p15:guide>
        <p15:guide id="5" pos="4512">
          <p15:clr>
            <a:srgbClr val="9AA0A6"/>
          </p15:clr>
        </p15:guide>
        <p15:guide id="6" pos="287">
          <p15:clr>
            <a:srgbClr val="9AA0A6"/>
          </p15:clr>
        </p15:guide>
        <p15:guide id="7" orient="horz" pos="343">
          <p15:clr>
            <a:srgbClr val="9AA0A6"/>
          </p15:clr>
        </p15:guide>
        <p15:guide id="8" orient="horz" pos="1751">
          <p15:clr>
            <a:srgbClr val="9AA0A6"/>
          </p15:clr>
        </p15:guide>
        <p15:guide id="9" orient="horz" pos="674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742" orient="horz"/>
        <p:guide pos="2351"/>
        <p:guide pos="170" orient="horz"/>
        <p:guide pos="144"/>
        <p:guide pos="4512"/>
        <p:guide pos="287"/>
        <p:guide pos="343" orient="horz"/>
        <p:guide pos="1751" orient="horz"/>
        <p:guide pos="6742"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286323" y="685800"/>
            <a:ext cx="228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2286323" y="685800"/>
            <a:ext cx="228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e619d6ae8b_0_176:notes"/>
          <p:cNvSpPr/>
          <p:nvPr>
            <p:ph idx="2" type="sldImg"/>
          </p:nvPr>
        </p:nvSpPr>
        <p:spPr>
          <a:xfrm>
            <a:off x="2286323" y="685800"/>
            <a:ext cx="228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e619d6ae8b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619d6ae8b_0_105:notes"/>
          <p:cNvSpPr/>
          <p:nvPr>
            <p:ph idx="2" type="sldImg"/>
          </p:nvPr>
        </p:nvSpPr>
        <p:spPr>
          <a:xfrm>
            <a:off x="2286323" y="685800"/>
            <a:ext cx="228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e619d6ae8b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619d6ae8b_0_112:notes"/>
          <p:cNvSpPr/>
          <p:nvPr>
            <p:ph idx="2" type="sldImg"/>
          </p:nvPr>
        </p:nvSpPr>
        <p:spPr>
          <a:xfrm>
            <a:off x="2286323" y="685800"/>
            <a:ext cx="228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619d6ae8b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619d6ae8b_0_119:notes"/>
          <p:cNvSpPr/>
          <p:nvPr>
            <p:ph idx="2" type="sldImg"/>
          </p:nvPr>
        </p:nvSpPr>
        <p:spPr>
          <a:xfrm>
            <a:off x="2286323" y="685800"/>
            <a:ext cx="228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e619d6ae8b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e619d6ae8b_0_126:notes"/>
          <p:cNvSpPr/>
          <p:nvPr>
            <p:ph idx="2" type="sldImg"/>
          </p:nvPr>
        </p:nvSpPr>
        <p:spPr>
          <a:xfrm>
            <a:off x="2286323" y="685800"/>
            <a:ext cx="228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e619d6ae8b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619d6ae8b_0_182:notes"/>
          <p:cNvSpPr/>
          <p:nvPr>
            <p:ph idx="2" type="sldImg"/>
          </p:nvPr>
        </p:nvSpPr>
        <p:spPr>
          <a:xfrm>
            <a:off x="2286323" y="685800"/>
            <a:ext cx="228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e619d6ae8b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619d6ae8b_0_133:notes"/>
          <p:cNvSpPr/>
          <p:nvPr>
            <p:ph idx="2" type="sldImg"/>
          </p:nvPr>
        </p:nvSpPr>
        <p:spPr>
          <a:xfrm>
            <a:off x="2286323" y="685800"/>
            <a:ext cx="228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e619d6ae8b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e619d6ae8b_0_157:notes"/>
          <p:cNvSpPr/>
          <p:nvPr>
            <p:ph idx="2" type="sldImg"/>
          </p:nvPr>
        </p:nvSpPr>
        <p:spPr>
          <a:xfrm>
            <a:off x="2286323" y="685800"/>
            <a:ext cx="228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e619d6ae8b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e62d0e4176_0_67:notes"/>
          <p:cNvSpPr/>
          <p:nvPr>
            <p:ph idx="2" type="sldImg"/>
          </p:nvPr>
        </p:nvSpPr>
        <p:spPr>
          <a:xfrm>
            <a:off x="2286323" y="685800"/>
            <a:ext cx="228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e62d0e417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619d6ae8b_0_191:notes"/>
          <p:cNvSpPr/>
          <p:nvPr>
            <p:ph idx="2" type="sldImg"/>
          </p:nvPr>
        </p:nvSpPr>
        <p:spPr>
          <a:xfrm>
            <a:off x="2286323" y="685800"/>
            <a:ext cx="228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619d6ae8b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535245d50_0_13:notes"/>
          <p:cNvSpPr/>
          <p:nvPr>
            <p:ph idx="2" type="sldImg"/>
          </p:nvPr>
        </p:nvSpPr>
        <p:spPr>
          <a:xfrm>
            <a:off x="2286323" y="685800"/>
            <a:ext cx="228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535245d5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619d6ae8b_0_198:notes"/>
          <p:cNvSpPr/>
          <p:nvPr>
            <p:ph idx="2" type="sldImg"/>
          </p:nvPr>
        </p:nvSpPr>
        <p:spPr>
          <a:xfrm>
            <a:off x="2286323" y="685800"/>
            <a:ext cx="228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e619d6ae8b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619d6ae8b_0_205:notes"/>
          <p:cNvSpPr/>
          <p:nvPr>
            <p:ph idx="2" type="sldImg"/>
          </p:nvPr>
        </p:nvSpPr>
        <p:spPr>
          <a:xfrm>
            <a:off x="2286323" y="685800"/>
            <a:ext cx="228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e619d6ae8b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b83f012107_0_18:notes"/>
          <p:cNvSpPr/>
          <p:nvPr>
            <p:ph idx="2" type="sldImg"/>
          </p:nvPr>
        </p:nvSpPr>
        <p:spPr>
          <a:xfrm>
            <a:off x="2286323" y="685800"/>
            <a:ext cx="228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b83f01210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b83f012107_0_24:notes"/>
          <p:cNvSpPr/>
          <p:nvPr>
            <p:ph idx="2" type="sldImg"/>
          </p:nvPr>
        </p:nvSpPr>
        <p:spPr>
          <a:xfrm>
            <a:off x="2286323" y="685800"/>
            <a:ext cx="228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b83f01210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b83f012107_0_30:notes"/>
          <p:cNvSpPr/>
          <p:nvPr>
            <p:ph idx="2" type="sldImg"/>
          </p:nvPr>
        </p:nvSpPr>
        <p:spPr>
          <a:xfrm>
            <a:off x="2286323" y="685800"/>
            <a:ext cx="228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b83f01210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e62d0e4176_0_25:notes"/>
          <p:cNvSpPr/>
          <p:nvPr>
            <p:ph idx="2" type="sldImg"/>
          </p:nvPr>
        </p:nvSpPr>
        <p:spPr>
          <a:xfrm>
            <a:off x="2286323" y="685800"/>
            <a:ext cx="228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e62d0e417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e62d0e4176_0_38:notes"/>
          <p:cNvSpPr/>
          <p:nvPr>
            <p:ph idx="2" type="sldImg"/>
          </p:nvPr>
        </p:nvSpPr>
        <p:spPr>
          <a:xfrm>
            <a:off x="2286323" y="685800"/>
            <a:ext cx="228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e62d0e417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e619d6ae8b_0_212:notes"/>
          <p:cNvSpPr/>
          <p:nvPr>
            <p:ph idx="2" type="sldImg"/>
          </p:nvPr>
        </p:nvSpPr>
        <p:spPr>
          <a:xfrm>
            <a:off x="2286323" y="685800"/>
            <a:ext cx="228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e619d6ae8b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b8339914e0_0_0:notes"/>
          <p:cNvSpPr/>
          <p:nvPr>
            <p:ph idx="2" type="sldImg"/>
          </p:nvPr>
        </p:nvSpPr>
        <p:spPr>
          <a:xfrm>
            <a:off x="2286323" y="685800"/>
            <a:ext cx="228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b8339914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e625d6b1d3_0_31:notes"/>
          <p:cNvSpPr/>
          <p:nvPr>
            <p:ph idx="2" type="sldImg"/>
          </p:nvPr>
        </p:nvSpPr>
        <p:spPr>
          <a:xfrm>
            <a:off x="2286323" y="685800"/>
            <a:ext cx="228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e625d6b1d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e619d6ae8b_0_0:notes"/>
          <p:cNvSpPr/>
          <p:nvPr>
            <p:ph idx="2" type="sldImg"/>
          </p:nvPr>
        </p:nvSpPr>
        <p:spPr>
          <a:xfrm>
            <a:off x="2286323" y="685800"/>
            <a:ext cx="228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e619d6ae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e625d6b1d3_0_37:notes"/>
          <p:cNvSpPr/>
          <p:nvPr>
            <p:ph idx="2" type="sldImg"/>
          </p:nvPr>
        </p:nvSpPr>
        <p:spPr>
          <a:xfrm>
            <a:off x="2286323" y="685800"/>
            <a:ext cx="228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e625d6b1d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e619d6ae8b_0_164:notes"/>
          <p:cNvSpPr/>
          <p:nvPr>
            <p:ph idx="2" type="sldImg"/>
          </p:nvPr>
        </p:nvSpPr>
        <p:spPr>
          <a:xfrm>
            <a:off x="2286323" y="685800"/>
            <a:ext cx="228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e619d6ae8b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e619d6ae8b_0_42:notes"/>
          <p:cNvSpPr/>
          <p:nvPr>
            <p:ph idx="2" type="sldImg"/>
          </p:nvPr>
        </p:nvSpPr>
        <p:spPr>
          <a:xfrm>
            <a:off x="2286323" y="685800"/>
            <a:ext cx="228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e619d6ae8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619d6ae8b_0_49:notes"/>
          <p:cNvSpPr/>
          <p:nvPr>
            <p:ph idx="2" type="sldImg"/>
          </p:nvPr>
        </p:nvSpPr>
        <p:spPr>
          <a:xfrm>
            <a:off x="2286323" y="685800"/>
            <a:ext cx="228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e619d6ae8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619d6ae8b_0_170:notes"/>
          <p:cNvSpPr/>
          <p:nvPr>
            <p:ph idx="2" type="sldImg"/>
          </p:nvPr>
        </p:nvSpPr>
        <p:spPr>
          <a:xfrm>
            <a:off x="2286323" y="685800"/>
            <a:ext cx="228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619d6ae8b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619d6ae8b_0_56:notes"/>
          <p:cNvSpPr/>
          <p:nvPr>
            <p:ph idx="2" type="sldImg"/>
          </p:nvPr>
        </p:nvSpPr>
        <p:spPr>
          <a:xfrm>
            <a:off x="2286323" y="685800"/>
            <a:ext cx="228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619d6ae8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619d6ae8b_0_63:notes"/>
          <p:cNvSpPr/>
          <p:nvPr>
            <p:ph idx="2" type="sldImg"/>
          </p:nvPr>
        </p:nvSpPr>
        <p:spPr>
          <a:xfrm>
            <a:off x="2286323" y="685800"/>
            <a:ext cx="228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e619d6ae8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49367" y="1588427"/>
            <a:ext cx="6816600" cy="4378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49360" y="6046133"/>
            <a:ext cx="6816600" cy="16908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6777966" y="9948196"/>
            <a:ext cx="438900" cy="839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249360" y="2359733"/>
            <a:ext cx="6816600" cy="41889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249360" y="6724747"/>
            <a:ext cx="6816600" cy="27750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6777966" y="9948196"/>
            <a:ext cx="438900" cy="839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6777966" y="9948196"/>
            <a:ext cx="438900" cy="839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49360" y="4588480"/>
            <a:ext cx="6816600" cy="1795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6777966" y="9948196"/>
            <a:ext cx="438900" cy="839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249360" y="949387"/>
            <a:ext cx="6816600" cy="12219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49360" y="2458613"/>
            <a:ext cx="6816600" cy="7288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6777966" y="9948196"/>
            <a:ext cx="438900" cy="839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249360" y="949387"/>
            <a:ext cx="6816600" cy="12219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249360" y="2458613"/>
            <a:ext cx="3199800" cy="7288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3865920" y="2458613"/>
            <a:ext cx="3199800" cy="7288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6777966" y="9948196"/>
            <a:ext cx="438900" cy="839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249360" y="949387"/>
            <a:ext cx="6816600" cy="12219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6777966" y="9948196"/>
            <a:ext cx="438900" cy="839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249360" y="1185280"/>
            <a:ext cx="2246400" cy="16122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249360" y="2964480"/>
            <a:ext cx="2246400" cy="67827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6777966" y="9948196"/>
            <a:ext cx="438900" cy="839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392200" y="960320"/>
            <a:ext cx="5094300" cy="87270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6777966" y="9948196"/>
            <a:ext cx="438900" cy="839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3657600" y="-267"/>
            <a:ext cx="3657600" cy="10972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12400" y="2630773"/>
            <a:ext cx="3236100" cy="316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12400" y="5979893"/>
            <a:ext cx="3236100" cy="2634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3951600" y="1544693"/>
            <a:ext cx="3069600" cy="78828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6777966" y="9948196"/>
            <a:ext cx="438900" cy="839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249360" y="9025227"/>
            <a:ext cx="4799100" cy="12909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6777966" y="9948196"/>
            <a:ext cx="438900" cy="839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9360" y="949387"/>
            <a:ext cx="6816600" cy="12219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49360" y="2458613"/>
            <a:ext cx="6816600" cy="7288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6777966" y="9948196"/>
            <a:ext cx="438900" cy="839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14.png"/><Relationship Id="rId8"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17.png"/><Relationship Id="rId5" Type="http://schemas.openxmlformats.org/officeDocument/2006/relationships/image" Target="../media/image16.png"/><Relationship Id="rId6" Type="http://schemas.openxmlformats.org/officeDocument/2006/relationships/image" Target="../media/image18.png"/><Relationship Id="rId7" Type="http://schemas.openxmlformats.org/officeDocument/2006/relationships/image" Target="../media/image22.png"/><Relationship Id="rId8"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2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31.png"/><Relationship Id="rId8"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7.png"/><Relationship Id="rId4" Type="http://schemas.openxmlformats.org/officeDocument/2006/relationships/image" Target="../media/image25.png"/><Relationship Id="rId5" Type="http://schemas.openxmlformats.org/officeDocument/2006/relationships/image" Target="../media/image24.png"/><Relationship Id="rId6" Type="http://schemas.openxmlformats.org/officeDocument/2006/relationships/image" Target="../media/image34.png"/><Relationship Id="rId7" Type="http://schemas.openxmlformats.org/officeDocument/2006/relationships/image" Target="../media/image26.png"/><Relationship Id="rId8"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3.png"/><Relationship Id="rId4" Type="http://schemas.openxmlformats.org/officeDocument/2006/relationships/image" Target="../media/image35.png"/><Relationship Id="rId5" Type="http://schemas.openxmlformats.org/officeDocument/2006/relationships/image" Target="../media/image37.png"/><Relationship Id="rId6" Type="http://schemas.openxmlformats.org/officeDocument/2006/relationships/image" Target="../media/image29.png"/><Relationship Id="rId7" Type="http://schemas.openxmlformats.org/officeDocument/2006/relationships/image" Target="../media/image36.png"/><Relationship Id="rId8" Type="http://schemas.openxmlformats.org/officeDocument/2006/relationships/image" Target="../media/image3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8.png"/><Relationship Id="rId4" Type="http://schemas.openxmlformats.org/officeDocument/2006/relationships/image" Target="../media/image40.png"/><Relationship Id="rId5" Type="http://schemas.openxmlformats.org/officeDocument/2006/relationships/image" Target="../media/image47.png"/><Relationship Id="rId6" Type="http://schemas.openxmlformats.org/officeDocument/2006/relationships/image" Target="../media/image41.png"/><Relationship Id="rId7" Type="http://schemas.openxmlformats.org/officeDocument/2006/relationships/image" Target="../media/image44.png"/><Relationship Id="rId8" Type="http://schemas.openxmlformats.org/officeDocument/2006/relationships/image" Target="../media/image5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42.png"/><Relationship Id="rId4" Type="http://schemas.openxmlformats.org/officeDocument/2006/relationships/image" Target="../media/image50.png"/><Relationship Id="rId5" Type="http://schemas.openxmlformats.org/officeDocument/2006/relationships/image" Target="../media/image53.png"/><Relationship Id="rId6" Type="http://schemas.openxmlformats.org/officeDocument/2006/relationships/image" Target="../media/image45.png"/><Relationship Id="rId7" Type="http://schemas.openxmlformats.org/officeDocument/2006/relationships/image" Target="../media/image48.png"/><Relationship Id="rId8" Type="http://schemas.openxmlformats.org/officeDocument/2006/relationships/image" Target="../media/image5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5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43.png"/><Relationship Id="rId4" Type="http://schemas.openxmlformats.org/officeDocument/2006/relationships/image" Target="../media/image5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46.png"/><Relationship Id="rId4" Type="http://schemas.openxmlformats.org/officeDocument/2006/relationships/image" Target="../media/image49.png"/><Relationship Id="rId5" Type="http://schemas.openxmlformats.org/officeDocument/2006/relationships/image" Target="../media/image57.png"/><Relationship Id="rId6" Type="http://schemas.openxmlformats.org/officeDocument/2006/relationships/image" Target="../media/image5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0" y="0"/>
            <a:ext cx="7315200" cy="10702800"/>
          </a:xfrm>
          <a:prstGeom prst="rect">
            <a:avLst/>
          </a:prstGeom>
          <a:solidFill>
            <a:srgbClr val="9DB2C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nvSpPr>
        <p:spPr>
          <a:xfrm>
            <a:off x="228600" y="2779125"/>
            <a:ext cx="6934200" cy="357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600">
                <a:solidFill>
                  <a:srgbClr val="FFFFFF"/>
                </a:solidFill>
                <a:latin typeface="Roboto"/>
                <a:ea typeface="Roboto"/>
                <a:cs typeface="Roboto"/>
                <a:sym typeface="Roboto"/>
              </a:rPr>
              <a:t>Predictive Model of Rhomboidity in Billets.</a:t>
            </a:r>
            <a:endParaRPr b="1" sz="3600">
              <a:solidFill>
                <a:srgbClr val="FFFFFF"/>
              </a:solidFill>
              <a:latin typeface="Roboto"/>
              <a:ea typeface="Roboto"/>
              <a:cs typeface="Roboto"/>
              <a:sym typeface="Roboto"/>
            </a:endParaRPr>
          </a:p>
          <a:p>
            <a:pPr indent="0" lvl="0" marL="0" rtl="0" algn="l">
              <a:spcBef>
                <a:spcPts val="0"/>
              </a:spcBef>
              <a:spcAft>
                <a:spcPts val="0"/>
              </a:spcAft>
              <a:buNone/>
            </a:pPr>
            <a:r>
              <a:t/>
            </a:r>
            <a:endParaRPr b="1" sz="2800">
              <a:solidFill>
                <a:srgbClr val="FFFFFF"/>
              </a:solidFill>
              <a:latin typeface="Roboto"/>
              <a:ea typeface="Roboto"/>
              <a:cs typeface="Roboto"/>
              <a:sym typeface="Roboto"/>
            </a:endParaRPr>
          </a:p>
          <a:p>
            <a:pPr indent="0" lvl="0" marL="0" rtl="0" algn="l">
              <a:spcBef>
                <a:spcPts val="0"/>
              </a:spcBef>
              <a:spcAft>
                <a:spcPts val="0"/>
              </a:spcAft>
              <a:buNone/>
            </a:pPr>
            <a:r>
              <a:rPr b="1" lang="en-GB" sz="2400">
                <a:solidFill>
                  <a:srgbClr val="FFFFFF"/>
                </a:solidFill>
                <a:latin typeface="Roboto"/>
                <a:ea typeface="Roboto"/>
                <a:cs typeface="Roboto"/>
                <a:sym typeface="Roboto"/>
              </a:rPr>
              <a:t>Report by: Rohan Joydhar</a:t>
            </a:r>
            <a:endParaRPr b="1" sz="2400">
              <a:solidFill>
                <a:srgbClr val="FFFFFF"/>
              </a:solidFill>
              <a:latin typeface="Roboto"/>
              <a:ea typeface="Roboto"/>
              <a:cs typeface="Roboto"/>
              <a:sym typeface="Roboto"/>
            </a:endParaRPr>
          </a:p>
          <a:p>
            <a:pPr indent="0" lvl="0" marL="0" rtl="0" algn="l">
              <a:spcBef>
                <a:spcPts val="0"/>
              </a:spcBef>
              <a:spcAft>
                <a:spcPts val="0"/>
              </a:spcAft>
              <a:buNone/>
            </a:pPr>
            <a:r>
              <a:rPr b="1" lang="en-GB" sz="2400">
                <a:solidFill>
                  <a:srgbClr val="FFFFFF"/>
                </a:solidFill>
                <a:latin typeface="Roboto"/>
                <a:ea typeface="Roboto"/>
                <a:cs typeface="Roboto"/>
                <a:sym typeface="Roboto"/>
              </a:rPr>
              <a:t>VT Number: VT20211672</a:t>
            </a:r>
            <a:endParaRPr b="1" sz="2400">
              <a:solidFill>
                <a:srgbClr val="FFFFFF"/>
              </a:solidFill>
              <a:latin typeface="Roboto"/>
              <a:ea typeface="Roboto"/>
              <a:cs typeface="Roboto"/>
              <a:sym typeface="Roboto"/>
            </a:endParaRPr>
          </a:p>
          <a:p>
            <a:pPr indent="0" lvl="0" marL="0" rtl="0" algn="l">
              <a:spcBef>
                <a:spcPts val="0"/>
              </a:spcBef>
              <a:spcAft>
                <a:spcPts val="0"/>
              </a:spcAft>
              <a:buNone/>
            </a:pPr>
            <a:r>
              <a:rPr b="1" lang="en-GB" sz="2400">
                <a:solidFill>
                  <a:srgbClr val="FFFFFF"/>
                </a:solidFill>
                <a:latin typeface="Roboto"/>
                <a:ea typeface="Roboto"/>
                <a:cs typeface="Roboto"/>
                <a:sym typeface="Roboto"/>
              </a:rPr>
              <a:t>Guided by: Swapnil N Dhakate, E.Z. Chacko</a:t>
            </a:r>
            <a:endParaRPr b="1" sz="2400">
              <a:solidFill>
                <a:srgbClr val="FFFFFF"/>
              </a:solidFill>
              <a:latin typeface="Roboto"/>
              <a:ea typeface="Roboto"/>
              <a:cs typeface="Roboto"/>
              <a:sym typeface="Roboto"/>
            </a:endParaRPr>
          </a:p>
          <a:p>
            <a:pPr indent="0" lvl="0" marL="0" rtl="0" algn="l">
              <a:spcBef>
                <a:spcPts val="0"/>
              </a:spcBef>
              <a:spcAft>
                <a:spcPts val="0"/>
              </a:spcAft>
              <a:buNone/>
            </a:pPr>
            <a:r>
              <a:rPr b="1" lang="en-GB" sz="2400">
                <a:solidFill>
                  <a:srgbClr val="FFFFFF"/>
                </a:solidFill>
                <a:latin typeface="Roboto"/>
                <a:ea typeface="Roboto"/>
                <a:cs typeface="Roboto"/>
                <a:sym typeface="Roboto"/>
              </a:rPr>
              <a:t>Dated on: July 26, 2021</a:t>
            </a:r>
            <a:endParaRPr b="1" sz="2400">
              <a:solidFill>
                <a:srgbClr val="FFFFFF"/>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GB" sz="2400">
                <a:solidFill>
                  <a:srgbClr val="FFFFFF"/>
                </a:solidFill>
                <a:latin typeface="Roboto"/>
                <a:ea typeface="Roboto"/>
                <a:cs typeface="Roboto"/>
                <a:sym typeface="Roboto"/>
              </a:rPr>
              <a:t>TATA STEEL LIMITED,JAMSHEDPUR</a:t>
            </a:r>
            <a:endParaRPr>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p:nvPr/>
        </p:nvSpPr>
        <p:spPr>
          <a:xfrm>
            <a:off x="0" y="0"/>
            <a:ext cx="7315200" cy="10702800"/>
          </a:xfrm>
          <a:prstGeom prst="rect">
            <a:avLst/>
          </a:prstGeom>
          <a:solidFill>
            <a:srgbClr val="9DB2C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2"/>
          <p:cNvSpPr txBox="1"/>
          <p:nvPr/>
        </p:nvSpPr>
        <p:spPr>
          <a:xfrm>
            <a:off x="228600" y="2779125"/>
            <a:ext cx="6934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600">
                <a:solidFill>
                  <a:srgbClr val="FFFFFF"/>
                </a:solidFill>
                <a:latin typeface="Roboto"/>
                <a:ea typeface="Roboto"/>
                <a:cs typeface="Roboto"/>
                <a:sym typeface="Roboto"/>
              </a:rPr>
              <a:t>Description of LD#1</a:t>
            </a:r>
            <a:r>
              <a:rPr b="1" lang="en-GB" sz="3600">
                <a:solidFill>
                  <a:srgbClr val="FFFFFF"/>
                </a:solidFill>
                <a:latin typeface="Roboto"/>
                <a:ea typeface="Roboto"/>
                <a:cs typeface="Roboto"/>
                <a:sym typeface="Roboto"/>
              </a:rPr>
              <a:t>.</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p:nvPr/>
        </p:nvSpPr>
        <p:spPr>
          <a:xfrm rot="-5400000">
            <a:off x="3628953" y="-3066601"/>
            <a:ext cx="207600" cy="6340800"/>
          </a:xfrm>
          <a:prstGeom prst="rect">
            <a:avLst/>
          </a:prstGeom>
          <a:solidFill>
            <a:srgbClr val="9DB2C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3"/>
          <p:cNvSpPr txBox="1"/>
          <p:nvPr/>
        </p:nvSpPr>
        <p:spPr>
          <a:xfrm>
            <a:off x="302850" y="2779125"/>
            <a:ext cx="68598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800">
              <a:solidFill>
                <a:srgbClr val="666666"/>
              </a:solidFill>
              <a:latin typeface="Roboto"/>
              <a:ea typeface="Roboto"/>
              <a:cs typeface="Roboto"/>
              <a:sym typeface="Roboto"/>
            </a:endParaRPr>
          </a:p>
          <a:p>
            <a:pPr indent="0" lvl="0" marL="0" rtl="0" algn="l">
              <a:spcBef>
                <a:spcPts val="0"/>
              </a:spcBef>
              <a:spcAft>
                <a:spcPts val="0"/>
              </a:spcAft>
              <a:buNone/>
            </a:pPr>
            <a:r>
              <a:t/>
            </a:r>
            <a:endParaRPr sz="1800">
              <a:solidFill>
                <a:srgbClr val="434343"/>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27" name="Google Shape;127;p23"/>
          <p:cNvSpPr txBox="1"/>
          <p:nvPr/>
        </p:nvSpPr>
        <p:spPr>
          <a:xfrm>
            <a:off x="228600" y="544375"/>
            <a:ext cx="6858000" cy="861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GB" sz="1800">
                <a:latin typeface="Roboto"/>
                <a:ea typeface="Roboto"/>
                <a:cs typeface="Roboto"/>
                <a:sym typeface="Roboto"/>
              </a:rPr>
              <a:t>PLANT INDUCTION</a:t>
            </a:r>
            <a:endParaRPr sz="1800">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t/>
            </a:r>
            <a:endParaRPr sz="1800">
              <a:latin typeface="Roboto"/>
              <a:ea typeface="Roboto"/>
              <a:cs typeface="Roboto"/>
              <a:sym typeface="Roboto"/>
            </a:endParaRPr>
          </a:p>
          <a:p>
            <a:pPr indent="0" lvl="0" marL="0" rtl="0" algn="just">
              <a:spcBef>
                <a:spcPts val="0"/>
              </a:spcBef>
              <a:spcAft>
                <a:spcPts val="0"/>
              </a:spcAft>
              <a:buClr>
                <a:schemeClr val="dk1"/>
              </a:buClr>
              <a:buSzPts val="1100"/>
              <a:buFont typeface="Arial"/>
              <a:buNone/>
            </a:pPr>
            <a:r>
              <a:rPr lang="en-GB" sz="1800">
                <a:latin typeface="Roboto"/>
                <a:ea typeface="Roboto"/>
                <a:cs typeface="Roboto"/>
                <a:sym typeface="Roboto"/>
              </a:rPr>
              <a:t>Overview of LD#1</a:t>
            </a:r>
            <a:endParaRPr sz="1800">
              <a:latin typeface="Roboto"/>
              <a:ea typeface="Roboto"/>
              <a:cs typeface="Roboto"/>
              <a:sym typeface="Roboto"/>
            </a:endParaRPr>
          </a:p>
          <a:p>
            <a:pPr indent="0" lvl="0" marL="0" rtl="0" algn="just">
              <a:spcBef>
                <a:spcPts val="0"/>
              </a:spcBef>
              <a:spcAft>
                <a:spcPts val="0"/>
              </a:spcAft>
              <a:buClr>
                <a:schemeClr val="dk1"/>
              </a:buClr>
              <a:buSzPts val="1100"/>
              <a:buFont typeface="Arial"/>
              <a:buNone/>
            </a:pPr>
            <a:r>
              <a:t/>
            </a:r>
            <a:endParaRPr sz="1800">
              <a:latin typeface="Roboto"/>
              <a:ea typeface="Roboto"/>
              <a:cs typeface="Roboto"/>
              <a:sym typeface="Roboto"/>
            </a:endParaRPr>
          </a:p>
          <a:p>
            <a:pPr indent="0" lvl="0" marL="0" rtl="0" algn="just">
              <a:spcBef>
                <a:spcPts val="0"/>
              </a:spcBef>
              <a:spcAft>
                <a:spcPts val="0"/>
              </a:spcAft>
              <a:buClr>
                <a:schemeClr val="dk1"/>
              </a:buClr>
              <a:buSzPts val="1100"/>
              <a:buFont typeface="Arial"/>
              <a:buNone/>
            </a:pPr>
            <a:r>
              <a:rPr lang="en-GB">
                <a:latin typeface="Roboto"/>
                <a:ea typeface="Roboto"/>
                <a:cs typeface="Roboto"/>
                <a:sym typeface="Roboto"/>
              </a:rPr>
              <a:t>	During modernization of SMS2 (steel melting shop) Tata Steel has established its first BOF (basic oxygen furnace) to meet the steel demand and for technological improvement in steel making. The Modernization Phase 1 Program of Rs. 220 crores, which basically updated the steel making facilities, marks an important milestone in the history of the Plant. The 29-month program was formally launched on Dec. 8, 1980, and it was completed in March 1983 with the commissioning of the 1.1 million tonnes per annum Basic Oxygen Furnace, i.e. L.D. Shop#1.</a:t>
            </a:r>
            <a:endParaRPr>
              <a:latin typeface="Roboto"/>
              <a:ea typeface="Roboto"/>
              <a:cs typeface="Roboto"/>
              <a:sym typeface="Roboto"/>
            </a:endParaRPr>
          </a:p>
          <a:p>
            <a:pPr indent="0" lvl="0" marL="0" rtl="0" algn="just">
              <a:spcBef>
                <a:spcPts val="0"/>
              </a:spcBef>
              <a:spcAft>
                <a:spcPts val="0"/>
              </a:spcAft>
              <a:buClr>
                <a:schemeClr val="dk1"/>
              </a:buClr>
              <a:buSzPts val="1100"/>
              <a:buFont typeface="Arial"/>
              <a:buNone/>
            </a:pPr>
            <a:r>
              <a:rPr lang="en-GB">
                <a:latin typeface="Roboto"/>
                <a:ea typeface="Roboto"/>
                <a:cs typeface="Roboto"/>
                <a:sym typeface="Roboto"/>
              </a:rPr>
              <a:t>It has the following main features:</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GB">
                <a:latin typeface="Roboto"/>
                <a:ea typeface="Roboto"/>
                <a:cs typeface="Roboto"/>
                <a:sym typeface="Roboto"/>
              </a:rPr>
              <a:t>Two numbers of 155 ton basic O2 converters, with flux charging system, gas cleaning and gas recovery plant. Top blowing with six lance hole and bottom stirring with TBM (thyssen </a:t>
            </a:r>
            <a:r>
              <a:rPr lang="en-GB">
                <a:latin typeface="Roboto"/>
                <a:ea typeface="Roboto"/>
                <a:cs typeface="Roboto"/>
                <a:sym typeface="Roboto"/>
              </a:rPr>
              <a:t>niederrhein</a:t>
            </a:r>
            <a:r>
              <a:rPr lang="en-GB">
                <a:latin typeface="Roboto"/>
                <a:ea typeface="Roboto"/>
                <a:cs typeface="Roboto"/>
                <a:sym typeface="Roboto"/>
              </a:rPr>
              <a:t> blowing metallurgy). Supplier of Main Equipments: M/s Davy McKee, U.K. Electrical Equipment Supplier: M/s Bharat Heavy Electricals Ltd. (BHEL)</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GB">
                <a:latin typeface="Roboto"/>
                <a:ea typeface="Roboto"/>
                <a:cs typeface="Roboto"/>
                <a:sym typeface="Roboto"/>
              </a:rPr>
              <a:t>Basic refractories for Ladle</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GB">
                <a:latin typeface="Roboto"/>
                <a:ea typeface="Roboto"/>
                <a:cs typeface="Roboto"/>
                <a:sym typeface="Roboto"/>
              </a:rPr>
              <a:t>One 130 tonne Vacuum Arc Degassing and Refining (VADR) unit supplied by M/s Standard Messo, Duisberg and Westerwerke Project Limited for making special quality engineering steels such as CHQ,CSQ. Bbp teeming facilities for VADR heats </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GB">
                <a:latin typeface="Roboto"/>
                <a:ea typeface="Roboto"/>
                <a:cs typeface="Roboto"/>
                <a:sym typeface="Roboto"/>
              </a:rPr>
              <a:t>Three numbers of Ladle furnaces supplied by M/s SMS Demag.</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GB">
                <a:latin typeface="Roboto"/>
                <a:ea typeface="Roboto"/>
                <a:cs typeface="Roboto"/>
                <a:sym typeface="Roboto"/>
              </a:rPr>
              <a:t>Calcium injection treatment of Liquid steel.</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GB">
                <a:latin typeface="Roboto"/>
                <a:ea typeface="Roboto"/>
                <a:cs typeface="Roboto"/>
                <a:sym typeface="Roboto"/>
              </a:rPr>
              <a:t>Two Hot Metal </a:t>
            </a:r>
            <a:r>
              <a:rPr lang="en-GB">
                <a:latin typeface="Roboto"/>
                <a:ea typeface="Roboto"/>
                <a:cs typeface="Roboto"/>
                <a:sym typeface="Roboto"/>
              </a:rPr>
              <a:t>Desulphurisation</a:t>
            </a:r>
            <a:r>
              <a:rPr lang="en-GB">
                <a:latin typeface="Roboto"/>
                <a:ea typeface="Roboto"/>
                <a:cs typeface="Roboto"/>
                <a:sym typeface="Roboto"/>
              </a:rPr>
              <a:t> Units with facility of mono-injection.</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GB">
                <a:latin typeface="Roboto"/>
                <a:ea typeface="Roboto"/>
                <a:cs typeface="Roboto"/>
                <a:sym typeface="Roboto"/>
              </a:rPr>
              <a:t>Ladle metallurgy stations for each caster equipped with top purging and Ca wire feeding</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GB">
                <a:latin typeface="Roboto"/>
                <a:ea typeface="Roboto"/>
                <a:cs typeface="Roboto"/>
                <a:sym typeface="Roboto"/>
              </a:rPr>
              <a:t>Basic [Dry vibratable mass] &amp; deeper tundishes.</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GB">
                <a:latin typeface="Roboto"/>
                <a:ea typeface="Roboto"/>
                <a:cs typeface="Roboto"/>
                <a:sym typeface="Roboto"/>
              </a:rPr>
              <a:t>Ladle to Tundish shroud facility.</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GB">
                <a:latin typeface="Roboto"/>
                <a:ea typeface="Roboto"/>
                <a:cs typeface="Roboto"/>
                <a:sym typeface="Roboto"/>
              </a:rPr>
              <a:t>One six - strand continuous casting machine (Radius: 6 m) supplied by M/s Concast AG and Concast India with SEN/EMS facility. Cast Section: 130 mm</a:t>
            </a:r>
            <a:r>
              <a:rPr baseline="30000" lang="en-GB">
                <a:latin typeface="Roboto"/>
                <a:ea typeface="Roboto"/>
                <a:cs typeface="Roboto"/>
                <a:sym typeface="Roboto"/>
              </a:rPr>
              <a:t>2</a:t>
            </a:r>
            <a:r>
              <a:rPr lang="en-GB">
                <a:latin typeface="Roboto"/>
                <a:ea typeface="Roboto"/>
                <a:cs typeface="Roboto"/>
                <a:sym typeface="Roboto"/>
              </a:rPr>
              <a:t> . Equipped with Hard Cooling &amp; Mould Stirrer established in 1983.</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GB">
                <a:latin typeface="Roboto"/>
                <a:ea typeface="Roboto"/>
                <a:cs typeface="Roboto"/>
                <a:sym typeface="Roboto"/>
              </a:rPr>
              <a:t>One six strand continuous casting machine (Radius: 9 m) supplied by M/s VAI Pomini. Cast Sections: 130 &amp; 150 mm</a:t>
            </a:r>
            <a:r>
              <a:rPr baseline="30000" lang="en-GB">
                <a:latin typeface="Roboto"/>
                <a:ea typeface="Roboto"/>
                <a:cs typeface="Roboto"/>
                <a:sym typeface="Roboto"/>
              </a:rPr>
              <a:t>2</a:t>
            </a:r>
            <a:r>
              <a:rPr lang="en-GB">
                <a:latin typeface="Roboto"/>
                <a:ea typeface="Roboto"/>
                <a:cs typeface="Roboto"/>
                <a:sym typeface="Roboto"/>
              </a:rPr>
              <a:t> . Equipped with Hard Cooling &amp; Mould Stirrer established in 1997.</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GB">
                <a:latin typeface="Roboto"/>
                <a:ea typeface="Roboto"/>
                <a:cs typeface="Roboto"/>
                <a:sym typeface="Roboto"/>
              </a:rPr>
              <a:t>One another six strand continuous casting machine (Radius: 9 m) supplied by M/s VAI Pomini. Cast Sections: 130 &amp; 150 mm</a:t>
            </a:r>
            <a:r>
              <a:rPr baseline="30000" lang="en-GB">
                <a:latin typeface="Roboto"/>
                <a:ea typeface="Roboto"/>
                <a:cs typeface="Roboto"/>
                <a:sym typeface="Roboto"/>
              </a:rPr>
              <a:t>2</a:t>
            </a:r>
            <a:r>
              <a:rPr lang="en-GB">
                <a:latin typeface="Roboto"/>
                <a:ea typeface="Roboto"/>
                <a:cs typeface="Roboto"/>
                <a:sym typeface="Roboto"/>
              </a:rPr>
              <a:t> . Equipped with Hard Cooling, Mould Stirrer &amp; SEN facility established in 2008.</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p:nvPr/>
        </p:nvSpPr>
        <p:spPr>
          <a:xfrm rot="-5400000">
            <a:off x="3628953" y="-3066601"/>
            <a:ext cx="207600" cy="6340800"/>
          </a:xfrm>
          <a:prstGeom prst="rect">
            <a:avLst/>
          </a:prstGeom>
          <a:solidFill>
            <a:srgbClr val="9DB2C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4"/>
          <p:cNvSpPr txBox="1"/>
          <p:nvPr/>
        </p:nvSpPr>
        <p:spPr>
          <a:xfrm>
            <a:off x="302850" y="2779125"/>
            <a:ext cx="68598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800">
              <a:solidFill>
                <a:srgbClr val="666666"/>
              </a:solidFill>
              <a:latin typeface="Roboto"/>
              <a:ea typeface="Roboto"/>
              <a:cs typeface="Roboto"/>
              <a:sym typeface="Roboto"/>
            </a:endParaRPr>
          </a:p>
          <a:p>
            <a:pPr indent="0" lvl="0" marL="0" rtl="0" algn="l">
              <a:spcBef>
                <a:spcPts val="0"/>
              </a:spcBef>
              <a:spcAft>
                <a:spcPts val="0"/>
              </a:spcAft>
              <a:buNone/>
            </a:pPr>
            <a:r>
              <a:t/>
            </a:r>
            <a:endParaRPr sz="1800">
              <a:solidFill>
                <a:srgbClr val="434343"/>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34" name="Google Shape;134;p24"/>
          <p:cNvSpPr txBox="1"/>
          <p:nvPr/>
        </p:nvSpPr>
        <p:spPr>
          <a:xfrm>
            <a:off x="228600" y="544375"/>
            <a:ext cx="6858000" cy="354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1800">
                <a:latin typeface="Roboto"/>
                <a:ea typeface="Roboto"/>
                <a:cs typeface="Roboto"/>
                <a:sym typeface="Roboto"/>
              </a:rPr>
              <a:t>Supporting Facilities at LD#1</a:t>
            </a:r>
            <a:endParaRPr sz="18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800">
              <a:latin typeface="Roboto"/>
              <a:ea typeface="Roboto"/>
              <a:cs typeface="Roboto"/>
              <a:sym typeface="Roboto"/>
            </a:endParaRPr>
          </a:p>
          <a:p>
            <a:pPr indent="-317500" lvl="0" marL="457200" rtl="0" algn="just">
              <a:spcBef>
                <a:spcPts val="0"/>
              </a:spcBef>
              <a:spcAft>
                <a:spcPts val="0"/>
              </a:spcAft>
              <a:buSzPts val="1400"/>
              <a:buFont typeface="Roboto"/>
              <a:buChar char="●"/>
            </a:pPr>
            <a:r>
              <a:rPr lang="en-GB">
                <a:latin typeface="Roboto"/>
                <a:ea typeface="Roboto"/>
                <a:cs typeface="Roboto"/>
                <a:sym typeface="Roboto"/>
              </a:rPr>
              <a:t>Two 250 tonnes per day Oxygen Plants for supplying 99.5% pure O2 for blowing in the converters. This plant has been supplied by M/s Cryoplants, U.K., and their Indian associates, Indian Oxygen Ltd. </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GB">
                <a:latin typeface="Roboto"/>
                <a:ea typeface="Roboto"/>
                <a:cs typeface="Roboto"/>
                <a:sym typeface="Roboto"/>
              </a:rPr>
              <a:t>Two 300 tonnes per day Lime Calcining Plants to provide quality flux for steel making. Engineering Projects India Ltd has supplied the limekilns of Maerz design. </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GB">
                <a:latin typeface="Roboto"/>
                <a:ea typeface="Roboto"/>
                <a:cs typeface="Roboto"/>
                <a:sym typeface="Roboto"/>
              </a:rPr>
              <a:t>One 18,000 tonne per annum Tar-Dolo Block lant to supply special refractories for lining the converters, along with a Dolo-sintering kiln. The equipment for the Dolo Block Plant has been imported from M/s Laeiswerke, West Germany. </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GB">
                <a:latin typeface="Roboto"/>
                <a:ea typeface="Roboto"/>
                <a:cs typeface="Roboto"/>
                <a:sym typeface="Roboto"/>
              </a:rPr>
              <a:t>The basic engineering and know-how for the Calcining of superior grade limestone for the production of high reactivity lime and sintering of high purity dolomite essential for the L.D. lining has been supplied by M/s Dolomitwerke, West Germany, the consultants for these two schemes.</a:t>
            </a:r>
            <a:endParaRPr>
              <a:latin typeface="Roboto"/>
              <a:ea typeface="Roboto"/>
              <a:cs typeface="Roboto"/>
              <a:sym typeface="Roboto"/>
            </a:endParaRPr>
          </a:p>
        </p:txBody>
      </p:sp>
      <p:pic>
        <p:nvPicPr>
          <p:cNvPr id="135" name="Google Shape;135;p24"/>
          <p:cNvPicPr preferRelativeResize="0"/>
          <p:nvPr/>
        </p:nvPicPr>
        <p:blipFill>
          <a:blip r:embed="rId3">
            <a:alphaModFix/>
          </a:blip>
          <a:stretch>
            <a:fillRect/>
          </a:stretch>
        </p:blipFill>
        <p:spPr>
          <a:xfrm>
            <a:off x="1015350" y="4084675"/>
            <a:ext cx="5762625" cy="2657475"/>
          </a:xfrm>
          <a:prstGeom prst="rect">
            <a:avLst/>
          </a:prstGeom>
          <a:noFill/>
          <a:ln>
            <a:noFill/>
          </a:ln>
        </p:spPr>
      </p:pic>
      <p:sp>
        <p:nvSpPr>
          <p:cNvPr id="136" name="Google Shape;136;p24"/>
          <p:cNvSpPr txBox="1"/>
          <p:nvPr/>
        </p:nvSpPr>
        <p:spPr>
          <a:xfrm>
            <a:off x="455250" y="7172325"/>
            <a:ext cx="6707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DS: Desulphurising Unit 	LF: Ladle Furnace 	OLP: Online Purging </a:t>
            </a:r>
            <a:endParaRPr/>
          </a:p>
          <a:p>
            <a:pPr indent="0" lvl="0" marL="0" rtl="0" algn="l">
              <a:spcBef>
                <a:spcPts val="0"/>
              </a:spcBef>
              <a:spcAft>
                <a:spcPts val="0"/>
              </a:spcAft>
              <a:buNone/>
            </a:pPr>
            <a:r>
              <a:rPr lang="en-GB"/>
              <a:t>CC: Continuous Caster 	MM: Merchant Mill 	WRM: Wire Rod Mill </a:t>
            </a:r>
            <a:endParaRPr/>
          </a:p>
          <a:p>
            <a:pPr indent="0" lvl="0" marL="0" rtl="0" algn="l">
              <a:spcBef>
                <a:spcPts val="0"/>
              </a:spcBef>
              <a:spcAft>
                <a:spcPts val="0"/>
              </a:spcAft>
              <a:buNone/>
            </a:pPr>
            <a:r>
              <a:rPr lang="en-GB"/>
              <a:t>NBM: New Bar Mill 		EPAs: External Processing Agencies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p:nvPr/>
        </p:nvSpPr>
        <p:spPr>
          <a:xfrm rot="-5400000">
            <a:off x="3628953" y="-3066601"/>
            <a:ext cx="207600" cy="6340800"/>
          </a:xfrm>
          <a:prstGeom prst="rect">
            <a:avLst/>
          </a:prstGeom>
          <a:solidFill>
            <a:srgbClr val="9DB2C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5"/>
          <p:cNvSpPr txBox="1"/>
          <p:nvPr/>
        </p:nvSpPr>
        <p:spPr>
          <a:xfrm>
            <a:off x="302850" y="2779125"/>
            <a:ext cx="68598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800">
              <a:solidFill>
                <a:srgbClr val="666666"/>
              </a:solidFill>
              <a:latin typeface="Roboto"/>
              <a:ea typeface="Roboto"/>
              <a:cs typeface="Roboto"/>
              <a:sym typeface="Roboto"/>
            </a:endParaRPr>
          </a:p>
          <a:p>
            <a:pPr indent="0" lvl="0" marL="0" rtl="0" algn="l">
              <a:spcBef>
                <a:spcPts val="0"/>
              </a:spcBef>
              <a:spcAft>
                <a:spcPts val="0"/>
              </a:spcAft>
              <a:buNone/>
            </a:pPr>
            <a:r>
              <a:t/>
            </a:r>
            <a:endParaRPr sz="1800">
              <a:solidFill>
                <a:srgbClr val="434343"/>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43" name="Google Shape;143;p25"/>
          <p:cNvSpPr txBox="1"/>
          <p:nvPr/>
        </p:nvSpPr>
        <p:spPr>
          <a:xfrm>
            <a:off x="228600" y="544375"/>
            <a:ext cx="6858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Details of the Billet Casters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GB">
                <a:latin typeface="Roboto"/>
                <a:ea typeface="Roboto"/>
                <a:cs typeface="Roboto"/>
                <a:sym typeface="Roboto"/>
              </a:rPr>
              <a:t>LD#1 has three 6-strand billet casters.</a:t>
            </a:r>
            <a:endParaRPr>
              <a:latin typeface="Roboto"/>
              <a:ea typeface="Roboto"/>
              <a:cs typeface="Roboto"/>
              <a:sym typeface="Roboto"/>
            </a:endParaRPr>
          </a:p>
        </p:txBody>
      </p:sp>
      <p:pic>
        <p:nvPicPr>
          <p:cNvPr id="144" name="Google Shape;144;p25"/>
          <p:cNvPicPr preferRelativeResize="0"/>
          <p:nvPr/>
        </p:nvPicPr>
        <p:blipFill>
          <a:blip r:embed="rId3">
            <a:alphaModFix/>
          </a:blip>
          <a:stretch>
            <a:fillRect/>
          </a:stretch>
        </p:blipFill>
        <p:spPr>
          <a:xfrm>
            <a:off x="455250" y="1332800"/>
            <a:ext cx="6707400" cy="783376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p:nvPr/>
        </p:nvSpPr>
        <p:spPr>
          <a:xfrm rot="-5400000">
            <a:off x="3628953" y="-3066601"/>
            <a:ext cx="207600" cy="6340800"/>
          </a:xfrm>
          <a:prstGeom prst="rect">
            <a:avLst/>
          </a:prstGeom>
          <a:solidFill>
            <a:srgbClr val="9DB2C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0" name="Google Shape;150;p26"/>
          <p:cNvPicPr preferRelativeResize="0"/>
          <p:nvPr/>
        </p:nvPicPr>
        <p:blipFill>
          <a:blip r:embed="rId3">
            <a:alphaModFix/>
          </a:blip>
          <a:stretch>
            <a:fillRect/>
          </a:stretch>
        </p:blipFill>
        <p:spPr>
          <a:xfrm>
            <a:off x="455250" y="554675"/>
            <a:ext cx="6707400" cy="904643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p:nvPr/>
        </p:nvSpPr>
        <p:spPr>
          <a:xfrm>
            <a:off x="0" y="0"/>
            <a:ext cx="7315200" cy="10702800"/>
          </a:xfrm>
          <a:prstGeom prst="rect">
            <a:avLst/>
          </a:prstGeom>
          <a:solidFill>
            <a:srgbClr val="9DB2C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7"/>
          <p:cNvSpPr txBox="1"/>
          <p:nvPr/>
        </p:nvSpPr>
        <p:spPr>
          <a:xfrm>
            <a:off x="228600" y="2779125"/>
            <a:ext cx="69342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600">
                <a:solidFill>
                  <a:srgbClr val="FFFFFF"/>
                </a:solidFill>
                <a:latin typeface="Roboto"/>
                <a:ea typeface="Roboto"/>
                <a:cs typeface="Roboto"/>
                <a:sym typeface="Roboto"/>
              </a:rPr>
              <a:t>Data analysis, predictive model </a:t>
            </a:r>
            <a:r>
              <a:rPr b="1" lang="en-GB" sz="3600">
                <a:solidFill>
                  <a:srgbClr val="FFFFFF"/>
                </a:solidFill>
                <a:latin typeface="Roboto"/>
                <a:ea typeface="Roboto"/>
                <a:cs typeface="Roboto"/>
                <a:sym typeface="Roboto"/>
              </a:rPr>
              <a:t>building</a:t>
            </a:r>
            <a:r>
              <a:rPr b="1" lang="en-GB" sz="3600">
                <a:solidFill>
                  <a:srgbClr val="FFFFFF"/>
                </a:solidFill>
                <a:latin typeface="Roboto"/>
                <a:ea typeface="Roboto"/>
                <a:cs typeface="Roboto"/>
                <a:sym typeface="Roboto"/>
              </a:rPr>
              <a:t>.</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p:nvPr/>
        </p:nvSpPr>
        <p:spPr>
          <a:xfrm rot="-5400000">
            <a:off x="3628953" y="-3066601"/>
            <a:ext cx="207600" cy="6340800"/>
          </a:xfrm>
          <a:prstGeom prst="rect">
            <a:avLst/>
          </a:prstGeom>
          <a:solidFill>
            <a:srgbClr val="9DB2C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8"/>
          <p:cNvSpPr txBox="1"/>
          <p:nvPr/>
        </p:nvSpPr>
        <p:spPr>
          <a:xfrm>
            <a:off x="302850" y="2779125"/>
            <a:ext cx="68598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800">
              <a:solidFill>
                <a:srgbClr val="666666"/>
              </a:solidFill>
              <a:latin typeface="Roboto"/>
              <a:ea typeface="Roboto"/>
              <a:cs typeface="Roboto"/>
              <a:sym typeface="Roboto"/>
            </a:endParaRPr>
          </a:p>
          <a:p>
            <a:pPr indent="0" lvl="0" marL="0" rtl="0" algn="l">
              <a:spcBef>
                <a:spcPts val="0"/>
              </a:spcBef>
              <a:spcAft>
                <a:spcPts val="0"/>
              </a:spcAft>
              <a:buNone/>
            </a:pPr>
            <a:r>
              <a:t/>
            </a:r>
            <a:endParaRPr sz="1800">
              <a:solidFill>
                <a:srgbClr val="434343"/>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63" name="Google Shape;163;p28"/>
          <p:cNvSpPr txBox="1"/>
          <p:nvPr/>
        </p:nvSpPr>
        <p:spPr>
          <a:xfrm>
            <a:off x="228600" y="544375"/>
            <a:ext cx="6858000" cy="960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1800">
                <a:latin typeface="Roboto"/>
                <a:ea typeface="Roboto"/>
                <a:cs typeface="Roboto"/>
                <a:sym typeface="Roboto"/>
              </a:rPr>
              <a:t>What is data analysis?</a:t>
            </a:r>
            <a:endParaRPr sz="18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800">
                <a:latin typeface="Roboto"/>
                <a:ea typeface="Roboto"/>
                <a:cs typeface="Roboto"/>
                <a:sym typeface="Roboto"/>
              </a:rPr>
              <a:t>	</a:t>
            </a:r>
            <a:r>
              <a:rPr lang="en-GB">
                <a:latin typeface="Roboto"/>
                <a:ea typeface="Roboto"/>
                <a:cs typeface="Roboto"/>
                <a:sym typeface="Roboto"/>
              </a:rPr>
              <a:t>Data analysis is a process of inspecting, cleansing, transforming, and modeling data with the goal of discovering useful information, informing conclusions, and supporting decision-making.Data analysis has multiple facets and approaches, encompassing diverse techniques under a variety of names, and is used in different business, science, and social science domains.</a:t>
            </a:r>
            <a:endParaRPr>
              <a:latin typeface="Roboto"/>
              <a:ea typeface="Roboto"/>
              <a:cs typeface="Roboto"/>
              <a:sym typeface="Roboto"/>
            </a:endParaRPr>
          </a:p>
          <a:p>
            <a:pPr indent="0" lvl="0" marL="0" rtl="0" algn="just">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just">
              <a:spcBef>
                <a:spcPts val="0"/>
              </a:spcBef>
              <a:spcAft>
                <a:spcPts val="0"/>
              </a:spcAft>
              <a:buClr>
                <a:schemeClr val="dk1"/>
              </a:buClr>
              <a:buSzPts val="1100"/>
              <a:buFont typeface="Arial"/>
              <a:buNone/>
            </a:pPr>
            <a:r>
              <a:rPr lang="en-GB" sz="1800">
                <a:latin typeface="Roboto"/>
                <a:ea typeface="Roboto"/>
                <a:cs typeface="Roboto"/>
                <a:sym typeface="Roboto"/>
              </a:rPr>
              <a:t>What is data cleaning?</a:t>
            </a:r>
            <a:endParaRPr sz="1800">
              <a:latin typeface="Roboto"/>
              <a:ea typeface="Roboto"/>
              <a:cs typeface="Roboto"/>
              <a:sym typeface="Roboto"/>
            </a:endParaRPr>
          </a:p>
          <a:p>
            <a:pPr indent="457200" lvl="0" marL="0" rtl="0" algn="just">
              <a:spcBef>
                <a:spcPts val="0"/>
              </a:spcBef>
              <a:spcAft>
                <a:spcPts val="0"/>
              </a:spcAft>
              <a:buClr>
                <a:schemeClr val="dk1"/>
              </a:buClr>
              <a:buSzPts val="1100"/>
              <a:buFont typeface="Arial"/>
              <a:buNone/>
            </a:pPr>
            <a:r>
              <a:rPr lang="en-GB">
                <a:latin typeface="Roboto"/>
                <a:ea typeface="Roboto"/>
                <a:cs typeface="Roboto"/>
                <a:sym typeface="Roboto"/>
              </a:rPr>
              <a:t>Data cleaning is the process of fixing or removing incorrect, corrupted, incorrectly formatted, duplicate, or incomplete data within a dataset.</a:t>
            </a:r>
            <a:endParaRPr>
              <a:latin typeface="Roboto"/>
              <a:ea typeface="Roboto"/>
              <a:cs typeface="Roboto"/>
              <a:sym typeface="Roboto"/>
            </a:endParaRPr>
          </a:p>
          <a:p>
            <a:pPr indent="457200" lvl="0" marL="0" rtl="0" algn="just">
              <a:spcBef>
                <a:spcPts val="0"/>
              </a:spcBef>
              <a:spcAft>
                <a:spcPts val="0"/>
              </a:spcAft>
              <a:buClr>
                <a:schemeClr val="dk1"/>
              </a:buClr>
              <a:buSzPts val="1100"/>
              <a:buFont typeface="Arial"/>
              <a:buNone/>
            </a:pPr>
            <a:r>
              <a:rPr lang="en-GB">
                <a:latin typeface="Roboto"/>
                <a:ea typeface="Roboto"/>
                <a:cs typeface="Roboto"/>
                <a:sym typeface="Roboto"/>
              </a:rPr>
              <a:t>When combining multiple data sources, there are many opportunities for data to be duplicated or mislabeled. If data is incorrect, outcomes and algorithms are unreliable, even though they may look correct. There is no one absolute way to prescribe the exact steps in the data cleaning process because the processes will vary from dataset to dataset. But it is crucial to establish a template for your data cleaning process so you know you are doing it the right way every time.</a:t>
            </a:r>
            <a:endParaRPr>
              <a:latin typeface="Roboto"/>
              <a:ea typeface="Roboto"/>
              <a:cs typeface="Roboto"/>
              <a:sym typeface="Roboto"/>
            </a:endParaRPr>
          </a:p>
          <a:p>
            <a:pPr indent="0" lvl="0" marL="0" rtl="0" algn="just">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just">
              <a:spcBef>
                <a:spcPts val="0"/>
              </a:spcBef>
              <a:spcAft>
                <a:spcPts val="0"/>
              </a:spcAft>
              <a:buClr>
                <a:schemeClr val="dk1"/>
              </a:buClr>
              <a:buSzPts val="1100"/>
              <a:buFont typeface="Arial"/>
              <a:buNone/>
            </a:pPr>
            <a:r>
              <a:rPr lang="en-GB" sz="1800">
                <a:latin typeface="Roboto"/>
                <a:ea typeface="Roboto"/>
                <a:cs typeface="Roboto"/>
                <a:sym typeface="Roboto"/>
              </a:rPr>
              <a:t>How do you clean data?</a:t>
            </a:r>
            <a:endParaRPr sz="1800">
              <a:latin typeface="Roboto"/>
              <a:ea typeface="Roboto"/>
              <a:cs typeface="Roboto"/>
              <a:sym typeface="Roboto"/>
            </a:endParaRPr>
          </a:p>
          <a:p>
            <a:pPr indent="457200" lvl="0" marL="0" rtl="0" algn="just">
              <a:spcBef>
                <a:spcPts val="0"/>
              </a:spcBef>
              <a:spcAft>
                <a:spcPts val="0"/>
              </a:spcAft>
              <a:buClr>
                <a:schemeClr val="dk1"/>
              </a:buClr>
              <a:buSzPts val="1100"/>
              <a:buFont typeface="Arial"/>
              <a:buNone/>
            </a:pPr>
            <a:r>
              <a:rPr lang="en-GB">
                <a:latin typeface="Roboto"/>
                <a:ea typeface="Roboto"/>
                <a:cs typeface="Roboto"/>
                <a:sym typeface="Roboto"/>
              </a:rPr>
              <a:t>While the techniques used for data cleaning may vary according to the types of data your company stores, you can follow these basic steps to map out a framework for your organization.</a:t>
            </a:r>
            <a:endParaRPr>
              <a:latin typeface="Roboto"/>
              <a:ea typeface="Roboto"/>
              <a:cs typeface="Roboto"/>
              <a:sym typeface="Roboto"/>
            </a:endParaRPr>
          </a:p>
          <a:p>
            <a:pPr indent="0" lvl="0" marL="0" rtl="0" algn="just">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just">
              <a:spcBef>
                <a:spcPts val="0"/>
              </a:spcBef>
              <a:spcAft>
                <a:spcPts val="0"/>
              </a:spcAft>
              <a:buClr>
                <a:schemeClr val="dk1"/>
              </a:buClr>
              <a:buSzPts val="1100"/>
              <a:buFont typeface="Arial"/>
              <a:buNone/>
            </a:pPr>
            <a:r>
              <a:rPr lang="en-GB" sz="1800">
                <a:latin typeface="Roboto"/>
                <a:ea typeface="Roboto"/>
                <a:cs typeface="Roboto"/>
                <a:sym typeface="Roboto"/>
              </a:rPr>
              <a:t>Step 1: Remove duplicate or irrelevant observations</a:t>
            </a:r>
            <a:endParaRPr sz="1800">
              <a:latin typeface="Roboto"/>
              <a:ea typeface="Roboto"/>
              <a:cs typeface="Roboto"/>
              <a:sym typeface="Roboto"/>
            </a:endParaRPr>
          </a:p>
          <a:p>
            <a:pPr indent="457200" lvl="0" marL="0" rtl="0" algn="just">
              <a:spcBef>
                <a:spcPts val="0"/>
              </a:spcBef>
              <a:spcAft>
                <a:spcPts val="0"/>
              </a:spcAft>
              <a:buClr>
                <a:schemeClr val="dk1"/>
              </a:buClr>
              <a:buSzPts val="1100"/>
              <a:buFont typeface="Arial"/>
              <a:buNone/>
            </a:pPr>
            <a:r>
              <a:rPr lang="en-GB">
                <a:latin typeface="Roboto"/>
                <a:ea typeface="Roboto"/>
                <a:cs typeface="Roboto"/>
                <a:sym typeface="Roboto"/>
              </a:rPr>
              <a:t>Remove unwanted observations from your dataset, including duplicate observations or irrelevant observations. Duplicate observations will happen most often during data collection. When you combine data sets from multiple places, scrape data, or receive data from clients or multiple departments, there are opportunities to create duplicate data. De-duplication is one of the largest areas to be considered in this process.</a:t>
            </a:r>
            <a:endParaRPr>
              <a:latin typeface="Roboto"/>
              <a:ea typeface="Roboto"/>
              <a:cs typeface="Roboto"/>
              <a:sym typeface="Roboto"/>
            </a:endParaRPr>
          </a:p>
          <a:p>
            <a:pPr indent="457200" lvl="0" marL="0" rtl="0" algn="just">
              <a:spcBef>
                <a:spcPts val="0"/>
              </a:spcBef>
              <a:spcAft>
                <a:spcPts val="0"/>
              </a:spcAft>
              <a:buClr>
                <a:schemeClr val="dk1"/>
              </a:buClr>
              <a:buSzPts val="1100"/>
              <a:buFont typeface="Arial"/>
              <a:buNone/>
            </a:pPr>
            <a:r>
              <a:rPr lang="en-GB">
                <a:latin typeface="Roboto"/>
                <a:ea typeface="Roboto"/>
                <a:cs typeface="Roboto"/>
                <a:sym typeface="Roboto"/>
              </a:rPr>
              <a:t>Irrelevant observations are when you notice observations that do not fit into the specific problem you are trying to analyze. For example, if you want to analyze data regarding millennial customers, but your dataset includes older generations, you might remove those irrelevant observations. This can make analysis more efficient and minimize distraction from your primary target—as well as creating a more manageable and more performant dataset.</a:t>
            </a:r>
            <a:endParaRPr>
              <a:latin typeface="Roboto"/>
              <a:ea typeface="Roboto"/>
              <a:cs typeface="Roboto"/>
              <a:sym typeface="Roboto"/>
            </a:endParaRPr>
          </a:p>
          <a:p>
            <a:pPr indent="0" lvl="0" marL="0" rtl="0" algn="just">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just">
              <a:spcBef>
                <a:spcPts val="0"/>
              </a:spcBef>
              <a:spcAft>
                <a:spcPts val="0"/>
              </a:spcAft>
              <a:buClr>
                <a:schemeClr val="dk1"/>
              </a:buClr>
              <a:buSzPts val="1100"/>
              <a:buFont typeface="Arial"/>
              <a:buNone/>
            </a:pPr>
            <a:r>
              <a:rPr lang="en-GB" sz="1800">
                <a:latin typeface="Roboto"/>
                <a:ea typeface="Roboto"/>
                <a:cs typeface="Roboto"/>
                <a:sym typeface="Roboto"/>
              </a:rPr>
              <a:t>Step 2: Fix structural errors</a:t>
            </a:r>
            <a:endParaRPr sz="1800">
              <a:latin typeface="Roboto"/>
              <a:ea typeface="Roboto"/>
              <a:cs typeface="Roboto"/>
              <a:sym typeface="Roboto"/>
            </a:endParaRPr>
          </a:p>
          <a:p>
            <a:pPr indent="457200" lvl="0" marL="0" rtl="0" algn="just">
              <a:spcBef>
                <a:spcPts val="0"/>
              </a:spcBef>
              <a:spcAft>
                <a:spcPts val="0"/>
              </a:spcAft>
              <a:buClr>
                <a:schemeClr val="dk1"/>
              </a:buClr>
              <a:buSzPts val="1100"/>
              <a:buFont typeface="Arial"/>
              <a:buNone/>
            </a:pPr>
            <a:r>
              <a:rPr lang="en-GB">
                <a:latin typeface="Roboto"/>
                <a:ea typeface="Roboto"/>
                <a:cs typeface="Roboto"/>
                <a:sym typeface="Roboto"/>
              </a:rPr>
              <a:t>Structural errors are when you measure or transfer data and notice strange naming conventions, typos, or incorrect capitalization. These inconsistencies can cause mislabeled categories or classes. For example, you may find “N/A” and “Not Applicable” both appear, but they should be analyzed as the same category.</a:t>
            </a:r>
            <a:endParaRPr>
              <a:latin typeface="Roboto"/>
              <a:ea typeface="Roboto"/>
              <a:cs typeface="Roboto"/>
              <a:sym typeface="Roboto"/>
            </a:endParaRPr>
          </a:p>
          <a:p>
            <a:pPr indent="0" lvl="0" marL="0" rtl="0" algn="just">
              <a:spcBef>
                <a:spcPts val="0"/>
              </a:spcBef>
              <a:spcAft>
                <a:spcPts val="0"/>
              </a:spcAft>
              <a:buClr>
                <a:schemeClr val="dk1"/>
              </a:buClr>
              <a:buSzPts val="1100"/>
              <a:buFont typeface="Arial"/>
              <a:buNone/>
            </a:pPr>
            <a:r>
              <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p:nvPr/>
        </p:nvSpPr>
        <p:spPr>
          <a:xfrm rot="-5400000">
            <a:off x="3628953" y="-3066601"/>
            <a:ext cx="207600" cy="6340800"/>
          </a:xfrm>
          <a:prstGeom prst="rect">
            <a:avLst/>
          </a:prstGeom>
          <a:solidFill>
            <a:srgbClr val="9DB2C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9"/>
          <p:cNvSpPr txBox="1"/>
          <p:nvPr/>
        </p:nvSpPr>
        <p:spPr>
          <a:xfrm>
            <a:off x="302850" y="2779125"/>
            <a:ext cx="68598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800">
              <a:solidFill>
                <a:srgbClr val="666666"/>
              </a:solidFill>
              <a:latin typeface="Roboto"/>
              <a:ea typeface="Roboto"/>
              <a:cs typeface="Roboto"/>
              <a:sym typeface="Roboto"/>
            </a:endParaRPr>
          </a:p>
          <a:p>
            <a:pPr indent="0" lvl="0" marL="0" rtl="0" algn="l">
              <a:spcBef>
                <a:spcPts val="0"/>
              </a:spcBef>
              <a:spcAft>
                <a:spcPts val="0"/>
              </a:spcAft>
              <a:buNone/>
            </a:pPr>
            <a:r>
              <a:t/>
            </a:r>
            <a:endParaRPr sz="1800">
              <a:solidFill>
                <a:srgbClr val="434343"/>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70" name="Google Shape;170;p29"/>
          <p:cNvSpPr txBox="1"/>
          <p:nvPr/>
        </p:nvSpPr>
        <p:spPr>
          <a:xfrm>
            <a:off x="228600" y="544375"/>
            <a:ext cx="6858000" cy="934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1800">
                <a:latin typeface="Roboto"/>
                <a:ea typeface="Roboto"/>
                <a:cs typeface="Roboto"/>
                <a:sym typeface="Roboto"/>
              </a:rPr>
              <a:t>Step 3: Filter unwanted outliers</a:t>
            </a:r>
            <a:endParaRPr sz="1800">
              <a:latin typeface="Roboto"/>
              <a:ea typeface="Roboto"/>
              <a:cs typeface="Roboto"/>
              <a:sym typeface="Roboto"/>
            </a:endParaRPr>
          </a:p>
          <a:p>
            <a:pPr indent="457200" lvl="0" marL="0" rtl="0" algn="l">
              <a:spcBef>
                <a:spcPts val="0"/>
              </a:spcBef>
              <a:spcAft>
                <a:spcPts val="0"/>
              </a:spcAft>
              <a:buClr>
                <a:schemeClr val="dk1"/>
              </a:buClr>
              <a:buSzPts val="1100"/>
              <a:buFont typeface="Arial"/>
              <a:buNone/>
            </a:pPr>
            <a:r>
              <a:rPr lang="en-GB">
                <a:latin typeface="Roboto"/>
                <a:ea typeface="Roboto"/>
                <a:cs typeface="Roboto"/>
                <a:sym typeface="Roboto"/>
              </a:rPr>
              <a:t>Often, there will be one-off observations where, at a glance, they do not appear to fit within the data you are analyzing. If you have a legitimate reason to remove an outlier, like improper data-entry, doing so will help the performance of the data you are working with. However, sometimes it is the appearance of an outlier that will prove a theory you are working on.</a:t>
            </a:r>
            <a:endParaRPr>
              <a:latin typeface="Roboto"/>
              <a:ea typeface="Roboto"/>
              <a:cs typeface="Roboto"/>
              <a:sym typeface="Roboto"/>
            </a:endParaRPr>
          </a:p>
          <a:p>
            <a:pPr indent="457200" lvl="0" marL="0" rtl="0" algn="l">
              <a:spcBef>
                <a:spcPts val="0"/>
              </a:spcBef>
              <a:spcAft>
                <a:spcPts val="0"/>
              </a:spcAft>
              <a:buClr>
                <a:schemeClr val="dk1"/>
              </a:buClr>
              <a:buSzPts val="1100"/>
              <a:buFont typeface="Arial"/>
              <a:buNone/>
            </a:pPr>
            <a:r>
              <a:rPr lang="en-GB">
                <a:latin typeface="Roboto"/>
                <a:ea typeface="Roboto"/>
                <a:cs typeface="Roboto"/>
                <a:sym typeface="Roboto"/>
              </a:rPr>
              <a:t>Remember: just because an outlier exists, doesn’t mean it is incorrect. This step is needed to determine the validity of that number. If an outlier proves to be irrelevant for analysis or is a mistake, consider removing it.</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8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800">
                <a:latin typeface="Roboto"/>
                <a:ea typeface="Roboto"/>
                <a:cs typeface="Roboto"/>
                <a:sym typeface="Roboto"/>
              </a:rPr>
              <a:t>Step 4: Handle missing data</a:t>
            </a:r>
            <a:endParaRPr sz="1800">
              <a:latin typeface="Roboto"/>
              <a:ea typeface="Roboto"/>
              <a:cs typeface="Roboto"/>
              <a:sym typeface="Roboto"/>
            </a:endParaRPr>
          </a:p>
          <a:p>
            <a:pPr indent="457200" lvl="0" marL="0" rtl="0" algn="l">
              <a:spcBef>
                <a:spcPts val="0"/>
              </a:spcBef>
              <a:spcAft>
                <a:spcPts val="0"/>
              </a:spcAft>
              <a:buClr>
                <a:schemeClr val="dk1"/>
              </a:buClr>
              <a:buSzPts val="1100"/>
              <a:buFont typeface="Arial"/>
              <a:buNone/>
            </a:pPr>
            <a:r>
              <a:rPr lang="en-GB">
                <a:latin typeface="Roboto"/>
                <a:ea typeface="Roboto"/>
                <a:cs typeface="Roboto"/>
                <a:sym typeface="Roboto"/>
              </a:rPr>
              <a:t>You can’t ignore missing data because many algorithms will not accept missing values. There are a couple of ways to deal with missing data. Neither is optimal, but both can be considered.</a:t>
            </a:r>
            <a:endParaRPr>
              <a:latin typeface="Roboto"/>
              <a:ea typeface="Roboto"/>
              <a:cs typeface="Roboto"/>
              <a:sym typeface="Roboto"/>
            </a:endParaRPr>
          </a:p>
          <a:p>
            <a:pPr indent="457200" lvl="0" marL="0" rtl="0" algn="l">
              <a:spcBef>
                <a:spcPts val="0"/>
              </a:spcBef>
              <a:spcAft>
                <a:spcPts val="0"/>
              </a:spcAft>
              <a:buClr>
                <a:schemeClr val="dk1"/>
              </a:buClr>
              <a:buSzPts val="1100"/>
              <a:buFont typeface="Arial"/>
              <a:buNone/>
            </a:pPr>
            <a:r>
              <a:rPr lang="en-GB">
                <a:latin typeface="Roboto"/>
                <a:ea typeface="Roboto"/>
                <a:cs typeface="Roboto"/>
                <a:sym typeface="Roboto"/>
              </a:rPr>
              <a:t>As a first option, you can drop observations that have missing values, but doing this will drop or lose information, so be mindful of this before you remove it.</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a:latin typeface="Roboto"/>
                <a:ea typeface="Roboto"/>
                <a:cs typeface="Roboto"/>
                <a:sym typeface="Roboto"/>
              </a:rPr>
              <a:t>As a second option, you can input missing values based on other observations; again, there is an opportunity to lose integrity of the data because you may be operating from assumptions and not actual observations.</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a:latin typeface="Roboto"/>
                <a:ea typeface="Roboto"/>
                <a:cs typeface="Roboto"/>
                <a:sym typeface="Roboto"/>
              </a:rPr>
              <a:t>As a third option, you might alter the way the data is used to effectively navigate null values.</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800">
                <a:latin typeface="Roboto"/>
                <a:ea typeface="Roboto"/>
                <a:cs typeface="Roboto"/>
                <a:sym typeface="Roboto"/>
              </a:rPr>
              <a:t>Step 5: Validate and QA</a:t>
            </a:r>
            <a:endParaRPr sz="1800">
              <a:latin typeface="Roboto"/>
              <a:ea typeface="Roboto"/>
              <a:cs typeface="Roboto"/>
              <a:sym typeface="Roboto"/>
            </a:endParaRPr>
          </a:p>
          <a:p>
            <a:pPr indent="457200" lvl="0" marL="0" rtl="0" algn="l">
              <a:spcBef>
                <a:spcPts val="0"/>
              </a:spcBef>
              <a:spcAft>
                <a:spcPts val="0"/>
              </a:spcAft>
              <a:buClr>
                <a:schemeClr val="dk1"/>
              </a:buClr>
              <a:buSzPts val="1100"/>
              <a:buFont typeface="Arial"/>
              <a:buNone/>
            </a:pPr>
            <a:r>
              <a:rPr lang="en-GB">
                <a:latin typeface="Roboto"/>
                <a:ea typeface="Roboto"/>
                <a:cs typeface="Roboto"/>
                <a:sym typeface="Roboto"/>
              </a:rPr>
              <a:t>At the end of the data cleaning process, you should be able to answer these questions as a part of basic validation:</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GB">
                <a:latin typeface="Roboto"/>
                <a:ea typeface="Roboto"/>
                <a:cs typeface="Roboto"/>
                <a:sym typeface="Roboto"/>
              </a:rPr>
              <a:t>Does the data make sense?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GB">
                <a:latin typeface="Roboto"/>
                <a:ea typeface="Roboto"/>
                <a:cs typeface="Roboto"/>
                <a:sym typeface="Roboto"/>
              </a:rPr>
              <a:t>Does the data follow the appropriate rules for its field?</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GB">
                <a:latin typeface="Roboto"/>
                <a:ea typeface="Roboto"/>
                <a:cs typeface="Roboto"/>
                <a:sym typeface="Roboto"/>
              </a:rPr>
              <a:t>Does it prove or disprove your working theory, or bring any insight to light?</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GB">
                <a:latin typeface="Roboto"/>
                <a:ea typeface="Roboto"/>
                <a:cs typeface="Roboto"/>
                <a:sym typeface="Roboto"/>
              </a:rPr>
              <a:t>Can you find trends in the data to help you form your next theory?</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GB">
                <a:latin typeface="Roboto"/>
                <a:ea typeface="Roboto"/>
                <a:cs typeface="Roboto"/>
                <a:sym typeface="Roboto"/>
              </a:rPr>
              <a:t>If not, is that because of a data quality issue?</a:t>
            </a:r>
            <a:endParaRPr>
              <a:latin typeface="Roboto"/>
              <a:ea typeface="Roboto"/>
              <a:cs typeface="Roboto"/>
              <a:sym typeface="Roboto"/>
            </a:endParaRPr>
          </a:p>
          <a:p>
            <a:pPr indent="457200" lvl="0" marL="0" rtl="0" algn="l">
              <a:spcBef>
                <a:spcPts val="0"/>
              </a:spcBef>
              <a:spcAft>
                <a:spcPts val="0"/>
              </a:spcAft>
              <a:buClr>
                <a:schemeClr val="dk1"/>
              </a:buClr>
              <a:buSzPts val="1100"/>
              <a:buFont typeface="Arial"/>
              <a:buNone/>
            </a:pPr>
            <a:r>
              <a:rPr lang="en-GB">
                <a:latin typeface="Roboto"/>
                <a:ea typeface="Roboto"/>
                <a:cs typeface="Roboto"/>
                <a:sym typeface="Roboto"/>
              </a:rPr>
              <a:t>False conclusions because of incorrect or “dirty” data can inform poor business strategy and decision-making. False conclusions can lead to an embarrassing moment in a reporting meeting when you realize your data doesn’t stand up to scrutiny.</a:t>
            </a:r>
            <a:endParaRPr>
              <a:latin typeface="Roboto"/>
              <a:ea typeface="Roboto"/>
              <a:cs typeface="Roboto"/>
              <a:sym typeface="Roboto"/>
            </a:endParaRPr>
          </a:p>
          <a:p>
            <a:pPr indent="457200" lvl="0" marL="0" rtl="0" algn="l">
              <a:spcBef>
                <a:spcPts val="0"/>
              </a:spcBef>
              <a:spcAft>
                <a:spcPts val="0"/>
              </a:spcAft>
              <a:buClr>
                <a:schemeClr val="dk1"/>
              </a:buClr>
              <a:buSzPts val="1100"/>
              <a:buFont typeface="Arial"/>
              <a:buNone/>
            </a:pPr>
            <a:r>
              <a:rPr lang="en-GB">
                <a:latin typeface="Roboto"/>
                <a:ea typeface="Roboto"/>
                <a:cs typeface="Roboto"/>
                <a:sym typeface="Roboto"/>
              </a:rPr>
              <a:t>Before you get there, it is important to create a culture of quality data in your organization. To do this, you should document the tools you might use to create this culture and what data quality means to you.</a:t>
            </a:r>
            <a:endParaRPr>
              <a:latin typeface="Roboto"/>
              <a:ea typeface="Roboto"/>
              <a:cs typeface="Roboto"/>
              <a:sym typeface="Roboto"/>
            </a:endParaRPr>
          </a:p>
          <a:p>
            <a:pPr indent="0" lvl="0" marL="0" rtl="0" algn="l">
              <a:lnSpc>
                <a:spcPct val="100000"/>
              </a:lnSpc>
              <a:spcBef>
                <a:spcPts val="900"/>
              </a:spcBef>
              <a:spcAft>
                <a:spcPts val="0"/>
              </a:spcAft>
              <a:buClr>
                <a:schemeClr val="dk1"/>
              </a:buClr>
              <a:buSzPts val="1100"/>
              <a:buFont typeface="Arial"/>
              <a:buNone/>
            </a:pPr>
            <a:r>
              <a:rPr lang="en-GB" sz="1800">
                <a:solidFill>
                  <a:schemeClr val="dk1"/>
                </a:solidFill>
                <a:latin typeface="Roboto"/>
                <a:ea typeface="Roboto"/>
                <a:cs typeface="Roboto"/>
                <a:sym typeface="Roboto"/>
              </a:rPr>
              <a:t>Data cleaning tools and software for efficiency:</a:t>
            </a:r>
            <a:endParaRPr sz="1800">
              <a:solidFill>
                <a:schemeClr val="dk1"/>
              </a:solidFill>
              <a:latin typeface="Roboto"/>
              <a:ea typeface="Roboto"/>
              <a:cs typeface="Roboto"/>
              <a:sym typeface="Roboto"/>
            </a:endParaRPr>
          </a:p>
          <a:p>
            <a:pPr indent="0" lvl="0" marL="0" rtl="0" algn="l">
              <a:lnSpc>
                <a:spcPct val="100000"/>
              </a:lnSpc>
              <a:spcBef>
                <a:spcPts val="900"/>
              </a:spcBef>
              <a:spcAft>
                <a:spcPts val="900"/>
              </a:spcAft>
              <a:buClr>
                <a:schemeClr val="dk1"/>
              </a:buClr>
              <a:buSzPts val="1100"/>
              <a:buFont typeface="Arial"/>
              <a:buNone/>
            </a:pPr>
            <a:r>
              <a:rPr lang="en-GB">
                <a:solidFill>
                  <a:schemeClr val="dk1"/>
                </a:solidFill>
                <a:latin typeface="Roboto"/>
                <a:ea typeface="Roboto"/>
                <a:cs typeface="Roboto"/>
                <a:sym typeface="Roboto"/>
              </a:rPr>
              <a:t>	Data cleaning tools like spreadsheets sql and R is use to clean the data and one-hot encoding of </a:t>
            </a:r>
            <a:r>
              <a:rPr lang="en-GB">
                <a:solidFill>
                  <a:schemeClr val="dk1"/>
                </a:solidFill>
                <a:latin typeface="Roboto"/>
                <a:ea typeface="Roboto"/>
                <a:cs typeface="Roboto"/>
                <a:sym typeface="Roboto"/>
              </a:rPr>
              <a:t>variables</a:t>
            </a:r>
            <a:r>
              <a:rPr lang="en-GB">
                <a:solidFill>
                  <a:schemeClr val="dk1"/>
                </a:solidFill>
                <a:latin typeface="Roboto"/>
                <a:ea typeface="Roboto"/>
                <a:cs typeface="Roboto"/>
                <a:sym typeface="Roboto"/>
              </a:rPr>
              <a:t>.</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p:nvPr/>
        </p:nvSpPr>
        <p:spPr>
          <a:xfrm rot="-5400000">
            <a:off x="3628953" y="-3066601"/>
            <a:ext cx="207600" cy="6340800"/>
          </a:xfrm>
          <a:prstGeom prst="rect">
            <a:avLst/>
          </a:prstGeom>
          <a:solidFill>
            <a:srgbClr val="9DB2C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6" name="Google Shape;176;p30"/>
          <p:cNvPicPr preferRelativeResize="0"/>
          <p:nvPr/>
        </p:nvPicPr>
        <p:blipFill>
          <a:blip r:embed="rId3">
            <a:alphaModFix/>
          </a:blip>
          <a:stretch>
            <a:fillRect/>
          </a:stretch>
        </p:blipFill>
        <p:spPr>
          <a:xfrm>
            <a:off x="227550" y="359999"/>
            <a:ext cx="7010400" cy="5348076"/>
          </a:xfrm>
          <a:prstGeom prst="rect">
            <a:avLst/>
          </a:prstGeom>
          <a:noFill/>
          <a:ln>
            <a:noFill/>
          </a:ln>
        </p:spPr>
      </p:pic>
      <p:sp>
        <p:nvSpPr>
          <p:cNvPr id="177" name="Google Shape;177;p30"/>
          <p:cNvSpPr txBox="1"/>
          <p:nvPr/>
        </p:nvSpPr>
        <p:spPr>
          <a:xfrm>
            <a:off x="247750" y="5719075"/>
            <a:ext cx="6915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Before data cleaning there was lots of </a:t>
            </a:r>
            <a:r>
              <a:rPr lang="en-GB">
                <a:latin typeface="Roboto"/>
                <a:ea typeface="Roboto"/>
                <a:cs typeface="Roboto"/>
                <a:sym typeface="Roboto"/>
              </a:rPr>
              <a:t>vulnerabilities</a:t>
            </a:r>
            <a:r>
              <a:rPr lang="en-GB">
                <a:latin typeface="Roboto"/>
                <a:ea typeface="Roboto"/>
                <a:cs typeface="Roboto"/>
                <a:sym typeface="Roboto"/>
              </a:rPr>
              <a:t> in data and data was looked like full of “NA” values shown in above diagram where pink </a:t>
            </a:r>
            <a:r>
              <a:rPr lang="en-GB">
                <a:latin typeface="Roboto"/>
                <a:ea typeface="Roboto"/>
                <a:cs typeface="Roboto"/>
                <a:sym typeface="Roboto"/>
              </a:rPr>
              <a:t>boxes</a:t>
            </a:r>
            <a:r>
              <a:rPr lang="en-GB">
                <a:latin typeface="Roboto"/>
                <a:ea typeface="Roboto"/>
                <a:cs typeface="Roboto"/>
                <a:sym typeface="Roboto"/>
              </a:rPr>
              <a:t> are missing data. </a:t>
            </a:r>
            <a:r>
              <a:rPr lang="en-GB">
                <a:latin typeface="Roboto"/>
                <a:ea typeface="Roboto"/>
                <a:cs typeface="Roboto"/>
                <a:sym typeface="Roboto"/>
              </a:rPr>
              <a:t>After</a:t>
            </a:r>
            <a:r>
              <a:rPr lang="en-GB">
                <a:latin typeface="Roboto"/>
                <a:ea typeface="Roboto"/>
                <a:cs typeface="Roboto"/>
                <a:sym typeface="Roboto"/>
              </a:rPr>
              <a:t> data cleaning data is ready for </a:t>
            </a:r>
            <a:r>
              <a:rPr lang="en-GB">
                <a:latin typeface="Roboto"/>
                <a:ea typeface="Roboto"/>
                <a:cs typeface="Roboto"/>
                <a:sym typeface="Roboto"/>
              </a:rPr>
              <a:t>standardization</a:t>
            </a:r>
            <a:r>
              <a:rPr lang="en-GB">
                <a:latin typeface="Roboto"/>
                <a:ea typeface="Roboto"/>
                <a:cs typeface="Roboto"/>
                <a:sym typeface="Roboto"/>
              </a:rPr>
              <a:t> and </a:t>
            </a:r>
            <a:r>
              <a:rPr lang="en-GB">
                <a:latin typeface="Roboto"/>
                <a:ea typeface="Roboto"/>
                <a:cs typeface="Roboto"/>
                <a:sym typeface="Roboto"/>
              </a:rPr>
              <a:t>normalization</a:t>
            </a:r>
            <a:r>
              <a:rPr lang="en-GB">
                <a:latin typeface="Roboto"/>
                <a:ea typeface="Roboto"/>
                <a:cs typeface="Roboto"/>
                <a:sym typeface="Roboto"/>
              </a:rPr>
              <a:t>.</a:t>
            </a:r>
            <a:endParaRPr>
              <a:latin typeface="Roboto"/>
              <a:ea typeface="Roboto"/>
              <a:cs typeface="Roboto"/>
              <a:sym typeface="Roboto"/>
            </a:endParaRPr>
          </a:p>
        </p:txBody>
      </p:sp>
      <p:pic>
        <p:nvPicPr>
          <p:cNvPr id="178" name="Google Shape;178;p30"/>
          <p:cNvPicPr preferRelativeResize="0"/>
          <p:nvPr/>
        </p:nvPicPr>
        <p:blipFill>
          <a:blip r:embed="rId4">
            <a:alphaModFix/>
          </a:blip>
          <a:stretch>
            <a:fillRect/>
          </a:stretch>
        </p:blipFill>
        <p:spPr>
          <a:xfrm>
            <a:off x="1539750" y="6623275"/>
            <a:ext cx="4385999" cy="2834725"/>
          </a:xfrm>
          <a:prstGeom prst="rect">
            <a:avLst/>
          </a:prstGeom>
          <a:noFill/>
          <a:ln>
            <a:noFill/>
          </a:ln>
        </p:spPr>
      </p:pic>
      <p:sp>
        <p:nvSpPr>
          <p:cNvPr id="179" name="Google Shape;179;p30"/>
          <p:cNvSpPr txBox="1"/>
          <p:nvPr/>
        </p:nvSpPr>
        <p:spPr>
          <a:xfrm>
            <a:off x="200100" y="9530900"/>
            <a:ext cx="6915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After data cleaning the dataset is shown like above with no missing and duplicate values.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p:nvPr/>
        </p:nvSpPr>
        <p:spPr>
          <a:xfrm rot="-5400000">
            <a:off x="3628953" y="-3066601"/>
            <a:ext cx="207600" cy="6340800"/>
          </a:xfrm>
          <a:prstGeom prst="rect">
            <a:avLst/>
          </a:prstGeom>
          <a:solidFill>
            <a:srgbClr val="9DB2C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1"/>
          <p:cNvSpPr txBox="1"/>
          <p:nvPr/>
        </p:nvSpPr>
        <p:spPr>
          <a:xfrm>
            <a:off x="228600" y="325300"/>
            <a:ext cx="68580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1800">
                <a:latin typeface="Roboto"/>
                <a:ea typeface="Roboto"/>
                <a:cs typeface="Roboto"/>
                <a:sym typeface="Roboto"/>
              </a:rPr>
              <a:t>About the data:</a:t>
            </a:r>
            <a:endParaRPr sz="18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800">
                <a:latin typeface="Roboto"/>
                <a:ea typeface="Roboto"/>
                <a:cs typeface="Roboto"/>
                <a:sym typeface="Roboto"/>
              </a:rPr>
              <a:t>	</a:t>
            </a:r>
            <a:r>
              <a:rPr lang="en-GB">
                <a:latin typeface="Roboto"/>
                <a:ea typeface="Roboto"/>
                <a:cs typeface="Roboto"/>
                <a:sym typeface="Roboto"/>
              </a:rPr>
              <a:t>The data contains the key features to predict the rhomboidity or </a:t>
            </a:r>
            <a:r>
              <a:rPr lang="en-GB">
                <a:latin typeface="Roboto"/>
                <a:ea typeface="Roboto"/>
                <a:cs typeface="Roboto"/>
                <a:sym typeface="Roboto"/>
              </a:rPr>
              <a:t>diagonal difference of billets by linear regression model using R programming language.</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a:latin typeface="Roboto"/>
                <a:ea typeface="Roboto"/>
                <a:cs typeface="Roboto"/>
                <a:sym typeface="Roboto"/>
              </a:rPr>
              <a:t>The initial data contains the data from CC#2, with around twenty thousands inputs and each of them contains forty six columns with several “NA” and “0” values. So we have to clean the data and prepare it for data transformation. </a:t>
            </a:r>
            <a:r>
              <a:rPr lang="en-GB">
                <a:latin typeface="Roboto"/>
                <a:ea typeface="Roboto"/>
                <a:cs typeface="Roboto"/>
                <a:sym typeface="Roboto"/>
              </a:rPr>
              <a:t>After cleaning </a:t>
            </a:r>
            <a:r>
              <a:rPr lang="en-GB">
                <a:latin typeface="Roboto"/>
                <a:ea typeface="Roboto"/>
                <a:cs typeface="Roboto"/>
                <a:sym typeface="Roboto"/>
              </a:rPr>
              <a:t>the data we finally got our data with three thousand six hundred data points. After that we have to standardize and normalize the data to prepare it for model building.</a:t>
            </a:r>
            <a:endParaRPr>
              <a:latin typeface="Roboto"/>
              <a:ea typeface="Roboto"/>
              <a:cs typeface="Roboto"/>
              <a:sym typeface="Roboto"/>
            </a:endParaRPr>
          </a:p>
        </p:txBody>
      </p:sp>
      <p:pic>
        <p:nvPicPr>
          <p:cNvPr id="186" name="Google Shape;186;p31"/>
          <p:cNvPicPr preferRelativeResize="0"/>
          <p:nvPr/>
        </p:nvPicPr>
        <p:blipFill rotWithShape="1">
          <a:blip r:embed="rId3">
            <a:alphaModFix/>
          </a:blip>
          <a:srcRect b="5079" l="0" r="0" t="-5080"/>
          <a:stretch/>
        </p:blipFill>
        <p:spPr>
          <a:xfrm>
            <a:off x="152400" y="2357200"/>
            <a:ext cx="7010399" cy="2813891"/>
          </a:xfrm>
          <a:prstGeom prst="rect">
            <a:avLst/>
          </a:prstGeom>
          <a:noFill/>
          <a:ln>
            <a:noFill/>
          </a:ln>
        </p:spPr>
      </p:pic>
      <p:sp>
        <p:nvSpPr>
          <p:cNvPr id="187" name="Google Shape;187;p31"/>
          <p:cNvSpPr txBox="1"/>
          <p:nvPr/>
        </p:nvSpPr>
        <p:spPr>
          <a:xfrm>
            <a:off x="261000" y="5277600"/>
            <a:ext cx="6943500" cy="569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latin typeface="Roboto"/>
                <a:ea typeface="Roboto"/>
                <a:cs typeface="Roboto"/>
                <a:sym typeface="Roboto"/>
              </a:rPr>
              <a:t>What is </a:t>
            </a:r>
            <a:r>
              <a:rPr lang="en-GB" sz="1800">
                <a:latin typeface="Roboto"/>
                <a:ea typeface="Roboto"/>
                <a:cs typeface="Roboto"/>
                <a:sym typeface="Roboto"/>
              </a:rPr>
              <a:t>standardization?</a:t>
            </a:r>
            <a:endParaRPr sz="1800">
              <a:latin typeface="Roboto"/>
              <a:ea typeface="Roboto"/>
              <a:cs typeface="Roboto"/>
              <a:sym typeface="Roboto"/>
            </a:endParaRPr>
          </a:p>
          <a:p>
            <a:pPr indent="0" lvl="0" marL="0" rtl="0" algn="just">
              <a:spcBef>
                <a:spcPts val="0"/>
              </a:spcBef>
              <a:spcAft>
                <a:spcPts val="0"/>
              </a:spcAft>
              <a:buNone/>
            </a:pPr>
            <a:r>
              <a:rPr lang="en-GB">
                <a:latin typeface="Roboto"/>
                <a:ea typeface="Roboto"/>
                <a:cs typeface="Roboto"/>
                <a:sym typeface="Roboto"/>
              </a:rPr>
              <a:t> 	It’s the process of making something, usually information, consistent.To understand how standardized data is the key to scaling analytics, it’s important to understand how it works. Standardizing data focuses on transforming raw data into usable information before it’s analyzed. Raw data can contain variations in entries that are meant to be the same that could later affect data analysis. As part of data prep, the data that needs to be standardized will be changed to be consistent across all entries. Values will all be in the same format, and variables will be consistent. Standardizing data can help make regression, patterns, and deviations easier to pick out of a dataset. Once the information in the dataset is consistent and standardized, it will be significantly easier to analyze and use. The key is to find a solution for quickly standardizing data.</a:t>
            </a:r>
            <a:endParaRPr>
              <a:latin typeface="Roboto"/>
              <a:ea typeface="Roboto"/>
              <a:cs typeface="Roboto"/>
              <a:sym typeface="Roboto"/>
            </a:endParaRPr>
          </a:p>
          <a:p>
            <a:pPr indent="0" lvl="0" marL="0" rtl="0" algn="just">
              <a:spcBef>
                <a:spcPts val="0"/>
              </a:spcBef>
              <a:spcAft>
                <a:spcPts val="0"/>
              </a:spcAft>
              <a:buNone/>
            </a:pPr>
            <a:r>
              <a:t/>
            </a:r>
            <a:endParaRPr>
              <a:latin typeface="Roboto"/>
              <a:ea typeface="Roboto"/>
              <a:cs typeface="Roboto"/>
              <a:sym typeface="Roboto"/>
            </a:endParaRPr>
          </a:p>
          <a:p>
            <a:pPr indent="0" lvl="0" marL="0" rtl="0" algn="just">
              <a:spcBef>
                <a:spcPts val="0"/>
              </a:spcBef>
              <a:spcAft>
                <a:spcPts val="0"/>
              </a:spcAft>
              <a:buNone/>
            </a:pPr>
            <a:r>
              <a:rPr lang="en-GB" sz="1800">
                <a:solidFill>
                  <a:schemeClr val="dk1"/>
                </a:solidFill>
                <a:latin typeface="Roboto"/>
                <a:ea typeface="Roboto"/>
                <a:cs typeface="Roboto"/>
                <a:sym typeface="Roboto"/>
              </a:rPr>
              <a:t>What is </a:t>
            </a:r>
            <a:r>
              <a:rPr lang="en-GB" sz="1800">
                <a:latin typeface="Roboto"/>
                <a:ea typeface="Roboto"/>
                <a:cs typeface="Roboto"/>
                <a:sym typeface="Roboto"/>
              </a:rPr>
              <a:t>Normalization?</a:t>
            </a:r>
            <a:endParaRPr sz="1800">
              <a:latin typeface="Roboto"/>
              <a:ea typeface="Roboto"/>
              <a:cs typeface="Roboto"/>
              <a:sym typeface="Roboto"/>
            </a:endParaRPr>
          </a:p>
          <a:p>
            <a:pPr indent="457200" lvl="0" marL="0" rtl="0" algn="just">
              <a:spcBef>
                <a:spcPts val="0"/>
              </a:spcBef>
              <a:spcAft>
                <a:spcPts val="0"/>
              </a:spcAft>
              <a:buNone/>
            </a:pPr>
            <a:r>
              <a:rPr lang="en-GB">
                <a:latin typeface="Roboto"/>
                <a:ea typeface="Roboto"/>
                <a:cs typeface="Roboto"/>
                <a:sym typeface="Roboto"/>
              </a:rPr>
              <a:t>In statistics and applications of statistics, normalization can have a range of meanings.In the simplest cases, normalization of ratings means adjusting values measured on different scales to a notionally common scale, often prior to averaging. In more complicated cases, normalization may refer to more sophisticated adjustments where the intention is to bring the entire probability distributions of adjusted values into alignment. In the case of normalization of scores in educational assessment, there may be an intention to align distributions to a normal distribution. A different approach to normalization of probability distributions is quantile normalization, where the quantiles of the different measures are brought into alignment.</a:t>
            </a:r>
            <a:endParaRPr>
              <a:latin typeface="Roboto"/>
              <a:ea typeface="Roboto"/>
              <a:cs typeface="Roboto"/>
              <a:sym typeface="Roboto"/>
            </a:endParaRPr>
          </a:p>
          <a:p>
            <a:pPr indent="0" lvl="0" marL="0" rtl="0" algn="just">
              <a:spcBef>
                <a:spcPts val="0"/>
              </a:spcBef>
              <a:spcAft>
                <a:spcPts val="0"/>
              </a:spcAft>
              <a:buNone/>
            </a:pPr>
            <a:r>
              <a:rPr lang="en-GB">
                <a:latin typeface="Roboto"/>
                <a:ea typeface="Roboto"/>
                <a:cs typeface="Roboto"/>
                <a:sym typeface="Roboto"/>
              </a:rPr>
              <a:t>	</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p:nvPr/>
        </p:nvSpPr>
        <p:spPr>
          <a:xfrm rot="-5400000">
            <a:off x="3628953" y="-3066601"/>
            <a:ext cx="207600" cy="6340800"/>
          </a:xfrm>
          <a:prstGeom prst="rect">
            <a:avLst/>
          </a:prstGeom>
          <a:solidFill>
            <a:srgbClr val="9DB2C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txBox="1"/>
          <p:nvPr/>
        </p:nvSpPr>
        <p:spPr>
          <a:xfrm>
            <a:off x="302850" y="2779125"/>
            <a:ext cx="68598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800">
              <a:solidFill>
                <a:srgbClr val="666666"/>
              </a:solidFill>
              <a:latin typeface="Roboto"/>
              <a:ea typeface="Roboto"/>
              <a:cs typeface="Roboto"/>
              <a:sym typeface="Roboto"/>
            </a:endParaRPr>
          </a:p>
          <a:p>
            <a:pPr indent="0" lvl="0" marL="0" rtl="0" algn="l">
              <a:spcBef>
                <a:spcPts val="0"/>
              </a:spcBef>
              <a:spcAft>
                <a:spcPts val="0"/>
              </a:spcAft>
              <a:buNone/>
            </a:pPr>
            <a:r>
              <a:t/>
            </a:r>
            <a:endParaRPr sz="1800">
              <a:solidFill>
                <a:srgbClr val="434343"/>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62" name="Google Shape;62;p14"/>
          <p:cNvSpPr txBox="1"/>
          <p:nvPr/>
        </p:nvSpPr>
        <p:spPr>
          <a:xfrm>
            <a:off x="228600" y="544375"/>
            <a:ext cx="6858000" cy="347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800">
                <a:latin typeface="Roboto"/>
                <a:ea typeface="Roboto"/>
                <a:cs typeface="Roboto"/>
                <a:sym typeface="Roboto"/>
              </a:rPr>
              <a:t>Acknowledgement</a:t>
            </a:r>
            <a:endParaRPr sz="1800">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just">
              <a:spcBef>
                <a:spcPts val="0"/>
              </a:spcBef>
              <a:spcAft>
                <a:spcPts val="0"/>
              </a:spcAft>
              <a:buNone/>
            </a:pPr>
            <a:r>
              <a:rPr lang="en-GB">
                <a:latin typeface="Roboto"/>
                <a:ea typeface="Roboto"/>
                <a:cs typeface="Roboto"/>
                <a:sym typeface="Roboto"/>
              </a:rPr>
              <a:t>At this momentous occasion of completion of my project binding, I would like to acknowledge the contribution of all those benevolent people I have been blessed to associate with. Behind every project, there stand a myriad of people whose help and contribution makes things successful.</a:t>
            </a:r>
            <a:endParaRPr>
              <a:latin typeface="Roboto"/>
              <a:ea typeface="Roboto"/>
              <a:cs typeface="Roboto"/>
              <a:sym typeface="Roboto"/>
            </a:endParaRPr>
          </a:p>
          <a:p>
            <a:pPr indent="457200" lvl="0" marL="0" rtl="0" algn="just">
              <a:spcBef>
                <a:spcPts val="0"/>
              </a:spcBef>
              <a:spcAft>
                <a:spcPts val="0"/>
              </a:spcAft>
              <a:buClr>
                <a:schemeClr val="dk1"/>
              </a:buClr>
              <a:buSzPts val="1100"/>
              <a:buFont typeface="Arial"/>
              <a:buNone/>
            </a:pPr>
            <a:r>
              <a:rPr lang="en-GB">
                <a:latin typeface="Roboto"/>
                <a:ea typeface="Roboto"/>
                <a:cs typeface="Roboto"/>
                <a:sym typeface="Roboto"/>
              </a:rPr>
              <a:t>I am deeply indebted to my guide Swapnil N Dhakate,for giving me an opportunity to work with him on this project. His advice and guidance throughout this work has been of immeasurable help not only in research work, but also in my development as a whole. I would like to specially thank Mr. E.Z. Chacko, Sr. Manager, TGGWL for his continual input and help in analysis. </a:t>
            </a:r>
            <a:endParaRPr>
              <a:latin typeface="Roboto"/>
              <a:ea typeface="Roboto"/>
              <a:cs typeface="Roboto"/>
              <a:sym typeface="Roboto"/>
            </a:endParaRPr>
          </a:p>
          <a:p>
            <a:pPr indent="457200" lvl="0" marL="0" rtl="0" algn="just">
              <a:spcBef>
                <a:spcPts val="0"/>
              </a:spcBef>
              <a:spcAft>
                <a:spcPts val="0"/>
              </a:spcAft>
              <a:buClr>
                <a:schemeClr val="dk1"/>
              </a:buClr>
              <a:buSzPts val="1100"/>
              <a:buFont typeface="Arial"/>
              <a:buNone/>
            </a:pPr>
            <a:r>
              <a:rPr lang="en-GB">
                <a:latin typeface="Roboto"/>
                <a:ea typeface="Roboto"/>
                <a:cs typeface="Roboto"/>
                <a:sym typeface="Roboto"/>
              </a:rPr>
              <a:t>Last but not the least, I would like to express my deepest gratitude to the almighty without his blessings, this project would not have been even half as much interesting or fun as it has been.</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p:nvPr/>
        </p:nvSpPr>
        <p:spPr>
          <a:xfrm rot="-5400000">
            <a:off x="3628953" y="-3066601"/>
            <a:ext cx="207600" cy="6340800"/>
          </a:xfrm>
          <a:prstGeom prst="rect">
            <a:avLst/>
          </a:prstGeom>
          <a:solidFill>
            <a:srgbClr val="9DB2C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2"/>
          <p:cNvSpPr txBox="1"/>
          <p:nvPr/>
        </p:nvSpPr>
        <p:spPr>
          <a:xfrm>
            <a:off x="228600" y="544375"/>
            <a:ext cx="6858000" cy="10467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Clr>
                <a:schemeClr val="dk1"/>
              </a:buClr>
              <a:buSzPts val="1100"/>
              <a:buFont typeface="Arial"/>
              <a:buNone/>
            </a:pPr>
            <a:r>
              <a:rPr lang="en-GB">
                <a:latin typeface="Roboto"/>
                <a:ea typeface="Roboto"/>
                <a:cs typeface="Roboto"/>
                <a:sym typeface="Roboto"/>
              </a:rPr>
              <a:t>After standardization and </a:t>
            </a:r>
            <a:r>
              <a:rPr lang="en-GB">
                <a:latin typeface="Roboto"/>
                <a:ea typeface="Roboto"/>
                <a:cs typeface="Roboto"/>
                <a:sym typeface="Roboto"/>
              </a:rPr>
              <a:t>normalization</a:t>
            </a:r>
            <a:r>
              <a:rPr lang="en-GB">
                <a:latin typeface="Roboto"/>
                <a:ea typeface="Roboto"/>
                <a:cs typeface="Roboto"/>
                <a:sym typeface="Roboto"/>
              </a:rPr>
              <a:t> of data now our data is ready for model </a:t>
            </a:r>
            <a:r>
              <a:rPr lang="en-GB">
                <a:latin typeface="Roboto"/>
                <a:ea typeface="Roboto"/>
                <a:cs typeface="Roboto"/>
                <a:sym typeface="Roboto"/>
              </a:rPr>
              <a:t>building. Let’s take a look into the data.</a:t>
            </a:r>
            <a:endParaRPr>
              <a:latin typeface="Roboto"/>
              <a:ea typeface="Roboto"/>
              <a:cs typeface="Roboto"/>
              <a:sym typeface="Roboto"/>
            </a:endParaRPr>
          </a:p>
          <a:p>
            <a:pPr indent="457200" lvl="0" marL="0" rtl="0" algn="l">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a:latin typeface="Roboto"/>
                <a:ea typeface="Roboto"/>
                <a:cs typeface="Roboto"/>
                <a:sym typeface="Roboto"/>
              </a:rPr>
              <a:t>Diagonal difference:</a:t>
            </a:r>
            <a:endParaRPr>
              <a:latin typeface="Roboto"/>
              <a:ea typeface="Roboto"/>
              <a:cs typeface="Roboto"/>
              <a:sym typeface="Roboto"/>
            </a:endParaRPr>
          </a:p>
        </p:txBody>
      </p:sp>
      <p:sp>
        <p:nvSpPr>
          <p:cNvPr id="194" name="Google Shape;194;p32"/>
          <p:cNvSpPr txBox="1"/>
          <p:nvPr/>
        </p:nvSpPr>
        <p:spPr>
          <a:xfrm>
            <a:off x="228600" y="5961600"/>
            <a:ext cx="671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Phosphorus</a:t>
            </a:r>
            <a:r>
              <a:rPr lang="en-GB">
                <a:latin typeface="Roboto"/>
                <a:ea typeface="Roboto"/>
                <a:cs typeface="Roboto"/>
                <a:sym typeface="Roboto"/>
              </a:rPr>
              <a:t> content:</a:t>
            </a:r>
            <a:endParaRPr>
              <a:latin typeface="Roboto"/>
              <a:ea typeface="Roboto"/>
              <a:cs typeface="Roboto"/>
              <a:sym typeface="Roboto"/>
            </a:endParaRPr>
          </a:p>
        </p:txBody>
      </p:sp>
      <p:pic>
        <p:nvPicPr>
          <p:cNvPr id="195" name="Google Shape;195;p32"/>
          <p:cNvPicPr preferRelativeResize="0"/>
          <p:nvPr/>
        </p:nvPicPr>
        <p:blipFill>
          <a:blip r:embed="rId3">
            <a:alphaModFix/>
          </a:blip>
          <a:stretch>
            <a:fillRect/>
          </a:stretch>
        </p:blipFill>
        <p:spPr>
          <a:xfrm>
            <a:off x="152400" y="1694575"/>
            <a:ext cx="3580350" cy="1991858"/>
          </a:xfrm>
          <a:prstGeom prst="rect">
            <a:avLst/>
          </a:prstGeom>
          <a:noFill/>
          <a:ln>
            <a:noFill/>
          </a:ln>
        </p:spPr>
      </p:pic>
      <p:pic>
        <p:nvPicPr>
          <p:cNvPr id="196" name="Google Shape;196;p32"/>
          <p:cNvPicPr preferRelativeResize="0"/>
          <p:nvPr/>
        </p:nvPicPr>
        <p:blipFill>
          <a:blip r:embed="rId4">
            <a:alphaModFix/>
          </a:blip>
          <a:stretch>
            <a:fillRect/>
          </a:stretch>
        </p:blipFill>
        <p:spPr>
          <a:xfrm>
            <a:off x="3732750" y="1736375"/>
            <a:ext cx="3430050" cy="1908241"/>
          </a:xfrm>
          <a:prstGeom prst="rect">
            <a:avLst/>
          </a:prstGeom>
          <a:noFill/>
          <a:ln>
            <a:noFill/>
          </a:ln>
        </p:spPr>
      </p:pic>
      <p:pic>
        <p:nvPicPr>
          <p:cNvPr id="197" name="Google Shape;197;p32"/>
          <p:cNvPicPr preferRelativeResize="0"/>
          <p:nvPr/>
        </p:nvPicPr>
        <p:blipFill>
          <a:blip r:embed="rId5">
            <a:alphaModFix/>
          </a:blip>
          <a:stretch>
            <a:fillRect/>
          </a:stretch>
        </p:blipFill>
        <p:spPr>
          <a:xfrm>
            <a:off x="1942575" y="3807188"/>
            <a:ext cx="3580350" cy="1991858"/>
          </a:xfrm>
          <a:prstGeom prst="rect">
            <a:avLst/>
          </a:prstGeom>
          <a:noFill/>
          <a:ln>
            <a:noFill/>
          </a:ln>
        </p:spPr>
      </p:pic>
      <p:pic>
        <p:nvPicPr>
          <p:cNvPr id="198" name="Google Shape;198;p32"/>
          <p:cNvPicPr preferRelativeResize="0"/>
          <p:nvPr/>
        </p:nvPicPr>
        <p:blipFill>
          <a:blip r:embed="rId6">
            <a:alphaModFix/>
          </a:blip>
          <a:stretch>
            <a:fillRect/>
          </a:stretch>
        </p:blipFill>
        <p:spPr>
          <a:xfrm>
            <a:off x="227550" y="6524350"/>
            <a:ext cx="3430050" cy="1908241"/>
          </a:xfrm>
          <a:prstGeom prst="rect">
            <a:avLst/>
          </a:prstGeom>
          <a:noFill/>
          <a:ln>
            <a:noFill/>
          </a:ln>
        </p:spPr>
      </p:pic>
      <p:pic>
        <p:nvPicPr>
          <p:cNvPr id="199" name="Google Shape;199;p32"/>
          <p:cNvPicPr preferRelativeResize="0"/>
          <p:nvPr/>
        </p:nvPicPr>
        <p:blipFill>
          <a:blip r:embed="rId7">
            <a:alphaModFix/>
          </a:blip>
          <a:stretch>
            <a:fillRect/>
          </a:stretch>
        </p:blipFill>
        <p:spPr>
          <a:xfrm>
            <a:off x="3732750" y="6524349"/>
            <a:ext cx="3430050" cy="1908237"/>
          </a:xfrm>
          <a:prstGeom prst="rect">
            <a:avLst/>
          </a:prstGeom>
          <a:noFill/>
          <a:ln>
            <a:noFill/>
          </a:ln>
        </p:spPr>
      </p:pic>
      <p:pic>
        <p:nvPicPr>
          <p:cNvPr id="200" name="Google Shape;200;p32"/>
          <p:cNvPicPr preferRelativeResize="0"/>
          <p:nvPr/>
        </p:nvPicPr>
        <p:blipFill>
          <a:blip r:embed="rId8">
            <a:alphaModFix/>
          </a:blip>
          <a:stretch>
            <a:fillRect/>
          </a:stretch>
        </p:blipFill>
        <p:spPr>
          <a:xfrm>
            <a:off x="1942575" y="8678774"/>
            <a:ext cx="3580350" cy="199185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p:nvPr/>
        </p:nvSpPr>
        <p:spPr>
          <a:xfrm rot="-5400000">
            <a:off x="3628953" y="-3066601"/>
            <a:ext cx="207600" cy="6340800"/>
          </a:xfrm>
          <a:prstGeom prst="rect">
            <a:avLst/>
          </a:prstGeom>
          <a:solidFill>
            <a:srgbClr val="9DB2C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3"/>
          <p:cNvSpPr txBox="1"/>
          <p:nvPr/>
        </p:nvSpPr>
        <p:spPr>
          <a:xfrm>
            <a:off x="228600" y="544375"/>
            <a:ext cx="671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Manganese</a:t>
            </a:r>
            <a:r>
              <a:rPr lang="en-GB">
                <a:latin typeface="Roboto"/>
                <a:ea typeface="Roboto"/>
                <a:cs typeface="Roboto"/>
                <a:sym typeface="Roboto"/>
              </a:rPr>
              <a:t> content:</a:t>
            </a:r>
            <a:endParaRPr>
              <a:latin typeface="Roboto"/>
              <a:ea typeface="Roboto"/>
              <a:cs typeface="Roboto"/>
              <a:sym typeface="Roboto"/>
            </a:endParaRPr>
          </a:p>
        </p:txBody>
      </p:sp>
      <p:sp>
        <p:nvSpPr>
          <p:cNvPr id="207" name="Google Shape;207;p33"/>
          <p:cNvSpPr txBox="1"/>
          <p:nvPr/>
        </p:nvSpPr>
        <p:spPr>
          <a:xfrm>
            <a:off x="228600" y="5046175"/>
            <a:ext cx="671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Sulphur</a:t>
            </a:r>
            <a:r>
              <a:rPr lang="en-GB">
                <a:latin typeface="Roboto"/>
                <a:ea typeface="Roboto"/>
                <a:cs typeface="Roboto"/>
                <a:sym typeface="Roboto"/>
              </a:rPr>
              <a:t> content:</a:t>
            </a:r>
            <a:endParaRPr>
              <a:latin typeface="Roboto"/>
              <a:ea typeface="Roboto"/>
              <a:cs typeface="Roboto"/>
              <a:sym typeface="Roboto"/>
            </a:endParaRPr>
          </a:p>
        </p:txBody>
      </p:sp>
      <p:pic>
        <p:nvPicPr>
          <p:cNvPr id="208" name="Google Shape;208;p33"/>
          <p:cNvPicPr preferRelativeResize="0"/>
          <p:nvPr/>
        </p:nvPicPr>
        <p:blipFill rotWithShape="1">
          <a:blip r:embed="rId3">
            <a:alphaModFix/>
          </a:blip>
          <a:srcRect b="0" l="6960" r="-6959" t="0"/>
          <a:stretch/>
        </p:blipFill>
        <p:spPr>
          <a:xfrm>
            <a:off x="228600" y="944575"/>
            <a:ext cx="3504150" cy="2333467"/>
          </a:xfrm>
          <a:prstGeom prst="rect">
            <a:avLst/>
          </a:prstGeom>
          <a:noFill/>
          <a:ln>
            <a:noFill/>
          </a:ln>
        </p:spPr>
      </p:pic>
      <p:pic>
        <p:nvPicPr>
          <p:cNvPr id="209" name="Google Shape;209;p33"/>
          <p:cNvPicPr preferRelativeResize="0"/>
          <p:nvPr/>
        </p:nvPicPr>
        <p:blipFill rotWithShape="1">
          <a:blip r:embed="rId4">
            <a:alphaModFix/>
          </a:blip>
          <a:srcRect b="0" l="3980" r="-3979" t="0"/>
          <a:stretch/>
        </p:blipFill>
        <p:spPr>
          <a:xfrm>
            <a:off x="3732750" y="969300"/>
            <a:ext cx="3429900" cy="2284023"/>
          </a:xfrm>
          <a:prstGeom prst="rect">
            <a:avLst/>
          </a:prstGeom>
          <a:noFill/>
          <a:ln>
            <a:noFill/>
          </a:ln>
        </p:spPr>
      </p:pic>
      <p:pic>
        <p:nvPicPr>
          <p:cNvPr id="210" name="Google Shape;210;p33"/>
          <p:cNvPicPr preferRelativeResize="0"/>
          <p:nvPr/>
        </p:nvPicPr>
        <p:blipFill>
          <a:blip r:embed="rId5">
            <a:alphaModFix/>
          </a:blip>
          <a:stretch>
            <a:fillRect/>
          </a:stretch>
        </p:blipFill>
        <p:spPr>
          <a:xfrm>
            <a:off x="2313475" y="3211100"/>
            <a:ext cx="2838550" cy="1882700"/>
          </a:xfrm>
          <a:prstGeom prst="rect">
            <a:avLst/>
          </a:prstGeom>
          <a:noFill/>
          <a:ln>
            <a:noFill/>
          </a:ln>
        </p:spPr>
      </p:pic>
      <p:pic>
        <p:nvPicPr>
          <p:cNvPr id="211" name="Google Shape;211;p33"/>
          <p:cNvPicPr preferRelativeResize="0"/>
          <p:nvPr/>
        </p:nvPicPr>
        <p:blipFill>
          <a:blip r:embed="rId6">
            <a:alphaModFix/>
          </a:blip>
          <a:stretch>
            <a:fillRect/>
          </a:stretch>
        </p:blipFill>
        <p:spPr>
          <a:xfrm>
            <a:off x="228600" y="5446375"/>
            <a:ext cx="3298975" cy="2188100"/>
          </a:xfrm>
          <a:prstGeom prst="rect">
            <a:avLst/>
          </a:prstGeom>
          <a:noFill/>
          <a:ln>
            <a:noFill/>
          </a:ln>
        </p:spPr>
      </p:pic>
      <p:pic>
        <p:nvPicPr>
          <p:cNvPr id="212" name="Google Shape;212;p33"/>
          <p:cNvPicPr preferRelativeResize="0"/>
          <p:nvPr/>
        </p:nvPicPr>
        <p:blipFill>
          <a:blip r:embed="rId7">
            <a:alphaModFix/>
          </a:blip>
          <a:stretch>
            <a:fillRect/>
          </a:stretch>
        </p:blipFill>
        <p:spPr>
          <a:xfrm>
            <a:off x="3732750" y="5446375"/>
            <a:ext cx="3298975" cy="2188096"/>
          </a:xfrm>
          <a:prstGeom prst="rect">
            <a:avLst/>
          </a:prstGeom>
          <a:noFill/>
          <a:ln>
            <a:noFill/>
          </a:ln>
        </p:spPr>
      </p:pic>
      <p:pic>
        <p:nvPicPr>
          <p:cNvPr id="213" name="Google Shape;213;p33"/>
          <p:cNvPicPr preferRelativeResize="0"/>
          <p:nvPr/>
        </p:nvPicPr>
        <p:blipFill>
          <a:blip r:embed="rId8">
            <a:alphaModFix/>
          </a:blip>
          <a:stretch>
            <a:fillRect/>
          </a:stretch>
        </p:blipFill>
        <p:spPr>
          <a:xfrm>
            <a:off x="1980675" y="7634475"/>
            <a:ext cx="3504150" cy="232418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p:nvPr/>
        </p:nvSpPr>
        <p:spPr>
          <a:xfrm rot="-5400000">
            <a:off x="3628953" y="-3066601"/>
            <a:ext cx="207600" cy="6340800"/>
          </a:xfrm>
          <a:prstGeom prst="rect">
            <a:avLst/>
          </a:prstGeom>
          <a:solidFill>
            <a:srgbClr val="9DB2C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4"/>
          <p:cNvSpPr txBox="1"/>
          <p:nvPr/>
        </p:nvSpPr>
        <p:spPr>
          <a:xfrm>
            <a:off x="228600" y="544375"/>
            <a:ext cx="671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Mn/S ratio:</a:t>
            </a:r>
            <a:endParaRPr>
              <a:latin typeface="Roboto"/>
              <a:ea typeface="Roboto"/>
              <a:cs typeface="Roboto"/>
              <a:sym typeface="Roboto"/>
            </a:endParaRPr>
          </a:p>
        </p:txBody>
      </p:sp>
      <p:sp>
        <p:nvSpPr>
          <p:cNvPr id="220" name="Google Shape;220;p34"/>
          <p:cNvSpPr txBox="1"/>
          <p:nvPr/>
        </p:nvSpPr>
        <p:spPr>
          <a:xfrm>
            <a:off x="228600" y="5046175"/>
            <a:ext cx="671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Superheat</a:t>
            </a:r>
            <a:r>
              <a:rPr lang="en-GB">
                <a:latin typeface="Roboto"/>
                <a:ea typeface="Roboto"/>
                <a:cs typeface="Roboto"/>
                <a:sym typeface="Roboto"/>
              </a:rPr>
              <a:t>:</a:t>
            </a:r>
            <a:endParaRPr>
              <a:latin typeface="Roboto"/>
              <a:ea typeface="Roboto"/>
              <a:cs typeface="Roboto"/>
              <a:sym typeface="Roboto"/>
            </a:endParaRPr>
          </a:p>
        </p:txBody>
      </p:sp>
      <p:pic>
        <p:nvPicPr>
          <p:cNvPr id="221" name="Google Shape;221;p34"/>
          <p:cNvPicPr preferRelativeResize="0"/>
          <p:nvPr/>
        </p:nvPicPr>
        <p:blipFill>
          <a:blip r:embed="rId3">
            <a:alphaModFix/>
          </a:blip>
          <a:stretch>
            <a:fillRect/>
          </a:stretch>
        </p:blipFill>
        <p:spPr>
          <a:xfrm>
            <a:off x="228600" y="944575"/>
            <a:ext cx="3504150" cy="2324181"/>
          </a:xfrm>
          <a:prstGeom prst="rect">
            <a:avLst/>
          </a:prstGeom>
          <a:noFill/>
          <a:ln>
            <a:noFill/>
          </a:ln>
        </p:spPr>
      </p:pic>
      <p:pic>
        <p:nvPicPr>
          <p:cNvPr id="222" name="Google Shape;222;p34"/>
          <p:cNvPicPr preferRelativeResize="0"/>
          <p:nvPr/>
        </p:nvPicPr>
        <p:blipFill>
          <a:blip r:embed="rId4">
            <a:alphaModFix/>
          </a:blip>
          <a:stretch>
            <a:fillRect/>
          </a:stretch>
        </p:blipFill>
        <p:spPr>
          <a:xfrm>
            <a:off x="3732750" y="969200"/>
            <a:ext cx="3429900" cy="2274934"/>
          </a:xfrm>
          <a:prstGeom prst="rect">
            <a:avLst/>
          </a:prstGeom>
          <a:noFill/>
          <a:ln>
            <a:noFill/>
          </a:ln>
        </p:spPr>
      </p:pic>
      <p:pic>
        <p:nvPicPr>
          <p:cNvPr id="223" name="Google Shape;223;p34"/>
          <p:cNvPicPr preferRelativeResize="0"/>
          <p:nvPr/>
        </p:nvPicPr>
        <p:blipFill>
          <a:blip r:embed="rId5">
            <a:alphaModFix/>
          </a:blip>
          <a:stretch>
            <a:fillRect/>
          </a:stretch>
        </p:blipFill>
        <p:spPr>
          <a:xfrm>
            <a:off x="2122713" y="3244125"/>
            <a:ext cx="3220075" cy="2135775"/>
          </a:xfrm>
          <a:prstGeom prst="rect">
            <a:avLst/>
          </a:prstGeom>
          <a:noFill/>
          <a:ln>
            <a:noFill/>
          </a:ln>
        </p:spPr>
      </p:pic>
      <p:pic>
        <p:nvPicPr>
          <p:cNvPr id="224" name="Google Shape;224;p34"/>
          <p:cNvPicPr preferRelativeResize="0"/>
          <p:nvPr/>
        </p:nvPicPr>
        <p:blipFill>
          <a:blip r:embed="rId6">
            <a:alphaModFix/>
          </a:blip>
          <a:stretch>
            <a:fillRect/>
          </a:stretch>
        </p:blipFill>
        <p:spPr>
          <a:xfrm>
            <a:off x="228600" y="5379900"/>
            <a:ext cx="3504150" cy="2324184"/>
          </a:xfrm>
          <a:prstGeom prst="rect">
            <a:avLst/>
          </a:prstGeom>
          <a:noFill/>
          <a:ln>
            <a:noFill/>
          </a:ln>
        </p:spPr>
      </p:pic>
      <p:pic>
        <p:nvPicPr>
          <p:cNvPr id="225" name="Google Shape;225;p34"/>
          <p:cNvPicPr preferRelativeResize="0"/>
          <p:nvPr/>
        </p:nvPicPr>
        <p:blipFill>
          <a:blip r:embed="rId7">
            <a:alphaModFix/>
          </a:blip>
          <a:stretch>
            <a:fillRect/>
          </a:stretch>
        </p:blipFill>
        <p:spPr>
          <a:xfrm>
            <a:off x="3732750" y="5446376"/>
            <a:ext cx="3429900" cy="2274934"/>
          </a:xfrm>
          <a:prstGeom prst="rect">
            <a:avLst/>
          </a:prstGeom>
          <a:noFill/>
          <a:ln>
            <a:noFill/>
          </a:ln>
        </p:spPr>
      </p:pic>
      <p:pic>
        <p:nvPicPr>
          <p:cNvPr id="226" name="Google Shape;226;p34"/>
          <p:cNvPicPr preferRelativeResize="0"/>
          <p:nvPr/>
        </p:nvPicPr>
        <p:blipFill>
          <a:blip r:embed="rId8">
            <a:alphaModFix/>
          </a:blip>
          <a:stretch>
            <a:fillRect/>
          </a:stretch>
        </p:blipFill>
        <p:spPr>
          <a:xfrm>
            <a:off x="1939000" y="7787775"/>
            <a:ext cx="3587500" cy="23794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5"/>
          <p:cNvSpPr/>
          <p:nvPr/>
        </p:nvSpPr>
        <p:spPr>
          <a:xfrm rot="-5400000">
            <a:off x="3628953" y="-3066601"/>
            <a:ext cx="207600" cy="6340800"/>
          </a:xfrm>
          <a:prstGeom prst="rect">
            <a:avLst/>
          </a:prstGeom>
          <a:solidFill>
            <a:srgbClr val="9DB2C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5"/>
          <p:cNvSpPr txBox="1"/>
          <p:nvPr/>
        </p:nvSpPr>
        <p:spPr>
          <a:xfrm>
            <a:off x="228600" y="544375"/>
            <a:ext cx="671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Casting speed</a:t>
            </a:r>
            <a:r>
              <a:rPr lang="en-GB">
                <a:latin typeface="Roboto"/>
                <a:ea typeface="Roboto"/>
                <a:cs typeface="Roboto"/>
                <a:sym typeface="Roboto"/>
              </a:rPr>
              <a:t>:</a:t>
            </a:r>
            <a:endParaRPr>
              <a:latin typeface="Roboto"/>
              <a:ea typeface="Roboto"/>
              <a:cs typeface="Roboto"/>
              <a:sym typeface="Roboto"/>
            </a:endParaRPr>
          </a:p>
        </p:txBody>
      </p:sp>
      <p:sp>
        <p:nvSpPr>
          <p:cNvPr id="233" name="Google Shape;233;p35"/>
          <p:cNvSpPr txBox="1"/>
          <p:nvPr/>
        </p:nvSpPr>
        <p:spPr>
          <a:xfrm>
            <a:off x="228600" y="5046175"/>
            <a:ext cx="671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Mould cooling water </a:t>
            </a:r>
            <a:r>
              <a:rPr lang="en-GB">
                <a:latin typeface="Roboto"/>
                <a:ea typeface="Roboto"/>
                <a:cs typeface="Roboto"/>
                <a:sym typeface="Roboto"/>
              </a:rPr>
              <a:t>flow rate</a:t>
            </a:r>
            <a:r>
              <a:rPr lang="en-GB">
                <a:latin typeface="Roboto"/>
                <a:ea typeface="Roboto"/>
                <a:cs typeface="Roboto"/>
                <a:sym typeface="Roboto"/>
              </a:rPr>
              <a:t>:</a:t>
            </a:r>
            <a:endParaRPr>
              <a:latin typeface="Roboto"/>
              <a:ea typeface="Roboto"/>
              <a:cs typeface="Roboto"/>
              <a:sym typeface="Roboto"/>
            </a:endParaRPr>
          </a:p>
        </p:txBody>
      </p:sp>
      <p:pic>
        <p:nvPicPr>
          <p:cNvPr id="234" name="Google Shape;234;p35"/>
          <p:cNvPicPr preferRelativeResize="0"/>
          <p:nvPr/>
        </p:nvPicPr>
        <p:blipFill>
          <a:blip r:embed="rId3">
            <a:alphaModFix/>
          </a:blip>
          <a:stretch>
            <a:fillRect/>
          </a:stretch>
        </p:blipFill>
        <p:spPr>
          <a:xfrm>
            <a:off x="228600" y="944575"/>
            <a:ext cx="3504150" cy="2324181"/>
          </a:xfrm>
          <a:prstGeom prst="rect">
            <a:avLst/>
          </a:prstGeom>
          <a:noFill/>
          <a:ln>
            <a:noFill/>
          </a:ln>
        </p:spPr>
      </p:pic>
      <p:pic>
        <p:nvPicPr>
          <p:cNvPr id="235" name="Google Shape;235;p35"/>
          <p:cNvPicPr preferRelativeResize="0"/>
          <p:nvPr/>
        </p:nvPicPr>
        <p:blipFill>
          <a:blip r:embed="rId4">
            <a:alphaModFix/>
          </a:blip>
          <a:stretch>
            <a:fillRect/>
          </a:stretch>
        </p:blipFill>
        <p:spPr>
          <a:xfrm>
            <a:off x="3732750" y="998200"/>
            <a:ext cx="3504150" cy="2324181"/>
          </a:xfrm>
          <a:prstGeom prst="rect">
            <a:avLst/>
          </a:prstGeom>
          <a:noFill/>
          <a:ln>
            <a:noFill/>
          </a:ln>
        </p:spPr>
      </p:pic>
      <p:pic>
        <p:nvPicPr>
          <p:cNvPr id="236" name="Google Shape;236;p35"/>
          <p:cNvPicPr preferRelativeResize="0"/>
          <p:nvPr/>
        </p:nvPicPr>
        <p:blipFill>
          <a:blip r:embed="rId5">
            <a:alphaModFix/>
          </a:blip>
          <a:stretch>
            <a:fillRect/>
          </a:stretch>
        </p:blipFill>
        <p:spPr>
          <a:xfrm>
            <a:off x="2397493" y="3084100"/>
            <a:ext cx="2978633" cy="1975613"/>
          </a:xfrm>
          <a:prstGeom prst="rect">
            <a:avLst/>
          </a:prstGeom>
          <a:noFill/>
          <a:ln>
            <a:noFill/>
          </a:ln>
        </p:spPr>
      </p:pic>
      <p:pic>
        <p:nvPicPr>
          <p:cNvPr id="237" name="Google Shape;237;p35"/>
          <p:cNvPicPr preferRelativeResize="0"/>
          <p:nvPr/>
        </p:nvPicPr>
        <p:blipFill>
          <a:blip r:embed="rId6">
            <a:alphaModFix/>
          </a:blip>
          <a:stretch>
            <a:fillRect/>
          </a:stretch>
        </p:blipFill>
        <p:spPr>
          <a:xfrm>
            <a:off x="228600" y="5446375"/>
            <a:ext cx="3504150" cy="2324181"/>
          </a:xfrm>
          <a:prstGeom prst="rect">
            <a:avLst/>
          </a:prstGeom>
          <a:noFill/>
          <a:ln>
            <a:noFill/>
          </a:ln>
        </p:spPr>
      </p:pic>
      <p:pic>
        <p:nvPicPr>
          <p:cNvPr id="238" name="Google Shape;238;p35"/>
          <p:cNvPicPr preferRelativeResize="0"/>
          <p:nvPr/>
        </p:nvPicPr>
        <p:blipFill>
          <a:blip r:embed="rId7">
            <a:alphaModFix/>
          </a:blip>
          <a:stretch>
            <a:fillRect/>
          </a:stretch>
        </p:blipFill>
        <p:spPr>
          <a:xfrm>
            <a:off x="3700625" y="5446375"/>
            <a:ext cx="3568400" cy="2366800"/>
          </a:xfrm>
          <a:prstGeom prst="rect">
            <a:avLst/>
          </a:prstGeom>
          <a:noFill/>
          <a:ln>
            <a:noFill/>
          </a:ln>
        </p:spPr>
      </p:pic>
      <p:pic>
        <p:nvPicPr>
          <p:cNvPr id="239" name="Google Shape;239;p35"/>
          <p:cNvPicPr preferRelativeResize="0"/>
          <p:nvPr/>
        </p:nvPicPr>
        <p:blipFill>
          <a:blip r:embed="rId8">
            <a:alphaModFix/>
          </a:blip>
          <a:stretch>
            <a:fillRect/>
          </a:stretch>
        </p:blipFill>
        <p:spPr>
          <a:xfrm>
            <a:off x="1980675" y="7900225"/>
            <a:ext cx="3504150" cy="232418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6"/>
          <p:cNvSpPr/>
          <p:nvPr/>
        </p:nvSpPr>
        <p:spPr>
          <a:xfrm rot="-5400000">
            <a:off x="3628953" y="-3066601"/>
            <a:ext cx="207600" cy="6340800"/>
          </a:xfrm>
          <a:prstGeom prst="rect">
            <a:avLst/>
          </a:prstGeom>
          <a:solidFill>
            <a:srgbClr val="9DB2C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6"/>
          <p:cNvSpPr txBox="1"/>
          <p:nvPr/>
        </p:nvSpPr>
        <p:spPr>
          <a:xfrm>
            <a:off x="228600" y="544375"/>
            <a:ext cx="671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M factor</a:t>
            </a:r>
            <a:r>
              <a:rPr lang="en-GB">
                <a:latin typeface="Roboto"/>
                <a:ea typeface="Roboto"/>
                <a:cs typeface="Roboto"/>
                <a:sym typeface="Roboto"/>
              </a:rPr>
              <a:t>:</a:t>
            </a:r>
            <a:endParaRPr>
              <a:latin typeface="Roboto"/>
              <a:ea typeface="Roboto"/>
              <a:cs typeface="Roboto"/>
              <a:sym typeface="Roboto"/>
            </a:endParaRPr>
          </a:p>
        </p:txBody>
      </p:sp>
      <p:sp>
        <p:nvSpPr>
          <p:cNvPr id="246" name="Google Shape;246;p36"/>
          <p:cNvSpPr txBox="1"/>
          <p:nvPr/>
        </p:nvSpPr>
        <p:spPr>
          <a:xfrm>
            <a:off x="228600" y="5046175"/>
            <a:ext cx="671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Heat extracted</a:t>
            </a:r>
            <a:r>
              <a:rPr lang="en-GB">
                <a:latin typeface="Roboto"/>
                <a:ea typeface="Roboto"/>
                <a:cs typeface="Roboto"/>
                <a:sym typeface="Roboto"/>
              </a:rPr>
              <a:t>:</a:t>
            </a:r>
            <a:endParaRPr>
              <a:latin typeface="Roboto"/>
              <a:ea typeface="Roboto"/>
              <a:cs typeface="Roboto"/>
              <a:sym typeface="Roboto"/>
            </a:endParaRPr>
          </a:p>
        </p:txBody>
      </p:sp>
      <p:pic>
        <p:nvPicPr>
          <p:cNvPr id="247" name="Google Shape;247;p36"/>
          <p:cNvPicPr preferRelativeResize="0"/>
          <p:nvPr/>
        </p:nvPicPr>
        <p:blipFill>
          <a:blip r:embed="rId3">
            <a:alphaModFix/>
          </a:blip>
          <a:stretch>
            <a:fillRect/>
          </a:stretch>
        </p:blipFill>
        <p:spPr>
          <a:xfrm>
            <a:off x="228600" y="944575"/>
            <a:ext cx="3504150" cy="2324181"/>
          </a:xfrm>
          <a:prstGeom prst="rect">
            <a:avLst/>
          </a:prstGeom>
          <a:noFill/>
          <a:ln>
            <a:noFill/>
          </a:ln>
        </p:spPr>
      </p:pic>
      <p:pic>
        <p:nvPicPr>
          <p:cNvPr id="248" name="Google Shape;248;p36"/>
          <p:cNvPicPr preferRelativeResize="0"/>
          <p:nvPr/>
        </p:nvPicPr>
        <p:blipFill>
          <a:blip r:embed="rId4">
            <a:alphaModFix/>
          </a:blip>
          <a:stretch>
            <a:fillRect/>
          </a:stretch>
        </p:blipFill>
        <p:spPr>
          <a:xfrm>
            <a:off x="3732750" y="993825"/>
            <a:ext cx="3429900" cy="2274934"/>
          </a:xfrm>
          <a:prstGeom prst="rect">
            <a:avLst/>
          </a:prstGeom>
          <a:noFill/>
          <a:ln>
            <a:noFill/>
          </a:ln>
        </p:spPr>
      </p:pic>
      <p:pic>
        <p:nvPicPr>
          <p:cNvPr id="249" name="Google Shape;249;p36"/>
          <p:cNvPicPr preferRelativeResize="0"/>
          <p:nvPr/>
        </p:nvPicPr>
        <p:blipFill>
          <a:blip r:embed="rId5">
            <a:alphaModFix/>
          </a:blip>
          <a:stretch>
            <a:fillRect/>
          </a:stretch>
        </p:blipFill>
        <p:spPr>
          <a:xfrm>
            <a:off x="2156075" y="3141075"/>
            <a:ext cx="3153325" cy="2091500"/>
          </a:xfrm>
          <a:prstGeom prst="rect">
            <a:avLst/>
          </a:prstGeom>
          <a:noFill/>
          <a:ln>
            <a:noFill/>
          </a:ln>
        </p:spPr>
      </p:pic>
      <p:pic>
        <p:nvPicPr>
          <p:cNvPr id="250" name="Google Shape;250;p36"/>
          <p:cNvPicPr preferRelativeResize="0"/>
          <p:nvPr/>
        </p:nvPicPr>
        <p:blipFill>
          <a:blip r:embed="rId6">
            <a:alphaModFix/>
          </a:blip>
          <a:stretch>
            <a:fillRect/>
          </a:stretch>
        </p:blipFill>
        <p:spPr>
          <a:xfrm>
            <a:off x="228600" y="5446375"/>
            <a:ext cx="3504150" cy="2324181"/>
          </a:xfrm>
          <a:prstGeom prst="rect">
            <a:avLst/>
          </a:prstGeom>
          <a:noFill/>
          <a:ln>
            <a:noFill/>
          </a:ln>
        </p:spPr>
      </p:pic>
      <p:pic>
        <p:nvPicPr>
          <p:cNvPr id="251" name="Google Shape;251;p36"/>
          <p:cNvPicPr preferRelativeResize="0"/>
          <p:nvPr/>
        </p:nvPicPr>
        <p:blipFill>
          <a:blip r:embed="rId7">
            <a:alphaModFix/>
          </a:blip>
          <a:stretch>
            <a:fillRect/>
          </a:stretch>
        </p:blipFill>
        <p:spPr>
          <a:xfrm>
            <a:off x="3732750" y="5471000"/>
            <a:ext cx="3429900" cy="2274928"/>
          </a:xfrm>
          <a:prstGeom prst="rect">
            <a:avLst/>
          </a:prstGeom>
          <a:noFill/>
          <a:ln>
            <a:noFill/>
          </a:ln>
        </p:spPr>
      </p:pic>
      <p:pic>
        <p:nvPicPr>
          <p:cNvPr id="252" name="Google Shape;252;p36"/>
          <p:cNvPicPr preferRelativeResize="0"/>
          <p:nvPr/>
        </p:nvPicPr>
        <p:blipFill>
          <a:blip r:embed="rId8">
            <a:alphaModFix/>
          </a:blip>
          <a:stretch>
            <a:fillRect/>
          </a:stretch>
        </p:blipFill>
        <p:spPr>
          <a:xfrm>
            <a:off x="1980675" y="7913425"/>
            <a:ext cx="3504150" cy="232418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7"/>
          <p:cNvSpPr/>
          <p:nvPr/>
        </p:nvSpPr>
        <p:spPr>
          <a:xfrm rot="-5400000">
            <a:off x="3628953" y="-3066601"/>
            <a:ext cx="207600" cy="6340800"/>
          </a:xfrm>
          <a:prstGeom prst="rect">
            <a:avLst/>
          </a:prstGeom>
          <a:solidFill>
            <a:srgbClr val="9DB2C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7"/>
          <p:cNvSpPr txBox="1"/>
          <p:nvPr/>
        </p:nvSpPr>
        <p:spPr>
          <a:xfrm>
            <a:off x="228600" y="544375"/>
            <a:ext cx="6858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1800">
                <a:latin typeface="Roboto"/>
                <a:ea typeface="Roboto"/>
                <a:cs typeface="Roboto"/>
                <a:sym typeface="Roboto"/>
              </a:rPr>
              <a:t>Scatter plot with </a:t>
            </a:r>
            <a:r>
              <a:rPr lang="en-GB" sz="1800">
                <a:latin typeface="Roboto"/>
                <a:ea typeface="Roboto"/>
                <a:cs typeface="Roboto"/>
                <a:sym typeface="Roboto"/>
              </a:rPr>
              <a:t>variables</a:t>
            </a:r>
            <a:r>
              <a:rPr lang="en-GB" sz="1800">
                <a:latin typeface="Roboto"/>
                <a:ea typeface="Roboto"/>
                <a:cs typeface="Roboto"/>
                <a:sym typeface="Roboto"/>
              </a:rPr>
              <a:t> and </a:t>
            </a:r>
            <a:r>
              <a:rPr lang="en-GB" sz="1800">
                <a:latin typeface="Roboto"/>
                <a:ea typeface="Roboto"/>
                <a:cs typeface="Roboto"/>
                <a:sym typeface="Roboto"/>
              </a:rPr>
              <a:t>diagonal</a:t>
            </a:r>
            <a:r>
              <a:rPr lang="en-GB" sz="1800">
                <a:latin typeface="Roboto"/>
                <a:ea typeface="Roboto"/>
                <a:cs typeface="Roboto"/>
                <a:sym typeface="Roboto"/>
              </a:rPr>
              <a:t> difference after normalization:</a:t>
            </a:r>
            <a:endParaRPr>
              <a:latin typeface="Roboto"/>
              <a:ea typeface="Roboto"/>
              <a:cs typeface="Roboto"/>
              <a:sym typeface="Roboto"/>
            </a:endParaRPr>
          </a:p>
        </p:txBody>
      </p:sp>
      <p:pic>
        <p:nvPicPr>
          <p:cNvPr id="259" name="Google Shape;259;p37"/>
          <p:cNvPicPr preferRelativeResize="0"/>
          <p:nvPr/>
        </p:nvPicPr>
        <p:blipFill>
          <a:blip r:embed="rId3">
            <a:alphaModFix/>
          </a:blip>
          <a:stretch>
            <a:fillRect/>
          </a:stretch>
        </p:blipFill>
        <p:spPr>
          <a:xfrm>
            <a:off x="228600" y="2733025"/>
            <a:ext cx="3504151" cy="2032570"/>
          </a:xfrm>
          <a:prstGeom prst="rect">
            <a:avLst/>
          </a:prstGeom>
          <a:noFill/>
          <a:ln>
            <a:noFill/>
          </a:ln>
        </p:spPr>
      </p:pic>
      <p:pic>
        <p:nvPicPr>
          <p:cNvPr id="260" name="Google Shape;260;p37"/>
          <p:cNvPicPr preferRelativeResize="0"/>
          <p:nvPr/>
        </p:nvPicPr>
        <p:blipFill>
          <a:blip r:embed="rId4">
            <a:alphaModFix/>
          </a:blip>
          <a:stretch>
            <a:fillRect/>
          </a:stretch>
        </p:blipFill>
        <p:spPr>
          <a:xfrm>
            <a:off x="3732750" y="2733025"/>
            <a:ext cx="3429900" cy="1985522"/>
          </a:xfrm>
          <a:prstGeom prst="rect">
            <a:avLst/>
          </a:prstGeom>
          <a:noFill/>
          <a:ln>
            <a:noFill/>
          </a:ln>
        </p:spPr>
      </p:pic>
      <p:pic>
        <p:nvPicPr>
          <p:cNvPr id="261" name="Google Shape;261;p37"/>
          <p:cNvPicPr preferRelativeResize="0"/>
          <p:nvPr/>
        </p:nvPicPr>
        <p:blipFill>
          <a:blip r:embed="rId5">
            <a:alphaModFix/>
          </a:blip>
          <a:stretch>
            <a:fillRect/>
          </a:stretch>
        </p:blipFill>
        <p:spPr>
          <a:xfrm>
            <a:off x="208425" y="5547375"/>
            <a:ext cx="3504151" cy="2028506"/>
          </a:xfrm>
          <a:prstGeom prst="rect">
            <a:avLst/>
          </a:prstGeom>
          <a:noFill/>
          <a:ln>
            <a:noFill/>
          </a:ln>
        </p:spPr>
      </p:pic>
      <p:pic>
        <p:nvPicPr>
          <p:cNvPr id="262" name="Google Shape;262;p37"/>
          <p:cNvPicPr preferRelativeResize="0"/>
          <p:nvPr/>
        </p:nvPicPr>
        <p:blipFill>
          <a:blip r:embed="rId6">
            <a:alphaModFix/>
          </a:blip>
          <a:stretch>
            <a:fillRect/>
          </a:stretch>
        </p:blipFill>
        <p:spPr>
          <a:xfrm>
            <a:off x="3736287" y="5547375"/>
            <a:ext cx="3504125" cy="2028500"/>
          </a:xfrm>
          <a:prstGeom prst="rect">
            <a:avLst/>
          </a:prstGeom>
          <a:noFill/>
          <a:ln>
            <a:noFill/>
          </a:ln>
        </p:spPr>
      </p:pic>
      <p:pic>
        <p:nvPicPr>
          <p:cNvPr id="263" name="Google Shape;263;p37"/>
          <p:cNvPicPr preferRelativeResize="0"/>
          <p:nvPr/>
        </p:nvPicPr>
        <p:blipFill>
          <a:blip r:embed="rId7">
            <a:alphaModFix/>
          </a:blip>
          <a:stretch>
            <a:fillRect/>
          </a:stretch>
        </p:blipFill>
        <p:spPr>
          <a:xfrm>
            <a:off x="228613" y="8529750"/>
            <a:ext cx="3504125" cy="2028492"/>
          </a:xfrm>
          <a:prstGeom prst="rect">
            <a:avLst/>
          </a:prstGeom>
          <a:noFill/>
          <a:ln>
            <a:noFill/>
          </a:ln>
        </p:spPr>
      </p:pic>
      <p:pic>
        <p:nvPicPr>
          <p:cNvPr id="264" name="Google Shape;264;p37"/>
          <p:cNvPicPr preferRelativeResize="0"/>
          <p:nvPr/>
        </p:nvPicPr>
        <p:blipFill>
          <a:blip r:embed="rId8">
            <a:alphaModFix/>
          </a:blip>
          <a:stretch>
            <a:fillRect/>
          </a:stretch>
        </p:blipFill>
        <p:spPr>
          <a:xfrm>
            <a:off x="3712587" y="8529750"/>
            <a:ext cx="3504151" cy="2028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8"/>
          <p:cNvSpPr/>
          <p:nvPr/>
        </p:nvSpPr>
        <p:spPr>
          <a:xfrm rot="-5400000">
            <a:off x="3628953" y="-3066601"/>
            <a:ext cx="207600" cy="6340800"/>
          </a:xfrm>
          <a:prstGeom prst="rect">
            <a:avLst/>
          </a:prstGeom>
          <a:solidFill>
            <a:srgbClr val="9DB2C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0" name="Google Shape;270;p38"/>
          <p:cNvPicPr preferRelativeResize="0"/>
          <p:nvPr/>
        </p:nvPicPr>
        <p:blipFill>
          <a:blip r:embed="rId3">
            <a:alphaModFix/>
          </a:blip>
          <a:stretch>
            <a:fillRect/>
          </a:stretch>
        </p:blipFill>
        <p:spPr>
          <a:xfrm>
            <a:off x="228599" y="4166850"/>
            <a:ext cx="3504151" cy="2032571"/>
          </a:xfrm>
          <a:prstGeom prst="rect">
            <a:avLst/>
          </a:prstGeom>
          <a:noFill/>
          <a:ln>
            <a:noFill/>
          </a:ln>
        </p:spPr>
      </p:pic>
      <p:pic>
        <p:nvPicPr>
          <p:cNvPr id="271" name="Google Shape;271;p38"/>
          <p:cNvPicPr preferRelativeResize="0"/>
          <p:nvPr/>
        </p:nvPicPr>
        <p:blipFill>
          <a:blip r:embed="rId4">
            <a:alphaModFix/>
          </a:blip>
          <a:stretch>
            <a:fillRect/>
          </a:stretch>
        </p:blipFill>
        <p:spPr>
          <a:xfrm>
            <a:off x="3732750" y="4188375"/>
            <a:ext cx="3429900" cy="1989506"/>
          </a:xfrm>
          <a:prstGeom prst="rect">
            <a:avLst/>
          </a:prstGeom>
          <a:noFill/>
          <a:ln>
            <a:noFill/>
          </a:ln>
        </p:spPr>
      </p:pic>
      <p:pic>
        <p:nvPicPr>
          <p:cNvPr id="272" name="Google Shape;272;p38"/>
          <p:cNvPicPr preferRelativeResize="0"/>
          <p:nvPr/>
        </p:nvPicPr>
        <p:blipFill>
          <a:blip r:embed="rId5">
            <a:alphaModFix/>
          </a:blip>
          <a:stretch>
            <a:fillRect/>
          </a:stretch>
        </p:blipFill>
        <p:spPr>
          <a:xfrm>
            <a:off x="228600" y="7377213"/>
            <a:ext cx="3504151" cy="2032568"/>
          </a:xfrm>
          <a:prstGeom prst="rect">
            <a:avLst/>
          </a:prstGeom>
          <a:noFill/>
          <a:ln>
            <a:noFill/>
          </a:ln>
        </p:spPr>
      </p:pic>
      <p:pic>
        <p:nvPicPr>
          <p:cNvPr id="273" name="Google Shape;273;p38"/>
          <p:cNvPicPr preferRelativeResize="0"/>
          <p:nvPr/>
        </p:nvPicPr>
        <p:blipFill>
          <a:blip r:embed="rId6">
            <a:alphaModFix/>
          </a:blip>
          <a:stretch>
            <a:fillRect/>
          </a:stretch>
        </p:blipFill>
        <p:spPr>
          <a:xfrm>
            <a:off x="3732750" y="7420275"/>
            <a:ext cx="3429900" cy="1989506"/>
          </a:xfrm>
          <a:prstGeom prst="rect">
            <a:avLst/>
          </a:prstGeom>
          <a:noFill/>
          <a:ln>
            <a:noFill/>
          </a:ln>
        </p:spPr>
      </p:pic>
      <p:pic>
        <p:nvPicPr>
          <p:cNvPr id="274" name="Google Shape;274;p38"/>
          <p:cNvPicPr preferRelativeResize="0"/>
          <p:nvPr/>
        </p:nvPicPr>
        <p:blipFill>
          <a:blip r:embed="rId7">
            <a:alphaModFix/>
          </a:blip>
          <a:stretch>
            <a:fillRect/>
          </a:stretch>
        </p:blipFill>
        <p:spPr>
          <a:xfrm>
            <a:off x="228613" y="598400"/>
            <a:ext cx="3504121" cy="2028500"/>
          </a:xfrm>
          <a:prstGeom prst="rect">
            <a:avLst/>
          </a:prstGeom>
          <a:noFill/>
          <a:ln>
            <a:noFill/>
          </a:ln>
        </p:spPr>
      </p:pic>
      <p:pic>
        <p:nvPicPr>
          <p:cNvPr id="275" name="Google Shape;275;p38"/>
          <p:cNvPicPr preferRelativeResize="0"/>
          <p:nvPr/>
        </p:nvPicPr>
        <p:blipFill>
          <a:blip r:embed="rId8">
            <a:alphaModFix/>
          </a:blip>
          <a:stretch>
            <a:fillRect/>
          </a:stretch>
        </p:blipFill>
        <p:spPr>
          <a:xfrm>
            <a:off x="3734512" y="620900"/>
            <a:ext cx="3426375" cy="198347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9"/>
          <p:cNvSpPr/>
          <p:nvPr/>
        </p:nvSpPr>
        <p:spPr>
          <a:xfrm rot="-5400000">
            <a:off x="3628953" y="-3066601"/>
            <a:ext cx="207600" cy="6340800"/>
          </a:xfrm>
          <a:prstGeom prst="rect">
            <a:avLst/>
          </a:prstGeom>
          <a:solidFill>
            <a:srgbClr val="9DB2C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9"/>
          <p:cNvSpPr txBox="1"/>
          <p:nvPr/>
        </p:nvSpPr>
        <p:spPr>
          <a:xfrm>
            <a:off x="228600" y="544375"/>
            <a:ext cx="68580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1800">
                <a:latin typeface="Roboto"/>
                <a:ea typeface="Roboto"/>
                <a:cs typeface="Roboto"/>
                <a:sym typeface="Roboto"/>
              </a:rPr>
              <a:t>Data </a:t>
            </a:r>
            <a:r>
              <a:rPr lang="en-GB" sz="1800">
                <a:latin typeface="Roboto"/>
                <a:ea typeface="Roboto"/>
                <a:cs typeface="Roboto"/>
                <a:sym typeface="Roboto"/>
              </a:rPr>
              <a:t>normalization process:</a:t>
            </a:r>
            <a:endParaRPr sz="1800">
              <a:latin typeface="Roboto"/>
              <a:ea typeface="Roboto"/>
              <a:cs typeface="Roboto"/>
              <a:sym typeface="Roboto"/>
            </a:endParaRPr>
          </a:p>
          <a:p>
            <a:pPr indent="457200" lvl="0" marL="0" rtl="0" algn="l">
              <a:spcBef>
                <a:spcPts val="0"/>
              </a:spcBef>
              <a:spcAft>
                <a:spcPts val="0"/>
              </a:spcAft>
              <a:buClr>
                <a:schemeClr val="dk1"/>
              </a:buClr>
              <a:buSzPts val="1100"/>
              <a:buFont typeface="Arial"/>
              <a:buNone/>
            </a:pPr>
            <a:r>
              <a:rPr lang="en-GB">
                <a:latin typeface="Roboto"/>
                <a:ea typeface="Roboto"/>
                <a:cs typeface="Roboto"/>
                <a:sym typeface="Roboto"/>
              </a:rPr>
              <a:t>Data normalization is done by R programming language using “best Normalize” package. This package helps and suggests the normalization method after analyzing the data. The data points are normalized by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GB">
                <a:latin typeface="Roboto"/>
                <a:ea typeface="Roboto"/>
                <a:cs typeface="Roboto"/>
                <a:sym typeface="Roboto"/>
              </a:rPr>
              <a:t>Diagonal difference : sqrt(dd)</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GB">
                <a:latin typeface="Roboto"/>
                <a:ea typeface="Roboto"/>
                <a:cs typeface="Roboto"/>
                <a:sym typeface="Roboto"/>
              </a:rPr>
              <a:t>P content : sqrt(p)</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GB">
                <a:latin typeface="Roboto"/>
                <a:ea typeface="Roboto"/>
                <a:cs typeface="Roboto"/>
                <a:sym typeface="Roboto"/>
              </a:rPr>
              <a:t>Mn content : yeo johnsons(mn)</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GB">
                <a:latin typeface="Roboto"/>
                <a:ea typeface="Roboto"/>
                <a:cs typeface="Roboto"/>
                <a:sym typeface="Roboto"/>
              </a:rPr>
              <a:t>S content : center scale(s)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GB">
                <a:latin typeface="Roboto"/>
                <a:ea typeface="Roboto"/>
                <a:cs typeface="Roboto"/>
                <a:sym typeface="Roboto"/>
              </a:rPr>
              <a:t>Mn/S ratio : log</a:t>
            </a:r>
            <a:r>
              <a:rPr baseline="-25000" lang="en-GB">
                <a:latin typeface="Roboto"/>
                <a:ea typeface="Roboto"/>
                <a:cs typeface="Roboto"/>
                <a:sym typeface="Roboto"/>
              </a:rPr>
              <a:t>10</a:t>
            </a:r>
            <a:r>
              <a:rPr lang="en-GB">
                <a:latin typeface="Roboto"/>
                <a:ea typeface="Roboto"/>
                <a:cs typeface="Roboto"/>
                <a:sym typeface="Roboto"/>
              </a:rPr>
              <a:t>(mn/s)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GB">
                <a:latin typeface="Roboto"/>
                <a:ea typeface="Roboto"/>
                <a:cs typeface="Roboto"/>
                <a:sym typeface="Roboto"/>
              </a:rPr>
              <a:t>Superheat : </a:t>
            </a:r>
            <a:r>
              <a:rPr lang="en-GB">
                <a:solidFill>
                  <a:schemeClr val="dk1"/>
                </a:solidFill>
                <a:latin typeface="Roboto"/>
                <a:ea typeface="Roboto"/>
                <a:cs typeface="Roboto"/>
                <a:sym typeface="Roboto"/>
              </a:rPr>
              <a:t>yeo johnsons(sh)</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GB">
                <a:latin typeface="Roboto"/>
                <a:ea typeface="Roboto"/>
                <a:cs typeface="Roboto"/>
                <a:sym typeface="Roboto"/>
              </a:rPr>
              <a:t>Casting speed : </a:t>
            </a:r>
            <a:r>
              <a:rPr lang="en-GB">
                <a:solidFill>
                  <a:schemeClr val="dk1"/>
                </a:solidFill>
                <a:latin typeface="Roboto"/>
                <a:ea typeface="Roboto"/>
                <a:cs typeface="Roboto"/>
                <a:sym typeface="Roboto"/>
              </a:rPr>
              <a:t>yeo johnsons(cs)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GB">
                <a:latin typeface="Roboto"/>
                <a:ea typeface="Roboto"/>
                <a:cs typeface="Roboto"/>
                <a:sym typeface="Roboto"/>
              </a:rPr>
              <a:t>Mould level : asinh(ml)</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GB">
                <a:latin typeface="Roboto"/>
                <a:ea typeface="Roboto"/>
                <a:cs typeface="Roboto"/>
                <a:sym typeface="Roboto"/>
              </a:rPr>
              <a:t>Mound cooling water flow rate : asinh(mcwf)</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GB">
                <a:latin typeface="Roboto"/>
                <a:ea typeface="Roboto"/>
                <a:cs typeface="Roboto"/>
                <a:sym typeface="Roboto"/>
              </a:rPr>
              <a:t>M factor : </a:t>
            </a:r>
            <a:r>
              <a:rPr lang="en-GB">
                <a:solidFill>
                  <a:schemeClr val="dk1"/>
                </a:solidFill>
                <a:latin typeface="Roboto"/>
                <a:ea typeface="Roboto"/>
                <a:cs typeface="Roboto"/>
                <a:sym typeface="Roboto"/>
              </a:rPr>
              <a:t>yeo johnsons(mf)</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GB">
                <a:latin typeface="Roboto"/>
                <a:ea typeface="Roboto"/>
                <a:cs typeface="Roboto"/>
                <a:sym typeface="Roboto"/>
              </a:rPr>
              <a:t>Heat extracted : </a:t>
            </a:r>
            <a:r>
              <a:rPr lang="en-GB">
                <a:solidFill>
                  <a:schemeClr val="dk1"/>
                </a:solidFill>
                <a:latin typeface="Roboto"/>
                <a:ea typeface="Roboto"/>
                <a:cs typeface="Roboto"/>
                <a:sym typeface="Roboto"/>
              </a:rPr>
              <a:t>yeo johnsons(he)</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lang="en-GB">
                <a:solidFill>
                  <a:schemeClr val="dk1"/>
                </a:solidFill>
                <a:latin typeface="Roboto"/>
                <a:ea typeface="Roboto"/>
                <a:cs typeface="Roboto"/>
                <a:sym typeface="Roboto"/>
              </a:rPr>
              <a:t>After normalization data is ready for model building and training of model. 70% of normalized data will be used as training and rest of 30% data will be used as validation data.</a:t>
            </a:r>
            <a:endParaRPr>
              <a:solidFill>
                <a:schemeClr val="dk1"/>
              </a:solidFill>
              <a:latin typeface="Roboto"/>
              <a:ea typeface="Roboto"/>
              <a:cs typeface="Roboto"/>
              <a:sym typeface="Roboto"/>
            </a:endParaRPr>
          </a:p>
        </p:txBody>
      </p:sp>
      <p:pic>
        <p:nvPicPr>
          <p:cNvPr id="282" name="Google Shape;282;p39"/>
          <p:cNvPicPr preferRelativeResize="0"/>
          <p:nvPr/>
        </p:nvPicPr>
        <p:blipFill>
          <a:blip r:embed="rId3">
            <a:alphaModFix/>
          </a:blip>
          <a:stretch>
            <a:fillRect/>
          </a:stretch>
        </p:blipFill>
        <p:spPr>
          <a:xfrm>
            <a:off x="2136738" y="4885075"/>
            <a:ext cx="3192025" cy="2117150"/>
          </a:xfrm>
          <a:prstGeom prst="rect">
            <a:avLst/>
          </a:prstGeom>
          <a:noFill/>
          <a:ln>
            <a:noFill/>
          </a:ln>
        </p:spPr>
      </p:pic>
      <p:sp>
        <p:nvSpPr>
          <p:cNvPr id="283" name="Google Shape;283;p39"/>
          <p:cNvSpPr txBox="1"/>
          <p:nvPr/>
        </p:nvSpPr>
        <p:spPr>
          <a:xfrm>
            <a:off x="228600" y="6858000"/>
            <a:ext cx="6924300" cy="390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latin typeface="Roboto"/>
                <a:ea typeface="Roboto"/>
                <a:cs typeface="Roboto"/>
                <a:sym typeface="Roboto"/>
              </a:rPr>
              <a:t>Building the actual model:</a:t>
            </a:r>
            <a:endParaRPr sz="1800">
              <a:latin typeface="Roboto"/>
              <a:ea typeface="Roboto"/>
              <a:cs typeface="Roboto"/>
              <a:sym typeface="Roboto"/>
            </a:endParaRPr>
          </a:p>
          <a:p>
            <a:pPr indent="0" lvl="0" marL="0" rtl="0" algn="just">
              <a:spcBef>
                <a:spcPts val="0"/>
              </a:spcBef>
              <a:spcAft>
                <a:spcPts val="0"/>
              </a:spcAft>
              <a:buNone/>
            </a:pPr>
            <a:r>
              <a:rPr lang="en-GB">
                <a:latin typeface="Roboto"/>
                <a:ea typeface="Roboto"/>
                <a:cs typeface="Roboto"/>
                <a:sym typeface="Roboto"/>
              </a:rPr>
              <a:t>	In statistics, linear regression is a linear approach to modelling the relationship between a scalar response and one or more explanatory variables (also known as dependent and independent variables). The case of one explanatory variable is called simple linear regression; for more than one, the process is called multiple linear regression. This term is distinct from multivariate linear regression, where multiple correlated dependent variables are predicted, rather than a single scalar variable.</a:t>
            </a:r>
            <a:endParaRPr>
              <a:latin typeface="Roboto"/>
              <a:ea typeface="Roboto"/>
              <a:cs typeface="Roboto"/>
              <a:sym typeface="Roboto"/>
            </a:endParaRPr>
          </a:p>
          <a:p>
            <a:pPr indent="0" lvl="0" marL="0" rtl="0" algn="just">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just">
              <a:spcBef>
                <a:spcPts val="0"/>
              </a:spcBef>
              <a:spcAft>
                <a:spcPts val="0"/>
              </a:spcAft>
              <a:buNone/>
            </a:pPr>
            <a:r>
              <a:rPr lang="en-GB">
                <a:latin typeface="Roboto"/>
                <a:ea typeface="Roboto"/>
                <a:cs typeface="Roboto"/>
                <a:sym typeface="Roboto"/>
              </a:rPr>
              <a:t>In linear regression, the relationships are modeled using linear predictor functions whose unknown model parameters are estimated from the data. Such models are called linear models. Most commonly, the conditional mean of the response given the values of the explanatory variables (or predictors) is assumed to be an affine function of those values; less commonly, the conditional median or some other quantile is used. Like all forms of regression analysis, linear regression focuses on the conditional probability distribution of the response given the values of the predictors, rather than on the joint probability distribution of all of these variables, which is the domain of multivariate analysis.</a:t>
            </a:r>
            <a:endParaRPr>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0"/>
          <p:cNvSpPr/>
          <p:nvPr/>
        </p:nvSpPr>
        <p:spPr>
          <a:xfrm rot="-5400000">
            <a:off x="3628953" y="-3066601"/>
            <a:ext cx="207600" cy="6340800"/>
          </a:xfrm>
          <a:prstGeom prst="rect">
            <a:avLst/>
          </a:prstGeom>
          <a:solidFill>
            <a:srgbClr val="9DB2C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9" name="Google Shape;289;p40"/>
          <p:cNvPicPr preferRelativeResize="0"/>
          <p:nvPr/>
        </p:nvPicPr>
        <p:blipFill>
          <a:blip r:embed="rId3">
            <a:alphaModFix/>
          </a:blip>
          <a:stretch>
            <a:fillRect/>
          </a:stretch>
        </p:blipFill>
        <p:spPr>
          <a:xfrm>
            <a:off x="1980150" y="5961552"/>
            <a:ext cx="3505200" cy="2300773"/>
          </a:xfrm>
          <a:prstGeom prst="rect">
            <a:avLst/>
          </a:prstGeom>
          <a:noFill/>
          <a:ln>
            <a:noFill/>
          </a:ln>
        </p:spPr>
      </p:pic>
      <p:pic>
        <p:nvPicPr>
          <p:cNvPr id="290" name="Google Shape;290;p40"/>
          <p:cNvPicPr preferRelativeResize="0"/>
          <p:nvPr/>
        </p:nvPicPr>
        <p:blipFill>
          <a:blip r:embed="rId4">
            <a:alphaModFix/>
          </a:blip>
          <a:stretch>
            <a:fillRect/>
          </a:stretch>
        </p:blipFill>
        <p:spPr>
          <a:xfrm>
            <a:off x="1865850" y="8329113"/>
            <a:ext cx="3733800" cy="2476500"/>
          </a:xfrm>
          <a:prstGeom prst="rect">
            <a:avLst/>
          </a:prstGeom>
          <a:noFill/>
          <a:ln>
            <a:noFill/>
          </a:ln>
        </p:spPr>
      </p:pic>
      <p:sp>
        <p:nvSpPr>
          <p:cNvPr id="291" name="Google Shape;291;p40"/>
          <p:cNvSpPr txBox="1"/>
          <p:nvPr/>
        </p:nvSpPr>
        <p:spPr>
          <a:xfrm>
            <a:off x="238225" y="543550"/>
            <a:ext cx="6924300" cy="541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I</a:t>
            </a:r>
            <a:r>
              <a:rPr lang="en-GB">
                <a:latin typeface="Roboto"/>
                <a:ea typeface="Roboto"/>
                <a:cs typeface="Roboto"/>
                <a:sym typeface="Roboto"/>
              </a:rPr>
              <a:t>n a </a:t>
            </a:r>
            <a:r>
              <a:rPr lang="en-GB">
                <a:latin typeface="Roboto"/>
                <a:ea typeface="Roboto"/>
                <a:cs typeface="Roboto"/>
                <a:sym typeface="Roboto"/>
              </a:rPr>
              <a:t>linear</a:t>
            </a:r>
            <a:r>
              <a:rPr lang="en-GB">
                <a:latin typeface="Roboto"/>
                <a:ea typeface="Roboto"/>
                <a:cs typeface="Roboto"/>
                <a:sym typeface="Roboto"/>
              </a:rPr>
              <a:t> regression model we use linear </a:t>
            </a:r>
            <a:r>
              <a:rPr lang="en-GB">
                <a:latin typeface="Roboto"/>
                <a:ea typeface="Roboto"/>
                <a:cs typeface="Roboto"/>
                <a:sym typeface="Roboto"/>
              </a:rPr>
              <a:t>model to predict Y form the value X. If a data set is given as {Y</a:t>
            </a:r>
            <a:r>
              <a:rPr baseline="-25000" lang="en-GB">
                <a:latin typeface="Roboto"/>
                <a:ea typeface="Roboto"/>
                <a:cs typeface="Roboto"/>
                <a:sym typeface="Roboto"/>
              </a:rPr>
              <a:t>i</a:t>
            </a:r>
            <a:r>
              <a:rPr lang="en-GB">
                <a:latin typeface="Roboto"/>
                <a:ea typeface="Roboto"/>
                <a:cs typeface="Roboto"/>
                <a:sym typeface="Roboto"/>
              </a:rPr>
              <a:t>,X</a:t>
            </a:r>
            <a:r>
              <a:rPr baseline="-25000" lang="en-GB">
                <a:latin typeface="Roboto"/>
                <a:ea typeface="Roboto"/>
                <a:cs typeface="Roboto"/>
                <a:sym typeface="Roboto"/>
              </a:rPr>
              <a:t>1</a:t>
            </a:r>
            <a:r>
              <a:rPr lang="en-GB">
                <a:latin typeface="Roboto"/>
                <a:ea typeface="Roboto"/>
                <a:cs typeface="Roboto"/>
                <a:sym typeface="Roboto"/>
              </a:rPr>
              <a:t>,X</a:t>
            </a:r>
            <a:r>
              <a:rPr baseline="-25000" lang="en-GB">
                <a:latin typeface="Roboto"/>
                <a:ea typeface="Roboto"/>
                <a:cs typeface="Roboto"/>
                <a:sym typeface="Roboto"/>
              </a:rPr>
              <a:t>2</a:t>
            </a:r>
            <a:r>
              <a:rPr lang="en-GB">
                <a:latin typeface="Roboto"/>
                <a:ea typeface="Roboto"/>
                <a:cs typeface="Roboto"/>
                <a:sym typeface="Roboto"/>
              </a:rPr>
              <a:t>,.........,X</a:t>
            </a:r>
            <a:r>
              <a:rPr baseline="-25000" lang="en-GB">
                <a:latin typeface="Roboto"/>
                <a:ea typeface="Roboto"/>
                <a:cs typeface="Roboto"/>
                <a:sym typeface="Roboto"/>
              </a:rPr>
              <a:t>n</a:t>
            </a:r>
            <a:r>
              <a:rPr lang="en-GB">
                <a:latin typeface="Roboto"/>
                <a:ea typeface="Roboto"/>
                <a:cs typeface="Roboto"/>
                <a:sym typeface="Roboto"/>
              </a:rPr>
              <a:t>).Thus the model takes the form:</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	Y</a:t>
            </a:r>
            <a:r>
              <a:rPr baseline="-25000" lang="en-GB">
                <a:latin typeface="Roboto"/>
                <a:ea typeface="Roboto"/>
                <a:cs typeface="Roboto"/>
                <a:sym typeface="Roboto"/>
              </a:rPr>
              <a:t>i</a:t>
            </a:r>
            <a:r>
              <a:rPr lang="en-GB">
                <a:latin typeface="Roboto"/>
                <a:ea typeface="Roboto"/>
                <a:cs typeface="Roboto"/>
                <a:sym typeface="Roboto"/>
              </a:rPr>
              <a:t> = C + (M</a:t>
            </a:r>
            <a:r>
              <a:rPr baseline="-25000" lang="en-GB">
                <a:latin typeface="Roboto"/>
                <a:ea typeface="Roboto"/>
                <a:cs typeface="Roboto"/>
                <a:sym typeface="Roboto"/>
              </a:rPr>
              <a:t>1</a:t>
            </a:r>
            <a:r>
              <a:rPr lang="en-GB">
                <a:latin typeface="Roboto"/>
                <a:ea typeface="Roboto"/>
                <a:cs typeface="Roboto"/>
                <a:sym typeface="Roboto"/>
              </a:rPr>
              <a:t>X</a:t>
            </a:r>
            <a:r>
              <a:rPr baseline="-25000" lang="en-GB">
                <a:latin typeface="Roboto"/>
                <a:ea typeface="Roboto"/>
                <a:cs typeface="Roboto"/>
                <a:sym typeface="Roboto"/>
              </a:rPr>
              <a:t>1</a:t>
            </a:r>
            <a:r>
              <a:rPr lang="en-GB">
                <a:latin typeface="Roboto"/>
                <a:ea typeface="Roboto"/>
                <a:cs typeface="Roboto"/>
                <a:sym typeface="Roboto"/>
              </a:rPr>
              <a:t> + M</a:t>
            </a:r>
            <a:r>
              <a:rPr baseline="-25000" lang="en-GB">
                <a:latin typeface="Roboto"/>
                <a:ea typeface="Roboto"/>
                <a:cs typeface="Roboto"/>
                <a:sym typeface="Roboto"/>
              </a:rPr>
              <a:t>2</a:t>
            </a:r>
            <a:r>
              <a:rPr lang="en-GB">
                <a:latin typeface="Roboto"/>
                <a:ea typeface="Roboto"/>
                <a:cs typeface="Roboto"/>
                <a:sym typeface="Roboto"/>
              </a:rPr>
              <a:t>X</a:t>
            </a:r>
            <a:r>
              <a:rPr baseline="-25000" lang="en-GB">
                <a:latin typeface="Roboto"/>
                <a:ea typeface="Roboto"/>
                <a:cs typeface="Roboto"/>
                <a:sym typeface="Roboto"/>
              </a:rPr>
              <a:t>2</a:t>
            </a:r>
            <a:r>
              <a:rPr lang="en-GB">
                <a:latin typeface="Roboto"/>
                <a:ea typeface="Roboto"/>
                <a:cs typeface="Roboto"/>
                <a:sym typeface="Roboto"/>
              </a:rPr>
              <a:t> + …….. + M</a:t>
            </a:r>
            <a:r>
              <a:rPr baseline="-25000" lang="en-GB">
                <a:latin typeface="Roboto"/>
                <a:ea typeface="Roboto"/>
                <a:cs typeface="Roboto"/>
                <a:sym typeface="Roboto"/>
              </a:rPr>
              <a:t>n</a:t>
            </a:r>
            <a:r>
              <a:rPr lang="en-GB">
                <a:latin typeface="Roboto"/>
                <a:ea typeface="Roboto"/>
                <a:cs typeface="Roboto"/>
                <a:sym typeface="Roboto"/>
              </a:rPr>
              <a:t>X</a:t>
            </a:r>
            <a:r>
              <a:rPr baseline="-25000" lang="en-GB">
                <a:latin typeface="Roboto"/>
                <a:ea typeface="Roboto"/>
                <a:cs typeface="Roboto"/>
                <a:sym typeface="Roboto"/>
              </a:rPr>
              <a:t>n</a:t>
            </a:r>
            <a:r>
              <a:rPr lang="en-GB">
                <a:latin typeface="Roboto"/>
                <a:ea typeface="Roboto"/>
                <a:cs typeface="Roboto"/>
                <a:sym typeface="Roboto"/>
              </a:rPr>
              <a: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Where Y</a:t>
            </a:r>
            <a:r>
              <a:rPr baseline="-25000" lang="en-GB">
                <a:latin typeface="Roboto"/>
                <a:ea typeface="Roboto"/>
                <a:cs typeface="Roboto"/>
                <a:sym typeface="Roboto"/>
              </a:rPr>
              <a:t>i</a:t>
            </a:r>
            <a:r>
              <a:rPr lang="en-GB">
                <a:latin typeface="Roboto"/>
                <a:ea typeface="Roboto"/>
                <a:cs typeface="Roboto"/>
                <a:sym typeface="Roboto"/>
              </a:rPr>
              <a:t> is the value we want to predict C is the intercept and X</a:t>
            </a:r>
            <a:r>
              <a:rPr baseline="-25000" lang="en-GB">
                <a:latin typeface="Roboto"/>
                <a:ea typeface="Roboto"/>
                <a:cs typeface="Roboto"/>
                <a:sym typeface="Roboto"/>
              </a:rPr>
              <a:t>1</a:t>
            </a:r>
            <a:r>
              <a:rPr lang="en-GB">
                <a:latin typeface="Roboto"/>
                <a:ea typeface="Roboto"/>
                <a:cs typeface="Roboto"/>
                <a:sym typeface="Roboto"/>
              </a:rPr>
              <a:t>, X</a:t>
            </a:r>
            <a:r>
              <a:rPr baseline="-25000" lang="en-GB">
                <a:latin typeface="Roboto"/>
                <a:ea typeface="Roboto"/>
                <a:cs typeface="Roboto"/>
                <a:sym typeface="Roboto"/>
              </a:rPr>
              <a:t>2</a:t>
            </a:r>
            <a:r>
              <a:rPr lang="en-GB">
                <a:latin typeface="Roboto"/>
                <a:ea typeface="Roboto"/>
                <a:cs typeface="Roboto"/>
                <a:sym typeface="Roboto"/>
              </a:rPr>
              <a:t>,….,X</a:t>
            </a:r>
            <a:r>
              <a:rPr baseline="-25000" lang="en-GB">
                <a:latin typeface="Roboto"/>
                <a:ea typeface="Roboto"/>
                <a:cs typeface="Roboto"/>
                <a:sym typeface="Roboto"/>
              </a:rPr>
              <a:t>n</a:t>
            </a:r>
            <a:r>
              <a:rPr lang="en-GB">
                <a:latin typeface="Roboto"/>
                <a:ea typeface="Roboto"/>
                <a:cs typeface="Roboto"/>
                <a:sym typeface="Roboto"/>
              </a:rPr>
              <a:t> are the variables from which we can predict the Y</a:t>
            </a:r>
            <a:r>
              <a:rPr baseline="-25000" lang="en-GB">
                <a:latin typeface="Roboto"/>
                <a:ea typeface="Roboto"/>
                <a:cs typeface="Roboto"/>
                <a:sym typeface="Roboto"/>
              </a:rPr>
              <a:t>i</a:t>
            </a:r>
            <a:r>
              <a:rPr lang="en-GB">
                <a:latin typeface="Roboto"/>
                <a:ea typeface="Roboto"/>
                <a:cs typeface="Roboto"/>
                <a:sym typeface="Roboto"/>
              </a:rPr>
              <a:t>.</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	In our case Y is the diagonal difference and X values are the rest of other variables in final dataset.  We used R to build our model. We used “Caret” as our model building library.</a:t>
            </a:r>
            <a:endParaRPr>
              <a:latin typeface="Roboto"/>
              <a:ea typeface="Roboto"/>
              <a:cs typeface="Roboto"/>
              <a:sym typeface="Roboto"/>
            </a:endParaRPr>
          </a:p>
          <a:p>
            <a:pPr indent="0" lvl="0" marL="0" rtl="0" algn="l">
              <a:spcBef>
                <a:spcPts val="0"/>
              </a:spcBef>
              <a:spcAft>
                <a:spcPts val="0"/>
              </a:spcAft>
              <a:buNone/>
            </a:pPr>
            <a:r>
              <a:rPr lang="en-GB" sz="1800">
                <a:latin typeface="Roboto"/>
                <a:ea typeface="Roboto"/>
                <a:cs typeface="Roboto"/>
                <a:sym typeface="Roboto"/>
              </a:rPr>
              <a:t>Introduction to Caret:</a:t>
            </a:r>
            <a:endParaRPr sz="1800">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	The caret package (short for Classification And REgression Training) is a set of functions that attempt to streamline the process for creating predictive models. The package contains tools for:</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GB">
                <a:latin typeface="Roboto"/>
                <a:ea typeface="Roboto"/>
                <a:cs typeface="Roboto"/>
                <a:sym typeface="Roboto"/>
              </a:rPr>
              <a:t>data splitting</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GB">
                <a:latin typeface="Roboto"/>
                <a:ea typeface="Roboto"/>
                <a:cs typeface="Roboto"/>
                <a:sym typeface="Roboto"/>
              </a:rPr>
              <a:t>pre-processing</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GB">
                <a:latin typeface="Roboto"/>
                <a:ea typeface="Roboto"/>
                <a:cs typeface="Roboto"/>
                <a:sym typeface="Roboto"/>
              </a:rPr>
              <a:t>feature selection</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GB">
                <a:latin typeface="Roboto"/>
                <a:ea typeface="Roboto"/>
                <a:cs typeface="Roboto"/>
                <a:sym typeface="Roboto"/>
              </a:rPr>
              <a:t>model tuning using resampling</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GB">
                <a:latin typeface="Roboto"/>
                <a:ea typeface="Roboto"/>
                <a:cs typeface="Roboto"/>
                <a:sym typeface="Roboto"/>
              </a:rPr>
              <a:t>variable importance estimation</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Now when our data is fully prepared and splited into training and test data, we are ready to use it. So we used R studio to compile our R code. So we loaded the csv file and start train the model.</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a:solidFill>
                  <a:schemeClr val="dk1"/>
                </a:solidFill>
              </a:rPr>
              <a:t>After training and validating the model our predictive model is ready.</a:t>
            </a:r>
            <a:endParaRPr>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1"/>
          <p:cNvSpPr/>
          <p:nvPr/>
        </p:nvSpPr>
        <p:spPr>
          <a:xfrm rot="-5400000">
            <a:off x="3628953" y="-3066601"/>
            <a:ext cx="207600" cy="6340800"/>
          </a:xfrm>
          <a:prstGeom prst="rect">
            <a:avLst/>
          </a:prstGeom>
          <a:solidFill>
            <a:srgbClr val="9DB2C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7" name="Google Shape;297;p41"/>
          <p:cNvPicPr preferRelativeResize="0"/>
          <p:nvPr/>
        </p:nvPicPr>
        <p:blipFill>
          <a:blip r:embed="rId3">
            <a:alphaModFix/>
          </a:blip>
          <a:stretch>
            <a:fillRect/>
          </a:stretch>
        </p:blipFill>
        <p:spPr>
          <a:xfrm>
            <a:off x="1954025" y="270000"/>
            <a:ext cx="3557450" cy="2359525"/>
          </a:xfrm>
          <a:prstGeom prst="rect">
            <a:avLst/>
          </a:prstGeom>
          <a:noFill/>
          <a:ln>
            <a:noFill/>
          </a:ln>
        </p:spPr>
      </p:pic>
      <p:pic>
        <p:nvPicPr>
          <p:cNvPr id="298" name="Google Shape;298;p41"/>
          <p:cNvPicPr preferRelativeResize="0"/>
          <p:nvPr/>
        </p:nvPicPr>
        <p:blipFill>
          <a:blip r:embed="rId4">
            <a:alphaModFix/>
          </a:blip>
          <a:stretch>
            <a:fillRect/>
          </a:stretch>
        </p:blipFill>
        <p:spPr>
          <a:xfrm>
            <a:off x="2017800" y="2562838"/>
            <a:ext cx="3429900" cy="2274934"/>
          </a:xfrm>
          <a:prstGeom prst="rect">
            <a:avLst/>
          </a:prstGeom>
          <a:noFill/>
          <a:ln>
            <a:noFill/>
          </a:ln>
        </p:spPr>
      </p:pic>
      <p:pic>
        <p:nvPicPr>
          <p:cNvPr id="299" name="Google Shape;299;p41"/>
          <p:cNvPicPr preferRelativeResize="0"/>
          <p:nvPr/>
        </p:nvPicPr>
        <p:blipFill>
          <a:blip r:embed="rId5">
            <a:alphaModFix/>
          </a:blip>
          <a:stretch>
            <a:fillRect/>
          </a:stretch>
        </p:blipFill>
        <p:spPr>
          <a:xfrm>
            <a:off x="2088988" y="4646600"/>
            <a:ext cx="3287525" cy="2180503"/>
          </a:xfrm>
          <a:prstGeom prst="rect">
            <a:avLst/>
          </a:prstGeom>
          <a:noFill/>
          <a:ln>
            <a:noFill/>
          </a:ln>
        </p:spPr>
      </p:pic>
      <p:pic>
        <p:nvPicPr>
          <p:cNvPr id="300" name="Google Shape;300;p41"/>
          <p:cNvPicPr preferRelativeResize="0"/>
          <p:nvPr/>
        </p:nvPicPr>
        <p:blipFill>
          <a:blip r:embed="rId6">
            <a:alphaModFix/>
          </a:blip>
          <a:stretch>
            <a:fillRect/>
          </a:stretch>
        </p:blipFill>
        <p:spPr>
          <a:xfrm>
            <a:off x="2017800" y="6827101"/>
            <a:ext cx="3429900" cy="2274908"/>
          </a:xfrm>
          <a:prstGeom prst="rect">
            <a:avLst/>
          </a:prstGeom>
          <a:noFill/>
          <a:ln>
            <a:noFill/>
          </a:ln>
        </p:spPr>
      </p:pic>
      <p:sp>
        <p:nvSpPr>
          <p:cNvPr id="301" name="Google Shape;301;p41"/>
          <p:cNvSpPr txBox="1"/>
          <p:nvPr/>
        </p:nvSpPr>
        <p:spPr>
          <a:xfrm>
            <a:off x="265800" y="9102000"/>
            <a:ext cx="6933900" cy="1600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800"/>
              <a:t>The final model is following:</a:t>
            </a:r>
            <a:endParaRPr sz="1800"/>
          </a:p>
          <a:p>
            <a:pPr indent="0" lvl="0" marL="0" rtl="0" algn="just">
              <a:spcBef>
                <a:spcPts val="0"/>
              </a:spcBef>
              <a:spcAft>
                <a:spcPts val="0"/>
              </a:spcAft>
              <a:buNone/>
            </a:pPr>
            <a:r>
              <a:t/>
            </a:r>
            <a:endParaRPr sz="1800"/>
          </a:p>
          <a:p>
            <a:pPr indent="0" lvl="0" marL="0" rtl="0" algn="l">
              <a:spcBef>
                <a:spcPts val="0"/>
              </a:spcBef>
              <a:spcAft>
                <a:spcPts val="0"/>
              </a:spcAft>
              <a:buNone/>
            </a:pPr>
            <a:r>
              <a:rPr lang="en-GB"/>
              <a:t>Sqrt_dd = 1.733767 + (-0.004348sqrt(p)) + (0.137070yj(mn)) + (-0.016241cs(s)) + (-0.095583log(mn/s)) +  (-0.007528yj(sh)) + (0.107360y(cs)) + (</a:t>
            </a:r>
            <a:r>
              <a:rPr lang="en-GB"/>
              <a:t>-0.022141asinh(mcwf)) + (0.126433asinh(ml)) + (-0.155385yj(mcwd_t)) + (-0.002183yj(sczfr)) + (0.017456yj(mf)) + (0.395928yj(he))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p:nvPr/>
        </p:nvSpPr>
        <p:spPr>
          <a:xfrm rot="-5400000">
            <a:off x="3628953" y="-3066601"/>
            <a:ext cx="207600" cy="6340800"/>
          </a:xfrm>
          <a:prstGeom prst="rect">
            <a:avLst/>
          </a:prstGeom>
          <a:solidFill>
            <a:srgbClr val="9DB2C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txBox="1"/>
          <p:nvPr/>
        </p:nvSpPr>
        <p:spPr>
          <a:xfrm>
            <a:off x="302850" y="2779125"/>
            <a:ext cx="68598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800">
              <a:solidFill>
                <a:srgbClr val="666666"/>
              </a:solidFill>
              <a:latin typeface="Roboto"/>
              <a:ea typeface="Roboto"/>
              <a:cs typeface="Roboto"/>
              <a:sym typeface="Roboto"/>
            </a:endParaRPr>
          </a:p>
          <a:p>
            <a:pPr indent="0" lvl="0" marL="0" rtl="0" algn="l">
              <a:spcBef>
                <a:spcPts val="0"/>
              </a:spcBef>
              <a:spcAft>
                <a:spcPts val="0"/>
              </a:spcAft>
              <a:buNone/>
            </a:pPr>
            <a:r>
              <a:t/>
            </a:r>
            <a:endParaRPr sz="1800">
              <a:solidFill>
                <a:srgbClr val="434343"/>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69" name="Google Shape;69;p15"/>
          <p:cNvSpPr txBox="1"/>
          <p:nvPr/>
        </p:nvSpPr>
        <p:spPr>
          <a:xfrm>
            <a:off x="228600" y="544375"/>
            <a:ext cx="6858000" cy="3047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GB" sz="1800">
                <a:latin typeface="Roboto"/>
                <a:ea typeface="Roboto"/>
                <a:cs typeface="Roboto"/>
                <a:sym typeface="Roboto"/>
              </a:rPr>
              <a:t>Executive Summary</a:t>
            </a:r>
            <a:endParaRPr sz="1800">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just">
              <a:spcBef>
                <a:spcPts val="0"/>
              </a:spcBef>
              <a:spcAft>
                <a:spcPts val="0"/>
              </a:spcAft>
              <a:buClr>
                <a:schemeClr val="dk1"/>
              </a:buClr>
              <a:buSzPts val="1100"/>
              <a:buFont typeface="Arial"/>
              <a:buNone/>
            </a:pPr>
            <a:r>
              <a:rPr lang="en-GB">
                <a:latin typeface="Roboto"/>
                <a:ea typeface="Roboto"/>
                <a:cs typeface="Roboto"/>
                <a:sym typeface="Roboto"/>
              </a:rPr>
              <a:t>Rhomboidity in billets was investigated in this industrial study on CC2 billet caster at LD#1. This study focuses on events leading to variability in severity of rhomboidity. The effect of casting speed, superheat and mould design on severity of rhomboidity was evaluated. Based on the knowledge of the rhomboidity generated in this study, recommendations are proposed to minimize the problem.</a:t>
            </a:r>
            <a:endParaRPr>
              <a:latin typeface="Roboto"/>
              <a:ea typeface="Roboto"/>
              <a:cs typeface="Roboto"/>
              <a:sym typeface="Roboto"/>
            </a:endParaRPr>
          </a:p>
          <a:p>
            <a:pPr indent="457200" lvl="0" marL="0" rtl="0" algn="l">
              <a:spcBef>
                <a:spcPts val="0"/>
              </a:spcBef>
              <a:spcAft>
                <a:spcPts val="0"/>
              </a:spcAft>
              <a:buNone/>
            </a:pPr>
            <a:r>
              <a:rPr lang="en-GB">
                <a:latin typeface="Roboto"/>
                <a:ea typeface="Roboto"/>
                <a:cs typeface="Roboto"/>
                <a:sym typeface="Roboto"/>
              </a:rPr>
              <a:t>The study was only focussed on TMT grade of steel.The variables that are considered in this study are the phosphorus content, manganese content, sulphur content, Mn/S ratio of steel, supreheat of steel, mould level, mould cooling water flow rate, mould cooling water delta temp, casting speed, secondary cooling zone flow rate, M factor and heat extraction value. By using advanced data analysis and machine learning linear regression algorithm the model is being produced. </a:t>
            </a:r>
            <a:endParaRPr>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2"/>
          <p:cNvSpPr/>
          <p:nvPr/>
        </p:nvSpPr>
        <p:spPr>
          <a:xfrm rot="-5400000">
            <a:off x="3628953" y="-3066601"/>
            <a:ext cx="207600" cy="6340800"/>
          </a:xfrm>
          <a:prstGeom prst="rect">
            <a:avLst/>
          </a:prstGeom>
          <a:solidFill>
            <a:srgbClr val="9DB2C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2"/>
          <p:cNvSpPr txBox="1"/>
          <p:nvPr/>
        </p:nvSpPr>
        <p:spPr>
          <a:xfrm>
            <a:off x="228600" y="544375"/>
            <a:ext cx="6858000" cy="2678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GB" sz="1800">
                <a:latin typeface="Roboto"/>
                <a:ea typeface="Roboto"/>
                <a:cs typeface="Roboto"/>
                <a:sym typeface="Roboto"/>
              </a:rPr>
              <a:t>CONCLUSIONS</a:t>
            </a:r>
            <a:endParaRPr sz="1800">
              <a:latin typeface="Roboto"/>
              <a:ea typeface="Roboto"/>
              <a:cs typeface="Roboto"/>
              <a:sym typeface="Roboto"/>
            </a:endParaRPr>
          </a:p>
          <a:p>
            <a:pPr indent="-317500" lvl="0" marL="457200" rtl="0" algn="just">
              <a:spcBef>
                <a:spcPts val="0"/>
              </a:spcBef>
              <a:spcAft>
                <a:spcPts val="0"/>
              </a:spcAft>
              <a:buSzPts val="1400"/>
              <a:buFont typeface="Roboto"/>
              <a:buChar char="●"/>
            </a:pPr>
            <a:r>
              <a:rPr lang="en-GB">
                <a:latin typeface="Roboto"/>
                <a:ea typeface="Roboto"/>
                <a:cs typeface="Roboto"/>
                <a:sym typeface="Roboto"/>
              </a:rPr>
              <a:t>Some of our </a:t>
            </a:r>
            <a:r>
              <a:rPr lang="en-GB">
                <a:latin typeface="Roboto"/>
                <a:ea typeface="Roboto"/>
                <a:cs typeface="Roboto"/>
                <a:sym typeface="Roboto"/>
              </a:rPr>
              <a:t>variables shows some correlation with rhomboidity of billet casting.</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GB">
                <a:latin typeface="Roboto"/>
                <a:ea typeface="Roboto"/>
                <a:cs typeface="Roboto"/>
                <a:sym typeface="Roboto"/>
              </a:rPr>
              <a:t>The correlation between manganese content in steel and the mould level of continuous caster have some effect on rhomboidity.</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GB">
                <a:latin typeface="Roboto"/>
                <a:ea typeface="Roboto"/>
                <a:cs typeface="Roboto"/>
                <a:sym typeface="Roboto"/>
              </a:rPr>
              <a:t>The mould cooling water flow rate plays a significant role in rhomboidity.</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GB">
                <a:latin typeface="Roboto"/>
                <a:ea typeface="Roboto"/>
                <a:cs typeface="Roboto"/>
                <a:sym typeface="Roboto"/>
              </a:rPr>
              <a:t>The M factor and heat extraction are also have effect on rhomboidity.</a:t>
            </a:r>
            <a:endParaRPr>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t/>
            </a:r>
            <a:endParaRPr sz="1800">
              <a:latin typeface="Roboto"/>
              <a:ea typeface="Roboto"/>
              <a:cs typeface="Roboto"/>
              <a:sym typeface="Roboto"/>
            </a:endParaRPr>
          </a:p>
          <a:p>
            <a:pPr indent="0" lvl="0" marL="0" rtl="0" algn="just">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p:nvPr/>
        </p:nvSpPr>
        <p:spPr>
          <a:xfrm>
            <a:off x="0" y="0"/>
            <a:ext cx="7315200" cy="10702800"/>
          </a:xfrm>
          <a:prstGeom prst="rect">
            <a:avLst/>
          </a:prstGeom>
          <a:solidFill>
            <a:srgbClr val="9DB2C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6"/>
          <p:cNvSpPr txBox="1"/>
          <p:nvPr/>
        </p:nvSpPr>
        <p:spPr>
          <a:xfrm>
            <a:off x="228600" y="2779125"/>
            <a:ext cx="6934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600">
                <a:solidFill>
                  <a:srgbClr val="FFFFFF"/>
                </a:solidFill>
                <a:latin typeface="Roboto"/>
                <a:ea typeface="Roboto"/>
                <a:cs typeface="Roboto"/>
                <a:sym typeface="Roboto"/>
              </a:rPr>
              <a:t>Billet casting process.</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p:nvPr/>
        </p:nvSpPr>
        <p:spPr>
          <a:xfrm rot="-5400000">
            <a:off x="3628953" y="-3066601"/>
            <a:ext cx="207600" cy="6340800"/>
          </a:xfrm>
          <a:prstGeom prst="rect">
            <a:avLst/>
          </a:prstGeom>
          <a:solidFill>
            <a:srgbClr val="9DB2C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txBox="1"/>
          <p:nvPr/>
        </p:nvSpPr>
        <p:spPr>
          <a:xfrm>
            <a:off x="302850" y="2779125"/>
            <a:ext cx="68598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800">
              <a:solidFill>
                <a:srgbClr val="666666"/>
              </a:solidFill>
              <a:latin typeface="Roboto"/>
              <a:ea typeface="Roboto"/>
              <a:cs typeface="Roboto"/>
              <a:sym typeface="Roboto"/>
            </a:endParaRPr>
          </a:p>
          <a:p>
            <a:pPr indent="0" lvl="0" marL="0" rtl="0" algn="l">
              <a:spcBef>
                <a:spcPts val="0"/>
              </a:spcBef>
              <a:spcAft>
                <a:spcPts val="0"/>
              </a:spcAft>
              <a:buNone/>
            </a:pPr>
            <a:r>
              <a:t/>
            </a:r>
            <a:endParaRPr sz="1800">
              <a:solidFill>
                <a:srgbClr val="434343"/>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82" name="Google Shape;82;p17"/>
          <p:cNvSpPr txBox="1"/>
          <p:nvPr/>
        </p:nvSpPr>
        <p:spPr>
          <a:xfrm>
            <a:off x="228600" y="544375"/>
            <a:ext cx="6933900" cy="375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GB" sz="1800">
                <a:latin typeface="Roboto"/>
                <a:ea typeface="Roboto"/>
                <a:cs typeface="Roboto"/>
                <a:sym typeface="Roboto"/>
              </a:rPr>
              <a:t>Introduction</a:t>
            </a:r>
            <a:endParaRPr sz="1800">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t/>
            </a:r>
            <a:endParaRPr sz="1800">
              <a:latin typeface="Roboto"/>
              <a:ea typeface="Roboto"/>
              <a:cs typeface="Roboto"/>
              <a:sym typeface="Roboto"/>
            </a:endParaRPr>
          </a:p>
          <a:p>
            <a:pPr indent="0" lvl="0" marL="0" rtl="0" algn="just">
              <a:spcBef>
                <a:spcPts val="0"/>
              </a:spcBef>
              <a:spcAft>
                <a:spcPts val="0"/>
              </a:spcAft>
              <a:buClr>
                <a:schemeClr val="dk1"/>
              </a:buClr>
              <a:buSzPts val="1100"/>
              <a:buFont typeface="Arial"/>
              <a:buNone/>
            </a:pPr>
            <a:r>
              <a:rPr lang="en-GB">
                <a:latin typeface="Roboto"/>
                <a:ea typeface="Roboto"/>
                <a:cs typeface="Roboto"/>
                <a:sym typeface="Roboto"/>
              </a:rPr>
              <a:t>Continuous casting, also called strand casting, is the process whereby molten metal is solidified into a "semi finished" billet, bloom, or slab for subsequent rolling in the finishing mills. Prior to the introduction of continuous casting in the 1950s, steel was poured into stationary moulds to form ingots. Since then, "continuous casting" has evolved to achieve improved yield, quality, productivity and cost efficiency. It allows lower-cost production of metal sections with better quality, due to the inherently lower costs of continuous, standardized production of a product, as well as providing increased control over the process through automation.</a:t>
            </a:r>
            <a:endParaRPr>
              <a:latin typeface="Roboto"/>
              <a:ea typeface="Roboto"/>
              <a:cs typeface="Roboto"/>
              <a:sym typeface="Roboto"/>
            </a:endParaRPr>
          </a:p>
          <a:p>
            <a:pPr indent="457200" lvl="0" marL="0" rtl="0" algn="just">
              <a:spcBef>
                <a:spcPts val="0"/>
              </a:spcBef>
              <a:spcAft>
                <a:spcPts val="0"/>
              </a:spcAft>
              <a:buClr>
                <a:schemeClr val="dk1"/>
              </a:buClr>
              <a:buSzPts val="1100"/>
              <a:buFont typeface="Arial"/>
              <a:buNone/>
            </a:pPr>
            <a:r>
              <a:rPr lang="en-GB">
                <a:latin typeface="Roboto"/>
                <a:ea typeface="Roboto"/>
                <a:cs typeface="Roboto"/>
                <a:sym typeface="Roboto"/>
              </a:rPr>
              <a:t>Molten metal (known as hot metal) is tapped into the ladle from furnaces. After undergoing any ladle treatments, such as alloying and degassing, and arriving at the correct temperature, the ladle is transported to the top of the casting machine. Usually, the ladle sits in a slot on a rotating turret at the casting machine; one ladle is 'on cast' (feeding the casting machine) while the other is made ready, and is switched to the casting position once the first ladle is empty.</a:t>
            </a:r>
            <a:endParaRPr>
              <a:latin typeface="Roboto"/>
              <a:ea typeface="Roboto"/>
              <a:cs typeface="Roboto"/>
              <a:sym typeface="Roboto"/>
            </a:endParaRPr>
          </a:p>
        </p:txBody>
      </p:sp>
      <p:pic>
        <p:nvPicPr>
          <p:cNvPr id="83" name="Google Shape;83;p17"/>
          <p:cNvPicPr preferRelativeResize="0"/>
          <p:nvPr/>
        </p:nvPicPr>
        <p:blipFill>
          <a:blip r:embed="rId3">
            <a:alphaModFix/>
          </a:blip>
          <a:stretch>
            <a:fillRect/>
          </a:stretch>
        </p:blipFill>
        <p:spPr>
          <a:xfrm>
            <a:off x="2070638" y="4529650"/>
            <a:ext cx="3324225" cy="3105150"/>
          </a:xfrm>
          <a:prstGeom prst="rect">
            <a:avLst/>
          </a:prstGeom>
          <a:noFill/>
          <a:ln>
            <a:noFill/>
          </a:ln>
        </p:spPr>
      </p:pic>
      <p:sp>
        <p:nvSpPr>
          <p:cNvPr id="84" name="Google Shape;84;p17"/>
          <p:cNvSpPr txBox="1"/>
          <p:nvPr/>
        </p:nvSpPr>
        <p:spPr>
          <a:xfrm>
            <a:off x="428625" y="8448675"/>
            <a:ext cx="548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5" name="Google Shape;85;p17"/>
          <p:cNvSpPr txBox="1"/>
          <p:nvPr/>
        </p:nvSpPr>
        <p:spPr>
          <a:xfrm>
            <a:off x="457200" y="7829550"/>
            <a:ext cx="6705300" cy="2555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a:t>From the ladle, the hot metal is transferred via a refractory shroud to a holding bath called a tundish. The tundish allows a reservoir of metal to feed the casting machine while ladles are switched, thus acting as a buffer of hot metal, as well as smoothing out flow, regulating metal feed to the moulds and cleaning the metal.</a:t>
            </a:r>
            <a:endParaRPr/>
          </a:p>
          <a:p>
            <a:pPr indent="457200" lvl="0" marL="0" rtl="0" algn="just">
              <a:spcBef>
                <a:spcPts val="0"/>
              </a:spcBef>
              <a:spcAft>
                <a:spcPts val="0"/>
              </a:spcAft>
              <a:buNone/>
            </a:pPr>
            <a:r>
              <a:rPr lang="en-GB"/>
              <a:t>Metal is drained from the tundish through another shroud into the top of an open-base copper mould. The depth of the mould can range from 0.5 to 2 meters, depending on the casting speed and section size. The mould is water-cooled to solidify the hot metal directly in contact with it; this is the primary cooling process.</a:t>
            </a:r>
            <a:endParaRPr/>
          </a:p>
          <a:p>
            <a:pPr indent="0" lvl="0" marL="0" rtl="0" algn="just">
              <a:spcBef>
                <a:spcPts val="0"/>
              </a:spcBef>
              <a:spcAft>
                <a:spcPts val="0"/>
              </a:spcAft>
              <a:buNone/>
            </a:pPr>
            <a:r>
              <a:rPr lang="en-GB"/>
              <a:t>In the mould, a thin shell of metal next to the mould walls solidifies before the middle section, now called a strand, exits the base of the mould into a </a:t>
            </a:r>
            <a:r>
              <a:rPr lang="en-GB">
                <a:solidFill>
                  <a:schemeClr val="dk1"/>
                </a:solidFill>
              </a:rPr>
              <a:t>spray-chamber; the bulk of metal within the walls of the strand is still molten.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p:nvPr/>
        </p:nvSpPr>
        <p:spPr>
          <a:xfrm rot="-5400000">
            <a:off x="3628953" y="-3066601"/>
            <a:ext cx="207600" cy="6340800"/>
          </a:xfrm>
          <a:prstGeom prst="rect">
            <a:avLst/>
          </a:prstGeom>
          <a:solidFill>
            <a:srgbClr val="9DB2C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8"/>
          <p:cNvSpPr txBox="1"/>
          <p:nvPr/>
        </p:nvSpPr>
        <p:spPr>
          <a:xfrm>
            <a:off x="302850" y="2779125"/>
            <a:ext cx="68598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800">
              <a:solidFill>
                <a:srgbClr val="666666"/>
              </a:solidFill>
              <a:latin typeface="Roboto"/>
              <a:ea typeface="Roboto"/>
              <a:cs typeface="Roboto"/>
              <a:sym typeface="Roboto"/>
            </a:endParaRPr>
          </a:p>
          <a:p>
            <a:pPr indent="0" lvl="0" marL="0" rtl="0" algn="l">
              <a:spcBef>
                <a:spcPts val="0"/>
              </a:spcBef>
              <a:spcAft>
                <a:spcPts val="0"/>
              </a:spcAft>
              <a:buNone/>
            </a:pPr>
            <a:r>
              <a:t/>
            </a:r>
            <a:endParaRPr sz="1800">
              <a:solidFill>
                <a:srgbClr val="434343"/>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92" name="Google Shape;92;p18"/>
          <p:cNvSpPr txBox="1"/>
          <p:nvPr/>
        </p:nvSpPr>
        <p:spPr>
          <a:xfrm>
            <a:off x="228600" y="270000"/>
            <a:ext cx="6858000" cy="9235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GB">
                <a:solidFill>
                  <a:schemeClr val="dk1"/>
                </a:solidFill>
                <a:latin typeface="Roboto"/>
                <a:ea typeface="Roboto"/>
                <a:cs typeface="Roboto"/>
                <a:sym typeface="Roboto"/>
              </a:rPr>
              <a:t>The strand is immediately supported by closely spaced, water cooled rollers, these acts to support the walls of the strand against the ferrostatic pressure of the still-solidifying liquid within the strand. To increase the rate of solidification, the strand is also sprayed with large amounts of water as it passes through the spray-chamber; this is the secondary cooling process. Final solidification of the strand may take place after the strand has exited the spray-chamber.</a:t>
            </a:r>
            <a:endParaRPr>
              <a:solidFill>
                <a:schemeClr val="dk1"/>
              </a:solidFill>
              <a:latin typeface="Roboto"/>
              <a:ea typeface="Roboto"/>
              <a:cs typeface="Roboto"/>
              <a:sym typeface="Roboto"/>
            </a:endParaRPr>
          </a:p>
          <a:p>
            <a:pPr indent="457200" lvl="0" marL="0" rtl="0" algn="just">
              <a:spcBef>
                <a:spcPts val="0"/>
              </a:spcBef>
              <a:spcAft>
                <a:spcPts val="0"/>
              </a:spcAft>
              <a:buClr>
                <a:schemeClr val="dk1"/>
              </a:buClr>
              <a:buSzPts val="1100"/>
              <a:buFont typeface="Arial"/>
              <a:buNone/>
            </a:pPr>
            <a:r>
              <a:rPr lang="en-GB">
                <a:solidFill>
                  <a:schemeClr val="dk1"/>
                </a:solidFill>
                <a:latin typeface="Roboto"/>
                <a:ea typeface="Roboto"/>
                <a:cs typeface="Roboto"/>
                <a:sym typeface="Roboto"/>
              </a:rPr>
              <a:t>Billet rhomboidity (or off-squareness) which is defined as the difference between the lengths of the two diagonals, has been a major quality problem since the inception of continuous casting. The absolute value of the difference is a measure of severity of rhomboidity while sign (positive or negative) associated with the measured value is indicative of the orientation of rhomboidity. It is also common for the magnitude and orientation of rhomboidity to change with time in the heat and sometimes “twisting” of billets on cooling bed is observed. With respect to severity of problem many mills consider a difference in diagonals of greater than ~8 mm unacceptable because the rhomboid billet causes processing difficulties in the reheat furnace and subsequent hot rolling operations. Furthermore, billets with excessively large rhomboidity can crack along the diagonal or the corners.</a:t>
            </a:r>
            <a:endParaRPr>
              <a:solidFill>
                <a:schemeClr val="dk1"/>
              </a:solidFill>
              <a:latin typeface="Roboto"/>
              <a:ea typeface="Roboto"/>
              <a:cs typeface="Roboto"/>
              <a:sym typeface="Roboto"/>
            </a:endParaRPr>
          </a:p>
          <a:p>
            <a:pPr indent="457200" lvl="0" marL="0" rtl="0" algn="just">
              <a:spcBef>
                <a:spcPts val="0"/>
              </a:spcBef>
              <a:spcAft>
                <a:spcPts val="0"/>
              </a:spcAft>
              <a:buClr>
                <a:schemeClr val="dk1"/>
              </a:buClr>
              <a:buSzPts val="1100"/>
              <a:buFont typeface="Arial"/>
              <a:buNone/>
            </a:pPr>
            <a:r>
              <a:rPr lang="en-GB">
                <a:solidFill>
                  <a:schemeClr val="dk1"/>
                </a:solidFill>
                <a:latin typeface="Roboto"/>
                <a:ea typeface="Roboto"/>
                <a:cs typeface="Roboto"/>
                <a:sym typeface="Roboto"/>
              </a:rPr>
              <a:t>A large rhomboidity obviously suggests lack of control and the presence of non-uniform cooling conditions in the mould and/or sprays. In the mould, heat transfer is related to thermomechanical behaviour of the mould and the nature of mould-strand interaction. The behaviour of meniscus which is affected by metal level fluctuation is another critical variable that can influence heat transfer and progress of solidification, leading to non-uniform shell thickness and oscillation marks of variable depth. Thus rhomboidity is affected by a number of mould designs, operating variables and process upsets.</a:t>
            </a:r>
            <a:endParaRPr>
              <a:solidFill>
                <a:schemeClr val="dk1"/>
              </a:solidFill>
              <a:latin typeface="Roboto"/>
              <a:ea typeface="Roboto"/>
              <a:cs typeface="Roboto"/>
              <a:sym typeface="Roboto"/>
            </a:endParaRPr>
          </a:p>
          <a:p>
            <a:pPr indent="457200" lvl="0" marL="0" rtl="0" algn="l">
              <a:spcBef>
                <a:spcPts val="0"/>
              </a:spcBef>
              <a:spcAft>
                <a:spcPts val="0"/>
              </a:spcAft>
              <a:buNone/>
            </a:pPr>
            <a:r>
              <a:rPr lang="en-GB">
                <a:latin typeface="Roboto"/>
                <a:ea typeface="Roboto"/>
                <a:cs typeface="Roboto"/>
                <a:sym typeface="Roboto"/>
              </a:rPr>
              <a:t>The information presented in literature provides useful insights on generation of rhomboidity. For example, the effect of steel carbon content on the severity of rhomboidity is quite important; it was reported that steel grades with carbon content in the ~0.17 to 0.45 percent range are more sensitive to the problem than others. Another important parameter is the mould taper at the meniscus level. The parabolically and double tapered moulds generally have steeper taper (in excess of ~2.0%/m) in the meniscus region and low heat transfer while single tapered moulds have shallow tapers (~0.8%/m) and high heat transfer. Even flow of lubricating oil plays a role in rhomboidity generation. In earlier studies on rhomboidity in billets, asynchronous boiling in the cooling water channel was identified as an important contributor. The region of the mould that is most affected by boiling is the area close to meniscus. It was shown mathematically that operating with low water velocity results in intermittent, asynchronous boiling on the four cold faces.</a:t>
            </a:r>
            <a:endParaRPr>
              <a:latin typeface="Roboto"/>
              <a:ea typeface="Roboto"/>
              <a:cs typeface="Roboto"/>
              <a:sym typeface="Roboto"/>
            </a:endParaRPr>
          </a:p>
          <a:p>
            <a:pPr indent="457200" lvl="0" marL="0" rtl="0" algn="l">
              <a:spcBef>
                <a:spcPts val="0"/>
              </a:spcBef>
              <a:spcAft>
                <a:spcPts val="0"/>
              </a:spcAft>
              <a:buNone/>
            </a:pPr>
            <a:r>
              <a:rPr lang="en-GB">
                <a:latin typeface="Roboto"/>
                <a:ea typeface="Roboto"/>
                <a:cs typeface="Roboto"/>
                <a:sym typeface="Roboto"/>
              </a:rPr>
              <a:t>Other shape defects are namely, high section and bulging. High section is the increase in the billet cross sectional dimension occurred due to mould wear at the mould exit. Bulging mainly occurs due to low shell thickness at the mould exit, occurrence of re-entrant corners and excess pressure at withdrawal unit.</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p:nvPr/>
        </p:nvSpPr>
        <p:spPr>
          <a:xfrm>
            <a:off x="0" y="0"/>
            <a:ext cx="7315200" cy="10702800"/>
          </a:xfrm>
          <a:prstGeom prst="rect">
            <a:avLst/>
          </a:prstGeom>
          <a:solidFill>
            <a:srgbClr val="9DB2C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9"/>
          <p:cNvSpPr txBox="1"/>
          <p:nvPr/>
        </p:nvSpPr>
        <p:spPr>
          <a:xfrm>
            <a:off x="228600" y="2779125"/>
            <a:ext cx="6934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600">
                <a:solidFill>
                  <a:srgbClr val="FFFFFF"/>
                </a:solidFill>
                <a:latin typeface="Roboto"/>
                <a:ea typeface="Roboto"/>
                <a:cs typeface="Roboto"/>
                <a:sym typeface="Roboto"/>
              </a:rPr>
              <a:t>Rhomboidity in b</a:t>
            </a:r>
            <a:r>
              <a:rPr b="1" lang="en-GB" sz="3600">
                <a:solidFill>
                  <a:srgbClr val="FFFFFF"/>
                </a:solidFill>
                <a:latin typeface="Roboto"/>
                <a:ea typeface="Roboto"/>
                <a:cs typeface="Roboto"/>
                <a:sym typeface="Roboto"/>
              </a:rPr>
              <a:t>illet casting.</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p:nvPr/>
        </p:nvSpPr>
        <p:spPr>
          <a:xfrm rot="-5400000">
            <a:off x="3628953" y="-3066601"/>
            <a:ext cx="207600" cy="6340800"/>
          </a:xfrm>
          <a:prstGeom prst="rect">
            <a:avLst/>
          </a:prstGeom>
          <a:solidFill>
            <a:srgbClr val="9DB2C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0"/>
          <p:cNvSpPr txBox="1"/>
          <p:nvPr/>
        </p:nvSpPr>
        <p:spPr>
          <a:xfrm>
            <a:off x="302850" y="2779125"/>
            <a:ext cx="68598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800">
              <a:solidFill>
                <a:srgbClr val="666666"/>
              </a:solidFill>
              <a:latin typeface="Roboto"/>
              <a:ea typeface="Roboto"/>
              <a:cs typeface="Roboto"/>
              <a:sym typeface="Roboto"/>
            </a:endParaRPr>
          </a:p>
          <a:p>
            <a:pPr indent="0" lvl="0" marL="0" rtl="0" algn="l">
              <a:spcBef>
                <a:spcPts val="0"/>
              </a:spcBef>
              <a:spcAft>
                <a:spcPts val="0"/>
              </a:spcAft>
              <a:buNone/>
            </a:pPr>
            <a:r>
              <a:t/>
            </a:r>
            <a:endParaRPr sz="1800">
              <a:solidFill>
                <a:srgbClr val="434343"/>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05" name="Google Shape;105;p20"/>
          <p:cNvSpPr txBox="1"/>
          <p:nvPr/>
        </p:nvSpPr>
        <p:spPr>
          <a:xfrm>
            <a:off x="228600" y="567500"/>
            <a:ext cx="6934200" cy="978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GB" sz="1800">
                <a:latin typeface="Roboto"/>
                <a:ea typeface="Roboto"/>
                <a:cs typeface="Roboto"/>
                <a:sym typeface="Roboto"/>
              </a:rPr>
              <a:t>Rhomboidity in Billets</a:t>
            </a:r>
            <a:endParaRPr sz="1800">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t/>
            </a:r>
            <a:endParaRPr sz="1800">
              <a:latin typeface="Roboto"/>
              <a:ea typeface="Roboto"/>
              <a:cs typeface="Roboto"/>
              <a:sym typeface="Roboto"/>
            </a:endParaRPr>
          </a:p>
          <a:p>
            <a:pPr indent="457200" lvl="0" marL="0" rtl="0" algn="just">
              <a:spcBef>
                <a:spcPts val="0"/>
              </a:spcBef>
              <a:spcAft>
                <a:spcPts val="0"/>
              </a:spcAft>
              <a:buClr>
                <a:schemeClr val="dk1"/>
              </a:buClr>
              <a:buSzPts val="1100"/>
              <a:buFont typeface="Arial"/>
              <a:buNone/>
            </a:pPr>
            <a:r>
              <a:rPr lang="en-GB">
                <a:latin typeface="Roboto"/>
                <a:ea typeface="Roboto"/>
                <a:cs typeface="Roboto"/>
                <a:sym typeface="Roboto"/>
              </a:rPr>
              <a:t>Billet rhomboidity (or off-squareness) which is defined as the difference between the lengths of the two diagonals, has been a major quality problem since the inception of continuous casting. The absolute value of the difference is a measure of severity of rhomboidity while sign (positive or negative) associated with the measured value is indicative of the orientation of rhomboidity. It is also common for the magnitude and orientation of rhomboidity to change with time in the heat and sometimes “twisting” of billets on cooling bed is observed. With respect to severity of problem many mills consider a difference in diagonals of greater than ~8 mm unacceptable because the rhomboid billet causes processing difficulties in the reheat furnace and subsequent hot rolling operations. Furthermore, billets with excessively large rhomboidity can crack along the diagonal or the corners.</a:t>
            </a:r>
            <a:endParaRPr>
              <a:latin typeface="Roboto"/>
              <a:ea typeface="Roboto"/>
              <a:cs typeface="Roboto"/>
              <a:sym typeface="Roboto"/>
            </a:endParaRPr>
          </a:p>
          <a:p>
            <a:pPr indent="457200" lvl="0" marL="0" rtl="0" algn="just">
              <a:spcBef>
                <a:spcPts val="0"/>
              </a:spcBef>
              <a:spcAft>
                <a:spcPts val="0"/>
              </a:spcAft>
              <a:buClr>
                <a:schemeClr val="dk1"/>
              </a:buClr>
              <a:buSzPts val="1100"/>
              <a:buFont typeface="Arial"/>
              <a:buNone/>
            </a:pPr>
            <a:r>
              <a:rPr lang="en-GB">
                <a:latin typeface="Roboto"/>
                <a:ea typeface="Roboto"/>
                <a:cs typeface="Roboto"/>
                <a:sym typeface="Roboto"/>
              </a:rPr>
              <a:t>A large rhomboidity obviously suggests lack of control and the presence of non-uniform cooling conditions in the mould and/or sprays. In the mould, heat transfer is related to thermomechanical behaviour of the mould and the nature of mould-strand interaction. The behaviour of meniscus which is affected by metal level fluctuation is another critical variable that can influence heat transfer and progress of solidification, leading to non-uniform shell thickness and oscillation marks of variable depth. Thus rhomboidity is affected by a number of mould designs, operating variables and process upsets. </a:t>
            </a:r>
            <a:endParaRPr>
              <a:latin typeface="Roboto"/>
              <a:ea typeface="Roboto"/>
              <a:cs typeface="Roboto"/>
              <a:sym typeface="Roboto"/>
            </a:endParaRPr>
          </a:p>
          <a:p>
            <a:pPr indent="457200" lvl="0" marL="0" rtl="0" algn="just">
              <a:spcBef>
                <a:spcPts val="0"/>
              </a:spcBef>
              <a:spcAft>
                <a:spcPts val="0"/>
              </a:spcAft>
              <a:buClr>
                <a:schemeClr val="dk1"/>
              </a:buClr>
              <a:buSzPts val="1100"/>
              <a:buFont typeface="Arial"/>
              <a:buNone/>
            </a:pPr>
            <a:r>
              <a:rPr lang="en-GB">
                <a:latin typeface="Roboto"/>
                <a:ea typeface="Roboto"/>
                <a:cs typeface="Roboto"/>
                <a:sym typeface="Roboto"/>
              </a:rPr>
              <a:t>The information presented in literature provides useful insights on generation of rhomboidity. For example, the effect of steel carbon content on the severity of rhomboidity is quite important; it was reported that steel grades with carbon content in the ~0.17 to 0.45 percent range are more sensitive to the problem than others. Another important parameter is the mould taper at the meniscus level. The </a:t>
            </a:r>
            <a:r>
              <a:rPr lang="en-GB">
                <a:latin typeface="Roboto"/>
                <a:ea typeface="Roboto"/>
                <a:cs typeface="Roboto"/>
                <a:sym typeface="Roboto"/>
              </a:rPr>
              <a:t>parabolically</a:t>
            </a:r>
            <a:r>
              <a:rPr lang="en-GB">
                <a:latin typeface="Roboto"/>
                <a:ea typeface="Roboto"/>
                <a:cs typeface="Roboto"/>
                <a:sym typeface="Roboto"/>
              </a:rPr>
              <a:t> and double tapered moulds generally have steeper taper (in excess of ~2.0%/m) in the meniscus region and low heat transfer while single tapered moulds have shallow tapers (~0.8%/m) and high heat transfer. Even flow of lubricating oil plays a role in rhomboidity generation.</a:t>
            </a:r>
            <a:endParaRPr>
              <a:latin typeface="Roboto"/>
              <a:ea typeface="Roboto"/>
              <a:cs typeface="Roboto"/>
              <a:sym typeface="Roboto"/>
            </a:endParaRPr>
          </a:p>
          <a:p>
            <a:pPr indent="0" lvl="0" marL="0" rtl="0" algn="just">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just">
              <a:spcBef>
                <a:spcPts val="0"/>
              </a:spcBef>
              <a:spcAft>
                <a:spcPts val="0"/>
              </a:spcAft>
              <a:buClr>
                <a:schemeClr val="dk1"/>
              </a:buClr>
              <a:buSzPts val="1100"/>
              <a:buFont typeface="Arial"/>
              <a:buNone/>
            </a:pPr>
            <a:r>
              <a:rPr lang="en-GB">
                <a:latin typeface="Roboto"/>
                <a:ea typeface="Roboto"/>
                <a:cs typeface="Roboto"/>
                <a:sym typeface="Roboto"/>
              </a:rPr>
              <a:t>In earlier studies on rhomboidity in billets, asynchronous boiling in the cooling water channel was identified as an important contributor. The region of the mould that is most affected by boiling is the area close to meniscus. It was shown mathematically that operating with low water velocity results in intermittent, asynchronous boiling on the four cold faces. When boiling occurs, the cold face temperature of the mould strongly influences the instantaneous rate of heat removal by cooling water such that the mould wall temperature on a given face can fluctuate out of control. When the water velocity is reduced, boiling on the four cold faces becomes more vigorous and less intermittent such that the cooling around the billet periphery becomes more uniform.</a:t>
            </a:r>
            <a:endParaRPr>
              <a:latin typeface="Roboto"/>
              <a:ea typeface="Roboto"/>
              <a:cs typeface="Roboto"/>
              <a:sym typeface="Roboto"/>
            </a:endParaRPr>
          </a:p>
          <a:p>
            <a:pPr indent="0" lvl="0" marL="0" rtl="0" algn="just">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just">
              <a:spcBef>
                <a:spcPts val="0"/>
              </a:spcBef>
              <a:spcAft>
                <a:spcPts val="0"/>
              </a:spcAft>
              <a:buClr>
                <a:schemeClr val="dk1"/>
              </a:buClr>
              <a:buSzPts val="1100"/>
              <a:buFont typeface="Arial"/>
              <a:buNone/>
            </a:pPr>
            <a:r>
              <a:rPr lang="en-GB">
                <a:latin typeface="Roboto"/>
                <a:ea typeface="Roboto"/>
                <a:cs typeface="Roboto"/>
                <a:sym typeface="Roboto"/>
              </a:rPr>
              <a:t>Another mechanism proposed to explain generation of rhomboidity based on oscillation mark formation and non-uniform heat transfer in mould and the sprays.</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p:nvPr/>
        </p:nvSpPr>
        <p:spPr>
          <a:xfrm rot="-5400000">
            <a:off x="3628953" y="-3066601"/>
            <a:ext cx="207600" cy="6340800"/>
          </a:xfrm>
          <a:prstGeom prst="rect">
            <a:avLst/>
          </a:prstGeom>
          <a:solidFill>
            <a:srgbClr val="9DB2C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1"/>
          <p:cNvSpPr txBox="1"/>
          <p:nvPr/>
        </p:nvSpPr>
        <p:spPr>
          <a:xfrm>
            <a:off x="302850" y="2779125"/>
            <a:ext cx="68598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800">
              <a:solidFill>
                <a:srgbClr val="666666"/>
              </a:solidFill>
              <a:latin typeface="Roboto"/>
              <a:ea typeface="Roboto"/>
              <a:cs typeface="Roboto"/>
              <a:sym typeface="Roboto"/>
            </a:endParaRPr>
          </a:p>
          <a:p>
            <a:pPr indent="0" lvl="0" marL="0" rtl="0" algn="l">
              <a:spcBef>
                <a:spcPts val="0"/>
              </a:spcBef>
              <a:spcAft>
                <a:spcPts val="0"/>
              </a:spcAft>
              <a:buNone/>
            </a:pPr>
            <a:r>
              <a:t/>
            </a:r>
            <a:endParaRPr sz="1800">
              <a:solidFill>
                <a:srgbClr val="434343"/>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12" name="Google Shape;112;p21"/>
          <p:cNvSpPr txBox="1"/>
          <p:nvPr/>
        </p:nvSpPr>
        <p:spPr>
          <a:xfrm>
            <a:off x="228600" y="544375"/>
            <a:ext cx="6933900" cy="535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a:latin typeface="Roboto"/>
                <a:ea typeface="Roboto"/>
                <a:cs typeface="Roboto"/>
                <a:sym typeface="Roboto"/>
              </a:rPr>
              <a:t>The problem begins with the formation of deep and non-uniform oscillation marks around the billet periphery. In the vicinity of a deep oscillation mark, the rate of heat removal is low due to mould-strand gap. On the other hand, regions of the billets having shallow oscillation marks experience higher rates of heat extraction. Thus, the presence of non-uniform oscillation marks on the billet surface gives rise to markedly difference in heat extraction leading to non-uniform solid shell. Thus, the billet exiting mould, although reasonably square, has non-uniform solid shell, as shown in Figure 2.12 which is a schematic representation of this concept. In the sprays, the colder portions of the strand, having thicker solid shell, tend to cool faster than the hotter regions because of the effect of unstable boiling; the result is non-uniform shrinkage of the billet and rhomboidity. During casting process following are observed: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GB">
                <a:latin typeface="Roboto"/>
                <a:ea typeface="Roboto"/>
                <a:cs typeface="Roboto"/>
                <a:sym typeface="Roboto"/>
              </a:rPr>
              <a:t>The obtuse-angle corners of rhomboid billet have been found to have deepest oscillation marks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GB">
                <a:latin typeface="Roboto"/>
                <a:ea typeface="Roboto"/>
                <a:cs typeface="Roboto"/>
                <a:sym typeface="Roboto"/>
              </a:rPr>
              <a:t>The billets emerging from the mould, when observed through peep-hole, showed that, of the two corners in view, one was cold (dark) and the other was hot (bright). Subsequent inspection of billets on cooling bed indicated that acute-angle corners in billet correspond to the colder corners whereas the hot corners formed the obtuse angle of the billet.</a:t>
            </a:r>
            <a:endParaRPr>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just">
              <a:spcBef>
                <a:spcPts val="0"/>
              </a:spcBef>
              <a:spcAft>
                <a:spcPts val="0"/>
              </a:spcAft>
              <a:buClr>
                <a:schemeClr val="dk1"/>
              </a:buClr>
              <a:buSzPts val="1100"/>
              <a:buFont typeface="Arial"/>
              <a:buNone/>
            </a:pPr>
            <a:r>
              <a:rPr lang="en-GB">
                <a:latin typeface="Roboto"/>
                <a:ea typeface="Roboto"/>
                <a:cs typeface="Roboto"/>
                <a:sym typeface="Roboto"/>
              </a:rPr>
              <a:t>Occasionally, billets on the cooling bed are found to be twisted. This indicates that magnitude and orientation of rhomboidity varies along the length of the billet and this suggests that the event generating rhomboidity changes with time. It is possible that the root cause may lay in the mould such metal level fluctuation.</a:t>
            </a:r>
            <a:endParaRPr>
              <a:latin typeface="Roboto"/>
              <a:ea typeface="Roboto"/>
              <a:cs typeface="Roboto"/>
              <a:sym typeface="Roboto"/>
            </a:endParaRPr>
          </a:p>
        </p:txBody>
      </p:sp>
      <p:pic>
        <p:nvPicPr>
          <p:cNvPr id="113" name="Google Shape;113;p21"/>
          <p:cNvPicPr preferRelativeResize="0"/>
          <p:nvPr/>
        </p:nvPicPr>
        <p:blipFill>
          <a:blip r:embed="rId3">
            <a:alphaModFix/>
          </a:blip>
          <a:stretch>
            <a:fillRect/>
          </a:stretch>
        </p:blipFill>
        <p:spPr>
          <a:xfrm>
            <a:off x="771525" y="6048100"/>
            <a:ext cx="5772150" cy="2924175"/>
          </a:xfrm>
          <a:prstGeom prst="rect">
            <a:avLst/>
          </a:prstGeom>
          <a:noFill/>
          <a:ln>
            <a:noFill/>
          </a:ln>
        </p:spPr>
      </p:pic>
      <p:sp>
        <p:nvSpPr>
          <p:cNvPr id="114" name="Google Shape;114;p21"/>
          <p:cNvSpPr txBox="1"/>
          <p:nvPr/>
        </p:nvSpPr>
        <p:spPr>
          <a:xfrm>
            <a:off x="455250" y="8972275"/>
            <a:ext cx="66864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Another interesting aspect of rhomboidity is the effect of mould taper and steel grade (carbon content) on its severity as shown in Figure. With respect to the severity of rhomboidity, the graph indicates that </a:t>
            </a:r>
            <a:r>
              <a:rPr lang="en-GB">
                <a:latin typeface="Roboto"/>
                <a:ea typeface="Roboto"/>
                <a:cs typeface="Roboto"/>
                <a:sym typeface="Roboto"/>
              </a:rPr>
              <a:t>parabolically</a:t>
            </a:r>
            <a:r>
              <a:rPr lang="en-GB">
                <a:latin typeface="Roboto"/>
                <a:ea typeface="Roboto"/>
                <a:cs typeface="Roboto"/>
                <a:sym typeface="Roboto"/>
              </a:rPr>
              <a:t> tapered moulds are most effective followed by double tapered moulds while single tapered moulds are the wors.  Furthermore, steel grades with carbon content in the range ~0.17 to ~0.45% are worse than other grades.</a:t>
            </a:r>
            <a:r>
              <a:rPr lang="en-GB"/>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