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D555166-5DBD-416B-AAC7-0360BA131370}"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3264073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555166-5DBD-416B-AAC7-0360BA131370}"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302232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555166-5DBD-416B-AAC7-0360BA131370}"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623246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555166-5DBD-416B-AAC7-0360BA131370}"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365822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555166-5DBD-416B-AAC7-0360BA131370}"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83103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555166-5DBD-416B-AAC7-0360BA131370}"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474751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555166-5DBD-416B-AAC7-0360BA131370}" type="datetimeFigureOut">
              <a:rPr lang="en-US" smtClean="0"/>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395278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555166-5DBD-416B-AAC7-0360BA131370}" type="datetimeFigureOut">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1606427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555166-5DBD-416B-AAC7-0360BA131370}" type="datetimeFigureOut">
              <a:rPr lang="en-US" smtClean="0"/>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1405994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555166-5DBD-416B-AAC7-0360BA131370}"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359568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555166-5DBD-416B-AAC7-0360BA131370}"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B1CF0-DA67-4B17-9956-9BE2C3E41A0B}" type="slidenum">
              <a:rPr lang="en-US" smtClean="0"/>
              <a:t>‹#›</a:t>
            </a:fld>
            <a:endParaRPr lang="en-US"/>
          </a:p>
        </p:txBody>
      </p:sp>
    </p:spTree>
    <p:extLst>
      <p:ext uri="{BB962C8B-B14F-4D97-AF65-F5344CB8AC3E}">
        <p14:creationId xmlns:p14="http://schemas.microsoft.com/office/powerpoint/2010/main" val="2212478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555166-5DBD-416B-AAC7-0360BA131370}" type="datetimeFigureOut">
              <a:rPr lang="en-US" smtClean="0"/>
              <a:t>11/22/2023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B1CF0-DA67-4B17-9956-9BE2C3E41A0B}" type="slidenum">
              <a:rPr lang="en-US" smtClean="0"/>
              <a:t>‹#›</a:t>
            </a:fld>
            <a:endParaRPr lang="en-US"/>
          </a:p>
        </p:txBody>
      </p:sp>
    </p:spTree>
    <p:extLst>
      <p:ext uri="{BB962C8B-B14F-4D97-AF65-F5344CB8AC3E}">
        <p14:creationId xmlns:p14="http://schemas.microsoft.com/office/powerpoint/2010/main" val="3345054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5876" y="1391058"/>
            <a:ext cx="9144000" cy="682686"/>
          </a:xfrm>
        </p:spPr>
        <p:txBody>
          <a:bodyPr>
            <a:noAutofit/>
          </a:bodyPr>
          <a:lstStyle/>
          <a:p>
            <a:pPr>
              <a:lnSpc>
                <a:spcPct val="100000"/>
              </a:lnSpc>
            </a:pPr>
            <a:r>
              <a:rPr lang="en-US" sz="3200" dirty="0">
                <a:latin typeface="Bookman Old Style" panose="02050604050505020204" pitchFamily="18" charset="0"/>
              </a:rPr>
              <a:t>Government College of Engineering, </a:t>
            </a:r>
            <a:r>
              <a:rPr lang="en-US" sz="3200" dirty="0" err="1">
                <a:latin typeface="Bookman Old Style" panose="02050604050505020204" pitchFamily="18" charset="0"/>
              </a:rPr>
              <a:t>Karad</a:t>
            </a:r>
            <a:r>
              <a:rPr lang="en-US" sz="3200" dirty="0">
                <a:latin typeface="Bookman Old Style" panose="02050604050505020204" pitchFamily="18" charset="0"/>
              </a:rPr>
              <a:t/>
            </a:r>
            <a:br>
              <a:rPr lang="en-US" sz="3200" dirty="0">
                <a:latin typeface="Bookman Old Style" panose="02050604050505020204" pitchFamily="18" charset="0"/>
              </a:rPr>
            </a:br>
            <a:r>
              <a:rPr lang="en-US" sz="2000" dirty="0">
                <a:latin typeface="Bookman Old Style" panose="02050604050505020204" pitchFamily="18" charset="0"/>
              </a:rPr>
              <a:t>(An Autonomous Institute of Government of Maharashtra)</a:t>
            </a:r>
            <a:r>
              <a:rPr lang="mr-IN" sz="2000" dirty="0">
                <a:latin typeface="Bookman Old Style" panose="02050604050505020204" pitchFamily="18" charset="0"/>
              </a:rPr>
              <a:t/>
            </a:r>
            <a:br>
              <a:rPr lang="mr-IN" sz="2000" dirty="0">
                <a:latin typeface="Bookman Old Style" panose="02050604050505020204" pitchFamily="18" charset="0"/>
              </a:rPr>
            </a:br>
            <a:r>
              <a:rPr lang="mr-IN" sz="2000" dirty="0">
                <a:latin typeface="Bookman Old Style" panose="02050604050505020204" pitchFamily="18" charset="0"/>
              </a:rPr>
              <a:t/>
            </a:r>
            <a:br>
              <a:rPr lang="mr-IN" sz="2000" dirty="0">
                <a:latin typeface="Bookman Old Style" panose="02050604050505020204" pitchFamily="18" charset="0"/>
              </a:rPr>
            </a:br>
            <a:r>
              <a:rPr lang="mr-IN" sz="2000" b="1" dirty="0">
                <a:latin typeface="Bookman Old Style" panose="02050604050505020204" pitchFamily="18" charset="0"/>
              </a:rPr>
              <a:t>Department of Information Technology</a:t>
            </a:r>
            <a:r>
              <a:rPr lang="en-US" sz="2000" dirty="0">
                <a:latin typeface="Bookman Old Style" panose="02050604050505020204" pitchFamily="18" charset="0"/>
              </a:rPr>
              <a:t/>
            </a:r>
            <a:br>
              <a:rPr lang="en-US" sz="2000" dirty="0">
                <a:latin typeface="Bookman Old Style" panose="02050604050505020204" pitchFamily="18" charset="0"/>
              </a:rPr>
            </a:br>
            <a:endParaRPr lang="en-US" sz="3600" dirty="0">
              <a:latin typeface="Bookman Old Style" panose="02050604050505020204" pitchFamily="18" charset="0"/>
            </a:endParaRPr>
          </a:p>
        </p:txBody>
      </p:sp>
      <p:sp>
        <p:nvSpPr>
          <p:cNvPr id="3" name="Subtitle 2"/>
          <p:cNvSpPr>
            <a:spLocks noGrp="1"/>
          </p:cNvSpPr>
          <p:nvPr>
            <p:ph type="subTitle" idx="1"/>
          </p:nvPr>
        </p:nvSpPr>
        <p:spPr>
          <a:xfrm>
            <a:off x="285008" y="1716088"/>
            <a:ext cx="11459688" cy="4518457"/>
          </a:xfrm>
        </p:spPr>
        <p:txBody>
          <a:bodyPr>
            <a:normAutofit/>
          </a:bodyPr>
          <a:lstStyle/>
          <a:p>
            <a:pPr>
              <a:lnSpc>
                <a:spcPct val="150000"/>
              </a:lnSpc>
            </a:pPr>
            <a:r>
              <a:rPr lang="en-US" dirty="0">
                <a:latin typeface="Bookman Old Style" panose="02050604050505020204" pitchFamily="18" charset="0"/>
              </a:rPr>
              <a:t>Third</a:t>
            </a:r>
            <a:r>
              <a:rPr lang="mr-IN" dirty="0">
                <a:latin typeface="Bookman Old Style" panose="02050604050505020204" pitchFamily="18" charset="0"/>
              </a:rPr>
              <a:t> Year B.Tech. [</a:t>
            </a:r>
            <a:r>
              <a:rPr lang="en-US" dirty="0">
                <a:latin typeface="Bookman Old Style" panose="02050604050505020204" pitchFamily="18" charset="0"/>
              </a:rPr>
              <a:t>Winter</a:t>
            </a:r>
            <a:r>
              <a:rPr lang="mr-IN" dirty="0">
                <a:latin typeface="Bookman Old Style" panose="02050604050505020204" pitchFamily="18" charset="0"/>
              </a:rPr>
              <a:t>-202</a:t>
            </a:r>
            <a:r>
              <a:rPr lang="en-US" dirty="0">
                <a:latin typeface="Bookman Old Style" panose="02050604050505020204" pitchFamily="18" charset="0"/>
              </a:rPr>
              <a:t>3</a:t>
            </a:r>
            <a:r>
              <a:rPr lang="mr-IN" dirty="0">
                <a:latin typeface="Bookman Old Style" panose="02050604050505020204" pitchFamily="18" charset="0"/>
              </a:rPr>
              <a:t>]</a:t>
            </a:r>
          </a:p>
          <a:p>
            <a:pPr>
              <a:lnSpc>
                <a:spcPct val="150000"/>
              </a:lnSpc>
            </a:pPr>
            <a:r>
              <a:rPr lang="en-US" b="1" u="sng" dirty="0">
                <a:latin typeface="Bookman Old Style" panose="02050604050505020204" pitchFamily="18" charset="0"/>
              </a:rPr>
              <a:t>Mini Project</a:t>
            </a:r>
          </a:p>
          <a:p>
            <a:pPr>
              <a:lnSpc>
                <a:spcPct val="150000"/>
              </a:lnSpc>
            </a:pPr>
            <a:r>
              <a:rPr lang="mr-IN" sz="3200" b="1" dirty="0">
                <a:latin typeface="Bookman Old Style" panose="02050604050505020204" pitchFamily="18" charset="0"/>
              </a:rPr>
              <a:t> REVIEW – I</a:t>
            </a:r>
          </a:p>
          <a:p>
            <a:pPr algn="l"/>
            <a:r>
              <a:rPr lang="mr-IN" sz="2000" b="1" dirty="0">
                <a:latin typeface="Bookman Old Style" panose="02050604050505020204" pitchFamily="18" charset="0"/>
              </a:rPr>
              <a:t>Title</a:t>
            </a:r>
            <a:r>
              <a:rPr lang="en-US" sz="2000" b="1" dirty="0">
                <a:latin typeface="Bookman Old Style" panose="02050604050505020204" pitchFamily="18" charset="0"/>
              </a:rPr>
              <a:t>:</a:t>
            </a:r>
            <a:r>
              <a:rPr lang="en-US" sz="2000" b="1" dirty="0" err="1">
                <a:effectLst/>
                <a:latin typeface="Mangal" panose="02040503050203030202" pitchFamily="18" charset="0"/>
                <a:ea typeface="Calibri" panose="020F0502020204030204" pitchFamily="34" charset="0"/>
                <a:cs typeface="Mangal" panose="02040503050203030202" pitchFamily="18" charset="0"/>
              </a:rPr>
              <a:t>QuickBuy</a:t>
            </a:r>
            <a:r>
              <a:rPr lang="en-US" sz="2000" b="1" dirty="0">
                <a:effectLst/>
                <a:latin typeface="Mangal" panose="02040503050203030202" pitchFamily="18" charset="0"/>
                <a:ea typeface="Calibri" panose="020F0502020204030204" pitchFamily="34" charset="0"/>
                <a:cs typeface="Mangal" panose="02040503050203030202" pitchFamily="18" charset="0"/>
              </a:rPr>
              <a:t>: General Purpose E-Commerce Application</a:t>
            </a:r>
            <a:endParaRPr lang="mr-IN" sz="2000" b="1" dirty="0">
              <a:latin typeface="Mangal" panose="02040503050203030202" pitchFamily="18" charset="0"/>
              <a:cs typeface="Mangal" panose="02040503050203030202" pitchFamily="18" charset="0"/>
            </a:endParaRPr>
          </a:p>
          <a:p>
            <a:pPr algn="l"/>
            <a:endParaRPr lang="mr-IN" sz="1800" b="1" dirty="0">
              <a:latin typeface="Bookman Old Style" panose="02050604050505020204" pitchFamily="18" charset="0"/>
            </a:endParaRPr>
          </a:p>
          <a:p>
            <a:pPr algn="l"/>
            <a:endParaRPr lang="mr-IN" sz="1900" b="1" dirty="0">
              <a:latin typeface="Bookman Old Style" panose="02050604050505020204" pitchFamily="18" charset="0"/>
            </a:endParaRPr>
          </a:p>
          <a:p>
            <a:pPr marL="457200" indent="-457200" algn="l">
              <a:buAutoNum type="arabicPeriod"/>
            </a:pPr>
            <a:endParaRPr lang="en-US" sz="1900" b="1" dirty="0">
              <a:latin typeface="Bookman Old Style" panose="020506040505050202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75013" y="126764"/>
            <a:ext cx="1282906" cy="1216241"/>
          </a:xfrm>
          <a:prstGeom prst="rect">
            <a:avLst/>
          </a:prstGeom>
          <a:noFill/>
          <a:ln>
            <a:noFill/>
          </a:ln>
        </p:spPr>
      </p:pic>
      <p:graphicFrame>
        <p:nvGraphicFramePr>
          <p:cNvPr id="6" name="Table 5"/>
          <p:cNvGraphicFramePr>
            <a:graphicFrameLocks noGrp="1"/>
          </p:cNvGraphicFramePr>
          <p:nvPr>
            <p:extLst>
              <p:ext uri="{D42A27DB-BD31-4B8C-83A1-F6EECF244321}">
                <p14:modId xmlns:p14="http://schemas.microsoft.com/office/powerpoint/2010/main" val="863922910"/>
              </p:ext>
            </p:extLst>
          </p:nvPr>
        </p:nvGraphicFramePr>
        <p:xfrm>
          <a:off x="475013" y="4560014"/>
          <a:ext cx="10984674" cy="2103120"/>
        </p:xfrm>
        <a:graphic>
          <a:graphicData uri="http://schemas.openxmlformats.org/drawingml/2006/table">
            <a:tbl>
              <a:tblPr firstRow="1" bandRow="1">
                <a:tableStyleId>{5C22544A-7EE6-4342-B048-85BDC9FD1C3A}</a:tableStyleId>
              </a:tblPr>
              <a:tblGrid>
                <a:gridCol w="3195696">
                  <a:extLst>
                    <a:ext uri="{9D8B030D-6E8A-4147-A177-3AD203B41FA5}">
                      <a16:colId xmlns:a16="http://schemas.microsoft.com/office/drawing/2014/main" xmlns="" val="20000"/>
                    </a:ext>
                  </a:extLst>
                </a:gridCol>
                <a:gridCol w="2137663">
                  <a:extLst>
                    <a:ext uri="{9D8B030D-6E8A-4147-A177-3AD203B41FA5}">
                      <a16:colId xmlns:a16="http://schemas.microsoft.com/office/drawing/2014/main" xmlns="" val="20001"/>
                    </a:ext>
                  </a:extLst>
                </a:gridCol>
                <a:gridCol w="5651315">
                  <a:extLst>
                    <a:ext uri="{9D8B030D-6E8A-4147-A177-3AD203B41FA5}">
                      <a16:colId xmlns:a16="http://schemas.microsoft.com/office/drawing/2014/main" xmlns="" val="20002"/>
                    </a:ext>
                  </a:extLst>
                </a:gridCol>
              </a:tblGrid>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mr-IN" sz="1800" b="1" dirty="0">
                          <a:latin typeface="Bookman Old Style" panose="02050604050505020204" pitchFamily="18" charset="0"/>
                        </a:rPr>
                        <a:t>Name of Guide: </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mr-IN" sz="1800" b="1" dirty="0">
                          <a:latin typeface="Bookman Old Style" panose="02050604050505020204" pitchFamily="18" charset="0"/>
                        </a:rPr>
                        <a:t>Group No:</a:t>
                      </a:r>
                    </a:p>
                    <a:p>
                      <a:pPr algn="ct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mr-IN" sz="1800" b="1" dirty="0">
                          <a:latin typeface="Bookman Old Style" panose="02050604050505020204" pitchFamily="18" charset="0"/>
                        </a:rPr>
                        <a:t>Group Members:</a:t>
                      </a:r>
                    </a:p>
                    <a:p>
                      <a:pPr algn="ctr"/>
                      <a:endParaRPr lang="en-US"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Prof. A. B. Chaudhari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Assistant Professor, Dept. of IT GCE </a:t>
                      </a:r>
                      <a:r>
                        <a:rPr lang="en-US" sz="1800" kern="1200" dirty="0" err="1">
                          <a:solidFill>
                            <a:schemeClr val="dk1"/>
                          </a:solidFill>
                          <a:effectLst/>
                          <a:latin typeface="+mn-lt"/>
                          <a:ea typeface="+mn-ea"/>
                          <a:cs typeface="+mn-cs"/>
                        </a:rPr>
                        <a:t>Karad</a:t>
                      </a:r>
                      <a:r>
                        <a:rPr lang="en-US" sz="1800" kern="1200" dirty="0">
                          <a:solidFill>
                            <a:schemeClr val="dk1"/>
                          </a:solidFill>
                          <a:effectLst/>
                          <a:latin typeface="+mn-lt"/>
                          <a:ea typeface="+mn-ea"/>
                          <a:cs typeface="+mn-cs"/>
                        </a:rPr>
                        <a:t>.</a:t>
                      </a:r>
                      <a:endParaRPr lang="en-IN" sz="180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mn-lt"/>
                        <a:ea typeface="+mn-ea"/>
                        <a:cs typeface="+mn-cs"/>
                      </a:endParaRPr>
                    </a:p>
                    <a:p>
                      <a:endParaRPr lang="en-US" dirty="0"/>
                    </a:p>
                  </a:txBody>
                  <a:tcPr/>
                </a:tc>
                <a:tc>
                  <a:txBody>
                    <a:bodyPr/>
                    <a:lstStyle/>
                    <a:p>
                      <a:r>
                        <a:rPr lang="en-US" dirty="0"/>
                        <a:t>10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Bookman Old Style" panose="02050604050505020204" pitchFamily="18" charset="0"/>
                        </a:rPr>
                        <a:t>Rohan </a:t>
                      </a:r>
                      <a:r>
                        <a:rPr lang="en-IN" sz="1800" dirty="0" err="1">
                          <a:latin typeface="Bookman Old Style" panose="02050604050505020204" pitchFamily="18" charset="0"/>
                        </a:rPr>
                        <a:t>Samadhan</a:t>
                      </a:r>
                      <a:r>
                        <a:rPr lang="en-IN" sz="1800" dirty="0">
                          <a:latin typeface="Bookman Old Style" panose="02050604050505020204" pitchFamily="18" charset="0"/>
                        </a:rPr>
                        <a:t> Mali</a:t>
                      </a:r>
                      <a:r>
                        <a:rPr lang="mr-IN" sz="1800" dirty="0">
                          <a:latin typeface="Bookman Old Style" panose="02050604050505020204" pitchFamily="18" charset="0"/>
                        </a:rPr>
                        <a:t> [</a:t>
                      </a:r>
                      <a:r>
                        <a:rPr lang="en-IN" sz="1800" dirty="0">
                          <a:latin typeface="Bookman Old Style" panose="02050604050505020204" pitchFamily="18" charset="0"/>
                        </a:rPr>
                        <a:t>22143279</a:t>
                      </a:r>
                      <a:r>
                        <a:rPr lang="mr-IN" sz="1800" dirty="0">
                          <a:latin typeface="Bookman Old Style" panose="02050604050505020204" pitchFamily="18" charset="0"/>
                        </a:rPr>
                        <a:t>]</a:t>
                      </a:r>
                      <a:endParaRPr lang="en-IN" sz="1800" dirty="0">
                        <a:latin typeface="Bookman Old Style" panose="020506040505050202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Bookman Old Style" panose="02050604050505020204" pitchFamily="18" charset="0"/>
                        </a:rPr>
                        <a:t>Neha Pradeep Pawar     </a:t>
                      </a:r>
                      <a:r>
                        <a:rPr lang="mr-IN" sz="1800" dirty="0">
                          <a:latin typeface="Bookman Old Style" panose="02050604050505020204" pitchFamily="18" charset="0"/>
                        </a:rPr>
                        <a:t>[</a:t>
                      </a:r>
                      <a:r>
                        <a:rPr lang="en-IN" sz="1800" dirty="0">
                          <a:latin typeface="Bookman Old Style" panose="02050604050505020204" pitchFamily="18" charset="0"/>
                        </a:rPr>
                        <a:t>21141108</a:t>
                      </a:r>
                      <a:r>
                        <a:rPr lang="mr-IN" sz="1800" dirty="0">
                          <a:latin typeface="Bookman Old Style" panose="02050604050505020204" pitchFamily="18" charset="0"/>
                        </a:rPr>
                        <a:t>]</a:t>
                      </a:r>
                      <a:endParaRPr lang="en-IN" sz="1800" dirty="0">
                        <a:latin typeface="Bookman Old Style" panose="02050604050505020204" pitchFamily="18" charset="0"/>
                      </a:endParaRPr>
                    </a:p>
                    <a:p>
                      <a:endParaRPr lang="mr-IN" sz="1800" dirty="0">
                        <a:latin typeface="Bookman Old Style" panose="02050604050505020204" pitchFamily="18" charset="0"/>
                      </a:endParaRPr>
                    </a:p>
                    <a:p>
                      <a:endParaRPr lang="mr-IN" sz="1800" dirty="0">
                        <a:latin typeface="Bookman Old Style" panose="02050604050505020204" pitchFamily="18" charset="0"/>
                      </a:endParaRPr>
                    </a:p>
                    <a:p>
                      <a:endParaRPr lang="en-US"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711203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9C83CD-1CBA-41B4-0223-DDF0AAB2B9E5}"/>
              </a:ext>
            </a:extLst>
          </p:cNvPr>
          <p:cNvSpPr>
            <a:spLocks noGrp="1"/>
          </p:cNvSpPr>
          <p:nvPr>
            <p:ph type="title"/>
          </p:nvPr>
        </p:nvSpPr>
        <p:spPr/>
        <p:txBody>
          <a:bodyPr>
            <a:normAutofit/>
          </a:bodyPr>
          <a:lstStyle/>
          <a:p>
            <a:pPr algn="ctr"/>
            <a:r>
              <a:rPr lang="en-IN" sz="3600" u="sng" dirty="0">
                <a:latin typeface="Mangal" panose="02040503050203030202" pitchFamily="18" charset="0"/>
                <a:cs typeface="Mangal" panose="02040503050203030202" pitchFamily="18" charset="0"/>
              </a:rPr>
              <a:t>Related Theory and Concepts</a:t>
            </a:r>
          </a:p>
        </p:txBody>
      </p:sp>
      <p:sp>
        <p:nvSpPr>
          <p:cNvPr id="3" name="Content Placeholder 2">
            <a:extLst>
              <a:ext uri="{FF2B5EF4-FFF2-40B4-BE49-F238E27FC236}">
                <a16:creationId xmlns:a16="http://schemas.microsoft.com/office/drawing/2014/main" xmlns="" id="{B51EB9CB-40E6-9B84-E545-5D42EB1E3CBC}"/>
              </a:ext>
            </a:extLst>
          </p:cNvPr>
          <p:cNvSpPr>
            <a:spLocks noGrp="1"/>
          </p:cNvSpPr>
          <p:nvPr>
            <p:ph idx="1"/>
          </p:nvPr>
        </p:nvSpPr>
        <p:spPr>
          <a:xfrm>
            <a:off x="838200" y="1443318"/>
            <a:ext cx="10515600" cy="4733645"/>
          </a:xfrm>
        </p:spPr>
        <p:txBody>
          <a:bodyPr>
            <a:normAutofit/>
          </a:bodyPr>
          <a:lstStyle/>
          <a:p>
            <a:r>
              <a:rPr lang="en-IN" sz="2000" dirty="0">
                <a:latin typeface="Mangal" panose="02040503050203030202" pitchFamily="18" charset="0"/>
                <a:cs typeface="Mangal" panose="02040503050203030202" pitchFamily="18" charset="0"/>
              </a:rPr>
              <a:t>Knowing more about the technology used in our mini project: </a:t>
            </a:r>
          </a:p>
          <a:p>
            <a:endParaRPr lang="en-IN" sz="2000" dirty="0">
              <a:latin typeface="Mangal" panose="02040503050203030202" pitchFamily="18" charset="0"/>
              <a:cs typeface="Mangal" panose="02040503050203030202" pitchFamily="18" charset="0"/>
            </a:endParaRPr>
          </a:p>
          <a:p>
            <a:r>
              <a:rPr lang="en-IN" sz="2000" dirty="0">
                <a:latin typeface="Mangal" panose="02040503050203030202" pitchFamily="18" charset="0"/>
                <a:cs typeface="Mangal" panose="02040503050203030202" pitchFamily="18" charset="0"/>
              </a:rPr>
              <a:t>What is MERN?</a:t>
            </a:r>
          </a:p>
          <a:p>
            <a:pPr marL="0" indent="0">
              <a:buNone/>
            </a:pPr>
            <a:r>
              <a:rPr lang="en-IN" sz="2000" dirty="0">
                <a:latin typeface="Mangal" panose="02040503050203030202" pitchFamily="18" charset="0"/>
                <a:cs typeface="Mangal" panose="02040503050203030202" pitchFamily="18" charset="0"/>
              </a:rPr>
              <a:t>	</a:t>
            </a:r>
            <a:r>
              <a:rPr lang="en-US" sz="2000" b="0" i="0" dirty="0">
                <a:effectLst/>
                <a:latin typeface="Mangal" panose="02040503050203030202" pitchFamily="18" charset="0"/>
                <a:cs typeface="Mangal" panose="02040503050203030202" pitchFamily="18" charset="0"/>
              </a:rPr>
              <a:t> </a:t>
            </a:r>
            <a:r>
              <a:rPr lang="en-US" sz="2000" b="1" i="0" dirty="0">
                <a:effectLst/>
                <a:latin typeface="Mangal" panose="02040503050203030202" pitchFamily="18" charset="0"/>
                <a:cs typeface="Mangal" panose="02040503050203030202" pitchFamily="18" charset="0"/>
              </a:rPr>
              <a:t>MERN</a:t>
            </a:r>
            <a:r>
              <a:rPr lang="en-US" sz="2000" b="0" i="0" dirty="0">
                <a:effectLst/>
                <a:latin typeface="Mangal" panose="02040503050203030202" pitchFamily="18" charset="0"/>
                <a:cs typeface="Mangal" panose="02040503050203030202" pitchFamily="18" charset="0"/>
              </a:rPr>
              <a:t> is an acronym that represents a popular technology stack for building web applications. The MERN stack is popular for building full-stack web applications, where the same programming language, JavaScript, is used both on the server-side and the client-side. This allows for greater efficiency and consistency in development. The combination of </a:t>
            </a:r>
            <a:r>
              <a:rPr lang="en-US" sz="2000" b="1" i="0" dirty="0">
                <a:effectLst/>
                <a:latin typeface="Mangal" panose="02040503050203030202" pitchFamily="18" charset="0"/>
                <a:cs typeface="Mangal" panose="02040503050203030202" pitchFamily="18" charset="0"/>
              </a:rPr>
              <a:t>MongoDB, Express.js, React, and Node.js </a:t>
            </a:r>
            <a:r>
              <a:rPr lang="en-US" sz="2000" b="0" i="0" dirty="0">
                <a:effectLst/>
                <a:latin typeface="Mangal" panose="02040503050203030202" pitchFamily="18" charset="0"/>
                <a:cs typeface="Mangal" panose="02040503050203030202" pitchFamily="18" charset="0"/>
              </a:rPr>
              <a:t>provides a powerful and versatile environment for creating modern web applications.</a:t>
            </a:r>
          </a:p>
          <a:p>
            <a:pPr marL="0" indent="0">
              <a:buNone/>
            </a:pPr>
            <a:r>
              <a:rPr lang="en-US" sz="2000" dirty="0">
                <a:latin typeface="Mangal" panose="02040503050203030202" pitchFamily="18" charset="0"/>
                <a:cs typeface="Mangal" panose="02040503050203030202" pitchFamily="18" charset="0"/>
              </a:rPr>
              <a:t>Let’s know more about the mentioned technology,</a:t>
            </a:r>
          </a:p>
          <a:p>
            <a:pPr marL="0" indent="0">
              <a:buNone/>
            </a:pPr>
            <a:r>
              <a:rPr lang="en-US" sz="2000" b="0" i="0" dirty="0">
                <a:effectLst/>
                <a:latin typeface="Mangal" panose="02040503050203030202" pitchFamily="18" charset="0"/>
                <a:cs typeface="Mangal" panose="02040503050203030202" pitchFamily="18" charset="0"/>
              </a:rPr>
              <a:t>We have got our database in work with MongoDB as, it is a NoSQL database that stores data in a flexible. It is particularly well-suited for applications with rapidly changing data and complex, hierarchical data structures. MongoDB is often used to store data for web applications. This flexibility has helped us lot to manage our database effectively.</a:t>
            </a:r>
            <a:endParaRPr lang="en-IN" sz="2000" dirty="0">
              <a:latin typeface="Mangal" panose="02040503050203030202" pitchFamily="18" charset="0"/>
              <a:cs typeface="Mangal" panose="02040503050203030202" pitchFamily="18" charset="0"/>
            </a:endParaRPr>
          </a:p>
        </p:txBody>
      </p:sp>
    </p:spTree>
    <p:extLst>
      <p:ext uri="{BB962C8B-B14F-4D97-AF65-F5344CB8AC3E}">
        <p14:creationId xmlns:p14="http://schemas.microsoft.com/office/powerpoint/2010/main" val="4219011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9988E7E-7775-293F-B00A-229AD7DEF0B3}"/>
              </a:ext>
            </a:extLst>
          </p:cNvPr>
          <p:cNvSpPr txBox="1"/>
          <p:nvPr/>
        </p:nvSpPr>
        <p:spPr>
          <a:xfrm>
            <a:off x="865094" y="932330"/>
            <a:ext cx="10461812" cy="4801314"/>
          </a:xfrm>
          <a:prstGeom prst="rect">
            <a:avLst/>
          </a:prstGeom>
          <a:noFill/>
        </p:spPr>
        <p:txBody>
          <a:bodyPr wrap="square" rtlCol="0">
            <a:spAutoFit/>
          </a:bodyPr>
          <a:lstStyle/>
          <a:p>
            <a:r>
              <a:rPr lang="en-US" b="0" i="0" dirty="0">
                <a:effectLst/>
                <a:latin typeface="Mangal" panose="02040503050203030202" pitchFamily="18" charset="0"/>
                <a:cs typeface="Mangal" panose="02040503050203030202" pitchFamily="18" charset="0"/>
              </a:rPr>
              <a:t>Next is ,</a:t>
            </a:r>
            <a:r>
              <a:rPr lang="en-US" b="1" i="0" dirty="0">
                <a:effectLst/>
                <a:latin typeface="Mangal" panose="02040503050203030202" pitchFamily="18" charset="0"/>
                <a:cs typeface="Mangal" panose="02040503050203030202" pitchFamily="18" charset="0"/>
              </a:rPr>
              <a:t>Express.js </a:t>
            </a:r>
            <a:r>
              <a:rPr lang="en-US" b="0" i="0" dirty="0">
                <a:effectLst/>
                <a:latin typeface="Mangal" panose="02040503050203030202" pitchFamily="18" charset="0"/>
                <a:cs typeface="Mangal" panose="02040503050203030202" pitchFamily="18" charset="0"/>
              </a:rPr>
              <a:t>which is a web application framework for Node.js, which is a server-side JavaScript runtime. Express simplifies the process of building robust and scalable web applications by providing a wide range of features and tools for creating web servers, handling HTTP requests, and routing. Express allows us to define routes for handling different HTTP requests (GET, POST, PUT, DELETE, etc.) to specific URL paths. This has enabled us to create a structured and organized API.</a:t>
            </a:r>
          </a:p>
          <a:p>
            <a:endParaRPr lang="en-US" dirty="0">
              <a:latin typeface="Mangal" panose="02040503050203030202" pitchFamily="18" charset="0"/>
              <a:cs typeface="Mangal" panose="02040503050203030202" pitchFamily="18" charset="0"/>
            </a:endParaRPr>
          </a:p>
          <a:p>
            <a:r>
              <a:rPr lang="en-US" b="1" i="0" dirty="0">
                <a:effectLst/>
                <a:latin typeface="Mangal" panose="02040503050203030202" pitchFamily="18" charset="0"/>
                <a:cs typeface="Mangal" panose="02040503050203030202" pitchFamily="18" charset="0"/>
              </a:rPr>
              <a:t>React</a:t>
            </a:r>
            <a:r>
              <a:rPr lang="en-US" b="0" i="0" dirty="0">
                <a:effectLst/>
                <a:latin typeface="Mangal" panose="02040503050203030202" pitchFamily="18" charset="0"/>
                <a:cs typeface="Mangal" panose="02040503050203030202" pitchFamily="18" charset="0"/>
              </a:rPr>
              <a:t>, also known as ReactJS, is an open-source JavaScript library for building user interfaces. React is designed for creating interactive, dynamic, and reusable UI components. It is often used in the development of single-page applications (SPAs) and it is used in our web applications to look after highly responsive and efficient user interfaces.</a:t>
            </a:r>
          </a:p>
          <a:p>
            <a:endParaRPr lang="en-IN" dirty="0">
              <a:latin typeface="Mangal" panose="02040503050203030202" pitchFamily="18" charset="0"/>
              <a:cs typeface="Mangal" panose="02040503050203030202" pitchFamily="18" charset="0"/>
            </a:endParaRPr>
          </a:p>
          <a:p>
            <a:r>
              <a:rPr lang="en-US" b="1" i="0" dirty="0">
                <a:effectLst/>
                <a:latin typeface="Mangal" panose="02040503050203030202" pitchFamily="18" charset="0"/>
                <a:cs typeface="Mangal" panose="02040503050203030202" pitchFamily="18" charset="0"/>
              </a:rPr>
              <a:t>Node.js</a:t>
            </a:r>
            <a:r>
              <a:rPr lang="en-US" b="0" i="0" dirty="0">
                <a:effectLst/>
                <a:latin typeface="Mangal" panose="02040503050203030202" pitchFamily="18" charset="0"/>
                <a:cs typeface="Mangal" panose="02040503050203030202" pitchFamily="18" charset="0"/>
              </a:rPr>
              <a:t>, commonly referred to as Node, is an open-source server-side JavaScript runtime environment that has allowed us to execute JavaScript code on the server. It provides a non-blocking, event-driven architecture that makes it particularly well-suited for building scalable network applications. Through this we got the usage of built-in modules or create custom ones to extend the functionality of your applications.</a:t>
            </a:r>
            <a:endParaRPr lang="en-IN" dirty="0">
              <a:latin typeface="Mangal" panose="02040503050203030202" pitchFamily="18" charset="0"/>
              <a:cs typeface="Mangal" panose="02040503050203030202" pitchFamily="18" charset="0"/>
            </a:endParaRPr>
          </a:p>
        </p:txBody>
      </p:sp>
    </p:spTree>
    <p:extLst>
      <p:ext uri="{BB962C8B-B14F-4D97-AF65-F5344CB8AC3E}">
        <p14:creationId xmlns:p14="http://schemas.microsoft.com/office/powerpoint/2010/main" val="1079595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602C6ED-0CAF-C916-75A1-1B657F8F1FA8}"/>
              </a:ext>
            </a:extLst>
          </p:cNvPr>
          <p:cNvSpPr txBox="1"/>
          <p:nvPr/>
        </p:nvSpPr>
        <p:spPr>
          <a:xfrm>
            <a:off x="963706" y="963705"/>
            <a:ext cx="10264588" cy="5016758"/>
          </a:xfrm>
          <a:prstGeom prst="rect">
            <a:avLst/>
          </a:prstGeom>
          <a:noFill/>
        </p:spPr>
        <p:txBody>
          <a:bodyPr wrap="square" rtlCol="0">
            <a:spAutoFit/>
          </a:bodyPr>
          <a:lstStyle/>
          <a:p>
            <a:r>
              <a:rPr lang="en-US" sz="2000" b="1" i="0" dirty="0">
                <a:effectLst/>
                <a:latin typeface="Mangal" panose="02040503050203030202" pitchFamily="18" charset="0"/>
                <a:cs typeface="Mangal" panose="02040503050203030202" pitchFamily="18" charset="0"/>
              </a:rPr>
              <a:t>HTML</a:t>
            </a:r>
            <a:r>
              <a:rPr lang="en-US" sz="2000" b="0" i="0" dirty="0">
                <a:effectLst/>
                <a:latin typeface="Mangal" panose="02040503050203030202" pitchFamily="18" charset="0"/>
                <a:cs typeface="Mangal" panose="02040503050203030202" pitchFamily="18" charset="0"/>
              </a:rPr>
              <a:t> (</a:t>
            </a:r>
            <a:r>
              <a:rPr lang="en-US" sz="2000" b="0" i="0" dirty="0" err="1">
                <a:effectLst/>
                <a:latin typeface="Mangal" panose="02040503050203030202" pitchFamily="18" charset="0"/>
                <a:cs typeface="Mangal" panose="02040503050203030202" pitchFamily="18" charset="0"/>
              </a:rPr>
              <a:t>HyperText</a:t>
            </a:r>
            <a:r>
              <a:rPr lang="en-US" sz="2000" b="0" i="0" dirty="0">
                <a:effectLst/>
                <a:latin typeface="Mangal" panose="02040503050203030202" pitchFamily="18" charset="0"/>
                <a:cs typeface="Mangal" panose="02040503050203030202" pitchFamily="18" charset="0"/>
              </a:rPr>
              <a:t> Markup Language) documents are the building blocks of websites and are interpreted by web browsers to render the content and structure of a web page. HTML has provided the essential structure for web content and is often used in conjunction with other technologies like CSS (Cascading Style Sheets) and JavaScript to enhance the presentation and interactivity of web pages.</a:t>
            </a:r>
          </a:p>
          <a:p>
            <a:endParaRPr lang="en-US" sz="2000" dirty="0">
              <a:latin typeface="Mangal" panose="02040503050203030202" pitchFamily="18" charset="0"/>
              <a:cs typeface="Mangal" panose="02040503050203030202" pitchFamily="18" charset="0"/>
            </a:endParaRPr>
          </a:p>
          <a:p>
            <a:r>
              <a:rPr lang="en-US" sz="2000" b="1" i="0" dirty="0">
                <a:effectLst/>
                <a:latin typeface="Mangal" panose="02040503050203030202" pitchFamily="18" charset="0"/>
                <a:cs typeface="Mangal" panose="02040503050203030202" pitchFamily="18" charset="0"/>
              </a:rPr>
              <a:t>CSS</a:t>
            </a:r>
            <a:r>
              <a:rPr lang="en-US" sz="2000" b="0" i="0" dirty="0">
                <a:effectLst/>
                <a:latin typeface="Mangal" panose="02040503050203030202" pitchFamily="18" charset="0"/>
                <a:cs typeface="Mangal" panose="02040503050203030202" pitchFamily="18" charset="0"/>
              </a:rPr>
              <a:t> is a stylesheet language used to control the presentation and layout of web pages. It has allowed us to define how elements on a web page should look, such as setting colors, fonts, spacing, and positioning.</a:t>
            </a:r>
          </a:p>
          <a:p>
            <a:endParaRPr lang="en-US" sz="2000" dirty="0">
              <a:latin typeface="Mangal" panose="02040503050203030202" pitchFamily="18" charset="0"/>
              <a:cs typeface="Mangal" panose="02040503050203030202" pitchFamily="18" charset="0"/>
            </a:endParaRPr>
          </a:p>
          <a:p>
            <a:r>
              <a:rPr lang="en-US" sz="2000" b="1" i="0" dirty="0">
                <a:effectLst/>
                <a:latin typeface="Mangal" panose="02040503050203030202" pitchFamily="18" charset="0"/>
                <a:cs typeface="Mangal" panose="02040503050203030202" pitchFamily="18" charset="0"/>
              </a:rPr>
              <a:t>Bootstrap</a:t>
            </a:r>
            <a:r>
              <a:rPr lang="en-US" sz="2000" b="0" i="0" dirty="0">
                <a:effectLst/>
                <a:latin typeface="Mangal" panose="02040503050203030202" pitchFamily="18" charset="0"/>
                <a:cs typeface="Mangal" panose="02040503050203030202" pitchFamily="18" charset="0"/>
              </a:rPr>
              <a:t> is an open-source front-end framework. It has provided </a:t>
            </a:r>
            <a:r>
              <a:rPr lang="en-US" sz="2000" dirty="0">
                <a:latin typeface="Mangal" panose="02040503050203030202" pitchFamily="18" charset="0"/>
                <a:cs typeface="Mangal" panose="02040503050203030202" pitchFamily="18" charset="0"/>
              </a:rPr>
              <a:t>us</a:t>
            </a:r>
            <a:r>
              <a:rPr lang="en-US" sz="2000" b="0" i="0" dirty="0">
                <a:effectLst/>
                <a:latin typeface="Mangal" panose="02040503050203030202" pitchFamily="18" charset="0"/>
                <a:cs typeface="Mangal" panose="02040503050203030202" pitchFamily="18" charset="0"/>
              </a:rPr>
              <a:t> collection of pre-designed HTML and CSS components and templates that help developers create responsive and visually appealing web applications and websites quickly. Bootstrap includes a grid system, navigation bars, forms, buttons, and many other UI components.</a:t>
            </a:r>
            <a:endParaRPr lang="en-IN" sz="2000" b="1" dirty="0">
              <a:latin typeface="Mangal" panose="02040503050203030202" pitchFamily="18" charset="0"/>
              <a:cs typeface="Mangal" panose="02040503050203030202" pitchFamily="18" charset="0"/>
            </a:endParaRPr>
          </a:p>
        </p:txBody>
      </p:sp>
    </p:spTree>
    <p:extLst>
      <p:ext uri="{BB962C8B-B14F-4D97-AF65-F5344CB8AC3E}">
        <p14:creationId xmlns:p14="http://schemas.microsoft.com/office/powerpoint/2010/main" val="43793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1856" y="500062"/>
            <a:ext cx="3205766" cy="1325563"/>
          </a:xfrm>
        </p:spPr>
        <p:txBody>
          <a:bodyPr>
            <a:normAutofit/>
          </a:bodyPr>
          <a:lstStyle/>
          <a:p>
            <a:pPr algn="ctr"/>
            <a:r>
              <a:rPr lang="mr-IN" sz="3600" u="sng" dirty="0">
                <a:effectLst>
                  <a:outerShdw blurRad="38100" dist="38100" dir="2700000" algn="tl">
                    <a:srgbClr val="000000">
                      <a:alpha val="43137"/>
                    </a:srgbClr>
                  </a:outerShdw>
                </a:effectLst>
                <a:latin typeface="Bookman Old Style" panose="02050604050505020204" pitchFamily="18" charset="0"/>
              </a:rPr>
              <a:t>CONTENTS:</a:t>
            </a:r>
            <a:endParaRPr lang="en-US" sz="3600" u="sng" dirty="0">
              <a:effectLst>
                <a:outerShdw blurRad="38100" dist="38100" dir="2700000" algn="tl">
                  <a:srgbClr val="000000">
                    <a:alpha val="43137"/>
                  </a:srgbClr>
                </a:outerShdw>
              </a:effectLst>
              <a:latin typeface="Bookman Old Style" panose="02050604050505020204" pitchFamily="18" charset="0"/>
            </a:endParaRPr>
          </a:p>
        </p:txBody>
      </p:sp>
      <p:sp>
        <p:nvSpPr>
          <p:cNvPr id="3" name="Content Placeholder 2"/>
          <p:cNvSpPr>
            <a:spLocks noGrp="1"/>
          </p:cNvSpPr>
          <p:nvPr>
            <p:ph idx="1"/>
          </p:nvPr>
        </p:nvSpPr>
        <p:spPr>
          <a:xfrm>
            <a:off x="928352" y="1503653"/>
            <a:ext cx="10515600" cy="4351338"/>
          </a:xfrm>
        </p:spPr>
        <p:txBody>
          <a:bodyPr>
            <a:normAutofit/>
          </a:bodyPr>
          <a:lstStyle/>
          <a:p>
            <a:pPr>
              <a:lnSpc>
                <a:spcPct val="200000"/>
              </a:lnSpc>
              <a:buFont typeface="Wingdings" panose="05000000000000000000" pitchFamily="2" charset="2"/>
              <a:buChar char="q"/>
            </a:pPr>
            <a:r>
              <a:rPr lang="en-US" sz="2000" b="1" dirty="0">
                <a:latin typeface="Bookman Old Style" panose="02050604050505020204" pitchFamily="18" charset="0"/>
              </a:rPr>
              <a:t> </a:t>
            </a:r>
            <a:endParaRPr lang="mr-IN" sz="2000" dirty="0">
              <a:latin typeface="Bookman Old Style" panose="02050604050505020204" pitchFamily="18" charset="0"/>
            </a:endParaRPr>
          </a:p>
          <a:p>
            <a:pPr marL="0" indent="0">
              <a:buNone/>
            </a:pPr>
            <a:endParaRPr lang="mr-IN" sz="2000" dirty="0">
              <a:latin typeface="Bookman Old Style" panose="02050604050505020204" pitchFamily="18" charset="0"/>
            </a:endParaRPr>
          </a:p>
          <a:p>
            <a:pPr marL="514350" indent="-514350">
              <a:buAutoNum type="arabicPeriod"/>
            </a:pPr>
            <a:endParaRPr lang="mr-IN" sz="2000" dirty="0">
              <a:latin typeface="Bookman Old Style" panose="020506040505050202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020383410"/>
              </p:ext>
            </p:extLst>
          </p:nvPr>
        </p:nvGraphicFramePr>
        <p:xfrm>
          <a:off x="1746886" y="1628676"/>
          <a:ext cx="6581188" cy="4870441"/>
        </p:xfrm>
        <a:graphic>
          <a:graphicData uri="http://schemas.openxmlformats.org/drawingml/2006/table">
            <a:tbl>
              <a:tblPr>
                <a:tableStyleId>{5C22544A-7EE6-4342-B048-85BDC9FD1C3A}</a:tableStyleId>
              </a:tblPr>
              <a:tblGrid>
                <a:gridCol w="1295742">
                  <a:extLst>
                    <a:ext uri="{9D8B030D-6E8A-4147-A177-3AD203B41FA5}">
                      <a16:colId xmlns:a16="http://schemas.microsoft.com/office/drawing/2014/main" xmlns="" val="20000"/>
                    </a:ext>
                  </a:extLst>
                </a:gridCol>
                <a:gridCol w="5285446">
                  <a:extLst>
                    <a:ext uri="{9D8B030D-6E8A-4147-A177-3AD203B41FA5}">
                      <a16:colId xmlns:a16="http://schemas.microsoft.com/office/drawing/2014/main" xmlns="" val="20001"/>
                    </a:ext>
                  </a:extLst>
                </a:gridCol>
              </a:tblGrid>
              <a:tr h="1100456">
                <a:tc>
                  <a:txBody>
                    <a:bodyPr/>
                    <a:lstStyle/>
                    <a:p>
                      <a:pPr algn="just">
                        <a:lnSpc>
                          <a:spcPct val="150000"/>
                        </a:lnSpc>
                        <a:spcAft>
                          <a:spcPts val="0"/>
                        </a:spcAft>
                      </a:pPr>
                      <a:endParaRPr lang="en-IN" sz="2000" dirty="0">
                        <a:effectLst/>
                      </a:endParaRPr>
                    </a:p>
                    <a:p>
                      <a:pPr algn="just">
                        <a:lnSpc>
                          <a:spcPct val="150000"/>
                        </a:lnSpc>
                        <a:spcAft>
                          <a:spcPts val="0"/>
                        </a:spcAft>
                      </a:pPr>
                      <a:r>
                        <a:rPr lang="en-IN" sz="2000" b="1" baseline="0" dirty="0">
                          <a:effectLst/>
                        </a:rPr>
                        <a:t>                </a:t>
                      </a:r>
                      <a:r>
                        <a:rPr lang="en-IN" sz="2000" b="1" dirty="0">
                          <a:effectLst/>
                        </a:rPr>
                        <a:t>1</a:t>
                      </a:r>
                      <a:endParaRPr lang="en-IN" sz="1800" b="1"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marL="0" marR="0" indent="0" algn="just" defTabSz="914400" rtl="0" eaLnBrk="1" fontAlgn="auto" latinLnBrk="0" hangingPunct="1">
                        <a:lnSpc>
                          <a:spcPct val="150000"/>
                        </a:lnSpc>
                        <a:spcBef>
                          <a:spcPts val="0"/>
                        </a:spcBef>
                        <a:spcAft>
                          <a:spcPts val="0"/>
                        </a:spcAft>
                        <a:buClrTx/>
                        <a:buSzTx/>
                        <a:buFontTx/>
                        <a:buNone/>
                        <a:tabLst/>
                        <a:defRPr/>
                      </a:pPr>
                      <a:r>
                        <a:rPr lang="en-IN" sz="2000" dirty="0">
                          <a:effectLst/>
                        </a:rPr>
                        <a:t> </a:t>
                      </a:r>
                      <a:r>
                        <a:rPr lang="en-US" sz="2000" b="1" dirty="0">
                          <a:effectLst/>
                        </a:rPr>
                        <a:t>Abstract</a:t>
                      </a:r>
                      <a:endParaRPr lang="en-IN" sz="2000" b="1" dirty="0">
                        <a:effectLst/>
                      </a:endParaRPr>
                    </a:p>
                    <a:p>
                      <a:pPr marL="0" marR="0" indent="0" algn="just" defTabSz="914400" rtl="0" eaLnBrk="1" fontAlgn="auto" latinLnBrk="0" hangingPunct="1">
                        <a:lnSpc>
                          <a:spcPct val="150000"/>
                        </a:lnSpc>
                        <a:spcBef>
                          <a:spcPts val="0"/>
                        </a:spcBef>
                        <a:spcAft>
                          <a:spcPts val="0"/>
                        </a:spcAft>
                        <a:buClrTx/>
                        <a:buSzTx/>
                        <a:buFontTx/>
                        <a:buNone/>
                        <a:tabLst/>
                        <a:defRPr/>
                      </a:pPr>
                      <a:r>
                        <a:rPr lang="en-IN" sz="2000" b="1" dirty="0">
                          <a:effectLst/>
                        </a:rPr>
                        <a:t>Introduction</a:t>
                      </a:r>
                      <a:endParaRPr lang="en-IN" sz="2000" b="1"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xmlns="" val="10000"/>
                  </a:ext>
                </a:extLst>
              </a:tr>
              <a:tr h="473840">
                <a:tc>
                  <a:txBody>
                    <a:bodyPr/>
                    <a:lstStyle/>
                    <a:p>
                      <a:pPr algn="r">
                        <a:lnSpc>
                          <a:spcPct val="150000"/>
                        </a:lnSpc>
                        <a:spcAft>
                          <a:spcPts val="0"/>
                        </a:spcAft>
                      </a:pPr>
                      <a:endParaRPr lang="en-IN" sz="14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IN" sz="1600" dirty="0">
                          <a:effectLst/>
                        </a:rPr>
                        <a:t> Overview</a:t>
                      </a:r>
                      <a:endParaRPr lang="en-IN" sz="1400"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xmlns="" val="10001"/>
                  </a:ext>
                </a:extLst>
              </a:tr>
              <a:tr h="446598">
                <a:tc>
                  <a:txBody>
                    <a:bodyPr/>
                    <a:lstStyle/>
                    <a:p>
                      <a:pPr algn="r">
                        <a:lnSpc>
                          <a:spcPct val="150000"/>
                        </a:lnSpc>
                        <a:spcAft>
                          <a:spcPts val="0"/>
                        </a:spcAft>
                      </a:pPr>
                      <a:endParaRPr lang="en-IN" sz="14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IN" sz="1600" dirty="0">
                          <a:effectLst/>
                        </a:rPr>
                        <a:t> Motivation</a:t>
                      </a:r>
                      <a:endParaRPr lang="en-IN" sz="1400"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xmlns="" val="10002"/>
                  </a:ext>
                </a:extLst>
              </a:tr>
              <a:tr h="660289">
                <a:tc>
                  <a:txBody>
                    <a:bodyPr/>
                    <a:lstStyle/>
                    <a:p>
                      <a:pPr algn="r">
                        <a:lnSpc>
                          <a:spcPct val="150000"/>
                        </a:lnSpc>
                        <a:spcAft>
                          <a:spcPts val="0"/>
                        </a:spcAft>
                      </a:pPr>
                      <a:endParaRPr lang="en-IN" sz="1400"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IN" sz="1600" dirty="0">
                          <a:effectLst/>
                        </a:rPr>
                        <a:t> Objective</a:t>
                      </a:r>
                      <a:endParaRPr lang="en-IN" sz="1400"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xmlns="" val="10003"/>
                  </a:ext>
                </a:extLst>
              </a:tr>
              <a:tr h="660289">
                <a:tc>
                  <a:txBody>
                    <a:bodyPr/>
                    <a:lstStyle/>
                    <a:p>
                      <a:pPr algn="just">
                        <a:lnSpc>
                          <a:spcPct val="150000"/>
                        </a:lnSpc>
                        <a:spcAft>
                          <a:spcPts val="0"/>
                        </a:spcAft>
                      </a:pPr>
                      <a:r>
                        <a:rPr lang="en-IN" sz="2000" b="1" dirty="0">
                          <a:effectLst/>
                        </a:rPr>
                        <a:t>                2</a:t>
                      </a:r>
                      <a:endParaRPr lang="en-IN" sz="1800" b="1"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IN" sz="2000" b="1" dirty="0">
                          <a:effectLst/>
                        </a:rPr>
                        <a:t>Literature Survey</a:t>
                      </a:r>
                      <a:endParaRPr lang="en-IN" sz="1800" b="1"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xmlns="" val="10004"/>
                  </a:ext>
                </a:extLst>
              </a:tr>
              <a:tr h="516252">
                <a:tc>
                  <a:txBody>
                    <a:bodyPr/>
                    <a:lstStyle/>
                    <a:p>
                      <a:pPr algn="just">
                        <a:lnSpc>
                          <a:spcPct val="150000"/>
                        </a:lnSpc>
                        <a:spcAft>
                          <a:spcPts val="0"/>
                        </a:spcAft>
                      </a:pPr>
                      <a:r>
                        <a:rPr lang="en-IN" sz="2000" b="1" dirty="0">
                          <a:effectLst/>
                        </a:rPr>
                        <a:t>               </a:t>
                      </a:r>
                      <a:r>
                        <a:rPr lang="en-IN" sz="2000" b="1" baseline="0" dirty="0">
                          <a:effectLst/>
                        </a:rPr>
                        <a:t> </a:t>
                      </a:r>
                      <a:r>
                        <a:rPr lang="en-IN" sz="2000" b="1" dirty="0">
                          <a:effectLst/>
                        </a:rPr>
                        <a:t>3</a:t>
                      </a:r>
                      <a:endParaRPr lang="en-IN" sz="1800" b="1"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IN" sz="2000" b="1" dirty="0">
                          <a:effectLst/>
                        </a:rPr>
                        <a:t>Related Theory and Concepts</a:t>
                      </a:r>
                    </a:p>
                    <a:p>
                      <a:pPr algn="just">
                        <a:lnSpc>
                          <a:spcPct val="150000"/>
                        </a:lnSpc>
                        <a:spcAft>
                          <a:spcPts val="0"/>
                        </a:spcAft>
                      </a:pPr>
                      <a:endParaRPr lang="en-IN" sz="1800" b="1"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xmlns="" val="10005"/>
                  </a:ext>
                </a:extLst>
              </a:tr>
              <a:tr h="660289">
                <a:tc>
                  <a:txBody>
                    <a:bodyPr/>
                    <a:lstStyle/>
                    <a:p>
                      <a:pPr algn="just">
                        <a:lnSpc>
                          <a:spcPct val="150000"/>
                        </a:lnSpc>
                        <a:spcAft>
                          <a:spcPts val="0"/>
                        </a:spcAft>
                      </a:pPr>
                      <a:r>
                        <a:rPr lang="en-US" sz="1800" b="1" dirty="0">
                          <a:effectLst/>
                          <a:latin typeface="Calibri" panose="020F0502020204030204" pitchFamily="34" charset="0"/>
                          <a:ea typeface="Calibri" panose="020F0502020204030204" pitchFamily="34" charset="0"/>
                          <a:cs typeface="Mangal"/>
                        </a:rPr>
                        <a:t>              </a:t>
                      </a:r>
                      <a:endParaRPr lang="en-IN" sz="1800" b="1" dirty="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just">
                        <a:lnSpc>
                          <a:spcPct val="150000"/>
                        </a:lnSpc>
                        <a:spcAft>
                          <a:spcPts val="0"/>
                        </a:spcAft>
                      </a:pPr>
                      <a:r>
                        <a:rPr lang="en-US" sz="2000" b="1" dirty="0">
                          <a:effectLst/>
                          <a:latin typeface="Calibri" panose="020F0502020204030204" pitchFamily="34" charset="0"/>
                          <a:ea typeface="Calibri" panose="020F0502020204030204" pitchFamily="34" charset="0"/>
                          <a:cs typeface="Mangal"/>
                        </a:rPr>
                        <a:t>References</a:t>
                      </a:r>
                      <a:endParaRPr lang="en-IN" sz="2000" b="1"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8728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DF4F44-9CCE-9AB8-2E62-C11AC2555DD6}"/>
              </a:ext>
            </a:extLst>
          </p:cNvPr>
          <p:cNvSpPr>
            <a:spLocks noGrp="1"/>
          </p:cNvSpPr>
          <p:nvPr>
            <p:ph type="title"/>
          </p:nvPr>
        </p:nvSpPr>
        <p:spPr/>
        <p:txBody>
          <a:bodyPr>
            <a:normAutofit/>
          </a:bodyPr>
          <a:lstStyle/>
          <a:p>
            <a:pPr algn="ctr"/>
            <a:r>
              <a:rPr lang="en-IN" sz="3600" u="sng" dirty="0">
                <a:latin typeface="Mangal" panose="02040503050203030202" pitchFamily="18" charset="0"/>
                <a:cs typeface="Mangal" panose="02040503050203030202" pitchFamily="18" charset="0"/>
              </a:rPr>
              <a:t>Abstract</a:t>
            </a:r>
          </a:p>
        </p:txBody>
      </p:sp>
      <p:sp>
        <p:nvSpPr>
          <p:cNvPr id="3" name="Content Placeholder 2">
            <a:extLst>
              <a:ext uri="{FF2B5EF4-FFF2-40B4-BE49-F238E27FC236}">
                <a16:creationId xmlns:a16="http://schemas.microsoft.com/office/drawing/2014/main" xmlns="" id="{0FAA859B-B36B-0758-18E9-490FC2B42135}"/>
              </a:ext>
            </a:extLst>
          </p:cNvPr>
          <p:cNvSpPr>
            <a:spLocks noGrp="1"/>
          </p:cNvSpPr>
          <p:nvPr>
            <p:ph idx="1"/>
          </p:nvPr>
        </p:nvSpPr>
        <p:spPr>
          <a:xfrm>
            <a:off x="1346947" y="1816660"/>
            <a:ext cx="9498106" cy="4351338"/>
          </a:xfrm>
        </p:spPr>
        <p:txBody>
          <a:bodyPr>
            <a:normAutofit/>
          </a:bodyPr>
          <a:lstStyle/>
          <a:p>
            <a:pPr marL="0" indent="0" algn="just">
              <a:buNone/>
            </a:pPr>
            <a:r>
              <a:rPr lang="en-US" sz="2400" dirty="0">
                <a:effectLst/>
                <a:latin typeface="Mangal" panose="02040503050203030202" pitchFamily="18" charset="0"/>
                <a:ea typeface="Calibri" panose="020F0502020204030204" pitchFamily="34" charset="0"/>
                <a:cs typeface="Mangal" panose="02040503050203030202" pitchFamily="18" charset="0"/>
              </a:rPr>
              <a:t>In today's rapidly evolving e-commerce landscape, the demand for dynamic, user-centric online marketplaces has never been higher. This abstract introduces an ambitious project aimed at developing a fully dynamic, general purpose e-commerce website, designed to accommodate a diverse range of products and facilitate seamless buying and selling interactions. At the core of this innovation lies an AI-based recommendation system, poised to revolutionize the online shopping experience. By harnessing user behavior, historical data, and product attributes, this system will offer personalized product suggestions, enhancing user engagement, satisfaction, and ultimately driving the success of e-commerce ventures in an ever-competitive digital marketplace</a:t>
            </a:r>
            <a:r>
              <a:rPr lang="en-US" sz="2400" dirty="0">
                <a:effectLst/>
                <a:latin typeface="Times New Roman" panose="02020603050405020304" pitchFamily="18" charset="0"/>
                <a:ea typeface="Calibri" panose="020F0502020204030204" pitchFamily="34" charset="0"/>
                <a:cs typeface="Mangal" panose="02040503050203030202" pitchFamily="18" charset="0"/>
              </a:rPr>
              <a: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IN" dirty="0"/>
          </a:p>
        </p:txBody>
      </p:sp>
    </p:spTree>
    <p:extLst>
      <p:ext uri="{BB962C8B-B14F-4D97-AF65-F5344CB8AC3E}">
        <p14:creationId xmlns:p14="http://schemas.microsoft.com/office/powerpoint/2010/main" val="907645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u="sng" dirty="0">
                <a:latin typeface="Mangal" panose="02040503050203030202" pitchFamily="18" charset="0"/>
                <a:cs typeface="Mangal" panose="02040503050203030202" pitchFamily="18" charset="0"/>
              </a:rPr>
              <a:t>Problem Statement : </a:t>
            </a:r>
            <a:endParaRPr lang="en-IN" sz="3600" u="sng" dirty="0">
              <a:latin typeface="Mangal" panose="02040503050203030202" pitchFamily="18" charset="0"/>
              <a:cs typeface="Mangal" panose="02040503050203030202" pitchFamily="18" charset="0"/>
            </a:endParaRPr>
          </a:p>
        </p:txBody>
      </p:sp>
      <p:sp>
        <p:nvSpPr>
          <p:cNvPr id="3" name="Content Placeholder 2"/>
          <p:cNvSpPr>
            <a:spLocks noGrp="1"/>
          </p:cNvSpPr>
          <p:nvPr>
            <p:ph idx="1"/>
          </p:nvPr>
        </p:nvSpPr>
        <p:spPr>
          <a:xfrm>
            <a:off x="838200" y="1480568"/>
            <a:ext cx="10515600" cy="4351338"/>
          </a:xfrm>
        </p:spPr>
        <p:txBody>
          <a:bodyPr/>
          <a:lstStyle/>
          <a:p>
            <a:pPr algn="just"/>
            <a:r>
              <a:rPr lang="en-IN" sz="2400" dirty="0">
                <a:latin typeface="Mangal" panose="02040503050203030202" pitchFamily="18" charset="0"/>
                <a:ea typeface="Calibri" panose="020F0502020204030204" pitchFamily="34" charset="0"/>
                <a:cs typeface="Mangal" panose="02040503050203030202" pitchFamily="18" charset="0"/>
              </a:rPr>
              <a:t>Local sellers struggle to establish a robust online presence, hindering their growth and limiting market reach. QuickBuy addresses this challenge by offering a user-friendly platform and AI-driven recommendations, facilitating seamless integration into the digital marketplace. The lack of such tailored solutions impedes entrepreneurs' progress, hampering economic development and endangering local traditions. QuickBuy aims to bridge this gap, empowering businesses, fostering economic growth, and preserving local heritage. The project seeks to redefine the online shopping experience for local sellers, ensuring a vibrant and sustainable digital presence in the competitive e-commerce landscape.</a:t>
            </a:r>
          </a:p>
          <a:p>
            <a:pPr algn="just"/>
            <a:endParaRPr lang="en-IN" dirty="0"/>
          </a:p>
        </p:txBody>
      </p:sp>
    </p:spTree>
    <p:extLst>
      <p:ext uri="{BB962C8B-B14F-4D97-AF65-F5344CB8AC3E}">
        <p14:creationId xmlns:p14="http://schemas.microsoft.com/office/powerpoint/2010/main" val="3877671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45374E-D44E-8C46-6E13-510874687EC2}"/>
              </a:ext>
            </a:extLst>
          </p:cNvPr>
          <p:cNvSpPr>
            <a:spLocks noGrp="1"/>
          </p:cNvSpPr>
          <p:nvPr>
            <p:ph type="title"/>
          </p:nvPr>
        </p:nvSpPr>
        <p:spPr/>
        <p:txBody>
          <a:bodyPr>
            <a:normAutofit/>
          </a:bodyPr>
          <a:lstStyle/>
          <a:p>
            <a:pPr algn="ctr"/>
            <a:r>
              <a:rPr lang="en-IN" sz="3600" u="sng" dirty="0">
                <a:latin typeface="Mangal" panose="02040503050203030202" pitchFamily="18" charset="0"/>
                <a:cs typeface="Mangal" panose="02040503050203030202" pitchFamily="18" charset="0"/>
              </a:rPr>
              <a:t>Introduction</a:t>
            </a:r>
          </a:p>
        </p:txBody>
      </p:sp>
      <p:sp>
        <p:nvSpPr>
          <p:cNvPr id="3" name="Content Placeholder 2">
            <a:extLst>
              <a:ext uri="{FF2B5EF4-FFF2-40B4-BE49-F238E27FC236}">
                <a16:creationId xmlns:a16="http://schemas.microsoft.com/office/drawing/2014/main" xmlns="" id="{C6038A0C-78D2-8F95-4606-9A030A5912A8}"/>
              </a:ext>
            </a:extLst>
          </p:cNvPr>
          <p:cNvSpPr>
            <a:spLocks noGrp="1"/>
          </p:cNvSpPr>
          <p:nvPr>
            <p:ph idx="1"/>
          </p:nvPr>
        </p:nvSpPr>
        <p:spPr>
          <a:xfrm>
            <a:off x="838200" y="1792940"/>
            <a:ext cx="10515599" cy="4392987"/>
          </a:xfrm>
        </p:spPr>
        <p:txBody>
          <a:bodyPr>
            <a:normAutofit fontScale="92500" lnSpcReduction="10000"/>
          </a:bodyPr>
          <a:lstStyle/>
          <a:p>
            <a:pPr marL="0" indent="0" algn="just">
              <a:buNone/>
            </a:pPr>
            <a:r>
              <a:rPr lang="en-US" sz="2000" b="0" i="0" dirty="0">
                <a:solidFill>
                  <a:srgbClr val="374151"/>
                </a:solidFill>
                <a:effectLst/>
                <a:latin typeface="Mangal" panose="02040503050203030202" pitchFamily="18" charset="0"/>
                <a:cs typeface="Mangal" panose="02040503050203030202" pitchFamily="18" charset="0"/>
              </a:rPr>
              <a:t>	</a:t>
            </a:r>
            <a:r>
              <a:rPr lang="en-US" sz="2600" b="0" i="0" dirty="0">
                <a:effectLst/>
                <a:latin typeface="Mangal" panose="02040503050203030202" pitchFamily="18" charset="0"/>
                <a:cs typeface="Mangal" panose="02040503050203030202" pitchFamily="18" charset="0"/>
              </a:rPr>
              <a:t>E-commerce is not just a trend, it's a transformative force in the world of retail. Our project's goal was to create a platform that not only facilitates online shopping but also enhances the overall user experience. We have strived to incorporate the latest industry trends and responsive design to ensure a seamless shopping experience.</a:t>
            </a:r>
          </a:p>
          <a:p>
            <a:pPr marL="0" indent="0" algn="just">
              <a:buNone/>
            </a:pPr>
            <a:r>
              <a:rPr lang="en-US" sz="2600" b="0" i="0" dirty="0">
                <a:effectLst/>
                <a:latin typeface="Mangal" panose="02040503050203030202" pitchFamily="18" charset="0"/>
                <a:cs typeface="Mangal" panose="02040503050203030202" pitchFamily="18" charset="0"/>
              </a:rPr>
              <a:t>	The MERN stack, comprising MongoDB, Express.js, React, and Node.js, is the backbone of our mini project. This technology stack has empowered us to create a dynamic and feature-rich platform that not only meets the demands of today's online shoppers but also sets the stage for the future of e-commerce.  Our mini project is a general purpose  E- commerce application which wil</a:t>
            </a:r>
            <a:r>
              <a:rPr lang="en-US" sz="2600" dirty="0">
                <a:latin typeface="Mangal" panose="02040503050203030202" pitchFamily="18" charset="0"/>
                <a:cs typeface="Mangal" panose="02040503050203030202" pitchFamily="18" charset="0"/>
              </a:rPr>
              <a:t>l help out number of retailer to sell out there project to the customers and the customer’s with various demands can get the desired products with our E- commerce application.</a:t>
            </a:r>
            <a:endParaRPr lang="en-IN" sz="2600" dirty="0">
              <a:latin typeface="Mangal" panose="02040503050203030202" pitchFamily="18" charset="0"/>
              <a:cs typeface="Mangal" panose="02040503050203030202" pitchFamily="18" charset="0"/>
            </a:endParaRPr>
          </a:p>
        </p:txBody>
      </p:sp>
    </p:spTree>
    <p:extLst>
      <p:ext uri="{BB962C8B-B14F-4D97-AF65-F5344CB8AC3E}">
        <p14:creationId xmlns:p14="http://schemas.microsoft.com/office/powerpoint/2010/main" val="336021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93100A-F9E6-7FA1-8036-9005B7D4ADCF}"/>
              </a:ext>
            </a:extLst>
          </p:cNvPr>
          <p:cNvSpPr>
            <a:spLocks noGrp="1"/>
          </p:cNvSpPr>
          <p:nvPr>
            <p:ph type="title"/>
          </p:nvPr>
        </p:nvSpPr>
        <p:spPr/>
        <p:txBody>
          <a:bodyPr>
            <a:normAutofit/>
          </a:bodyPr>
          <a:lstStyle/>
          <a:p>
            <a:r>
              <a:rPr lang="en-IN" sz="3600" u="sng" dirty="0">
                <a:latin typeface="Mangal" panose="02040503050203030202" pitchFamily="18" charset="0"/>
                <a:cs typeface="Mangal" panose="02040503050203030202" pitchFamily="18" charset="0"/>
              </a:rPr>
              <a:t>Overview</a:t>
            </a:r>
          </a:p>
        </p:txBody>
      </p:sp>
      <p:sp>
        <p:nvSpPr>
          <p:cNvPr id="3" name="Content Placeholder 2">
            <a:extLst>
              <a:ext uri="{FF2B5EF4-FFF2-40B4-BE49-F238E27FC236}">
                <a16:creationId xmlns:a16="http://schemas.microsoft.com/office/drawing/2014/main" xmlns="" id="{095399D9-FB00-B3F8-7C8A-00445C29E028}"/>
              </a:ext>
            </a:extLst>
          </p:cNvPr>
          <p:cNvSpPr>
            <a:spLocks noGrp="1"/>
          </p:cNvSpPr>
          <p:nvPr>
            <p:ph idx="1"/>
          </p:nvPr>
        </p:nvSpPr>
        <p:spPr/>
        <p:txBody>
          <a:bodyPr>
            <a:normAutofit/>
          </a:bodyPr>
          <a:lstStyle/>
          <a:p>
            <a:pPr marL="0" indent="0" algn="just">
              <a:buNone/>
            </a:pPr>
            <a:r>
              <a:rPr lang="en-IN" sz="2400" dirty="0">
                <a:latin typeface="Mangal" panose="02040503050203030202" pitchFamily="18" charset="0"/>
                <a:cs typeface="Mangal" panose="02040503050203030202" pitchFamily="18" charset="0"/>
              </a:rPr>
              <a:t>	Our mini project title is </a:t>
            </a:r>
            <a:r>
              <a:rPr lang="en-IN" sz="2400" dirty="0" err="1">
                <a:latin typeface="Mangal" panose="02040503050203030202" pitchFamily="18" charset="0"/>
                <a:cs typeface="Mangal" panose="02040503050203030202" pitchFamily="18" charset="0"/>
              </a:rPr>
              <a:t>QuickBuy</a:t>
            </a:r>
            <a:r>
              <a:rPr lang="en-IN" sz="2400" dirty="0">
                <a:latin typeface="Mangal" panose="02040503050203030202" pitchFamily="18" charset="0"/>
                <a:cs typeface="Mangal" panose="02040503050203030202" pitchFamily="18" charset="0"/>
              </a:rPr>
              <a:t>: General Purpose E- commerce application. As mentioned in the title it is a all purpose application which facilitates the retailers to sell out the products of all the categories and smoothen the way for the customers to get all sort of products at one place. The technology used in this mini project is MERN stack.</a:t>
            </a:r>
            <a:r>
              <a:rPr lang="en-US" sz="2400" b="0" i="0" dirty="0">
                <a:solidFill>
                  <a:srgbClr val="374151"/>
                </a:solidFill>
                <a:effectLst/>
                <a:latin typeface="Mangal" panose="02040503050203030202" pitchFamily="18" charset="0"/>
                <a:cs typeface="Mangal" panose="02040503050203030202" pitchFamily="18" charset="0"/>
              </a:rPr>
              <a:t> </a:t>
            </a:r>
          </a:p>
          <a:p>
            <a:pPr marL="0" indent="0" algn="just">
              <a:buNone/>
            </a:pPr>
            <a:r>
              <a:rPr lang="en-US" sz="2400" b="0" i="0" dirty="0">
                <a:effectLst/>
                <a:latin typeface="Mangal" panose="02040503050203030202" pitchFamily="18" charset="0"/>
                <a:cs typeface="Mangal" panose="02040503050203030202" pitchFamily="18" charset="0"/>
              </a:rPr>
              <a:t>	This technology stack has empowered us to create a dynamic and feature-rich platform that not only meets the demands of today's online shoppers but also sets the stage for the future of e-commerce and also makes the way clear for the customer’s to get the desired products at one click , </a:t>
            </a:r>
            <a:r>
              <a:rPr lang="en-US" sz="2400" dirty="0">
                <a:latin typeface="Mangal" panose="02040503050203030202" pitchFamily="18" charset="0"/>
                <a:cs typeface="Mangal" panose="02040503050203030202" pitchFamily="18" charset="0"/>
              </a:rPr>
              <a:t>at</a:t>
            </a:r>
            <a:r>
              <a:rPr lang="en-US" sz="2400" b="0" i="0" dirty="0">
                <a:effectLst/>
                <a:latin typeface="Mangal" panose="02040503050203030202" pitchFamily="18" charset="0"/>
                <a:cs typeface="Mangal" panose="02040503050203030202" pitchFamily="18" charset="0"/>
              </a:rPr>
              <a:t> one place</a:t>
            </a:r>
            <a:r>
              <a:rPr lang="en-IN" sz="2400" dirty="0">
                <a:latin typeface="Mangal" panose="02040503050203030202" pitchFamily="18" charset="0"/>
                <a:cs typeface="Mangal" panose="02040503050203030202" pitchFamily="18" charset="0"/>
              </a:rPr>
              <a:t>. It is a dynamic application that we are working on for the duration of two months since, we have got the task assigned.</a:t>
            </a:r>
            <a:r>
              <a:rPr lang="en-US" sz="2400" b="0" i="0" dirty="0">
                <a:solidFill>
                  <a:srgbClr val="374151"/>
                </a:solidFill>
                <a:effectLst/>
                <a:latin typeface="Mangal" panose="02040503050203030202" pitchFamily="18" charset="0"/>
                <a:cs typeface="Mangal" panose="02040503050203030202" pitchFamily="18" charset="0"/>
              </a:rPr>
              <a:t> </a:t>
            </a:r>
            <a:endParaRPr lang="en-IN" sz="2400" dirty="0">
              <a:latin typeface="Mangal" panose="02040503050203030202" pitchFamily="18" charset="0"/>
              <a:cs typeface="Mangal" panose="02040503050203030202" pitchFamily="18" charset="0"/>
            </a:endParaRPr>
          </a:p>
        </p:txBody>
      </p:sp>
    </p:spTree>
    <p:extLst>
      <p:ext uri="{BB962C8B-B14F-4D97-AF65-F5344CB8AC3E}">
        <p14:creationId xmlns:p14="http://schemas.microsoft.com/office/powerpoint/2010/main" val="832420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C06F7-5E89-2F2B-25AF-5EC5DCBCD59B}"/>
              </a:ext>
            </a:extLst>
          </p:cNvPr>
          <p:cNvSpPr>
            <a:spLocks noGrp="1"/>
          </p:cNvSpPr>
          <p:nvPr>
            <p:ph type="title"/>
          </p:nvPr>
        </p:nvSpPr>
        <p:spPr/>
        <p:txBody>
          <a:bodyPr>
            <a:normAutofit/>
          </a:bodyPr>
          <a:lstStyle/>
          <a:p>
            <a:r>
              <a:rPr lang="en-IN" sz="3600" u="sng" dirty="0">
                <a:latin typeface="Mangal" panose="02040503050203030202" pitchFamily="18" charset="0"/>
                <a:cs typeface="Mangal" panose="02040503050203030202" pitchFamily="18" charset="0"/>
              </a:rPr>
              <a:t>Motivation</a:t>
            </a:r>
          </a:p>
        </p:txBody>
      </p:sp>
      <p:sp>
        <p:nvSpPr>
          <p:cNvPr id="3" name="Content Placeholder 2">
            <a:extLst>
              <a:ext uri="{FF2B5EF4-FFF2-40B4-BE49-F238E27FC236}">
                <a16:creationId xmlns:a16="http://schemas.microsoft.com/office/drawing/2014/main" xmlns="" id="{AEA53AFF-4AA6-3381-93D7-E9E39970D1C7}"/>
              </a:ext>
            </a:extLst>
          </p:cNvPr>
          <p:cNvSpPr>
            <a:spLocks noGrp="1"/>
          </p:cNvSpPr>
          <p:nvPr>
            <p:ph idx="1"/>
          </p:nvPr>
        </p:nvSpPr>
        <p:spPr/>
        <p:txBody>
          <a:bodyPr>
            <a:normAutofit/>
          </a:bodyPr>
          <a:lstStyle/>
          <a:p>
            <a:pPr marL="0" indent="0" algn="just">
              <a:buNone/>
            </a:pPr>
            <a:r>
              <a:rPr lang="en-US" sz="2400" b="0" i="0" dirty="0">
                <a:solidFill>
                  <a:srgbClr val="374151"/>
                </a:solidFill>
                <a:effectLst/>
                <a:latin typeface="Mangal" panose="02040503050203030202" pitchFamily="18" charset="0"/>
                <a:cs typeface="Mangal" panose="02040503050203030202" pitchFamily="18" charset="0"/>
              </a:rPr>
              <a:t>	</a:t>
            </a:r>
            <a:r>
              <a:rPr lang="en-US" sz="2400" b="0" i="0" dirty="0">
                <a:solidFill>
                  <a:schemeClr val="tx2">
                    <a:lumMod val="50000"/>
                  </a:schemeClr>
                </a:solidFill>
                <a:effectLst/>
                <a:latin typeface="Mangal" panose="02040503050203030202" pitchFamily="18" charset="0"/>
                <a:cs typeface="Mangal" panose="02040503050203030202" pitchFamily="18" charset="0"/>
              </a:rPr>
              <a:t>The motivation behind our e-commerce project stems from the recognition of the ever-expanding role of online shopping in today's fast-paced world. The potential to create an innovative, feature-rich e-commerce platform motivated us to embrace the power of the MERN stack. Our passion for technology and web development inspired us to harness the capabilities of the MERN stack and bring a dynamic e-commerce solution as our mini project. Our e-commerce project is not just about selling products, it's about facilitating connections , providing a dynamic platform to ease the reach of retailers to it’s customer’s , providing a platform for the customer’s to </a:t>
            </a:r>
            <a:r>
              <a:rPr lang="en-US" sz="2400" dirty="0">
                <a:solidFill>
                  <a:schemeClr val="tx2">
                    <a:lumMod val="50000"/>
                  </a:schemeClr>
                </a:solidFill>
                <a:latin typeface="Mangal" panose="02040503050203030202" pitchFamily="18" charset="0"/>
                <a:cs typeface="Mangal" panose="02040503050203030202" pitchFamily="18" charset="0"/>
              </a:rPr>
              <a:t>attain their product requirement </a:t>
            </a:r>
            <a:r>
              <a:rPr lang="en-US" sz="2400" b="0" i="0" dirty="0">
                <a:solidFill>
                  <a:schemeClr val="tx2">
                    <a:lumMod val="50000"/>
                  </a:schemeClr>
                </a:solidFill>
                <a:effectLst/>
                <a:latin typeface="Mangal" panose="02040503050203030202" pitchFamily="18" charset="0"/>
                <a:cs typeface="Mangal" panose="02040503050203030202" pitchFamily="18" charset="0"/>
              </a:rPr>
              <a:t>and providing a better way to shop online.</a:t>
            </a:r>
            <a:endParaRPr lang="en-IN" sz="2400" dirty="0">
              <a:solidFill>
                <a:schemeClr val="tx2">
                  <a:lumMod val="50000"/>
                </a:schemeClr>
              </a:solidFill>
              <a:latin typeface="Mangal" panose="02040503050203030202" pitchFamily="18" charset="0"/>
              <a:cs typeface="Mangal" panose="02040503050203030202" pitchFamily="18" charset="0"/>
            </a:endParaRPr>
          </a:p>
        </p:txBody>
      </p:sp>
    </p:spTree>
    <p:extLst>
      <p:ext uri="{BB962C8B-B14F-4D97-AF65-F5344CB8AC3E}">
        <p14:creationId xmlns:p14="http://schemas.microsoft.com/office/powerpoint/2010/main" val="2469064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B9C98B-6115-581E-2A6C-D0236C93F415}"/>
              </a:ext>
            </a:extLst>
          </p:cNvPr>
          <p:cNvSpPr>
            <a:spLocks noGrp="1"/>
          </p:cNvSpPr>
          <p:nvPr>
            <p:ph type="title"/>
          </p:nvPr>
        </p:nvSpPr>
        <p:spPr/>
        <p:txBody>
          <a:bodyPr>
            <a:normAutofit/>
          </a:bodyPr>
          <a:lstStyle/>
          <a:p>
            <a:r>
              <a:rPr lang="en-IN" sz="3600" u="sng" dirty="0">
                <a:latin typeface="Mangal" panose="02040503050203030202" pitchFamily="18" charset="0"/>
                <a:cs typeface="Mangal" panose="02040503050203030202" pitchFamily="18" charset="0"/>
              </a:rPr>
              <a:t>Objective</a:t>
            </a:r>
          </a:p>
        </p:txBody>
      </p:sp>
      <p:sp>
        <p:nvSpPr>
          <p:cNvPr id="3" name="Content Placeholder 2">
            <a:extLst>
              <a:ext uri="{FF2B5EF4-FFF2-40B4-BE49-F238E27FC236}">
                <a16:creationId xmlns:a16="http://schemas.microsoft.com/office/drawing/2014/main" xmlns="" id="{E858249F-E510-5C12-54D2-52A10A1416CE}"/>
              </a:ext>
            </a:extLst>
          </p:cNvPr>
          <p:cNvSpPr>
            <a:spLocks noGrp="1"/>
          </p:cNvSpPr>
          <p:nvPr>
            <p:ph idx="1"/>
          </p:nvPr>
        </p:nvSpPr>
        <p:spPr/>
        <p:txBody>
          <a:bodyPr>
            <a:normAutofit/>
          </a:bodyPr>
          <a:lstStyle/>
          <a:p>
            <a:pPr marL="0" indent="0" algn="l">
              <a:buNone/>
            </a:pPr>
            <a:r>
              <a:rPr lang="en-US" sz="2400" b="0" i="0" dirty="0">
                <a:effectLst/>
                <a:latin typeface="Mangal" panose="02040503050203030202" pitchFamily="18" charset="0"/>
                <a:cs typeface="Mangal" panose="02040503050203030202" pitchFamily="18" charset="0"/>
              </a:rPr>
              <a:t>	The primary objective is to design and develop a fully functional e-commerce website that provides a seamless online shopping experience for users.</a:t>
            </a:r>
          </a:p>
          <a:p>
            <a:pPr marL="0" indent="0" algn="just">
              <a:buNone/>
            </a:pPr>
            <a:r>
              <a:rPr lang="en-US" sz="2400" i="0" dirty="0">
                <a:effectLst/>
                <a:latin typeface="Mangal" panose="02040503050203030202" pitchFamily="18" charset="0"/>
                <a:cs typeface="Mangal" panose="02040503050203030202" pitchFamily="18" charset="0"/>
              </a:rPr>
              <a:t>	User-Centric Design, </a:t>
            </a:r>
            <a:r>
              <a:rPr lang="en-US" sz="2400" dirty="0">
                <a:latin typeface="Mangal" panose="02040503050203030202" pitchFamily="18" charset="0"/>
                <a:cs typeface="Mangal" panose="02040503050203030202" pitchFamily="18" charset="0"/>
              </a:rPr>
              <a:t>c</a:t>
            </a:r>
            <a:r>
              <a:rPr lang="en-US" sz="2400" b="0" i="0" dirty="0">
                <a:effectLst/>
                <a:latin typeface="Mangal" panose="02040503050203030202" pitchFamily="18" charset="0"/>
                <a:cs typeface="Mangal" panose="02040503050203030202" pitchFamily="18" charset="0"/>
              </a:rPr>
              <a:t>reate an intuitive and user-friendly interface that ensures an easy and enjoyable shopping experience, from product discovery to checkout. Develop a system for efficient product management, allowing administrators to add, update, and categorize products easily. Implement user registration and authentication systems to personalize the shopping experience. Considering the future growth and evolution of the e-commerce website, leaving room for enhancements, updates, and new features.</a:t>
            </a:r>
          </a:p>
          <a:p>
            <a:endParaRPr lang="en-IN" b="1" dirty="0"/>
          </a:p>
        </p:txBody>
      </p:sp>
    </p:spTree>
    <p:extLst>
      <p:ext uri="{BB962C8B-B14F-4D97-AF65-F5344CB8AC3E}">
        <p14:creationId xmlns:p14="http://schemas.microsoft.com/office/powerpoint/2010/main" val="3595183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AE8874-90C8-E7F3-0165-C8A48B413A8B}"/>
              </a:ext>
            </a:extLst>
          </p:cNvPr>
          <p:cNvSpPr>
            <a:spLocks noGrp="1"/>
          </p:cNvSpPr>
          <p:nvPr>
            <p:ph type="title"/>
          </p:nvPr>
        </p:nvSpPr>
        <p:spPr/>
        <p:txBody>
          <a:bodyPr>
            <a:normAutofit/>
          </a:bodyPr>
          <a:lstStyle/>
          <a:p>
            <a:pPr algn="ctr"/>
            <a:r>
              <a:rPr lang="en-IN" sz="3600" u="sng" dirty="0">
                <a:latin typeface="Mangal" panose="02040503050203030202" pitchFamily="18" charset="0"/>
                <a:cs typeface="Mangal" panose="02040503050203030202" pitchFamily="18" charset="0"/>
              </a:rPr>
              <a:t>Literature Survey</a:t>
            </a:r>
          </a:p>
        </p:txBody>
      </p:sp>
      <p:sp>
        <p:nvSpPr>
          <p:cNvPr id="3" name="Content Placeholder 2">
            <a:extLst>
              <a:ext uri="{FF2B5EF4-FFF2-40B4-BE49-F238E27FC236}">
                <a16:creationId xmlns:a16="http://schemas.microsoft.com/office/drawing/2014/main" xmlns="" id="{081EB0B8-EC61-F1F6-DD42-5B536ED38E54}"/>
              </a:ext>
            </a:extLst>
          </p:cNvPr>
          <p:cNvSpPr>
            <a:spLocks noGrp="1"/>
          </p:cNvSpPr>
          <p:nvPr>
            <p:ph idx="1"/>
          </p:nvPr>
        </p:nvSpPr>
        <p:spPr/>
        <p:txBody>
          <a:bodyPr>
            <a:normAutofit fontScale="92500" lnSpcReduction="10000"/>
          </a:bodyPr>
          <a:lstStyle/>
          <a:p>
            <a:pPr marL="0" indent="0">
              <a:buNone/>
            </a:pPr>
            <a:r>
              <a:rPr lang="en-US" b="0" i="0" dirty="0">
                <a:solidFill>
                  <a:srgbClr val="374151"/>
                </a:solidFill>
                <a:effectLst/>
                <a:latin typeface="Söhne"/>
              </a:rPr>
              <a:t>	</a:t>
            </a:r>
            <a:r>
              <a:rPr lang="en-US" sz="2600" b="0" i="0" dirty="0">
                <a:effectLst/>
                <a:latin typeface="Mangal" panose="02040503050203030202" pitchFamily="18" charset="0"/>
                <a:cs typeface="Mangal" panose="02040503050203030202" pitchFamily="18" charset="0"/>
              </a:rPr>
              <a:t>The development of e-commerce websites with the MERN stack involves the integration of MongoDB, Express.js, React, and Node.js to create a dynamic and user-friendly online shopping platform. The e-commerce industry has witnessed substantial growth over the past two decades, with increased consumer reliance on online shopping platforms for convenience, variety, and competitive pricing. </a:t>
            </a:r>
          </a:p>
          <a:p>
            <a:pPr marL="0" indent="0" algn="just">
              <a:buNone/>
            </a:pPr>
            <a:r>
              <a:rPr lang="en-US" sz="2600" dirty="0">
                <a:latin typeface="Mangal" panose="02040503050203030202" pitchFamily="18" charset="0"/>
                <a:cs typeface="Mangal" panose="02040503050203030202" pitchFamily="18" charset="0"/>
              </a:rPr>
              <a:t>	</a:t>
            </a:r>
            <a:r>
              <a:rPr lang="en-US" sz="2600" b="0" i="0" dirty="0">
                <a:effectLst/>
                <a:latin typeface="Mangal" panose="02040503050203030202" pitchFamily="18" charset="0"/>
                <a:cs typeface="Mangal" panose="02040503050203030202" pitchFamily="18" charset="0"/>
              </a:rPr>
              <a:t>The literature underscores the significance of user experience, responsive design ,as fundamental theoretical principles in e-commerce website development. The MERN stack is an ideal solution for companies that aim to create top-notch web apps. It combines high-performance and flexible technologies, enabling rapid development of web apps and software. MERN adopts a full-stack development strategy, which requires the development of both frontend and backend components of an application.</a:t>
            </a:r>
            <a:endParaRPr lang="en-IN" sz="2600" dirty="0">
              <a:latin typeface="Mangal" panose="02040503050203030202" pitchFamily="18" charset="0"/>
              <a:cs typeface="Mangal" panose="02040503050203030202" pitchFamily="18" charset="0"/>
            </a:endParaRPr>
          </a:p>
        </p:txBody>
      </p:sp>
    </p:spTree>
    <p:extLst>
      <p:ext uri="{BB962C8B-B14F-4D97-AF65-F5344CB8AC3E}">
        <p14:creationId xmlns:p14="http://schemas.microsoft.com/office/powerpoint/2010/main" val="3358032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722</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Bookman Old Style</vt:lpstr>
      <vt:lpstr>Calibri</vt:lpstr>
      <vt:lpstr>Calibri Light</vt:lpstr>
      <vt:lpstr>Mangal</vt:lpstr>
      <vt:lpstr>Söhne</vt:lpstr>
      <vt:lpstr>Times New Roman</vt:lpstr>
      <vt:lpstr>Wingdings</vt:lpstr>
      <vt:lpstr>Office Theme</vt:lpstr>
      <vt:lpstr>Government College of Engineering, Karad (An Autonomous Institute of Government of Maharashtra)  Department of Information Technology </vt:lpstr>
      <vt:lpstr>CONTENTS:</vt:lpstr>
      <vt:lpstr>Abstract</vt:lpstr>
      <vt:lpstr>Problem Statement : </vt:lpstr>
      <vt:lpstr>Introduction</vt:lpstr>
      <vt:lpstr>Overview</vt:lpstr>
      <vt:lpstr>Motivation</vt:lpstr>
      <vt:lpstr>Objective</vt:lpstr>
      <vt:lpstr>Literature Survey</vt:lpstr>
      <vt:lpstr>Related Theory and Concepts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Government College of Engineering, Karad (An Autonomous Institute of Government of Maharashtra) Department of Information Technology</dc:title>
  <dc:creator>AMIT</dc:creator>
  <cp:lastModifiedBy>Microsoft account</cp:lastModifiedBy>
  <cp:revision>18</cp:revision>
  <dcterms:created xsi:type="dcterms:W3CDTF">2022-01-28T13:48:24Z</dcterms:created>
  <dcterms:modified xsi:type="dcterms:W3CDTF">2023-11-22T15:35:29Z</dcterms:modified>
</cp:coreProperties>
</file>