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73" r:id="rId2"/>
    <p:sldId id="395" r:id="rId3"/>
    <p:sldId id="302" r:id="rId4"/>
    <p:sldId id="292" r:id="rId5"/>
    <p:sldId id="446" r:id="rId6"/>
    <p:sldId id="369" r:id="rId7"/>
    <p:sldId id="347" r:id="rId8"/>
    <p:sldId id="397" r:id="rId9"/>
    <p:sldId id="398" r:id="rId10"/>
    <p:sldId id="411" r:id="rId11"/>
    <p:sldId id="421" r:id="rId12"/>
    <p:sldId id="412" r:id="rId13"/>
    <p:sldId id="410" r:id="rId14"/>
    <p:sldId id="413" r:id="rId15"/>
    <p:sldId id="404" r:id="rId16"/>
    <p:sldId id="414" r:id="rId17"/>
    <p:sldId id="401" r:id="rId18"/>
    <p:sldId id="402" r:id="rId19"/>
    <p:sldId id="409" r:id="rId20"/>
    <p:sldId id="403" r:id="rId21"/>
    <p:sldId id="422" r:id="rId22"/>
    <p:sldId id="415" r:id="rId23"/>
    <p:sldId id="416" r:id="rId24"/>
    <p:sldId id="417" r:id="rId25"/>
    <p:sldId id="418" r:id="rId26"/>
    <p:sldId id="423" r:id="rId27"/>
    <p:sldId id="405" r:id="rId28"/>
    <p:sldId id="419" r:id="rId29"/>
    <p:sldId id="420" r:id="rId30"/>
    <p:sldId id="444" r:id="rId31"/>
    <p:sldId id="445" r:id="rId32"/>
    <p:sldId id="426" r:id="rId33"/>
    <p:sldId id="429" r:id="rId34"/>
    <p:sldId id="430" r:id="rId35"/>
    <p:sldId id="428" r:id="rId36"/>
    <p:sldId id="436" r:id="rId37"/>
    <p:sldId id="437" r:id="rId38"/>
    <p:sldId id="438" r:id="rId39"/>
    <p:sldId id="431" r:id="rId40"/>
    <p:sldId id="441" r:id="rId41"/>
    <p:sldId id="442" r:id="rId42"/>
    <p:sldId id="432" r:id="rId43"/>
    <p:sldId id="443" r:id="rId44"/>
    <p:sldId id="439" r:id="rId45"/>
    <p:sldId id="440" r:id="rId46"/>
    <p:sldId id="427" r:id="rId47"/>
    <p:sldId id="407" r:id="rId48"/>
    <p:sldId id="399" r:id="rId49"/>
    <p:sldId id="433" r:id="rId50"/>
    <p:sldId id="435" r:id="rId51"/>
    <p:sldId id="434" r:id="rId52"/>
    <p:sldId id="447" r:id="rId53"/>
    <p:sldId id="284" r:id="rId54"/>
    <p:sldId id="34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an Dhail" initials="PD" lastIdx="1" clrIdx="1">
    <p:extLst>
      <p:ext uri="{19B8F6BF-5375-455C-9EA6-DF929625EA0E}">
        <p15:presenceInfo xmlns:p15="http://schemas.microsoft.com/office/powerpoint/2012/main" userId="S-1-5-21-11087255-1210267238-1404200075-3541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FDD"/>
    <a:srgbClr val="E0FFD1"/>
    <a:srgbClr val="FDF891"/>
    <a:srgbClr val="D8FFC5"/>
    <a:srgbClr val="CCECFF"/>
    <a:srgbClr val="A7EDF7"/>
    <a:srgbClr val="FF3399"/>
    <a:srgbClr val="FF5050"/>
    <a:srgbClr val="A5F1F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07"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778B3D-CE2D-4923-86FB-4969E66C954C}" type="datetimeFigureOut">
              <a:rPr lang="en-US" smtClean="0"/>
              <a:t>6/14/2019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45C5F-1930-4E54-B1FC-57796A9E17F7}" type="slidenum">
              <a:rPr lang="en-US" smtClean="0"/>
              <a:t>‹#›</a:t>
            </a:fld>
            <a:endParaRPr lang="en-US"/>
          </a:p>
        </p:txBody>
      </p:sp>
    </p:spTree>
    <p:extLst>
      <p:ext uri="{BB962C8B-B14F-4D97-AF65-F5344CB8AC3E}">
        <p14:creationId xmlns:p14="http://schemas.microsoft.com/office/powerpoint/2010/main" val="188706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145C5F-1930-4E54-B1FC-57796A9E17F7}" type="slidenum">
              <a:rPr lang="en-US" smtClean="0"/>
              <a:t>1</a:t>
            </a:fld>
            <a:endParaRPr lang="en-US"/>
          </a:p>
        </p:txBody>
      </p:sp>
    </p:spTree>
    <p:extLst>
      <p:ext uri="{BB962C8B-B14F-4D97-AF65-F5344CB8AC3E}">
        <p14:creationId xmlns:p14="http://schemas.microsoft.com/office/powerpoint/2010/main" val="441753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ExerciseOperators_02.py</a:t>
            </a:r>
          </a:p>
          <a:p>
            <a:pPr marL="0" indent="0">
              <a:buNone/>
            </a:pPr>
            <a:endParaRPr lang="en-US" dirty="0"/>
          </a:p>
          <a:p>
            <a:pPr marL="0" indent="0">
              <a:buNone/>
            </a:pPr>
            <a:r>
              <a:rPr lang="en-US" dirty="0"/>
              <a:t>=================================</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https://www.geeksforgeeks.org/basic-operators-python/</a:t>
            </a:r>
          </a:p>
          <a:p>
            <a:pPr marL="0" indent="0">
              <a:buNone/>
            </a:pPr>
            <a:endParaRPr lang="en-US" dirty="0"/>
          </a:p>
          <a:p>
            <a:pPr marL="0" indent="0">
              <a:buNone/>
            </a:pPr>
            <a:r>
              <a:rPr lang="en-US" dirty="0"/>
              <a:t>https://www.w3schools.com/python/python_operators.asp</a:t>
            </a:r>
          </a:p>
          <a:p>
            <a:pPr marL="0" indent="0">
              <a:buNone/>
            </a:pPr>
            <a:endParaRPr lang="en-US" dirty="0"/>
          </a:p>
          <a:p>
            <a:pPr marL="0" indent="0">
              <a:buNone/>
            </a:pPr>
            <a:r>
              <a:rPr lang="en-US" dirty="0"/>
              <a:t>https://www.tutorialspoint.com/python/python_basic_operators.htm</a:t>
            </a:r>
          </a:p>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10</a:t>
            </a:fld>
            <a:endParaRPr lang="en-US"/>
          </a:p>
        </p:txBody>
      </p:sp>
    </p:spTree>
    <p:extLst>
      <p:ext uri="{BB962C8B-B14F-4D97-AF65-F5344CB8AC3E}">
        <p14:creationId xmlns:p14="http://schemas.microsoft.com/office/powerpoint/2010/main" val="2842244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11</a:t>
            </a:fld>
            <a:endParaRPr lang="en-US"/>
          </a:p>
        </p:txBody>
      </p:sp>
    </p:spTree>
    <p:extLst>
      <p:ext uri="{BB962C8B-B14F-4D97-AF65-F5344CB8AC3E}">
        <p14:creationId xmlns:p14="http://schemas.microsoft.com/office/powerpoint/2010/main" val="3683025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12</a:t>
            </a:fld>
            <a:endParaRPr lang="en-US"/>
          </a:p>
        </p:txBody>
      </p:sp>
    </p:spTree>
    <p:extLst>
      <p:ext uri="{BB962C8B-B14F-4D97-AF65-F5344CB8AC3E}">
        <p14:creationId xmlns:p14="http://schemas.microsoft.com/office/powerpoint/2010/main" val="343176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https://www.w3schools.com/python/python_numbers.asp</a:t>
            </a:r>
          </a:p>
          <a:p>
            <a:pPr marL="0" indent="0">
              <a:buNone/>
            </a:pPr>
            <a:endParaRPr lang="en-US" dirty="0"/>
          </a:p>
          <a:p>
            <a:pPr marL="0" indent="0">
              <a:buNone/>
            </a:pPr>
            <a:r>
              <a:rPr lang="en-US" dirty="0"/>
              <a:t>https://www.tutorialspoint.com/python/python_numbers.htm</a:t>
            </a:r>
          </a:p>
        </p:txBody>
      </p:sp>
      <p:sp>
        <p:nvSpPr>
          <p:cNvPr id="4" name="Slide Number Placeholder 3"/>
          <p:cNvSpPr>
            <a:spLocks noGrp="1"/>
          </p:cNvSpPr>
          <p:nvPr>
            <p:ph type="sldNum" sz="quarter" idx="10"/>
          </p:nvPr>
        </p:nvSpPr>
        <p:spPr/>
        <p:txBody>
          <a:bodyPr/>
          <a:lstStyle/>
          <a:p>
            <a:fld id="{79145C5F-1930-4E54-B1FC-57796A9E17F7}" type="slidenum">
              <a:rPr lang="en-US" smtClean="0"/>
              <a:t>13</a:t>
            </a:fld>
            <a:endParaRPr lang="en-US"/>
          </a:p>
        </p:txBody>
      </p:sp>
    </p:spTree>
    <p:extLst>
      <p:ext uri="{BB962C8B-B14F-4D97-AF65-F5344CB8AC3E}">
        <p14:creationId xmlns:p14="http://schemas.microsoft.com/office/powerpoint/2010/main" val="2360061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14</a:t>
            </a:fld>
            <a:endParaRPr lang="en-US"/>
          </a:p>
        </p:txBody>
      </p:sp>
    </p:spTree>
    <p:extLst>
      <p:ext uri="{BB962C8B-B14F-4D97-AF65-F5344CB8AC3E}">
        <p14:creationId xmlns:p14="http://schemas.microsoft.com/office/powerpoint/2010/main" val="2798290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15</a:t>
            </a:fld>
            <a:endParaRPr lang="en-US"/>
          </a:p>
        </p:txBody>
      </p:sp>
    </p:spTree>
    <p:extLst>
      <p:ext uri="{BB962C8B-B14F-4D97-AF65-F5344CB8AC3E}">
        <p14:creationId xmlns:p14="http://schemas.microsoft.com/office/powerpoint/2010/main" val="65438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a:t>first </a:t>
            </a:r>
            <a:r>
              <a:rPr lang="en-IN" sz="120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'Pawan'</a:t>
            </a:r>
            <a:br>
              <a:rPr lang="en-IN" sz="1200" b="1" kern="1200" dirty="0">
                <a:solidFill>
                  <a:schemeClr val="tx1"/>
                </a:solidFill>
                <a:effectLst/>
                <a:latin typeface="+mn-lt"/>
                <a:ea typeface="+mn-ea"/>
                <a:cs typeface="+mn-cs"/>
              </a:rPr>
            </a:br>
            <a:r>
              <a:rPr lang="en-IN" dirty="0"/>
              <a:t>last </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a:t>
            </a:r>
            <a:r>
              <a:rPr lang="en-IN" sz="1200" b="1" kern="1200" dirty="0" err="1">
                <a:solidFill>
                  <a:schemeClr val="tx1"/>
                </a:solidFill>
                <a:effectLst/>
                <a:latin typeface="+mn-lt"/>
                <a:ea typeface="+mn-ea"/>
                <a:cs typeface="+mn-cs"/>
              </a:rPr>
              <a:t>Dhail</a:t>
            </a:r>
            <a:r>
              <a:rPr lang="en-IN" sz="1200" b="1" kern="1200" dirty="0">
                <a:solidFill>
                  <a:schemeClr val="tx1"/>
                </a:solidFill>
                <a:effectLst/>
                <a:latin typeface="+mn-lt"/>
                <a:ea typeface="+mn-ea"/>
                <a:cs typeface="+mn-cs"/>
              </a:rPr>
              <a:t>'</a:t>
            </a:r>
            <a:br>
              <a:rPr lang="en-IN" sz="1200" b="1" kern="1200" dirty="0">
                <a:solidFill>
                  <a:schemeClr val="tx1"/>
                </a:solidFill>
                <a:effectLst/>
                <a:latin typeface="+mn-lt"/>
                <a:ea typeface="+mn-ea"/>
                <a:cs typeface="+mn-cs"/>
              </a:rPr>
            </a:br>
            <a:r>
              <a:rPr lang="en-IN" dirty="0"/>
              <a:t>message </a:t>
            </a:r>
            <a:r>
              <a:rPr lang="en-IN" sz="1200" kern="1200" dirty="0">
                <a:solidFill>
                  <a:schemeClr val="tx1"/>
                </a:solidFill>
                <a:effectLst/>
                <a:latin typeface="+mn-lt"/>
                <a:ea typeface="+mn-ea"/>
                <a:cs typeface="+mn-cs"/>
              </a:rPr>
              <a:t>= </a:t>
            </a:r>
            <a:r>
              <a:rPr lang="en-IN" dirty="0"/>
              <a:t>first </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 [' </a:t>
            </a:r>
            <a:r>
              <a:rPr lang="en-IN" sz="1200" kern="1200" dirty="0">
                <a:solidFill>
                  <a:schemeClr val="tx1"/>
                </a:solidFill>
                <a:effectLst/>
                <a:latin typeface="+mn-lt"/>
                <a:ea typeface="+mn-ea"/>
                <a:cs typeface="+mn-cs"/>
              </a:rPr>
              <a:t>+ </a:t>
            </a:r>
            <a:r>
              <a:rPr lang="en-IN" dirty="0"/>
              <a:t>last </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 ' </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'is a coder'</a:t>
            </a:r>
            <a:br>
              <a:rPr lang="en-IN" sz="1200" b="1"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print(</a:t>
            </a:r>
            <a:r>
              <a:rPr lang="en-IN" dirty="0"/>
              <a:t>message</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r>
              <a:rPr lang="en-IN" dirty="0" err="1"/>
              <a:t>msg</a:t>
            </a:r>
            <a:r>
              <a:rPr lang="en-IN" dirty="0"/>
              <a:t> </a:t>
            </a:r>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f'</a:t>
            </a:r>
            <a:r>
              <a:rPr lang="en-IN" sz="1200" kern="1200" dirty="0">
                <a:solidFill>
                  <a:schemeClr val="tx1"/>
                </a:solidFill>
                <a:effectLst/>
                <a:latin typeface="+mn-lt"/>
                <a:ea typeface="+mn-ea"/>
                <a:cs typeface="+mn-cs"/>
              </a:rPr>
              <a:t>{</a:t>
            </a:r>
            <a:r>
              <a:rPr lang="en-IN" dirty="0"/>
              <a:t>first</a:t>
            </a:r>
            <a:r>
              <a:rPr lang="en-IN" sz="120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a:t>
            </a:r>
            <a:r>
              <a:rPr lang="en-IN" dirty="0"/>
              <a:t>last</a:t>
            </a:r>
            <a:r>
              <a:rPr lang="en-IN" sz="1200" kern="1200" dirty="0">
                <a:solidFill>
                  <a:schemeClr val="tx1"/>
                </a:solidFill>
                <a:effectLst/>
                <a:latin typeface="+mn-lt"/>
                <a:ea typeface="+mn-ea"/>
                <a:cs typeface="+mn-cs"/>
              </a:rPr>
              <a:t>}</a:t>
            </a:r>
            <a:r>
              <a:rPr lang="en-IN" sz="1200" b="1" kern="1200" dirty="0">
                <a:solidFill>
                  <a:schemeClr val="tx1"/>
                </a:solidFill>
                <a:effectLst/>
                <a:latin typeface="+mn-lt"/>
                <a:ea typeface="+mn-ea"/>
                <a:cs typeface="+mn-cs"/>
              </a:rPr>
              <a:t>] is a coder'   </a:t>
            </a:r>
            <a:r>
              <a:rPr lang="en-IN" sz="1200" kern="1200" dirty="0">
                <a:solidFill>
                  <a:schemeClr val="tx1"/>
                </a:solidFill>
                <a:effectLst/>
                <a:latin typeface="+mn-lt"/>
                <a:ea typeface="+mn-ea"/>
                <a:cs typeface="+mn-cs"/>
              </a:rPr>
              <a:t>#  Formatted Strings</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print(</a:t>
            </a:r>
            <a:r>
              <a:rPr lang="en-IN" dirty="0" err="1"/>
              <a:t>msg</a:t>
            </a:r>
            <a:r>
              <a:rPr lang="en-IN" sz="1200" kern="1200" dirty="0">
                <a:solidFill>
                  <a:schemeClr val="tx1"/>
                </a:solidFill>
                <a:effectLst/>
                <a:latin typeface="+mn-lt"/>
                <a:ea typeface="+mn-ea"/>
                <a:cs typeface="+mn-cs"/>
              </a:rPr>
              <a:t>)</a:t>
            </a:r>
            <a:br>
              <a:rPr lang="en-IN"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16</a:t>
            </a:fld>
            <a:endParaRPr lang="en-US"/>
          </a:p>
        </p:txBody>
      </p:sp>
    </p:spTree>
    <p:extLst>
      <p:ext uri="{BB962C8B-B14F-4D97-AF65-F5344CB8AC3E}">
        <p14:creationId xmlns:p14="http://schemas.microsoft.com/office/powerpoint/2010/main" val="3792867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https://www.w3schools.com/python/python_lists.asp</a:t>
            </a:r>
          </a:p>
        </p:txBody>
      </p:sp>
      <p:sp>
        <p:nvSpPr>
          <p:cNvPr id="4" name="Slide Number Placeholder 3"/>
          <p:cNvSpPr>
            <a:spLocks noGrp="1"/>
          </p:cNvSpPr>
          <p:nvPr>
            <p:ph type="sldNum" sz="quarter" idx="10"/>
          </p:nvPr>
        </p:nvSpPr>
        <p:spPr/>
        <p:txBody>
          <a:bodyPr/>
          <a:lstStyle/>
          <a:p>
            <a:fld id="{79145C5F-1930-4E54-B1FC-57796A9E17F7}" type="slidenum">
              <a:rPr lang="en-US" smtClean="0"/>
              <a:t>17</a:t>
            </a:fld>
            <a:endParaRPr lang="en-US"/>
          </a:p>
        </p:txBody>
      </p:sp>
    </p:spTree>
    <p:extLst>
      <p:ext uri="{BB962C8B-B14F-4D97-AF65-F5344CB8AC3E}">
        <p14:creationId xmlns:p14="http://schemas.microsoft.com/office/powerpoint/2010/main" val="1454377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18</a:t>
            </a:fld>
            <a:endParaRPr lang="en-US"/>
          </a:p>
        </p:txBody>
      </p:sp>
    </p:spTree>
    <p:extLst>
      <p:ext uri="{BB962C8B-B14F-4D97-AF65-F5344CB8AC3E}">
        <p14:creationId xmlns:p14="http://schemas.microsoft.com/office/powerpoint/2010/main" val="4136788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19</a:t>
            </a:fld>
            <a:endParaRPr lang="en-US"/>
          </a:p>
        </p:txBody>
      </p:sp>
    </p:spTree>
    <p:extLst>
      <p:ext uri="{BB962C8B-B14F-4D97-AF65-F5344CB8AC3E}">
        <p14:creationId xmlns:p14="http://schemas.microsoft.com/office/powerpoint/2010/main" val="190858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2</a:t>
            </a:fld>
            <a:endParaRPr lang="en-US"/>
          </a:p>
        </p:txBody>
      </p:sp>
    </p:spTree>
    <p:extLst>
      <p:ext uri="{BB962C8B-B14F-4D97-AF65-F5344CB8AC3E}">
        <p14:creationId xmlns:p14="http://schemas.microsoft.com/office/powerpoint/2010/main" val="17027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https://www.w3schools.com/python/python_dictionaries.asp</a:t>
            </a:r>
          </a:p>
        </p:txBody>
      </p:sp>
      <p:sp>
        <p:nvSpPr>
          <p:cNvPr id="4" name="Slide Number Placeholder 3"/>
          <p:cNvSpPr>
            <a:spLocks noGrp="1"/>
          </p:cNvSpPr>
          <p:nvPr>
            <p:ph type="sldNum" sz="quarter" idx="10"/>
          </p:nvPr>
        </p:nvSpPr>
        <p:spPr/>
        <p:txBody>
          <a:bodyPr/>
          <a:lstStyle/>
          <a:p>
            <a:fld id="{79145C5F-1930-4E54-B1FC-57796A9E17F7}" type="slidenum">
              <a:rPr lang="en-US" smtClean="0"/>
              <a:t>20</a:t>
            </a:fld>
            <a:endParaRPr lang="en-US"/>
          </a:p>
        </p:txBody>
      </p:sp>
    </p:spTree>
    <p:extLst>
      <p:ext uri="{BB962C8B-B14F-4D97-AF65-F5344CB8AC3E}">
        <p14:creationId xmlns:p14="http://schemas.microsoft.com/office/powerpoint/2010/main" val="672982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21</a:t>
            </a:fld>
            <a:endParaRPr lang="en-US"/>
          </a:p>
        </p:txBody>
      </p:sp>
    </p:spTree>
    <p:extLst>
      <p:ext uri="{BB962C8B-B14F-4D97-AF65-F5344CB8AC3E}">
        <p14:creationId xmlns:p14="http://schemas.microsoft.com/office/powerpoint/2010/main" val="1566615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https://www.w3schools.com/python/python_conditions.asp</a:t>
            </a:r>
          </a:p>
        </p:txBody>
      </p:sp>
      <p:sp>
        <p:nvSpPr>
          <p:cNvPr id="4" name="Slide Number Placeholder 3"/>
          <p:cNvSpPr>
            <a:spLocks noGrp="1"/>
          </p:cNvSpPr>
          <p:nvPr>
            <p:ph type="sldNum" sz="quarter" idx="10"/>
          </p:nvPr>
        </p:nvSpPr>
        <p:spPr/>
        <p:txBody>
          <a:bodyPr/>
          <a:lstStyle/>
          <a:p>
            <a:fld id="{79145C5F-1930-4E54-B1FC-57796A9E17F7}" type="slidenum">
              <a:rPr lang="en-US" smtClean="0"/>
              <a:t>22</a:t>
            </a:fld>
            <a:endParaRPr lang="en-US"/>
          </a:p>
        </p:txBody>
      </p:sp>
    </p:spTree>
    <p:extLst>
      <p:ext uri="{BB962C8B-B14F-4D97-AF65-F5344CB8AC3E}">
        <p14:creationId xmlns:p14="http://schemas.microsoft.com/office/powerpoint/2010/main" val="3210055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https://www.w3schools.com/python/python_while_loops.asp</a:t>
            </a:r>
          </a:p>
          <a:p>
            <a:pPr marL="0" indent="0">
              <a:buNone/>
            </a:pPr>
            <a:r>
              <a:rPr lang="en-US" dirty="0"/>
              <a:t>https://www.w3schools.com/python/python_for_loops.asp</a:t>
            </a:r>
          </a:p>
        </p:txBody>
      </p:sp>
      <p:sp>
        <p:nvSpPr>
          <p:cNvPr id="4" name="Slide Number Placeholder 3"/>
          <p:cNvSpPr>
            <a:spLocks noGrp="1"/>
          </p:cNvSpPr>
          <p:nvPr>
            <p:ph type="sldNum" sz="quarter" idx="10"/>
          </p:nvPr>
        </p:nvSpPr>
        <p:spPr/>
        <p:txBody>
          <a:bodyPr/>
          <a:lstStyle/>
          <a:p>
            <a:fld id="{79145C5F-1930-4E54-B1FC-57796A9E17F7}" type="slidenum">
              <a:rPr lang="en-US" smtClean="0"/>
              <a:t>23</a:t>
            </a:fld>
            <a:endParaRPr lang="en-US"/>
          </a:p>
        </p:txBody>
      </p:sp>
    </p:spTree>
    <p:extLst>
      <p:ext uri="{BB962C8B-B14F-4D97-AF65-F5344CB8AC3E}">
        <p14:creationId xmlns:p14="http://schemas.microsoft.com/office/powerpoint/2010/main" val="3736910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24</a:t>
            </a:fld>
            <a:endParaRPr lang="en-US"/>
          </a:p>
        </p:txBody>
      </p:sp>
    </p:spTree>
    <p:extLst>
      <p:ext uri="{BB962C8B-B14F-4D97-AF65-F5344CB8AC3E}">
        <p14:creationId xmlns:p14="http://schemas.microsoft.com/office/powerpoint/2010/main" val="3787782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effectLst/>
            </a:endParaRPr>
          </a:p>
          <a:p>
            <a:pPr marL="0" indent="0">
              <a:buNone/>
            </a:pPr>
            <a:r>
              <a:rPr lang="en-US" b="1" dirty="0">
                <a:effectLst/>
              </a:rPr>
              <a:t>Nested Loop :  https://www.tutorialspoint.com/python/python_nested_loops.htm</a:t>
            </a:r>
          </a:p>
          <a:p>
            <a:pPr marL="0" indent="0">
              <a:buNone/>
            </a:pPr>
            <a:endParaRPr lang="en-US" dirty="0">
              <a:effectLst/>
            </a:endParaRPr>
          </a:p>
          <a:p>
            <a:pPr marL="0" indent="0">
              <a:buNone/>
            </a:pPr>
            <a:r>
              <a:rPr lang="en-US" dirty="0">
                <a:effectLst/>
              </a:rPr>
              <a:t>i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2</a:t>
            </a:r>
            <a:r>
              <a:rPr lang="en-US" dirty="0">
                <a:effectLst/>
              </a:rPr>
              <a:t> </a:t>
            </a:r>
          </a:p>
          <a:p>
            <a:pPr marL="0" indent="0">
              <a:buNone/>
            </a:pPr>
            <a:r>
              <a:rPr lang="en-US" sz="1200" kern="1200" dirty="0">
                <a:solidFill>
                  <a:schemeClr val="tx1"/>
                </a:solidFill>
                <a:effectLst/>
                <a:latin typeface="+mn-lt"/>
                <a:ea typeface="+mn-ea"/>
                <a:cs typeface="+mn-cs"/>
              </a:rPr>
              <a:t>while(</a:t>
            </a:r>
            <a:r>
              <a:rPr lang="en-US" dirty="0">
                <a:effectLst/>
              </a:rPr>
              <a:t>i </a:t>
            </a:r>
            <a:r>
              <a:rPr lang="en-US" sz="1200" kern="1200" dirty="0">
                <a:solidFill>
                  <a:schemeClr val="tx1"/>
                </a:solidFill>
                <a:effectLst/>
                <a:latin typeface="+mn-lt"/>
                <a:ea typeface="+mn-ea"/>
                <a:cs typeface="+mn-cs"/>
              </a:rPr>
              <a:t>&lt;</a:t>
            </a:r>
            <a:r>
              <a:rPr lang="en-US" dirty="0">
                <a:effectLst/>
              </a:rPr>
              <a:t> </a:t>
            </a:r>
            <a:r>
              <a:rPr lang="en-US" sz="1200" kern="1200" dirty="0">
                <a:solidFill>
                  <a:schemeClr val="tx1"/>
                </a:solidFill>
                <a:effectLst/>
                <a:latin typeface="+mn-lt"/>
                <a:ea typeface="+mn-ea"/>
                <a:cs typeface="+mn-cs"/>
              </a:rPr>
              <a:t>100):</a:t>
            </a:r>
            <a:r>
              <a:rPr lang="en-US" dirty="0">
                <a:effectLst/>
              </a:rPr>
              <a:t> </a:t>
            </a:r>
          </a:p>
          <a:p>
            <a:pPr marL="0" indent="0">
              <a:buNone/>
            </a:pPr>
            <a:r>
              <a:rPr lang="en-US" dirty="0">
                <a:effectLst/>
              </a:rPr>
              <a:t>j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2</a:t>
            </a:r>
            <a:r>
              <a:rPr lang="en-US" dirty="0">
                <a:effectLst/>
              </a:rPr>
              <a:t> </a:t>
            </a:r>
            <a:r>
              <a:rPr lang="en-US" sz="1200" kern="1200" dirty="0">
                <a:solidFill>
                  <a:schemeClr val="tx1"/>
                </a:solidFill>
                <a:effectLst/>
                <a:latin typeface="+mn-lt"/>
                <a:ea typeface="+mn-ea"/>
                <a:cs typeface="+mn-cs"/>
              </a:rPr>
              <a:t>while(</a:t>
            </a:r>
            <a:r>
              <a:rPr lang="en-US" dirty="0">
                <a:effectLst/>
              </a:rPr>
              <a:t>j </a:t>
            </a:r>
            <a:r>
              <a:rPr lang="en-US" sz="1200" kern="1200" dirty="0">
                <a:solidFill>
                  <a:schemeClr val="tx1"/>
                </a:solidFill>
                <a:effectLst/>
                <a:latin typeface="+mn-lt"/>
                <a:ea typeface="+mn-ea"/>
                <a:cs typeface="+mn-cs"/>
              </a:rPr>
              <a:t>&lt;=</a:t>
            </a:r>
            <a:r>
              <a:rPr lang="en-US" dirty="0">
                <a:effectLst/>
              </a:rPr>
              <a:t> </a:t>
            </a:r>
            <a:r>
              <a:rPr lang="en-US" sz="1200" kern="1200" dirty="0">
                <a:solidFill>
                  <a:schemeClr val="tx1"/>
                </a:solidFill>
                <a:effectLst/>
                <a:latin typeface="+mn-lt"/>
                <a:ea typeface="+mn-ea"/>
                <a:cs typeface="+mn-cs"/>
              </a:rPr>
              <a:t>(</a:t>
            </a:r>
            <a:r>
              <a:rPr lang="en-US" dirty="0">
                <a:effectLst/>
              </a:rPr>
              <a:t>i</a:t>
            </a:r>
            <a:r>
              <a:rPr lang="en-US" sz="1200" kern="1200" dirty="0">
                <a:solidFill>
                  <a:schemeClr val="tx1"/>
                </a:solidFill>
                <a:effectLst/>
                <a:latin typeface="+mn-lt"/>
                <a:ea typeface="+mn-ea"/>
                <a:cs typeface="+mn-cs"/>
              </a:rPr>
              <a:t>/</a:t>
            </a:r>
            <a:r>
              <a:rPr lang="en-US" dirty="0">
                <a:effectLst/>
              </a:rPr>
              <a:t>j</a:t>
            </a:r>
            <a:r>
              <a:rPr lang="en-US" sz="1200" kern="1200" dirty="0">
                <a:solidFill>
                  <a:schemeClr val="tx1"/>
                </a:solidFill>
                <a:effectLst/>
                <a:latin typeface="+mn-lt"/>
                <a:ea typeface="+mn-ea"/>
                <a:cs typeface="+mn-cs"/>
              </a:rPr>
              <a:t>)):</a:t>
            </a:r>
            <a:r>
              <a:rPr lang="en-US" dirty="0">
                <a:effectLst/>
              </a:rPr>
              <a:t> </a:t>
            </a:r>
          </a:p>
          <a:p>
            <a:pPr marL="0" indent="0">
              <a:buNone/>
            </a:pPr>
            <a:r>
              <a:rPr lang="en-US" sz="1200" kern="1200" dirty="0">
                <a:solidFill>
                  <a:schemeClr val="tx1"/>
                </a:solidFill>
                <a:effectLst/>
                <a:latin typeface="+mn-lt"/>
                <a:ea typeface="+mn-ea"/>
                <a:cs typeface="+mn-cs"/>
              </a:rPr>
              <a:t>if</a:t>
            </a:r>
            <a:r>
              <a:rPr lang="en-US" dirty="0">
                <a:effectLst/>
              </a:rPr>
              <a:t> </a:t>
            </a:r>
            <a:r>
              <a:rPr lang="en-US" sz="1200" kern="1200" dirty="0">
                <a:solidFill>
                  <a:schemeClr val="tx1"/>
                </a:solidFill>
                <a:effectLst/>
                <a:latin typeface="+mn-lt"/>
                <a:ea typeface="+mn-ea"/>
                <a:cs typeface="+mn-cs"/>
              </a:rPr>
              <a:t>not(</a:t>
            </a:r>
            <a:r>
              <a:rPr lang="en-US" dirty="0" err="1">
                <a:effectLst/>
              </a:rPr>
              <a:t>i</a:t>
            </a:r>
            <a:r>
              <a:rPr lang="en-US" sz="1200" kern="1200" dirty="0" err="1">
                <a:solidFill>
                  <a:schemeClr val="tx1"/>
                </a:solidFill>
                <a:effectLst/>
                <a:latin typeface="+mn-lt"/>
                <a:ea typeface="+mn-ea"/>
                <a:cs typeface="+mn-cs"/>
              </a:rPr>
              <a:t>%</a:t>
            </a:r>
            <a:r>
              <a:rPr lang="en-US" dirty="0" err="1">
                <a:effectLst/>
              </a:rPr>
              <a:t>j</a:t>
            </a:r>
            <a:r>
              <a:rPr lang="en-US" sz="1200" kern="1200" dirty="0">
                <a:solidFill>
                  <a:schemeClr val="tx1"/>
                </a:solidFill>
                <a:effectLst/>
                <a:latin typeface="+mn-lt"/>
                <a:ea typeface="+mn-ea"/>
                <a:cs typeface="+mn-cs"/>
              </a:rPr>
              <a:t>):</a:t>
            </a:r>
            <a:r>
              <a:rPr lang="en-US" dirty="0">
                <a:effectLst/>
              </a:rPr>
              <a:t> </a:t>
            </a:r>
          </a:p>
          <a:p>
            <a:pPr marL="0" indent="0">
              <a:buNone/>
            </a:pPr>
            <a:r>
              <a:rPr lang="en-US" sz="1200" kern="1200" dirty="0">
                <a:solidFill>
                  <a:schemeClr val="tx1"/>
                </a:solidFill>
                <a:effectLst/>
                <a:latin typeface="+mn-lt"/>
                <a:ea typeface="+mn-ea"/>
                <a:cs typeface="+mn-cs"/>
              </a:rPr>
              <a:t>break</a:t>
            </a:r>
            <a:r>
              <a:rPr lang="en-US" dirty="0">
                <a:effectLst/>
              </a:rPr>
              <a:t> </a:t>
            </a:r>
          </a:p>
          <a:p>
            <a:pPr marL="0" indent="0">
              <a:buNone/>
            </a:pPr>
            <a:r>
              <a:rPr lang="en-US" dirty="0">
                <a:effectLst/>
              </a:rPr>
              <a:t>j </a:t>
            </a:r>
            <a:r>
              <a:rPr lang="en-US" sz="1200" kern="1200" dirty="0">
                <a:solidFill>
                  <a:schemeClr val="tx1"/>
                </a:solidFill>
                <a:effectLst/>
                <a:latin typeface="+mn-lt"/>
                <a:ea typeface="+mn-ea"/>
                <a:cs typeface="+mn-cs"/>
              </a:rPr>
              <a:t>=</a:t>
            </a:r>
            <a:r>
              <a:rPr lang="en-US" dirty="0">
                <a:effectLst/>
              </a:rPr>
              <a:t> j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1</a:t>
            </a:r>
            <a:r>
              <a:rPr lang="en-US" dirty="0">
                <a:effectLst/>
              </a:rPr>
              <a:t> </a:t>
            </a:r>
          </a:p>
          <a:p>
            <a:pPr marL="0" indent="0">
              <a:buNone/>
            </a:pPr>
            <a:r>
              <a:rPr lang="en-US" sz="1200" kern="1200" dirty="0">
                <a:solidFill>
                  <a:schemeClr val="tx1"/>
                </a:solidFill>
                <a:effectLst/>
                <a:latin typeface="+mn-lt"/>
                <a:ea typeface="+mn-ea"/>
                <a:cs typeface="+mn-cs"/>
              </a:rPr>
              <a:t>if</a:t>
            </a:r>
            <a:r>
              <a:rPr lang="en-US" dirty="0">
                <a:effectLst/>
              </a:rPr>
              <a:t> </a:t>
            </a:r>
            <a:r>
              <a:rPr lang="en-US" sz="1200" kern="1200" dirty="0">
                <a:solidFill>
                  <a:schemeClr val="tx1"/>
                </a:solidFill>
                <a:effectLst/>
                <a:latin typeface="+mn-lt"/>
                <a:ea typeface="+mn-ea"/>
                <a:cs typeface="+mn-cs"/>
              </a:rPr>
              <a:t>(</a:t>
            </a:r>
            <a:r>
              <a:rPr lang="en-US" dirty="0">
                <a:effectLst/>
              </a:rPr>
              <a:t>j </a:t>
            </a:r>
            <a:r>
              <a:rPr lang="en-US" sz="1200" kern="1200" dirty="0">
                <a:solidFill>
                  <a:schemeClr val="tx1"/>
                </a:solidFill>
                <a:effectLst/>
                <a:latin typeface="+mn-lt"/>
                <a:ea typeface="+mn-ea"/>
                <a:cs typeface="+mn-cs"/>
              </a:rPr>
              <a:t>&gt;</a:t>
            </a:r>
            <a:r>
              <a:rPr lang="en-US" dirty="0">
                <a:effectLst/>
              </a:rPr>
              <a:t> i</a:t>
            </a:r>
            <a:r>
              <a:rPr lang="en-US" sz="1200" kern="1200" dirty="0">
                <a:solidFill>
                  <a:schemeClr val="tx1"/>
                </a:solidFill>
                <a:effectLst/>
                <a:latin typeface="+mn-lt"/>
                <a:ea typeface="+mn-ea"/>
                <a:cs typeface="+mn-cs"/>
              </a:rPr>
              <a:t>/</a:t>
            </a:r>
            <a:r>
              <a:rPr lang="en-US" dirty="0">
                <a:effectLst/>
              </a:rPr>
              <a:t>j</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a:t>
            </a:r>
            <a:r>
              <a:rPr lang="en-US" dirty="0">
                <a:effectLst/>
              </a:rPr>
              <a:t> </a:t>
            </a:r>
          </a:p>
          <a:p>
            <a:pPr marL="0" indent="0">
              <a:buNone/>
            </a:pPr>
            <a:r>
              <a:rPr lang="en-US" sz="1200" kern="1200" dirty="0">
                <a:solidFill>
                  <a:schemeClr val="tx1"/>
                </a:solidFill>
                <a:effectLst/>
                <a:latin typeface="+mn-lt"/>
                <a:ea typeface="+mn-ea"/>
                <a:cs typeface="+mn-cs"/>
              </a:rPr>
              <a:t>print</a:t>
            </a:r>
            <a:r>
              <a:rPr lang="en-US" dirty="0">
                <a:effectLst/>
              </a:rPr>
              <a:t> i</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 is prime"</a:t>
            </a:r>
            <a:r>
              <a:rPr lang="en-US" dirty="0">
                <a:effectLst/>
              </a:rPr>
              <a:t> i </a:t>
            </a:r>
            <a:r>
              <a:rPr lang="en-US" sz="1200" kern="1200" dirty="0">
                <a:solidFill>
                  <a:schemeClr val="tx1"/>
                </a:solidFill>
                <a:effectLst/>
                <a:latin typeface="+mn-lt"/>
                <a:ea typeface="+mn-ea"/>
                <a:cs typeface="+mn-cs"/>
              </a:rPr>
              <a:t>=</a:t>
            </a:r>
            <a:r>
              <a:rPr lang="en-US" dirty="0">
                <a:effectLst/>
              </a:rPr>
              <a:t> i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1</a:t>
            </a:r>
            <a:r>
              <a:rPr lang="en-US" dirty="0">
                <a:effectLst/>
              </a:rPr>
              <a:t> </a:t>
            </a:r>
            <a:r>
              <a:rPr lang="en-US" sz="1200" kern="1200" dirty="0">
                <a:solidFill>
                  <a:schemeClr val="tx1"/>
                </a:solidFill>
                <a:effectLst/>
                <a:latin typeface="+mn-lt"/>
                <a:ea typeface="+mn-ea"/>
                <a:cs typeface="+mn-cs"/>
              </a:rPr>
              <a:t>print</a:t>
            </a:r>
            <a:r>
              <a:rPr lang="en-US" dirty="0">
                <a:effectLst/>
              </a:rPr>
              <a:t> </a:t>
            </a:r>
            <a:r>
              <a:rPr lang="en-US" sz="1200" kern="1200" dirty="0">
                <a:solidFill>
                  <a:schemeClr val="tx1"/>
                </a:solidFill>
                <a:effectLst/>
                <a:latin typeface="+mn-lt"/>
                <a:ea typeface="+mn-ea"/>
                <a:cs typeface="+mn-cs"/>
              </a:rPr>
              <a:t>"Good bye!"</a:t>
            </a: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25</a:t>
            </a:fld>
            <a:endParaRPr lang="en-US"/>
          </a:p>
        </p:txBody>
      </p:sp>
    </p:spTree>
    <p:extLst>
      <p:ext uri="{BB962C8B-B14F-4D97-AF65-F5344CB8AC3E}">
        <p14:creationId xmlns:p14="http://schemas.microsoft.com/office/powerpoint/2010/main" val="2486063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26</a:t>
            </a:fld>
            <a:endParaRPr lang="en-US"/>
          </a:p>
        </p:txBody>
      </p:sp>
    </p:spTree>
    <p:extLst>
      <p:ext uri="{BB962C8B-B14F-4D97-AF65-F5344CB8AC3E}">
        <p14:creationId xmlns:p14="http://schemas.microsoft.com/office/powerpoint/2010/main" val="496499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https://www.w3schools.com/python/python_classes.asp</a:t>
            </a:r>
          </a:p>
        </p:txBody>
      </p:sp>
      <p:sp>
        <p:nvSpPr>
          <p:cNvPr id="4" name="Slide Number Placeholder 3"/>
          <p:cNvSpPr>
            <a:spLocks noGrp="1"/>
          </p:cNvSpPr>
          <p:nvPr>
            <p:ph type="sldNum" sz="quarter" idx="10"/>
          </p:nvPr>
        </p:nvSpPr>
        <p:spPr/>
        <p:txBody>
          <a:bodyPr/>
          <a:lstStyle/>
          <a:p>
            <a:fld id="{79145C5F-1930-4E54-B1FC-57796A9E17F7}" type="slidenum">
              <a:rPr lang="en-US" smtClean="0"/>
              <a:t>27</a:t>
            </a:fld>
            <a:endParaRPr lang="en-US"/>
          </a:p>
        </p:txBody>
      </p:sp>
    </p:spTree>
    <p:extLst>
      <p:ext uri="{BB962C8B-B14F-4D97-AF65-F5344CB8AC3E}">
        <p14:creationId xmlns:p14="http://schemas.microsoft.com/office/powerpoint/2010/main" val="1042374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https://www.tutorialspoint.com/python/python_functions.htm</a:t>
            </a:r>
          </a:p>
        </p:txBody>
      </p:sp>
      <p:sp>
        <p:nvSpPr>
          <p:cNvPr id="4" name="Slide Number Placeholder 3"/>
          <p:cNvSpPr>
            <a:spLocks noGrp="1"/>
          </p:cNvSpPr>
          <p:nvPr>
            <p:ph type="sldNum" sz="quarter" idx="10"/>
          </p:nvPr>
        </p:nvSpPr>
        <p:spPr/>
        <p:txBody>
          <a:bodyPr/>
          <a:lstStyle/>
          <a:p>
            <a:fld id="{79145C5F-1930-4E54-B1FC-57796A9E17F7}" type="slidenum">
              <a:rPr lang="en-US" smtClean="0"/>
              <a:t>28</a:t>
            </a:fld>
            <a:endParaRPr lang="en-US"/>
          </a:p>
        </p:txBody>
      </p:sp>
    </p:spTree>
    <p:extLst>
      <p:ext uri="{BB962C8B-B14F-4D97-AF65-F5344CB8AC3E}">
        <p14:creationId xmlns:p14="http://schemas.microsoft.com/office/powerpoint/2010/main" val="3471401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https://www.javatpoint.com/inheritance-in-python</a:t>
            </a:r>
          </a:p>
          <a:p>
            <a:pPr marL="0" indent="0">
              <a:buNone/>
            </a:pPr>
            <a:endParaRPr lang="en-US" dirty="0"/>
          </a:p>
          <a:p>
            <a:pPr marL="0" indent="0">
              <a:buNone/>
            </a:pPr>
            <a:r>
              <a:rPr lang="en-US" dirty="0"/>
              <a:t>https://www.python-course.eu/python3_inheritance.php</a:t>
            </a:r>
          </a:p>
          <a:p>
            <a:pPr marL="0" indent="0">
              <a:buNone/>
            </a:pPr>
            <a:endParaRPr lang="en-US" dirty="0"/>
          </a:p>
          <a:p>
            <a:pPr marL="0" indent="0">
              <a:buNone/>
            </a:pPr>
            <a:r>
              <a:rPr lang="en-US" dirty="0"/>
              <a:t>https://www.python-course.eu/python3_multiple_inheritance.php</a:t>
            </a:r>
          </a:p>
        </p:txBody>
      </p:sp>
      <p:sp>
        <p:nvSpPr>
          <p:cNvPr id="4" name="Slide Number Placeholder 3"/>
          <p:cNvSpPr>
            <a:spLocks noGrp="1"/>
          </p:cNvSpPr>
          <p:nvPr>
            <p:ph type="sldNum" sz="quarter" idx="10"/>
          </p:nvPr>
        </p:nvSpPr>
        <p:spPr/>
        <p:txBody>
          <a:bodyPr/>
          <a:lstStyle/>
          <a:p>
            <a:fld id="{79145C5F-1930-4E54-B1FC-57796A9E17F7}" type="slidenum">
              <a:rPr lang="en-US" smtClean="0"/>
              <a:t>29</a:t>
            </a:fld>
            <a:endParaRPr lang="en-US"/>
          </a:p>
        </p:txBody>
      </p:sp>
    </p:spTree>
    <p:extLst>
      <p:ext uri="{BB962C8B-B14F-4D97-AF65-F5344CB8AC3E}">
        <p14:creationId xmlns:p14="http://schemas.microsoft.com/office/powerpoint/2010/main" val="1887066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a:t>
            </a:fld>
            <a:endParaRPr lang="en-US"/>
          </a:p>
        </p:txBody>
      </p:sp>
    </p:spTree>
    <p:extLst>
      <p:ext uri="{BB962C8B-B14F-4D97-AF65-F5344CB8AC3E}">
        <p14:creationId xmlns:p14="http://schemas.microsoft.com/office/powerpoint/2010/main" val="3885091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https://www.javatpoint.com/inheritance-in-python</a:t>
            </a:r>
          </a:p>
          <a:p>
            <a:pPr marL="0" indent="0">
              <a:buNone/>
            </a:pPr>
            <a:endParaRPr lang="en-US" dirty="0"/>
          </a:p>
          <a:p>
            <a:pPr marL="0" indent="0">
              <a:buNone/>
            </a:pPr>
            <a:r>
              <a:rPr lang="en-US" dirty="0"/>
              <a:t>https://www.python-course.eu/python3_inheritance.php</a:t>
            </a:r>
          </a:p>
          <a:p>
            <a:pPr marL="0" indent="0">
              <a:buNone/>
            </a:pPr>
            <a:endParaRPr lang="en-US" dirty="0"/>
          </a:p>
          <a:p>
            <a:pPr marL="0" indent="0">
              <a:buNone/>
            </a:pPr>
            <a:r>
              <a:rPr lang="en-US" dirty="0"/>
              <a:t>https://www.python-course.eu/python3_multiple_inheritance.php</a:t>
            </a:r>
          </a:p>
        </p:txBody>
      </p:sp>
      <p:sp>
        <p:nvSpPr>
          <p:cNvPr id="4" name="Slide Number Placeholder 3"/>
          <p:cNvSpPr>
            <a:spLocks noGrp="1"/>
          </p:cNvSpPr>
          <p:nvPr>
            <p:ph type="sldNum" sz="quarter" idx="10"/>
          </p:nvPr>
        </p:nvSpPr>
        <p:spPr/>
        <p:txBody>
          <a:bodyPr/>
          <a:lstStyle/>
          <a:p>
            <a:fld id="{79145C5F-1930-4E54-B1FC-57796A9E17F7}" type="slidenum">
              <a:rPr lang="en-US" smtClean="0"/>
              <a:t>30</a:t>
            </a:fld>
            <a:endParaRPr lang="en-US"/>
          </a:p>
        </p:txBody>
      </p:sp>
    </p:spTree>
    <p:extLst>
      <p:ext uri="{BB962C8B-B14F-4D97-AF65-F5344CB8AC3E}">
        <p14:creationId xmlns:p14="http://schemas.microsoft.com/office/powerpoint/2010/main" val="2385484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https://www.javatpoint.com/inheritance-in-python</a:t>
            </a:r>
          </a:p>
          <a:p>
            <a:pPr marL="0" indent="0">
              <a:buNone/>
            </a:pPr>
            <a:endParaRPr lang="en-US" dirty="0"/>
          </a:p>
          <a:p>
            <a:pPr marL="0" indent="0">
              <a:buNone/>
            </a:pPr>
            <a:r>
              <a:rPr lang="en-US" dirty="0"/>
              <a:t>https://www.python-course.eu/python3_inheritance.php</a:t>
            </a:r>
          </a:p>
          <a:p>
            <a:pPr marL="0" indent="0">
              <a:buNone/>
            </a:pPr>
            <a:endParaRPr lang="en-US" dirty="0"/>
          </a:p>
          <a:p>
            <a:pPr marL="0" indent="0">
              <a:buNone/>
            </a:pPr>
            <a:r>
              <a:rPr lang="en-US" dirty="0"/>
              <a:t>https://www.python-course.eu/python3_multiple_inheritance.php</a:t>
            </a:r>
          </a:p>
        </p:txBody>
      </p:sp>
      <p:sp>
        <p:nvSpPr>
          <p:cNvPr id="4" name="Slide Number Placeholder 3"/>
          <p:cNvSpPr>
            <a:spLocks noGrp="1"/>
          </p:cNvSpPr>
          <p:nvPr>
            <p:ph type="sldNum" sz="quarter" idx="10"/>
          </p:nvPr>
        </p:nvSpPr>
        <p:spPr/>
        <p:txBody>
          <a:bodyPr/>
          <a:lstStyle/>
          <a:p>
            <a:fld id="{79145C5F-1930-4E54-B1FC-57796A9E17F7}" type="slidenum">
              <a:rPr lang="en-US" smtClean="0"/>
              <a:t>31</a:t>
            </a:fld>
            <a:endParaRPr lang="en-US"/>
          </a:p>
        </p:txBody>
      </p:sp>
    </p:spTree>
    <p:extLst>
      <p:ext uri="{BB962C8B-B14F-4D97-AF65-F5344CB8AC3E}">
        <p14:creationId xmlns:p14="http://schemas.microsoft.com/office/powerpoint/2010/main" val="2821740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32</a:t>
            </a:fld>
            <a:endParaRPr lang="en-US"/>
          </a:p>
        </p:txBody>
      </p:sp>
    </p:spTree>
    <p:extLst>
      <p:ext uri="{BB962C8B-B14F-4D97-AF65-F5344CB8AC3E}">
        <p14:creationId xmlns:p14="http://schemas.microsoft.com/office/powerpoint/2010/main" val="28660481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33</a:t>
            </a:fld>
            <a:endParaRPr lang="en-US"/>
          </a:p>
        </p:txBody>
      </p:sp>
    </p:spTree>
    <p:extLst>
      <p:ext uri="{BB962C8B-B14F-4D97-AF65-F5344CB8AC3E}">
        <p14:creationId xmlns:p14="http://schemas.microsoft.com/office/powerpoint/2010/main" val="2928390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34</a:t>
            </a:fld>
            <a:endParaRPr lang="en-US"/>
          </a:p>
        </p:txBody>
      </p:sp>
    </p:spTree>
    <p:extLst>
      <p:ext uri="{BB962C8B-B14F-4D97-AF65-F5344CB8AC3E}">
        <p14:creationId xmlns:p14="http://schemas.microsoft.com/office/powerpoint/2010/main" val="577457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https://www.tutorialspoint.com/python/python_xml_processing.htm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https://www.geeksforgeeks.org/xml-parsing-python/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readXMLExercise2.py</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35</a:t>
            </a:fld>
            <a:endParaRPr lang="en-US"/>
          </a:p>
        </p:txBody>
      </p:sp>
    </p:spTree>
    <p:extLst>
      <p:ext uri="{BB962C8B-B14F-4D97-AF65-F5344CB8AC3E}">
        <p14:creationId xmlns:p14="http://schemas.microsoft.com/office/powerpoint/2010/main" val="2004818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36</a:t>
            </a:fld>
            <a:endParaRPr lang="en-US"/>
          </a:p>
        </p:txBody>
      </p:sp>
    </p:spTree>
    <p:extLst>
      <p:ext uri="{BB962C8B-B14F-4D97-AF65-F5344CB8AC3E}">
        <p14:creationId xmlns:p14="http://schemas.microsoft.com/office/powerpoint/2010/main" val="172183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37</a:t>
            </a:fld>
            <a:endParaRPr lang="en-US"/>
          </a:p>
        </p:txBody>
      </p:sp>
    </p:spTree>
    <p:extLst>
      <p:ext uri="{BB962C8B-B14F-4D97-AF65-F5344CB8AC3E}">
        <p14:creationId xmlns:p14="http://schemas.microsoft.com/office/powerpoint/2010/main" val="1837819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38</a:t>
            </a:fld>
            <a:endParaRPr lang="en-US"/>
          </a:p>
        </p:txBody>
      </p:sp>
    </p:spTree>
    <p:extLst>
      <p:ext uri="{BB962C8B-B14F-4D97-AF65-F5344CB8AC3E}">
        <p14:creationId xmlns:p14="http://schemas.microsoft.com/office/powerpoint/2010/main" val="1620312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39</a:t>
            </a:fld>
            <a:endParaRPr lang="en-US"/>
          </a:p>
        </p:txBody>
      </p:sp>
    </p:spTree>
    <p:extLst>
      <p:ext uri="{BB962C8B-B14F-4D97-AF65-F5344CB8AC3E}">
        <p14:creationId xmlns:p14="http://schemas.microsoft.com/office/powerpoint/2010/main" val="318700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Python programmers are affectionately called </a:t>
            </a:r>
            <a:r>
              <a:rPr lang="en-US" sz="1200" b="0" i="0" kern="1200" dirty="0" err="1">
                <a:solidFill>
                  <a:schemeClr val="tx1"/>
                </a:solidFill>
                <a:effectLst/>
                <a:latin typeface="+mn-lt"/>
                <a:ea typeface="+mn-ea"/>
                <a:cs typeface="+mn-cs"/>
              </a:rPr>
              <a:t>Pythonistas</a:t>
            </a: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a:t>
            </a:fld>
            <a:endParaRPr lang="en-US"/>
          </a:p>
        </p:txBody>
      </p:sp>
    </p:spTree>
    <p:extLst>
      <p:ext uri="{BB962C8B-B14F-4D97-AF65-F5344CB8AC3E}">
        <p14:creationId xmlns:p14="http://schemas.microsoft.com/office/powerpoint/2010/main" val="1038449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40</a:t>
            </a:fld>
            <a:endParaRPr lang="en-US"/>
          </a:p>
        </p:txBody>
      </p:sp>
    </p:spTree>
    <p:extLst>
      <p:ext uri="{BB962C8B-B14F-4D97-AF65-F5344CB8AC3E}">
        <p14:creationId xmlns:p14="http://schemas.microsoft.com/office/powerpoint/2010/main" val="23043596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41</a:t>
            </a:fld>
            <a:endParaRPr lang="en-US"/>
          </a:p>
        </p:txBody>
      </p:sp>
    </p:spTree>
    <p:extLst>
      <p:ext uri="{BB962C8B-B14F-4D97-AF65-F5344CB8AC3E}">
        <p14:creationId xmlns:p14="http://schemas.microsoft.com/office/powerpoint/2010/main" val="1241673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http://www.mysqltutorial.org/getting-started-mysql-python-connector/</a:t>
            </a:r>
          </a:p>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42</a:t>
            </a:fld>
            <a:endParaRPr lang="en-US"/>
          </a:p>
        </p:txBody>
      </p:sp>
    </p:spTree>
    <p:extLst>
      <p:ext uri="{BB962C8B-B14F-4D97-AF65-F5344CB8AC3E}">
        <p14:creationId xmlns:p14="http://schemas.microsoft.com/office/powerpoint/2010/main" val="386774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http://www.mysqltutorial.org/getting-started-mysql-python-connector/</a:t>
            </a:r>
          </a:p>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43</a:t>
            </a:fld>
            <a:endParaRPr lang="en-US"/>
          </a:p>
        </p:txBody>
      </p:sp>
    </p:spTree>
    <p:extLst>
      <p:ext uri="{BB962C8B-B14F-4D97-AF65-F5344CB8AC3E}">
        <p14:creationId xmlns:p14="http://schemas.microsoft.com/office/powerpoint/2010/main" val="1859410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sz="1200" kern="1200" dirty="0">
                <a:solidFill>
                  <a:schemeClr val="tx1"/>
                </a:solidFill>
                <a:effectLst/>
                <a:latin typeface="+mn-lt"/>
                <a:ea typeface="+mn-ea"/>
                <a:cs typeface="+mn-cs"/>
              </a:rPr>
              <a:t>#============================================== http://www.mysqltutorial.org/python-mysql/</a:t>
            </a:r>
          </a:p>
          <a:p>
            <a:pPr marL="0" indent="0">
              <a:buNone/>
            </a:pPr>
            <a:endParaRPr lang="en-IN" sz="1200" kern="1200" dirty="0">
              <a:solidFill>
                <a:schemeClr val="tx1"/>
              </a:solidFill>
              <a:effectLst/>
              <a:latin typeface="+mn-lt"/>
              <a:ea typeface="+mn-ea"/>
              <a:cs typeface="+mn-cs"/>
            </a:endParaRPr>
          </a:p>
          <a:p>
            <a:pPr marL="0" indent="0">
              <a:buNone/>
            </a:pPr>
            <a:r>
              <a:rPr lang="en-IN" dirty="0"/>
              <a:t>mySQlConnectExercise.py</a:t>
            </a: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44</a:t>
            </a:fld>
            <a:endParaRPr lang="en-US"/>
          </a:p>
        </p:txBody>
      </p:sp>
    </p:spTree>
    <p:extLst>
      <p:ext uri="{BB962C8B-B14F-4D97-AF65-F5344CB8AC3E}">
        <p14:creationId xmlns:p14="http://schemas.microsoft.com/office/powerpoint/2010/main" val="1282154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sz="1200" kern="1200" dirty="0">
                <a:solidFill>
                  <a:schemeClr val="tx1"/>
                </a:solidFill>
                <a:effectLst/>
                <a:latin typeface="+mn-lt"/>
                <a:ea typeface="+mn-ea"/>
                <a:cs typeface="+mn-cs"/>
              </a:rPr>
              <a:t>#============================================== http://www.mysqltutorial.org/python-mysql/</a:t>
            </a: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45</a:t>
            </a:fld>
            <a:endParaRPr lang="en-US"/>
          </a:p>
        </p:txBody>
      </p:sp>
    </p:spTree>
    <p:extLst>
      <p:ext uri="{BB962C8B-B14F-4D97-AF65-F5344CB8AC3E}">
        <p14:creationId xmlns:p14="http://schemas.microsoft.com/office/powerpoint/2010/main" val="41373056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46</a:t>
            </a:fld>
            <a:endParaRPr lang="en-US"/>
          </a:p>
        </p:txBody>
      </p:sp>
    </p:spTree>
    <p:extLst>
      <p:ext uri="{BB962C8B-B14F-4D97-AF65-F5344CB8AC3E}">
        <p14:creationId xmlns:p14="http://schemas.microsoft.com/office/powerpoint/2010/main" val="20239745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47</a:t>
            </a:fld>
            <a:endParaRPr lang="en-US"/>
          </a:p>
        </p:txBody>
      </p:sp>
    </p:spTree>
    <p:extLst>
      <p:ext uri="{BB962C8B-B14F-4D97-AF65-F5344CB8AC3E}">
        <p14:creationId xmlns:p14="http://schemas.microsoft.com/office/powerpoint/2010/main" val="4790669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ChartsExercise1</a:t>
            </a: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48</a:t>
            </a:fld>
            <a:endParaRPr lang="en-US"/>
          </a:p>
        </p:txBody>
      </p:sp>
    </p:spTree>
    <p:extLst>
      <p:ext uri="{BB962C8B-B14F-4D97-AF65-F5344CB8AC3E}">
        <p14:creationId xmlns:p14="http://schemas.microsoft.com/office/powerpoint/2010/main" val="3433766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BarChartExer.py</a:t>
            </a: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49</a:t>
            </a:fld>
            <a:endParaRPr lang="en-US"/>
          </a:p>
        </p:txBody>
      </p:sp>
    </p:spTree>
    <p:extLst>
      <p:ext uri="{BB962C8B-B14F-4D97-AF65-F5344CB8AC3E}">
        <p14:creationId xmlns:p14="http://schemas.microsoft.com/office/powerpoint/2010/main" val="273546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https://webcase.studio/blog/10-famous-companies-use-python/</a:t>
            </a:r>
          </a:p>
          <a:p>
            <a:endParaRPr lang="en-US" dirty="0"/>
          </a:p>
          <a:p>
            <a:endParaRPr lang="en-US" dirty="0"/>
          </a:p>
          <a:p>
            <a:r>
              <a:rPr lang="en-US" dirty="0"/>
              <a:t>https://realpython.com/world-class-companies-using-python/</a:t>
            </a:r>
          </a:p>
          <a:p>
            <a:endParaRPr lang="en-US" dirty="0"/>
          </a:p>
          <a:p>
            <a:r>
              <a:rPr lang="en-US" dirty="0"/>
              <a:t>https://www.cleveroad.com/blog/discover-5-leading-companies-that-use-python-and-learn-does-it-fit-your-project</a:t>
            </a:r>
          </a:p>
          <a:p>
            <a:endParaRPr lang="en-US" dirty="0"/>
          </a:p>
          <a:p>
            <a:r>
              <a:rPr lang="en-US" dirty="0"/>
              <a:t>https://www.fullstackpython.com/companies-using-python.html</a:t>
            </a:r>
          </a:p>
          <a:p>
            <a:r>
              <a:rPr lang="en-US" dirty="0"/>
              <a:t>https://idatalabs.com/tech/products/python</a:t>
            </a:r>
          </a:p>
          <a:p>
            <a:endParaRPr lang="en-US" dirty="0"/>
          </a:p>
          <a:p>
            <a:r>
              <a:rPr lang="en-US" dirty="0"/>
              <a:t>==================================================================</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Amazon – </a:t>
            </a:r>
            <a:r>
              <a:rPr lang="en-US" sz="1200" dirty="0"/>
              <a:t>Amazon built the features connected with suggestions (e.g. recommended deals) using Python</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To provide its customers with accurate recommendations, Amazon analyzes their buying habits and search patterns. That's possible due to their Python machine learning engine which interacts with company's database Hadoop. So, they combine and work together in order to achieve the most efficiency and accuracy in giving recommendations.</a:t>
            </a:r>
          </a:p>
          <a:p>
            <a:pPr marL="0" indent="0">
              <a:buNone/>
            </a:pPr>
            <a:endParaRPr lang="en-US" sz="1200" b="0" i="0" kern="1200" dirty="0">
              <a:solidFill>
                <a:schemeClr val="tx1"/>
              </a:solidFill>
              <a:effectLst/>
              <a:latin typeface="+mn-lt"/>
              <a:ea typeface="+mn-ea"/>
              <a:cs typeface="+mn-cs"/>
            </a:endParaRPr>
          </a:p>
          <a:p>
            <a:pPr marL="228600" indent="-228600">
              <a:buAutoNum type="arabicParenR" startAt="2"/>
            </a:pPr>
            <a:r>
              <a:rPr lang="en-US" sz="1200" b="0" i="0" kern="1200" dirty="0">
                <a:solidFill>
                  <a:schemeClr val="tx1"/>
                </a:solidFill>
                <a:effectLst/>
                <a:latin typeface="+mn-lt"/>
                <a:ea typeface="+mn-ea"/>
                <a:cs typeface="+mn-cs"/>
              </a:rPr>
              <a:t>Python @ Netflix - https://talkpython.fm/episodes/transcript/16/python-at-Netflix</a:t>
            </a:r>
          </a:p>
          <a:p>
            <a:pPr marL="228600" indent="-228600">
              <a:buAutoNum type="arabicParenR" startAt="2"/>
            </a:pPr>
            <a:endParaRPr lang="en-US" sz="1200" b="0" i="0" kern="1200" dirty="0">
              <a:solidFill>
                <a:schemeClr val="tx1"/>
              </a:solidFill>
              <a:effectLst/>
              <a:latin typeface="+mn-lt"/>
              <a:ea typeface="+mn-ea"/>
              <a:cs typeface="+mn-cs"/>
            </a:endParaRPr>
          </a:p>
          <a:p>
            <a:pPr marL="228600" indent="-228600">
              <a:buAutoNum type="arabicParenR" startAt="2"/>
            </a:pPr>
            <a:r>
              <a:rPr lang="en-US" dirty="0"/>
              <a:t>https://www.quora.com/What-are-some-amazing-projects-built-using-Python/answer/Ganesh-Kumar-M-4</a:t>
            </a:r>
          </a:p>
          <a:p>
            <a:pPr marL="228600" indent="-228600">
              <a:buAutoNum type="arabicParenR" startAt="2"/>
            </a:pPr>
            <a:endParaRPr lang="en-US" dirty="0"/>
          </a:p>
          <a:p>
            <a:pPr marL="228600" indent="-228600">
              <a:buAutoNum type="arabicParenR" startAt="2"/>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5</a:t>
            </a:fld>
            <a:endParaRPr lang="en-US"/>
          </a:p>
        </p:txBody>
      </p:sp>
    </p:spTree>
    <p:extLst>
      <p:ext uri="{BB962C8B-B14F-4D97-AF65-F5344CB8AC3E}">
        <p14:creationId xmlns:p14="http://schemas.microsoft.com/office/powerpoint/2010/main" val="4302524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BarChartExer.py</a:t>
            </a: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50</a:t>
            </a:fld>
            <a:endParaRPr lang="en-US"/>
          </a:p>
        </p:txBody>
      </p:sp>
    </p:spTree>
    <p:extLst>
      <p:ext uri="{BB962C8B-B14F-4D97-AF65-F5344CB8AC3E}">
        <p14:creationId xmlns:p14="http://schemas.microsoft.com/office/powerpoint/2010/main" val="37218344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BarChartExer.py</a:t>
            </a: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51</a:t>
            </a:fld>
            <a:endParaRPr lang="en-US"/>
          </a:p>
        </p:txBody>
      </p:sp>
    </p:spTree>
    <p:extLst>
      <p:ext uri="{BB962C8B-B14F-4D97-AF65-F5344CB8AC3E}">
        <p14:creationId xmlns:p14="http://schemas.microsoft.com/office/powerpoint/2010/main" val="23135393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52</a:t>
            </a:fld>
            <a:endParaRPr lang="en-US"/>
          </a:p>
        </p:txBody>
      </p:sp>
    </p:spTree>
    <p:extLst>
      <p:ext uri="{BB962C8B-B14F-4D97-AF65-F5344CB8AC3E}">
        <p14:creationId xmlns:p14="http://schemas.microsoft.com/office/powerpoint/2010/main" val="1121242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53</a:t>
            </a:fld>
            <a:endParaRPr lang="en-US"/>
          </a:p>
        </p:txBody>
      </p:sp>
    </p:spTree>
    <p:extLst>
      <p:ext uri="{BB962C8B-B14F-4D97-AF65-F5344CB8AC3E}">
        <p14:creationId xmlns:p14="http://schemas.microsoft.com/office/powerpoint/2010/main" val="125981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https://realpython.com/world-class-companies-using-python/</a:t>
            </a:r>
          </a:p>
          <a:p>
            <a:endParaRPr lang="en-US" dirty="0"/>
          </a:p>
          <a:p>
            <a:r>
              <a:rPr lang="en-US" dirty="0"/>
              <a:t>https://www.cleveroad.com/blog/discover-5-leading-companies-that-use-python-and-learn-does-it-fit-your-project</a:t>
            </a:r>
          </a:p>
          <a:p>
            <a:endParaRPr lang="en-US" dirty="0"/>
          </a:p>
          <a:p>
            <a:r>
              <a:rPr lang="en-US" dirty="0"/>
              <a:t>https://www.fullstackpython.com/companies-using-python.html</a:t>
            </a:r>
          </a:p>
          <a:p>
            <a:r>
              <a:rPr lang="en-US" dirty="0"/>
              <a:t>https://idatalabs.com/tech/products/python</a:t>
            </a:r>
          </a:p>
          <a:p>
            <a:endParaRPr lang="en-US" dirty="0"/>
          </a:p>
          <a:p>
            <a:r>
              <a:rPr lang="en-US" dirty="0"/>
              <a:t>==================================================================</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dirty="0"/>
              <a:t>Amazon – </a:t>
            </a:r>
            <a:r>
              <a:rPr lang="en-US" sz="1200" dirty="0"/>
              <a:t>Amazon built the features connected with suggestions (e.g. recommended deals) using Python</a:t>
            </a:r>
          </a:p>
          <a:p>
            <a:pPr marL="0" indent="0">
              <a:buNone/>
            </a:pPr>
            <a:endParaRPr lang="en-US" sz="1200" b="0" i="0" kern="1200" dirty="0">
              <a:solidFill>
                <a:schemeClr val="tx1"/>
              </a:solidFill>
              <a:effectLst/>
              <a:latin typeface="+mn-lt"/>
              <a:ea typeface="+mn-ea"/>
              <a:cs typeface="+mn-cs"/>
            </a:endParaRPr>
          </a:p>
          <a:p>
            <a:pPr marL="0" indent="0">
              <a:buNone/>
            </a:pPr>
            <a:r>
              <a:rPr lang="en-US" sz="1200" b="0" i="0" kern="1200" dirty="0">
                <a:solidFill>
                  <a:schemeClr val="tx1"/>
                </a:solidFill>
                <a:effectLst/>
                <a:latin typeface="+mn-lt"/>
                <a:ea typeface="+mn-ea"/>
                <a:cs typeface="+mn-cs"/>
              </a:rPr>
              <a:t>To provide its customers with accurate recommendations, Amazon analyzes their buying habits and search patterns. That's possible due to their Python machine learning engine which interacts with company's database Hadoop. So, they combine and work together in order to achieve the most efficiency and accuracy in giving recommendations.</a:t>
            </a:r>
          </a:p>
          <a:p>
            <a:pPr marL="0" indent="0">
              <a:buNone/>
            </a:pPr>
            <a:endParaRPr lang="en-US" sz="1200" b="0" i="0" kern="1200" dirty="0">
              <a:solidFill>
                <a:schemeClr val="tx1"/>
              </a:solidFill>
              <a:effectLst/>
              <a:latin typeface="+mn-lt"/>
              <a:ea typeface="+mn-ea"/>
              <a:cs typeface="+mn-cs"/>
            </a:endParaRPr>
          </a:p>
          <a:p>
            <a:pPr marL="228600" indent="-228600">
              <a:buAutoNum type="arabicParenR" startAt="2"/>
            </a:pPr>
            <a:r>
              <a:rPr lang="en-US" sz="1200" b="0" i="0" kern="1200" dirty="0">
                <a:solidFill>
                  <a:schemeClr val="tx1"/>
                </a:solidFill>
                <a:effectLst/>
                <a:latin typeface="+mn-lt"/>
                <a:ea typeface="+mn-ea"/>
                <a:cs typeface="+mn-cs"/>
              </a:rPr>
              <a:t>Python @ Netflix - https://talkpython.fm/episodes/transcript/16/python-at-Netflix</a:t>
            </a:r>
          </a:p>
          <a:p>
            <a:pPr marL="228600" indent="-228600">
              <a:buAutoNum type="arabicParenR" startAt="2"/>
            </a:pPr>
            <a:endParaRPr lang="en-US" sz="1200" b="0" i="0" kern="1200" dirty="0">
              <a:solidFill>
                <a:schemeClr val="tx1"/>
              </a:solidFill>
              <a:effectLst/>
              <a:latin typeface="+mn-lt"/>
              <a:ea typeface="+mn-ea"/>
              <a:cs typeface="+mn-cs"/>
            </a:endParaRPr>
          </a:p>
          <a:p>
            <a:pPr marL="228600" indent="-228600">
              <a:buAutoNum type="arabicParenR" startAt="2"/>
            </a:pPr>
            <a:r>
              <a:rPr lang="en-US" dirty="0"/>
              <a:t>https://www.quora.com/What-are-some-amazing-projects-built-using-Python/answer/Ganesh-Kumar-M-4</a:t>
            </a:r>
          </a:p>
          <a:p>
            <a:pPr marL="228600" indent="-228600">
              <a:buAutoNum type="arabicParenR" startAt="2"/>
            </a:pPr>
            <a:endParaRPr lang="en-US" dirty="0"/>
          </a:p>
          <a:p>
            <a:pPr marL="228600" indent="-228600">
              <a:buAutoNum type="arabicParenR" startAt="2"/>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6</a:t>
            </a:fld>
            <a:endParaRPr lang="en-US"/>
          </a:p>
        </p:txBody>
      </p:sp>
    </p:spTree>
    <p:extLst>
      <p:ext uri="{BB962C8B-B14F-4D97-AF65-F5344CB8AC3E}">
        <p14:creationId xmlns:p14="http://schemas.microsoft.com/office/powerpoint/2010/main" val="360369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7</a:t>
            </a:fld>
            <a:endParaRPr lang="en-US"/>
          </a:p>
        </p:txBody>
      </p:sp>
    </p:spTree>
    <p:extLst>
      <p:ext uri="{BB962C8B-B14F-4D97-AF65-F5344CB8AC3E}">
        <p14:creationId xmlns:p14="http://schemas.microsoft.com/office/powerpoint/2010/main" val="251126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8</a:t>
            </a:fld>
            <a:endParaRPr lang="en-US"/>
          </a:p>
        </p:txBody>
      </p:sp>
    </p:spTree>
    <p:extLst>
      <p:ext uri="{BB962C8B-B14F-4D97-AF65-F5344CB8AC3E}">
        <p14:creationId xmlns:p14="http://schemas.microsoft.com/office/powerpoint/2010/main" val="290664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79145C5F-1930-4E54-B1FC-57796A9E17F7}" type="slidenum">
              <a:rPr lang="en-US" smtClean="0"/>
              <a:t>9</a:t>
            </a:fld>
            <a:endParaRPr lang="en-US"/>
          </a:p>
        </p:txBody>
      </p:sp>
    </p:spTree>
    <p:extLst>
      <p:ext uri="{BB962C8B-B14F-4D97-AF65-F5344CB8AC3E}">
        <p14:creationId xmlns:p14="http://schemas.microsoft.com/office/powerpoint/2010/main" val="3057632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bwMode="auto">
          <a:xfrm>
            <a:off x="5880100" y="2205038"/>
            <a:ext cx="5892800" cy="1179512"/>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lvl1pPr>
              <a:defRPr>
                <a:latin typeface="Agenda Tabular Medium" pitchFamily="2" charset="0"/>
              </a:defRPr>
            </a:lvl1pPr>
          </a:lstStyle>
          <a:p>
            <a:r>
              <a:rPr lang="en-US"/>
              <a:t>Click to edit Master title style</a:t>
            </a:r>
          </a:p>
        </p:txBody>
      </p:sp>
      <p:sp>
        <p:nvSpPr>
          <p:cNvPr id="39939" name="Rectangle 3"/>
          <p:cNvSpPr>
            <a:spLocks noGrp="1" noChangeArrowheads="1"/>
          </p:cNvSpPr>
          <p:nvPr>
            <p:ph type="subTitle" idx="1"/>
          </p:nvPr>
        </p:nvSpPr>
        <p:spPr bwMode="auto">
          <a:xfrm>
            <a:off x="5880100" y="3460751"/>
            <a:ext cx="5892800" cy="7604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Times" pitchFamily="18" charset="0"/>
              <a:buNone/>
              <a:defRPr sz="2200">
                <a:solidFill>
                  <a:schemeClr val="bg1"/>
                </a:solidFill>
                <a:latin typeface="Agenda Tabular Medium" pitchFamily="2" charset="0"/>
              </a:defRPr>
            </a:lvl1pPr>
          </a:lstStyle>
          <a:p>
            <a:r>
              <a:rPr lang="en-US"/>
              <a:t>Click to edit Master subtitle style</a:t>
            </a:r>
          </a:p>
        </p:txBody>
      </p:sp>
    </p:spTree>
    <p:extLst>
      <p:ext uri="{BB962C8B-B14F-4D97-AF65-F5344CB8AC3E}">
        <p14:creationId xmlns:p14="http://schemas.microsoft.com/office/powerpoint/2010/main" val="134462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828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407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609600" y="1600201"/>
            <a:ext cx="10972800" cy="4525963"/>
          </a:xfrm>
          <a:prstGeom prst="rect">
            <a:avLst/>
          </a:prstGeo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20659990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1816863" y="6597651"/>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sz="1600">
                <a:solidFill>
                  <a:schemeClr val="tx1"/>
                </a:solidFill>
                <a:latin typeface="Arial" charset="0"/>
              </a:defRPr>
            </a:lvl1pPr>
            <a:lvl2pPr marL="742950" indent="-285750" defTabSz="457200" eaLnBrk="0" hangingPunct="0">
              <a:defRPr sz="1600">
                <a:solidFill>
                  <a:schemeClr val="tx1"/>
                </a:solidFill>
                <a:latin typeface="Arial" charset="0"/>
              </a:defRPr>
            </a:lvl2pPr>
            <a:lvl3pPr marL="1143000" indent="-228600" defTabSz="457200" eaLnBrk="0" hangingPunct="0">
              <a:defRPr sz="1600">
                <a:solidFill>
                  <a:schemeClr val="tx1"/>
                </a:solidFill>
                <a:latin typeface="Arial" charset="0"/>
              </a:defRPr>
            </a:lvl3pPr>
            <a:lvl4pPr marL="1600200" indent="-228600" defTabSz="457200" eaLnBrk="0" hangingPunct="0">
              <a:defRPr sz="1600">
                <a:solidFill>
                  <a:schemeClr val="tx1"/>
                </a:solidFill>
                <a:latin typeface="Arial" charset="0"/>
              </a:defRPr>
            </a:lvl4pPr>
            <a:lvl5pPr marL="2057400" indent="-228600" defTabSz="457200" eaLnBrk="0" hangingPunct="0">
              <a:defRPr sz="1600">
                <a:solidFill>
                  <a:schemeClr val="tx1"/>
                </a:solidFill>
                <a:latin typeface="Arial" charset="0"/>
              </a:defRPr>
            </a:lvl5pPr>
            <a:lvl6pPr marL="2514600" indent="-228600" defTabSz="457200" eaLnBrk="0" fontAlgn="base" hangingPunct="0">
              <a:spcBef>
                <a:spcPct val="0"/>
              </a:spcBef>
              <a:spcAft>
                <a:spcPct val="0"/>
              </a:spcAft>
              <a:defRPr sz="1600">
                <a:solidFill>
                  <a:schemeClr val="tx1"/>
                </a:solidFill>
                <a:latin typeface="Arial" charset="0"/>
              </a:defRPr>
            </a:lvl6pPr>
            <a:lvl7pPr marL="2971800" indent="-228600" defTabSz="457200" eaLnBrk="0" fontAlgn="base" hangingPunct="0">
              <a:spcBef>
                <a:spcPct val="0"/>
              </a:spcBef>
              <a:spcAft>
                <a:spcPct val="0"/>
              </a:spcAft>
              <a:defRPr sz="1600">
                <a:solidFill>
                  <a:schemeClr val="tx1"/>
                </a:solidFill>
                <a:latin typeface="Arial" charset="0"/>
              </a:defRPr>
            </a:lvl7pPr>
            <a:lvl8pPr marL="3429000" indent="-228600" defTabSz="457200" eaLnBrk="0" fontAlgn="base" hangingPunct="0">
              <a:spcBef>
                <a:spcPct val="0"/>
              </a:spcBef>
              <a:spcAft>
                <a:spcPct val="0"/>
              </a:spcAft>
              <a:defRPr sz="1600">
                <a:solidFill>
                  <a:schemeClr val="tx1"/>
                </a:solidFill>
                <a:latin typeface="Arial" charset="0"/>
              </a:defRPr>
            </a:lvl8pPr>
            <a:lvl9pPr marL="3886200" indent="-228600" defTabSz="457200" eaLnBrk="0" fontAlgn="base" hangingPunct="0">
              <a:spcBef>
                <a:spcPct val="0"/>
              </a:spcBef>
              <a:spcAft>
                <a:spcPct val="0"/>
              </a:spcAft>
              <a:defRPr sz="1600">
                <a:solidFill>
                  <a:schemeClr val="tx1"/>
                </a:solidFill>
                <a:latin typeface="Arial" charset="0"/>
              </a:defRPr>
            </a:lvl9pPr>
          </a:lstStyle>
          <a:p>
            <a:pPr algn="ctr" eaLnBrk="1" hangingPunct="1">
              <a:defRPr/>
            </a:pPr>
            <a:fld id="{FE3C4B0C-D2D7-43F1-B773-BBCC49BD692C}" type="slidenum">
              <a:rPr lang="en-US" altLang="en-US" sz="1000" smtClean="0">
                <a:solidFill>
                  <a:srgbClr val="003946"/>
                </a:solidFill>
                <a:ea typeface="ＭＳ Ｐゴシック" pitchFamily="34" charset="-128"/>
              </a:rPr>
              <a:pPr algn="ctr" eaLnBrk="1" hangingPunct="1">
                <a:defRPr/>
              </a:pPr>
              <a:t>‹#›</a:t>
            </a:fld>
            <a:endParaRPr lang="en-US" altLang="en-US" sz="1000">
              <a:solidFill>
                <a:srgbClr val="003946"/>
              </a:solidFill>
              <a:ea typeface="ＭＳ Ｐゴシック" pitchFamily="34" charset="-128"/>
            </a:endParaRPr>
          </a:p>
        </p:txBody>
      </p:sp>
      <p:sp>
        <p:nvSpPr>
          <p:cNvPr id="4" name="Content Placeholder 3"/>
          <p:cNvSpPr>
            <a:spLocks noGrp="1"/>
          </p:cNvSpPr>
          <p:nvPr>
            <p:ph sz="half" idx="2"/>
          </p:nvPr>
        </p:nvSpPr>
        <p:spPr>
          <a:xfrm>
            <a:off x="623392" y="1628800"/>
            <a:ext cx="5267248" cy="4608512"/>
          </a:xfrm>
          <a:prstGeom prst="rect">
            <a:avLst/>
          </a:prstGeom>
        </p:spPr>
        <p:txBody>
          <a:bodyPr/>
          <a:lstStyle>
            <a:lvl1pPr>
              <a:spcBef>
                <a:spcPts val="600"/>
              </a:spcBef>
              <a:defRPr sz="1600"/>
            </a:lvl1pPr>
            <a:lvl2pPr>
              <a:spcBef>
                <a:spcPts val="600"/>
              </a:spcBef>
              <a:defRPr sz="1400"/>
            </a:lvl2pPr>
            <a:lvl3pPr>
              <a:spcBef>
                <a:spcPts val="600"/>
              </a:spcBef>
              <a:defRPr sz="1200"/>
            </a:lvl3pPr>
            <a:lvl4pPr>
              <a:spcBef>
                <a:spcPts val="600"/>
              </a:spcBef>
              <a:defRPr sz="1000"/>
            </a:lvl4pPr>
            <a:lvl5pPr>
              <a:spcBef>
                <a:spcPts val="600"/>
              </a:spcBef>
              <a:defRPr sz="10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281571" y="1628800"/>
            <a:ext cx="5287037" cy="4608512"/>
          </a:xfrm>
          <a:prstGeom prst="rect">
            <a:avLst/>
          </a:prstGeom>
        </p:spPr>
        <p:txBody>
          <a:bodyPr/>
          <a:lstStyle>
            <a:lvl1pPr>
              <a:spcBef>
                <a:spcPts val="600"/>
              </a:spcBef>
              <a:defRPr sz="1600"/>
            </a:lvl1pPr>
            <a:lvl2pPr>
              <a:spcBef>
                <a:spcPts val="600"/>
              </a:spcBef>
              <a:defRPr sz="1400"/>
            </a:lvl2pPr>
            <a:lvl3pPr>
              <a:spcBef>
                <a:spcPts val="600"/>
              </a:spcBef>
              <a:defRPr sz="1200"/>
            </a:lvl3pPr>
            <a:lvl4pPr>
              <a:spcBef>
                <a:spcPts val="600"/>
              </a:spcBef>
              <a:defRPr sz="1000"/>
            </a:lvl4pPr>
            <a:lvl5pPr>
              <a:spcBef>
                <a:spcPts val="600"/>
              </a:spcBef>
              <a:defRPr sz="10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595808" y="125413"/>
            <a:ext cx="10876789" cy="1143000"/>
          </a:xfrm>
          <a:prstGeom prst="rect">
            <a:avLst/>
          </a:prstGeom>
        </p:spPr>
        <p:txBody>
          <a:bodyPr/>
          <a:lstStyle>
            <a:lvl1pPr>
              <a:defRPr sz="2000" i="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62968848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15"/>
          <p:cNvSpPr>
            <a:spLocks noChangeArrowheads="1"/>
          </p:cNvSpPr>
          <p:nvPr/>
        </p:nvSpPr>
        <p:spPr bwMode="auto">
          <a:xfrm>
            <a:off x="8175113" y="6495148"/>
            <a:ext cx="2826415" cy="246221"/>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1000" b="1" i="1" dirty="0">
                <a:solidFill>
                  <a:srgbClr val="FF3300"/>
                </a:solidFill>
                <a:latin typeface="Agenda Tabular Light" pitchFamily="2" charset="0"/>
              </a:rPr>
              <a:t>Sun Life Confidential - For Internal Circulation only</a:t>
            </a:r>
          </a:p>
        </p:txBody>
      </p:sp>
      <p:sp>
        <p:nvSpPr>
          <p:cNvPr id="2" name="Title 1"/>
          <p:cNvSpPr>
            <a:spLocks noGrp="1"/>
          </p:cNvSpPr>
          <p:nvPr>
            <p:ph type="title"/>
          </p:nvPr>
        </p:nvSpPr>
        <p:spPr>
          <a:xfrm>
            <a:off x="239349" y="116632"/>
            <a:ext cx="11521280" cy="432048"/>
          </a:xfrm>
          <a:prstGeom prst="rect">
            <a:avLst/>
          </a:prstGeom>
        </p:spPr>
        <p:txBody>
          <a:bodyPr/>
          <a:lstStyle>
            <a:lvl1pPr>
              <a:defRPr sz="2800" b="1">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239779" y="623171"/>
            <a:ext cx="11521280" cy="6036270"/>
          </a:xfrm>
          <a:prstGeom prst="rect">
            <a:avLst/>
          </a:prstGeom>
        </p:spPr>
        <p:txBody>
          <a:bodyPr/>
          <a:lstStyle>
            <a:lvl1pPr marL="0" indent="0">
              <a:buNone/>
              <a:defRPr sz="1800">
                <a:latin typeface="+mj-lt"/>
              </a:defRPr>
            </a:lvl1pPr>
            <a:lvl2pPr marL="457200" indent="0">
              <a:buNone/>
              <a:defRPr sz="1600">
                <a:latin typeface="Agenda Tabular Light" pitchFamily="2" charset="0"/>
              </a:defRPr>
            </a:lvl2pPr>
            <a:lvl3pPr marL="914400" indent="0">
              <a:buNone/>
              <a:defRPr sz="1600">
                <a:latin typeface="Agenda Tabular Light" pitchFamily="2" charset="0"/>
              </a:defRPr>
            </a:lvl3pPr>
            <a:lvl4pPr marL="1371600" indent="0">
              <a:buNone/>
              <a:defRPr sz="1600">
                <a:latin typeface="Agenda Tabular Light" pitchFamily="2" charset="0"/>
              </a:defRPr>
            </a:lvl4pPr>
            <a:lvl5pPr marL="1828800" indent="0">
              <a:buNone/>
              <a:defRPr sz="1600">
                <a:latin typeface="Agenda Tabular Light" pitchFamily="2" charset="0"/>
              </a:defRPr>
            </a:lvl5pPr>
          </a:lstStyle>
          <a:p>
            <a:pPr lvl="0"/>
            <a:r>
              <a:rPr lang="en-US"/>
              <a:t>Edit Master text styles</a:t>
            </a:r>
          </a:p>
        </p:txBody>
      </p:sp>
    </p:spTree>
    <p:extLst>
      <p:ext uri="{BB962C8B-B14F-4D97-AF65-F5344CB8AC3E}">
        <p14:creationId xmlns:p14="http://schemas.microsoft.com/office/powerpoint/2010/main" val="355159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115"/>
          <p:cNvSpPr>
            <a:spLocks noChangeArrowheads="1"/>
          </p:cNvSpPr>
          <p:nvPr/>
        </p:nvSpPr>
        <p:spPr bwMode="auto">
          <a:xfrm>
            <a:off x="486168" y="6541344"/>
            <a:ext cx="2056973" cy="200055"/>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700" b="1" i="1" dirty="0">
                <a:solidFill>
                  <a:srgbClr val="FF3300"/>
                </a:solidFill>
                <a:latin typeface="Agenda Tabular Light" pitchFamily="2" charset="0"/>
              </a:rPr>
              <a:t>Sun Life Confidential - For Internal Circulation only</a:t>
            </a:r>
          </a:p>
        </p:txBody>
      </p:sp>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88783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115"/>
          <p:cNvSpPr>
            <a:spLocks noChangeArrowheads="1"/>
          </p:cNvSpPr>
          <p:nvPr/>
        </p:nvSpPr>
        <p:spPr bwMode="auto">
          <a:xfrm>
            <a:off x="474129" y="6584951"/>
            <a:ext cx="2484976" cy="200055"/>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700" b="1" i="1" dirty="0">
                <a:solidFill>
                  <a:srgbClr val="FF3300"/>
                </a:solidFill>
                <a:latin typeface="Tahoma" pitchFamily="34" charset="0"/>
              </a:rPr>
              <a:t>Sun Life Confidential - For Internal Circulation only</a:t>
            </a:r>
          </a:p>
        </p:txBody>
      </p:sp>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2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115"/>
          <p:cNvSpPr>
            <a:spLocks noChangeArrowheads="1"/>
          </p:cNvSpPr>
          <p:nvPr/>
        </p:nvSpPr>
        <p:spPr bwMode="auto">
          <a:xfrm>
            <a:off x="474129" y="6584951"/>
            <a:ext cx="2484976" cy="200055"/>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700" b="1" i="1" dirty="0">
                <a:solidFill>
                  <a:srgbClr val="FF3300"/>
                </a:solidFill>
                <a:latin typeface="Tahoma" pitchFamily="34" charset="0"/>
              </a:rPr>
              <a:t>Sun Life Confidential - For Internal Circulation only</a:t>
            </a:r>
          </a:p>
        </p:txBody>
      </p:sp>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667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15"/>
          <p:cNvSpPr>
            <a:spLocks noChangeArrowheads="1"/>
          </p:cNvSpPr>
          <p:nvPr/>
        </p:nvSpPr>
        <p:spPr bwMode="auto">
          <a:xfrm>
            <a:off x="474129" y="6584951"/>
            <a:ext cx="2484976" cy="200055"/>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700" b="1" i="1" dirty="0">
                <a:solidFill>
                  <a:srgbClr val="FF3300"/>
                </a:solidFill>
                <a:latin typeface="Tahoma" pitchFamily="34" charset="0"/>
              </a:rPr>
              <a:t>Sun Life Confidential - For Internal Circulation only</a:t>
            </a:r>
          </a:p>
        </p:txBody>
      </p:sp>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5067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5"/>
          <p:cNvSpPr>
            <a:spLocks noChangeArrowheads="1"/>
          </p:cNvSpPr>
          <p:nvPr/>
        </p:nvSpPr>
        <p:spPr bwMode="auto">
          <a:xfrm>
            <a:off x="442380" y="6584951"/>
            <a:ext cx="2484976" cy="200055"/>
          </a:xfrm>
          <a:prstGeom prst="rect">
            <a:avLst/>
          </a:prstGeom>
          <a:noFill/>
          <a:ln w="9525">
            <a:noFill/>
            <a:miter lim="800000"/>
            <a:headEnd/>
            <a:tailEnd/>
          </a:ln>
          <a:effectLst/>
        </p:spPr>
        <p:txBody>
          <a:bodyPr wrap="none">
            <a:spAutoFit/>
          </a:bodyPr>
          <a:lstStyle/>
          <a:p>
            <a:pPr algn="ctr" eaLnBrk="0" fontAlgn="base" hangingPunct="0">
              <a:spcBef>
                <a:spcPct val="0"/>
              </a:spcBef>
              <a:spcAft>
                <a:spcPct val="0"/>
              </a:spcAft>
              <a:defRPr/>
            </a:pPr>
            <a:r>
              <a:rPr lang="en-US" sz="700" b="1" i="1" dirty="0">
                <a:solidFill>
                  <a:srgbClr val="FF3300"/>
                </a:solidFill>
                <a:latin typeface="Tahoma" pitchFamily="34" charset="0"/>
              </a:rPr>
              <a:t>Sun Life Confidential - For Internal Circulation only</a:t>
            </a:r>
          </a:p>
        </p:txBody>
      </p:sp>
    </p:spTree>
    <p:extLst>
      <p:ext uri="{BB962C8B-B14F-4D97-AF65-F5344CB8AC3E}">
        <p14:creationId xmlns:p14="http://schemas.microsoft.com/office/powerpoint/2010/main" val="3035364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4038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25129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38917" name="Rectangle 5"/>
          <p:cNvSpPr>
            <a:spLocks noChangeArrowheads="1"/>
          </p:cNvSpPr>
          <p:nvPr/>
        </p:nvSpPr>
        <p:spPr bwMode="white">
          <a:xfrm>
            <a:off x="182034" y="116633"/>
            <a:ext cx="11808884" cy="6625481"/>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en-US" sz="2400" dirty="0">
              <a:solidFill>
                <a:srgbClr val="000000"/>
              </a:solidFill>
            </a:endParaRPr>
          </a:p>
        </p:txBody>
      </p:sp>
      <p:sp>
        <p:nvSpPr>
          <p:cNvPr id="9260" name="Slide Number Placeholder 3"/>
          <p:cNvSpPr txBox="1">
            <a:spLocks noGrp="1"/>
          </p:cNvSpPr>
          <p:nvPr/>
        </p:nvSpPr>
        <p:spPr bwMode="auto">
          <a:xfrm>
            <a:off x="11568608" y="6525468"/>
            <a:ext cx="422309" cy="216645"/>
          </a:xfrm>
          <a:prstGeom prst="rect">
            <a:avLst/>
          </a:prstGeom>
          <a:solidFill>
            <a:schemeClr val="tx1"/>
          </a:solidFill>
          <a:ln>
            <a:miter lim="800000"/>
            <a:headEnd/>
            <a:tailEnd/>
          </a:ln>
        </p:spPr>
        <p:txBody>
          <a:bodyPr anchor="ctr"/>
          <a:lstStyle/>
          <a:p>
            <a:pPr algn="r" fontAlgn="base">
              <a:spcBef>
                <a:spcPct val="0"/>
              </a:spcBef>
              <a:spcAft>
                <a:spcPct val="0"/>
              </a:spcAft>
              <a:defRPr/>
            </a:pPr>
            <a:fld id="{156C027C-A9C1-408B-9414-3F6F43BB01FE}" type="slidenum">
              <a:rPr lang="en-US" sz="900" b="1">
                <a:solidFill>
                  <a:srgbClr val="FFFFFF"/>
                </a:solidFill>
                <a:latin typeface="Agenda Tabular Medium" pitchFamily="2" charset="0"/>
              </a:rPr>
              <a:pPr algn="r" fontAlgn="base">
                <a:spcBef>
                  <a:spcPct val="0"/>
                </a:spcBef>
                <a:spcAft>
                  <a:spcPct val="0"/>
                </a:spcAft>
                <a:defRPr/>
              </a:pPr>
              <a:t>‹#›</a:t>
            </a:fld>
            <a:endParaRPr lang="en-US" sz="900" b="1" dirty="0">
              <a:solidFill>
                <a:srgbClr val="FFFFFF"/>
              </a:solidFill>
              <a:latin typeface="Agenda Tabular Medium" pitchFamily="2" charset="0"/>
            </a:endParaRPr>
          </a:p>
        </p:txBody>
      </p:sp>
      <p:sp>
        <p:nvSpPr>
          <p:cNvPr id="1032" name="Line 8"/>
          <p:cNvSpPr>
            <a:spLocks noChangeShapeType="1"/>
          </p:cNvSpPr>
          <p:nvPr/>
        </p:nvSpPr>
        <p:spPr bwMode="auto">
          <a:xfrm flipV="1">
            <a:off x="192618" y="496888"/>
            <a:ext cx="11798300" cy="0"/>
          </a:xfrm>
          <a:prstGeom prst="line">
            <a:avLst/>
          </a:prstGeom>
          <a:noFill/>
          <a:ln w="12700">
            <a:solidFill>
              <a:srgbClr val="FF9900"/>
            </a:solidFill>
            <a:round/>
            <a:headEnd type="none" w="sm" len="sm"/>
            <a:tailEnd type="none" w="sm" len="sm"/>
          </a:ln>
          <a:effectLst/>
        </p:spPr>
        <p:txBody>
          <a:bodyPr wrap="none" anchor="ctr"/>
          <a:lstStyle/>
          <a:p>
            <a:pPr algn="ctr" eaLnBrk="0" fontAlgn="base" hangingPunct="0">
              <a:spcBef>
                <a:spcPct val="0"/>
              </a:spcBef>
              <a:spcAft>
                <a:spcPct val="0"/>
              </a:spcAft>
              <a:defRPr/>
            </a:pPr>
            <a:endParaRPr lang="en-US" sz="1200" b="1" dirty="0">
              <a:solidFill>
                <a:srgbClr val="000000"/>
              </a:solidFill>
              <a:latin typeface="Lucida Sans" pitchFamily="34" charset="0"/>
              <a:cs typeface="Times New Roman" pitchFamily="18" charset="0"/>
            </a:endParaRPr>
          </a:p>
        </p:txBody>
      </p:sp>
    </p:spTree>
    <p:extLst>
      <p:ext uri="{BB962C8B-B14F-4D97-AF65-F5344CB8AC3E}">
        <p14:creationId xmlns:p14="http://schemas.microsoft.com/office/powerpoint/2010/main" val="600373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xStyles>
    <p:titleStyle>
      <a:lvl1pPr algn="l" rtl="0" eaLnBrk="1" fontAlgn="base" hangingPunct="1">
        <a:spcBef>
          <a:spcPct val="0"/>
        </a:spcBef>
        <a:spcAft>
          <a:spcPct val="0"/>
        </a:spcAft>
        <a:defRPr sz="2400" b="1">
          <a:solidFill>
            <a:srgbClr val="00202E"/>
          </a:solidFill>
          <a:latin typeface="+mj-lt"/>
          <a:ea typeface="ＭＳ Ｐゴシック"/>
          <a:cs typeface="ＭＳ Ｐゴシック"/>
        </a:defRPr>
      </a:lvl1pPr>
      <a:lvl2pPr algn="l" rtl="0" eaLnBrk="1" fontAlgn="base" hangingPunct="1">
        <a:spcBef>
          <a:spcPct val="0"/>
        </a:spcBef>
        <a:spcAft>
          <a:spcPct val="0"/>
        </a:spcAft>
        <a:defRPr sz="2400" b="1">
          <a:solidFill>
            <a:srgbClr val="00202E"/>
          </a:solidFill>
          <a:latin typeface="Arial" charset="0"/>
          <a:ea typeface="ＭＳ Ｐゴシック"/>
          <a:cs typeface="ＭＳ Ｐゴシック"/>
        </a:defRPr>
      </a:lvl2pPr>
      <a:lvl3pPr algn="l" rtl="0" eaLnBrk="1" fontAlgn="base" hangingPunct="1">
        <a:spcBef>
          <a:spcPct val="0"/>
        </a:spcBef>
        <a:spcAft>
          <a:spcPct val="0"/>
        </a:spcAft>
        <a:defRPr sz="2400" b="1">
          <a:solidFill>
            <a:srgbClr val="00202E"/>
          </a:solidFill>
          <a:latin typeface="Arial" charset="0"/>
          <a:ea typeface="ＭＳ Ｐゴシック"/>
          <a:cs typeface="ＭＳ Ｐゴシック"/>
        </a:defRPr>
      </a:lvl3pPr>
      <a:lvl4pPr algn="l" rtl="0" eaLnBrk="1" fontAlgn="base" hangingPunct="1">
        <a:spcBef>
          <a:spcPct val="0"/>
        </a:spcBef>
        <a:spcAft>
          <a:spcPct val="0"/>
        </a:spcAft>
        <a:defRPr sz="2400" b="1">
          <a:solidFill>
            <a:srgbClr val="00202E"/>
          </a:solidFill>
          <a:latin typeface="Arial" charset="0"/>
          <a:ea typeface="ＭＳ Ｐゴシック"/>
          <a:cs typeface="ＭＳ Ｐゴシック"/>
        </a:defRPr>
      </a:lvl4pPr>
      <a:lvl5pPr algn="l" rtl="0" eaLnBrk="1" fontAlgn="base" hangingPunct="1">
        <a:spcBef>
          <a:spcPct val="0"/>
        </a:spcBef>
        <a:spcAft>
          <a:spcPct val="0"/>
        </a:spcAft>
        <a:defRPr sz="2400" b="1">
          <a:solidFill>
            <a:srgbClr val="00202E"/>
          </a:solidFill>
          <a:latin typeface="Arial" charset="0"/>
          <a:ea typeface="ＭＳ Ｐゴシック"/>
          <a:cs typeface="ＭＳ Ｐゴシック"/>
        </a:defRPr>
      </a:lvl5pPr>
      <a:lvl6pPr marL="457200" algn="l" rtl="0" eaLnBrk="1" fontAlgn="base" hangingPunct="1">
        <a:spcBef>
          <a:spcPct val="0"/>
        </a:spcBef>
        <a:spcAft>
          <a:spcPct val="0"/>
        </a:spcAft>
        <a:defRPr sz="2400" b="1">
          <a:solidFill>
            <a:srgbClr val="00202E"/>
          </a:solidFill>
          <a:latin typeface="Arial" charset="0"/>
          <a:ea typeface="MS PGothic" pitchFamily="34" charset="-128"/>
        </a:defRPr>
      </a:lvl6pPr>
      <a:lvl7pPr marL="914400" algn="l" rtl="0" eaLnBrk="1" fontAlgn="base" hangingPunct="1">
        <a:spcBef>
          <a:spcPct val="0"/>
        </a:spcBef>
        <a:spcAft>
          <a:spcPct val="0"/>
        </a:spcAft>
        <a:defRPr sz="2400" b="1">
          <a:solidFill>
            <a:srgbClr val="00202E"/>
          </a:solidFill>
          <a:latin typeface="Arial" charset="0"/>
          <a:ea typeface="MS PGothic" pitchFamily="34" charset="-128"/>
        </a:defRPr>
      </a:lvl7pPr>
      <a:lvl8pPr marL="1371600" algn="l" rtl="0" eaLnBrk="1" fontAlgn="base" hangingPunct="1">
        <a:spcBef>
          <a:spcPct val="0"/>
        </a:spcBef>
        <a:spcAft>
          <a:spcPct val="0"/>
        </a:spcAft>
        <a:defRPr sz="2400" b="1">
          <a:solidFill>
            <a:srgbClr val="00202E"/>
          </a:solidFill>
          <a:latin typeface="Arial" charset="0"/>
          <a:ea typeface="MS PGothic" pitchFamily="34" charset="-128"/>
        </a:defRPr>
      </a:lvl8pPr>
      <a:lvl9pPr marL="1828800" algn="l" rtl="0" eaLnBrk="1" fontAlgn="base" hangingPunct="1">
        <a:spcBef>
          <a:spcPct val="0"/>
        </a:spcBef>
        <a:spcAft>
          <a:spcPct val="0"/>
        </a:spcAft>
        <a:defRPr sz="2400" b="1">
          <a:solidFill>
            <a:srgbClr val="00202E"/>
          </a:solidFill>
          <a:latin typeface="Arial" charset="0"/>
          <a:ea typeface="MS PGothic" pitchFamily="34" charset="-128"/>
        </a:defRPr>
      </a:lvl9pPr>
    </p:titleStyle>
    <p:bodyStyle>
      <a:lvl1pPr marL="342900" indent="-342900" algn="l" rtl="0" eaLnBrk="1" fontAlgn="base" hangingPunct="1">
        <a:spcBef>
          <a:spcPct val="20000"/>
        </a:spcBef>
        <a:spcAft>
          <a:spcPct val="0"/>
        </a:spcAft>
        <a:buClr>
          <a:srgbClr val="F0AD00"/>
        </a:buClr>
        <a:buFont typeface="Times" pitchFamily="18" charset="0"/>
        <a:buChar char="•"/>
        <a:defRPr sz="3200">
          <a:solidFill>
            <a:srgbClr val="00202E"/>
          </a:solidFill>
          <a:latin typeface="+mn-lt"/>
          <a:ea typeface="ＭＳ Ｐゴシック"/>
          <a:cs typeface="ＭＳ Ｐゴシック"/>
        </a:defRPr>
      </a:lvl1pPr>
      <a:lvl2pPr marL="742950" indent="-285750" algn="l" rtl="0" eaLnBrk="1" fontAlgn="base" hangingPunct="1">
        <a:spcBef>
          <a:spcPct val="20000"/>
        </a:spcBef>
        <a:spcAft>
          <a:spcPct val="0"/>
        </a:spcAft>
        <a:buClr>
          <a:srgbClr val="F0AD00"/>
        </a:buClr>
        <a:buFont typeface="Times" pitchFamily="18" charset="0"/>
        <a:buChar char="•"/>
        <a:defRPr sz="2800">
          <a:solidFill>
            <a:srgbClr val="00202E"/>
          </a:solidFill>
          <a:latin typeface="+mn-lt"/>
          <a:ea typeface="ＭＳ Ｐゴシック"/>
          <a:cs typeface="ＭＳ Ｐゴシック"/>
        </a:defRPr>
      </a:lvl2pPr>
      <a:lvl3pPr marL="1143000" indent="-228600" algn="l" rtl="0" eaLnBrk="1" fontAlgn="base" hangingPunct="1">
        <a:spcBef>
          <a:spcPct val="20000"/>
        </a:spcBef>
        <a:spcAft>
          <a:spcPct val="0"/>
        </a:spcAft>
        <a:buClr>
          <a:srgbClr val="F0AD00"/>
        </a:buClr>
        <a:buFont typeface="Times" pitchFamily="18" charset="0"/>
        <a:buChar char="•"/>
        <a:defRPr sz="2400">
          <a:solidFill>
            <a:srgbClr val="00202E"/>
          </a:solidFill>
          <a:latin typeface="+mn-lt"/>
          <a:ea typeface="ＭＳ Ｐゴシック"/>
          <a:cs typeface="ＭＳ Ｐゴシック"/>
        </a:defRPr>
      </a:lvl3pPr>
      <a:lvl4pPr marL="1600200" indent="-228600" algn="l" rtl="0" eaLnBrk="1" fontAlgn="base" hangingPunct="1">
        <a:spcBef>
          <a:spcPct val="20000"/>
        </a:spcBef>
        <a:spcAft>
          <a:spcPct val="0"/>
        </a:spcAft>
        <a:buClr>
          <a:srgbClr val="F0AD00"/>
        </a:buClr>
        <a:buFont typeface="Times" pitchFamily="18" charset="0"/>
        <a:buChar char="•"/>
        <a:defRPr sz="2000">
          <a:solidFill>
            <a:srgbClr val="00202E"/>
          </a:solidFill>
          <a:latin typeface="+mn-lt"/>
          <a:ea typeface="ＭＳ Ｐゴシック"/>
          <a:cs typeface="ＭＳ Ｐゴシック"/>
        </a:defRPr>
      </a:lvl4pPr>
      <a:lvl5pPr marL="2057400" indent="-228600" algn="l" rtl="0" eaLnBrk="1" fontAlgn="base" hangingPunct="1">
        <a:spcBef>
          <a:spcPct val="20000"/>
        </a:spcBef>
        <a:spcAft>
          <a:spcPct val="0"/>
        </a:spcAft>
        <a:buClr>
          <a:srgbClr val="F0AD00"/>
        </a:buClr>
        <a:buFont typeface="Times" pitchFamily="18" charset="0"/>
        <a:buChar char="•"/>
        <a:defRPr sz="2000">
          <a:solidFill>
            <a:srgbClr val="00202E"/>
          </a:solidFill>
          <a:latin typeface="+mn-lt"/>
          <a:ea typeface="ＭＳ Ｐゴシック"/>
          <a:cs typeface="ＭＳ Ｐゴシック"/>
        </a:defRPr>
      </a:lvl5pPr>
      <a:lvl6pPr marL="2514600" indent="-228600" algn="l" rtl="0" eaLnBrk="1" fontAlgn="base" hangingPunct="1">
        <a:spcBef>
          <a:spcPct val="20000"/>
        </a:spcBef>
        <a:spcAft>
          <a:spcPct val="0"/>
        </a:spcAft>
        <a:buClr>
          <a:srgbClr val="F0AD00"/>
        </a:buClr>
        <a:buFont typeface="Times" pitchFamily="18" charset="0"/>
        <a:buChar char="•"/>
        <a:defRPr>
          <a:solidFill>
            <a:srgbClr val="00202E"/>
          </a:solidFill>
          <a:latin typeface="+mn-lt"/>
          <a:ea typeface="+mn-ea"/>
        </a:defRPr>
      </a:lvl6pPr>
      <a:lvl7pPr marL="2971800" indent="-228600" algn="l" rtl="0" eaLnBrk="1" fontAlgn="base" hangingPunct="1">
        <a:spcBef>
          <a:spcPct val="20000"/>
        </a:spcBef>
        <a:spcAft>
          <a:spcPct val="0"/>
        </a:spcAft>
        <a:buClr>
          <a:srgbClr val="F0AD00"/>
        </a:buClr>
        <a:buFont typeface="Times" pitchFamily="18" charset="0"/>
        <a:buChar char="•"/>
        <a:defRPr>
          <a:solidFill>
            <a:srgbClr val="00202E"/>
          </a:solidFill>
          <a:latin typeface="+mn-lt"/>
          <a:ea typeface="+mn-ea"/>
        </a:defRPr>
      </a:lvl7pPr>
      <a:lvl8pPr marL="3429000" indent="-228600" algn="l" rtl="0" eaLnBrk="1" fontAlgn="base" hangingPunct="1">
        <a:spcBef>
          <a:spcPct val="20000"/>
        </a:spcBef>
        <a:spcAft>
          <a:spcPct val="0"/>
        </a:spcAft>
        <a:buClr>
          <a:srgbClr val="F0AD00"/>
        </a:buClr>
        <a:buFont typeface="Times" pitchFamily="18" charset="0"/>
        <a:buChar char="•"/>
        <a:defRPr>
          <a:solidFill>
            <a:srgbClr val="00202E"/>
          </a:solidFill>
          <a:latin typeface="+mn-lt"/>
          <a:ea typeface="+mn-ea"/>
        </a:defRPr>
      </a:lvl8pPr>
      <a:lvl9pPr marL="3886200" indent="-228600" algn="l" rtl="0" eaLnBrk="1" fontAlgn="base" hangingPunct="1">
        <a:spcBef>
          <a:spcPct val="20000"/>
        </a:spcBef>
        <a:spcAft>
          <a:spcPct val="0"/>
        </a:spcAft>
        <a:buClr>
          <a:srgbClr val="F0AD00"/>
        </a:buClr>
        <a:buFont typeface="Times" pitchFamily="18" charset="0"/>
        <a:buChar char="•"/>
        <a:defRPr>
          <a:solidFill>
            <a:srgbClr val="00202E"/>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hyperlink" Target="https://www.tutorialspoint.com/python/number_log10.htm" TargetMode="External"/><Relationship Id="rId13" Type="http://schemas.openxmlformats.org/officeDocument/2006/relationships/hyperlink" Target="https://www.tutorialspoint.com/python/number_choice.htm" TargetMode="External"/><Relationship Id="rId18" Type="http://schemas.openxmlformats.org/officeDocument/2006/relationships/hyperlink" Target="https://www.tutorialspoint.com/python/number_cos.htm" TargetMode="External"/><Relationship Id="rId3" Type="http://schemas.openxmlformats.org/officeDocument/2006/relationships/hyperlink" Target="https://www.tutorialspoint.com/python/number_abs.htm" TargetMode="External"/><Relationship Id="rId21" Type="http://schemas.openxmlformats.org/officeDocument/2006/relationships/hyperlink" Target="https://www.tutorialspoint.com/python/number_tan.htm" TargetMode="External"/><Relationship Id="rId7" Type="http://schemas.openxmlformats.org/officeDocument/2006/relationships/hyperlink" Target="https://www.tutorialspoint.com/python/number_log.htm" TargetMode="External"/><Relationship Id="rId12" Type="http://schemas.openxmlformats.org/officeDocument/2006/relationships/hyperlink" Target="https://www.tutorialspoint.com/python/number_sqrt.htm" TargetMode="External"/><Relationship Id="rId17" Type="http://schemas.openxmlformats.org/officeDocument/2006/relationships/hyperlink" Target="https://www.tutorialspoint.com/python/number_uniform.htm" TargetMode="External"/><Relationship Id="rId2" Type="http://schemas.openxmlformats.org/officeDocument/2006/relationships/notesSlide" Target="../notesSlides/notesSlide14.xml"/><Relationship Id="rId16" Type="http://schemas.openxmlformats.org/officeDocument/2006/relationships/hyperlink" Target="https://www.tutorialspoint.com/python/number_shuffle.htm" TargetMode="External"/><Relationship Id="rId20" Type="http://schemas.openxmlformats.org/officeDocument/2006/relationships/hyperlink" Target="https://www.tutorialspoint.com/python/number_sin.htm" TargetMode="External"/><Relationship Id="rId1" Type="http://schemas.openxmlformats.org/officeDocument/2006/relationships/slideLayout" Target="../slideLayouts/slideLayout7.xml"/><Relationship Id="rId6" Type="http://schemas.openxmlformats.org/officeDocument/2006/relationships/hyperlink" Target="https://www.tutorialspoint.com/python/number_floor.htm" TargetMode="External"/><Relationship Id="rId11" Type="http://schemas.openxmlformats.org/officeDocument/2006/relationships/hyperlink" Target="https://www.tutorialspoint.com/python/number_pow.htm" TargetMode="External"/><Relationship Id="rId5" Type="http://schemas.openxmlformats.org/officeDocument/2006/relationships/hyperlink" Target="https://www.tutorialspoint.com/python/number_exp.htm" TargetMode="External"/><Relationship Id="rId15" Type="http://schemas.openxmlformats.org/officeDocument/2006/relationships/hyperlink" Target="https://www.tutorialspoint.com/python/number_random.htm" TargetMode="External"/><Relationship Id="rId23" Type="http://schemas.openxmlformats.org/officeDocument/2006/relationships/hyperlink" Target="https://www.tutorialspoint.com/python/number_radians.htm" TargetMode="External"/><Relationship Id="rId10" Type="http://schemas.openxmlformats.org/officeDocument/2006/relationships/hyperlink" Target="https://www.tutorialspoint.com/python/number_min.htm" TargetMode="External"/><Relationship Id="rId19" Type="http://schemas.openxmlformats.org/officeDocument/2006/relationships/hyperlink" Target="https://www.tutorialspoint.com/python/number_hypot.htm" TargetMode="External"/><Relationship Id="rId4" Type="http://schemas.openxmlformats.org/officeDocument/2006/relationships/hyperlink" Target="https://www.tutorialspoint.com/python/number_cmp.htm" TargetMode="External"/><Relationship Id="rId9" Type="http://schemas.openxmlformats.org/officeDocument/2006/relationships/hyperlink" Target="https://www.tutorialspoint.com/python/number_max.htm" TargetMode="External"/><Relationship Id="rId14" Type="http://schemas.openxmlformats.org/officeDocument/2006/relationships/hyperlink" Target="https://www.tutorialspoint.com/python/number_randrange.htm" TargetMode="External"/><Relationship Id="rId22" Type="http://schemas.openxmlformats.org/officeDocument/2006/relationships/hyperlink" Target="https://www.tutorialspoint.com/python/number_degrees.ht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www.w3schools.com/python/ref_set_intersection.asp" TargetMode="External"/><Relationship Id="rId13" Type="http://schemas.openxmlformats.org/officeDocument/2006/relationships/hyperlink" Target="https://www.w3schools.com/python/ref_set_remove.asp" TargetMode="External"/><Relationship Id="rId3" Type="http://schemas.openxmlformats.org/officeDocument/2006/relationships/hyperlink" Target="https://www.w3schools.com/python/ref_set_add.asp" TargetMode="External"/><Relationship Id="rId7" Type="http://schemas.openxmlformats.org/officeDocument/2006/relationships/hyperlink" Target="https://www.w3schools.com/python/ref_set_discard.asp" TargetMode="External"/><Relationship Id="rId12" Type="http://schemas.openxmlformats.org/officeDocument/2006/relationships/hyperlink" Target="https://www.w3schools.com/python/ref_set_pop.asp" TargetMode="External"/><Relationship Id="rId2" Type="http://schemas.openxmlformats.org/officeDocument/2006/relationships/notesSlide" Target="../notesSlides/notesSlide19.xml"/><Relationship Id="rId16"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hyperlink" Target="https://www.w3schools.com/python/ref_set_difference.asp" TargetMode="External"/><Relationship Id="rId11" Type="http://schemas.openxmlformats.org/officeDocument/2006/relationships/hyperlink" Target="https://www.w3schools.com/python/ref_set_issuperset.asp" TargetMode="External"/><Relationship Id="rId5" Type="http://schemas.openxmlformats.org/officeDocument/2006/relationships/hyperlink" Target="https://www.w3schools.com/python/ref_set_copy.asp" TargetMode="External"/><Relationship Id="rId15" Type="http://schemas.openxmlformats.org/officeDocument/2006/relationships/hyperlink" Target="https://www.w3schools.com/python/ref_set_update.asp" TargetMode="External"/><Relationship Id="rId10" Type="http://schemas.openxmlformats.org/officeDocument/2006/relationships/hyperlink" Target="https://www.w3schools.com/python/ref_set_issubset.asp" TargetMode="External"/><Relationship Id="rId4" Type="http://schemas.openxmlformats.org/officeDocument/2006/relationships/hyperlink" Target="https://www.w3schools.com/python/ref_set_clear.asp" TargetMode="External"/><Relationship Id="rId9" Type="http://schemas.openxmlformats.org/officeDocument/2006/relationships/hyperlink" Target="https://www.w3schools.com/python/ref_set_isdisjoint.asp" TargetMode="External"/><Relationship Id="rId14" Type="http://schemas.openxmlformats.org/officeDocument/2006/relationships/hyperlink" Target="https://www.w3schools.com/python/ref_set_union.as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python/python_break_statement.htm" TargetMode="External"/><Relationship Id="rId7"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hyperlink" Target="https://www.tutorialspoint.com/python/python_pass_statement.htm" TargetMode="External"/><Relationship Id="rId4" Type="http://schemas.openxmlformats.org/officeDocument/2006/relationships/hyperlink" Target="https://www.tutorialspoint.com/python/python_continue_statement.ht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hyperlink" Target="https://python-graph-gallery.com/all-charts/" TargetMode="External"/><Relationship Id="rId7" Type="http://schemas.openxmlformats.org/officeDocument/2006/relationships/image" Target="../media/image59.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hyperlink" Target="https://plot.ly/python/" TargetMode="External"/><Relationship Id="rId4" Type="http://schemas.openxmlformats.org/officeDocument/2006/relationships/hyperlink" Target="https://seaborn.pydata.org/examples/" TargetMode="External"/><Relationship Id="rId9"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5012" y="2660079"/>
            <a:ext cx="3324988" cy="675322"/>
          </a:xfrm>
        </p:spPr>
        <p:txBody>
          <a:bodyPr/>
          <a:lstStyle/>
          <a:p>
            <a:r>
              <a:rPr lang="en-US" sz="4000" dirty="0" smtClean="0"/>
              <a:t>Python</a:t>
            </a:r>
            <a:endParaRPr lang="en-US" sz="4000" dirty="0"/>
          </a:p>
        </p:txBody>
      </p:sp>
      <p:sp>
        <p:nvSpPr>
          <p:cNvPr id="3" name="TextBox 2"/>
          <p:cNvSpPr txBox="1"/>
          <p:nvPr/>
        </p:nvSpPr>
        <p:spPr>
          <a:xfrm>
            <a:off x="9448800" y="5110480"/>
            <a:ext cx="2395207" cy="338554"/>
          </a:xfrm>
          <a:prstGeom prst="rect">
            <a:avLst/>
          </a:prstGeom>
          <a:noFill/>
        </p:spPr>
        <p:txBody>
          <a:bodyPr wrap="none" rtlCol="0">
            <a:spAutoFit/>
          </a:bodyPr>
          <a:lstStyle/>
          <a:p>
            <a:r>
              <a:rPr lang="en-US" sz="1600" i="1" dirty="0"/>
              <a:t>Presenter : Pawan Dhail</a:t>
            </a:r>
          </a:p>
        </p:txBody>
      </p:sp>
    </p:spTree>
    <p:extLst>
      <p:ext uri="{BB962C8B-B14F-4D97-AF65-F5344CB8AC3E}">
        <p14:creationId xmlns:p14="http://schemas.microsoft.com/office/powerpoint/2010/main" val="3055925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86130" y="102928"/>
            <a:ext cx="3039615" cy="461665"/>
          </a:xfrm>
          <a:prstGeom prst="rect">
            <a:avLst/>
          </a:prstGeom>
          <a:noFill/>
        </p:spPr>
        <p:txBody>
          <a:bodyPr wrap="none" rtlCol="0" anchor="ctr">
            <a:spAutoFit/>
          </a:bodyPr>
          <a:lstStyle/>
          <a:p>
            <a:pPr algn="ctr"/>
            <a:r>
              <a:rPr lang="en-US" sz="2400" b="1" dirty="0">
                <a:solidFill>
                  <a:schemeClr val="accent6">
                    <a:lumMod val="75000"/>
                  </a:schemeClr>
                </a:solidFill>
              </a:rPr>
              <a:t>Python – Operators</a:t>
            </a:r>
          </a:p>
        </p:txBody>
      </p:sp>
      <p:graphicFrame>
        <p:nvGraphicFramePr>
          <p:cNvPr id="2" name="Table 1"/>
          <p:cNvGraphicFramePr>
            <a:graphicFrameLocks noGrp="1"/>
          </p:cNvGraphicFramePr>
          <p:nvPr>
            <p:extLst>
              <p:ext uri="{D42A27DB-BD31-4B8C-83A1-F6EECF244321}">
                <p14:modId xmlns:p14="http://schemas.microsoft.com/office/powerpoint/2010/main" val="3725681464"/>
              </p:ext>
            </p:extLst>
          </p:nvPr>
        </p:nvGraphicFramePr>
        <p:xfrm>
          <a:off x="318979" y="1885064"/>
          <a:ext cx="11451265" cy="4018280"/>
        </p:xfrm>
        <a:graphic>
          <a:graphicData uri="http://schemas.openxmlformats.org/drawingml/2006/table">
            <a:tbl>
              <a:tblPr>
                <a:tableStyleId>{5C22544A-7EE6-4342-B048-85BDC9FD1C3A}</a:tableStyleId>
              </a:tblPr>
              <a:tblGrid>
                <a:gridCol w="985055">
                  <a:extLst>
                    <a:ext uri="{9D8B030D-6E8A-4147-A177-3AD203B41FA5}">
                      <a16:colId xmlns:a16="http://schemas.microsoft.com/office/drawing/2014/main" val="2804995642"/>
                    </a:ext>
                  </a:extLst>
                </a:gridCol>
                <a:gridCol w="8228360">
                  <a:extLst>
                    <a:ext uri="{9D8B030D-6E8A-4147-A177-3AD203B41FA5}">
                      <a16:colId xmlns:a16="http://schemas.microsoft.com/office/drawing/2014/main" val="1010923472"/>
                    </a:ext>
                  </a:extLst>
                </a:gridCol>
                <a:gridCol w="2237850">
                  <a:extLst>
                    <a:ext uri="{9D8B030D-6E8A-4147-A177-3AD203B41FA5}">
                      <a16:colId xmlns:a16="http://schemas.microsoft.com/office/drawing/2014/main" val="1577173921"/>
                    </a:ext>
                  </a:extLst>
                </a:gridCol>
              </a:tblGrid>
              <a:tr h="190500">
                <a:tc>
                  <a:txBody>
                    <a:bodyPr/>
                    <a:lstStyle/>
                    <a:p>
                      <a:pPr algn="ctr" fontAlgn="ctr"/>
                      <a:r>
                        <a:rPr lang="en-US" sz="1400" u="none" strike="noStrike" dirty="0">
                          <a:effectLst/>
                        </a:rPr>
                        <a:t>Operator</a:t>
                      </a:r>
                      <a:endParaRPr lang="en-US" sz="14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400" u="none" strike="noStrike" dirty="0">
                          <a:effectLst/>
                        </a:rPr>
                        <a:t>Description</a:t>
                      </a:r>
                      <a:endParaRPr lang="en-US" sz="14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400" u="none" strike="noStrike" dirty="0">
                          <a:effectLst/>
                        </a:rPr>
                        <a:t>Syntax</a:t>
                      </a:r>
                      <a:endParaRPr lang="en-US" sz="14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242810281"/>
                  </a:ext>
                </a:extLst>
              </a:tr>
              <a:tr h="19050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Assign value of right side of expression to left side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x = y + z</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828038415"/>
                  </a:ext>
                </a:extLst>
              </a:tr>
              <a:tr h="19050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Add AND: Add right side operand with left side operand and then assign to left operand</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374935488"/>
                  </a:ext>
                </a:extLst>
              </a:tr>
              <a:tr h="19050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Subtract AND: Subtract right operand from left operand and then assign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789579253"/>
                  </a:ext>
                </a:extLst>
              </a:tr>
              <a:tr h="19050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Multiply AND: Multiply right operand with left operand and then assign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736509448"/>
                  </a:ext>
                </a:extLst>
              </a:tr>
              <a:tr h="24384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Divide AND: Divide left operand with right operand and then assign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517622172"/>
                  </a:ext>
                </a:extLst>
              </a:tr>
              <a:tr h="17526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Modulus AND: Takes modulus using left and right operands and assign result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907238998"/>
                  </a:ext>
                </a:extLst>
              </a:tr>
              <a:tr h="19050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Divide(floor) AND: Divide left operand with right operand and then assign the value(floor)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106800207"/>
                  </a:ext>
                </a:extLst>
              </a:tr>
              <a:tr h="19050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Exponent AND: Calculate exponent(raise power) value using operands and assign value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4112254938"/>
                  </a:ext>
                </a:extLst>
              </a:tr>
              <a:tr h="190500">
                <a:tc>
                  <a:txBody>
                    <a:bodyPr/>
                    <a:lstStyle/>
                    <a:p>
                      <a:pPr algn="ctr" fontAlgn="ctr"/>
                      <a:r>
                        <a:rPr lang="en-US" sz="2800" u="none" strike="noStrike" baseline="-25000" dirty="0">
                          <a:effectLst/>
                        </a:rPr>
                        <a:t>&amp;=</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Performs Bitwise AND on operands and assign value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a&amp;=b     a=a&amp;b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386399052"/>
                  </a:ext>
                </a:extLst>
              </a:tr>
              <a:tr h="19050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Performs Bitwise OR on operands and assign value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821839654"/>
                  </a:ext>
                </a:extLst>
              </a:tr>
              <a:tr h="190500">
                <a:tc>
                  <a:txBody>
                    <a:bodyPr/>
                    <a:lstStyle/>
                    <a:p>
                      <a:pPr algn="ctr" fontAlgn="ctr"/>
                      <a:r>
                        <a:rPr lang="en-US" sz="2800" u="none" strike="noStrike" baseline="-25000" dirty="0">
                          <a:effectLst/>
                        </a:rPr>
                        <a: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Performs Bitwise </a:t>
                      </a:r>
                      <a:r>
                        <a:rPr lang="en-US" sz="1400" u="none" strike="noStrike" dirty="0" err="1">
                          <a:effectLst/>
                        </a:rPr>
                        <a:t>xOR</a:t>
                      </a:r>
                      <a:r>
                        <a:rPr lang="en-US" sz="1400" u="none" strike="noStrike" dirty="0">
                          <a:effectLst/>
                        </a:rPr>
                        <a:t> on operands and assign value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a^=b       a=a^b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155752543"/>
                  </a:ext>
                </a:extLst>
              </a:tr>
              <a:tr h="190500">
                <a:tc>
                  <a:txBody>
                    <a:bodyPr/>
                    <a:lstStyle/>
                    <a:p>
                      <a:pPr algn="ctr" fontAlgn="ctr"/>
                      <a:r>
                        <a:rPr lang="en-US" sz="2800" u="none" strike="noStrike" baseline="-25000" dirty="0">
                          <a:effectLst/>
                        </a:rPr>
                        <a:t>&gt;&gt;=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Performs Bitwise right shift on operands and assign value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a:effectLst/>
                        </a:rPr>
                        <a:t>a&gt;&gt;=b     a=a&gt;&gt;b</a:t>
                      </a:r>
                      <a:endParaRPr lang="en-US" sz="1400" b="0" i="0" u="none" strike="noStrike">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710397744"/>
                  </a:ext>
                </a:extLst>
              </a:tr>
              <a:tr h="190500">
                <a:tc>
                  <a:txBody>
                    <a:bodyPr/>
                    <a:lstStyle/>
                    <a:p>
                      <a:pPr algn="ctr" fontAlgn="ctr"/>
                      <a:r>
                        <a:rPr lang="en-US" sz="2800" u="none" strike="noStrike" baseline="-25000" dirty="0">
                          <a:effectLst/>
                        </a:rPr>
                        <a:t>&lt;&lt;=</a:t>
                      </a:r>
                      <a:endParaRPr lang="en-US" sz="2800" b="0" i="0" u="none" strike="noStrike" baseline="-25000" dirty="0">
                        <a:solidFill>
                          <a:srgbClr val="000000"/>
                        </a:solidFill>
                        <a:effectLst/>
                        <a:latin typeface="Arial" panose="020B060402020202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Performs Bitwise left shift on operands and assign value to left operand</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pt-BR" sz="1400" u="none" strike="noStrike" dirty="0">
                          <a:effectLst/>
                        </a:rPr>
                        <a:t>a &lt;&lt;= b        a= a &lt;&lt; b</a:t>
                      </a:r>
                      <a:endParaRPr lang="pt-BR"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22530865"/>
                  </a:ext>
                </a:extLst>
              </a:tr>
            </a:tbl>
          </a:graphicData>
        </a:graphic>
      </p:graphicFrame>
      <p:sp>
        <p:nvSpPr>
          <p:cNvPr id="17" name="Rounded Rectangle 16"/>
          <p:cNvSpPr/>
          <p:nvPr/>
        </p:nvSpPr>
        <p:spPr bwMode="auto">
          <a:xfrm>
            <a:off x="4278629" y="1235547"/>
            <a:ext cx="2207232" cy="373225"/>
          </a:xfrm>
          <a:prstGeom prst="roundRect">
            <a:avLst/>
          </a:prstGeom>
          <a:solidFill>
            <a:srgbClr val="FFC00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Assignment Operators</a:t>
            </a:r>
          </a:p>
        </p:txBody>
      </p:sp>
      <p:sp>
        <p:nvSpPr>
          <p:cNvPr id="18" name="Rounded Rectangle 17"/>
          <p:cNvSpPr/>
          <p:nvPr/>
        </p:nvSpPr>
        <p:spPr bwMode="auto">
          <a:xfrm>
            <a:off x="9395927" y="587828"/>
            <a:ext cx="1595534" cy="101703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Quick Hands-on</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a:latin typeface="Arial" charset="0"/>
              <a:ea typeface="MS PGothic"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MS PGothic" pitchFamily="34" charset="-128"/>
            </a:endParaRPr>
          </a:p>
        </p:txBody>
      </p:sp>
      <p:pic>
        <p:nvPicPr>
          <p:cNvPr id="19" name="Picture 18"/>
          <p:cNvPicPr>
            <a:picLocks noChangeAspect="1"/>
          </p:cNvPicPr>
          <p:nvPr/>
        </p:nvPicPr>
        <p:blipFill>
          <a:blip r:embed="rId3"/>
          <a:stretch>
            <a:fillRect/>
          </a:stretch>
        </p:blipFill>
        <p:spPr>
          <a:xfrm>
            <a:off x="9650088" y="912746"/>
            <a:ext cx="1126768" cy="639971"/>
          </a:xfrm>
          <a:prstGeom prst="rect">
            <a:avLst/>
          </a:prstGeom>
        </p:spPr>
      </p:pic>
      <p:sp>
        <p:nvSpPr>
          <p:cNvPr id="3" name="TextBox 2">
            <a:extLst>
              <a:ext uri="{FF2B5EF4-FFF2-40B4-BE49-F238E27FC236}">
                <a16:creationId xmlns:a16="http://schemas.microsoft.com/office/drawing/2014/main" id="{9F2083A6-DF3F-4ADB-B02F-881B02F11961}"/>
              </a:ext>
            </a:extLst>
          </p:cNvPr>
          <p:cNvSpPr txBox="1"/>
          <p:nvPr/>
        </p:nvSpPr>
        <p:spPr>
          <a:xfrm>
            <a:off x="7940626" y="6270172"/>
            <a:ext cx="3050835" cy="307777"/>
          </a:xfrm>
          <a:prstGeom prst="rect">
            <a:avLst/>
          </a:prstGeom>
          <a:noFill/>
        </p:spPr>
        <p:txBody>
          <a:bodyPr wrap="none" rtlCol="0">
            <a:spAutoFit/>
          </a:bodyPr>
          <a:lstStyle/>
          <a:p>
            <a:r>
              <a:rPr lang="en-IN" sz="1400" i="1" dirty="0"/>
              <a:t>Example : ExerciseOperators_02.py</a:t>
            </a:r>
          </a:p>
        </p:txBody>
      </p:sp>
    </p:spTree>
    <p:extLst>
      <p:ext uri="{BB962C8B-B14F-4D97-AF65-F5344CB8AC3E}">
        <p14:creationId xmlns:p14="http://schemas.microsoft.com/office/powerpoint/2010/main" val="25533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6120" y="2810593"/>
            <a:ext cx="7095789" cy="1015663"/>
          </a:xfrm>
          <a:prstGeom prst="rect">
            <a:avLst/>
          </a:prstGeom>
          <a:noFill/>
        </p:spPr>
        <p:txBody>
          <a:bodyPr wrap="none" rtlCol="0" anchor="ctr">
            <a:spAutoFit/>
          </a:bodyPr>
          <a:lstStyle/>
          <a:p>
            <a:pPr algn="ctr"/>
            <a:r>
              <a:rPr lang="en-US" sz="6000" b="1" dirty="0">
                <a:solidFill>
                  <a:schemeClr val="accent6">
                    <a:lumMod val="75000"/>
                  </a:schemeClr>
                </a:solidFill>
              </a:rPr>
              <a:t>Python Data-Types</a:t>
            </a:r>
          </a:p>
        </p:txBody>
      </p:sp>
    </p:spTree>
    <p:extLst>
      <p:ext uri="{BB962C8B-B14F-4D97-AF65-F5344CB8AC3E}">
        <p14:creationId xmlns:p14="http://schemas.microsoft.com/office/powerpoint/2010/main" val="4116272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64945" y="102927"/>
            <a:ext cx="3188310" cy="461665"/>
          </a:xfrm>
          <a:prstGeom prst="rect">
            <a:avLst/>
          </a:prstGeom>
          <a:noFill/>
        </p:spPr>
        <p:txBody>
          <a:bodyPr wrap="none" rtlCol="0" anchor="ctr">
            <a:spAutoFit/>
          </a:bodyPr>
          <a:lstStyle/>
          <a:p>
            <a:pPr algn="ctr"/>
            <a:r>
              <a:rPr lang="en-US" sz="2400" b="1" dirty="0">
                <a:solidFill>
                  <a:schemeClr val="accent6">
                    <a:lumMod val="75000"/>
                  </a:schemeClr>
                </a:solidFill>
              </a:rPr>
              <a:t>Python – Data Types</a:t>
            </a:r>
          </a:p>
        </p:txBody>
      </p:sp>
      <p:sp>
        <p:nvSpPr>
          <p:cNvPr id="7" name="Rounded Rectangle 6"/>
          <p:cNvSpPr/>
          <p:nvPr/>
        </p:nvSpPr>
        <p:spPr bwMode="auto">
          <a:xfrm>
            <a:off x="537994" y="902537"/>
            <a:ext cx="1481306" cy="373225"/>
          </a:xfrm>
          <a:prstGeom prst="roundRect">
            <a:avLst/>
          </a:prstGeom>
          <a:solidFill>
            <a:srgbClr val="FFC00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ea typeface="MS PGothic" pitchFamily="34" charset="-128"/>
              </a:rPr>
              <a:t>Data Types</a:t>
            </a:r>
          </a:p>
        </p:txBody>
      </p:sp>
      <p:sp>
        <p:nvSpPr>
          <p:cNvPr id="2" name="Rectangle 1"/>
          <p:cNvSpPr/>
          <p:nvPr/>
        </p:nvSpPr>
        <p:spPr>
          <a:xfrm>
            <a:off x="2071541" y="1602285"/>
            <a:ext cx="2083837" cy="2862322"/>
          </a:xfrm>
          <a:prstGeom prst="rect">
            <a:avLst/>
          </a:prstGeom>
        </p:spPr>
        <p:txBody>
          <a:bodyPr wrap="square">
            <a:spAutoFit/>
          </a:bodyPr>
          <a:lstStyle/>
          <a:p>
            <a:pPr marL="285750" indent="-285750">
              <a:buFont typeface="Arial" panose="020B0604020202020204" pitchFamily="34" charset="0"/>
              <a:buChar char="•"/>
            </a:pPr>
            <a:r>
              <a:rPr lang="en-US" sz="2000" dirty="0"/>
              <a:t>Numbers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String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List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Tuple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Dictionary</a:t>
            </a:r>
          </a:p>
        </p:txBody>
      </p:sp>
    </p:spTree>
    <p:extLst>
      <p:ext uri="{BB962C8B-B14F-4D97-AF65-F5344CB8AC3E}">
        <p14:creationId xmlns:p14="http://schemas.microsoft.com/office/powerpoint/2010/main" val="270802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94690" y="81662"/>
            <a:ext cx="4796121" cy="461665"/>
          </a:xfrm>
          <a:prstGeom prst="rect">
            <a:avLst/>
          </a:prstGeom>
          <a:noFill/>
        </p:spPr>
        <p:txBody>
          <a:bodyPr wrap="none" rtlCol="0" anchor="ctr">
            <a:spAutoFit/>
          </a:bodyPr>
          <a:lstStyle/>
          <a:p>
            <a:pPr algn="ctr"/>
            <a:r>
              <a:rPr lang="en-US" sz="2400" b="1" dirty="0">
                <a:solidFill>
                  <a:schemeClr val="accent6">
                    <a:lumMod val="75000"/>
                  </a:schemeClr>
                </a:solidFill>
              </a:rPr>
              <a:t>Python – Data Types : Numbers</a:t>
            </a:r>
          </a:p>
        </p:txBody>
      </p:sp>
      <p:pic>
        <p:nvPicPr>
          <p:cNvPr id="3" name="Picture 2"/>
          <p:cNvPicPr>
            <a:picLocks noChangeAspect="1"/>
          </p:cNvPicPr>
          <p:nvPr/>
        </p:nvPicPr>
        <p:blipFill>
          <a:blip r:embed="rId3"/>
          <a:stretch>
            <a:fillRect/>
          </a:stretch>
        </p:blipFill>
        <p:spPr>
          <a:xfrm>
            <a:off x="572867" y="2594028"/>
            <a:ext cx="4414449" cy="111663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420884" y="1524010"/>
            <a:ext cx="7682205" cy="954107"/>
          </a:xfrm>
          <a:prstGeom prst="rect">
            <a:avLst/>
          </a:prstGeom>
        </p:spPr>
        <p:txBody>
          <a:bodyPr wrap="square">
            <a:spAutoFit/>
          </a:bodyPr>
          <a:lstStyle/>
          <a:p>
            <a:pPr>
              <a:buFont typeface="Arial" panose="020B0604020202020204" pitchFamily="34" charset="0"/>
              <a:buChar char="•"/>
            </a:pPr>
            <a:r>
              <a:rPr lang="en-US" sz="1400" b="1" dirty="0">
                <a:solidFill>
                  <a:srgbClr val="000000"/>
                </a:solidFill>
                <a:latin typeface="Verdana" panose="020B0604030504040204" pitchFamily="34" charset="0"/>
              </a:rPr>
              <a:t> </a:t>
            </a:r>
            <a:r>
              <a:rPr lang="en-US" sz="1400" b="1" dirty="0" err="1">
                <a:solidFill>
                  <a:srgbClr val="000000"/>
                </a:solidFill>
              </a:rPr>
              <a:t>int</a:t>
            </a:r>
            <a:r>
              <a:rPr lang="en-US" sz="1400" dirty="0">
                <a:solidFill>
                  <a:srgbClr val="000000"/>
                </a:solidFill>
              </a:rPr>
              <a:t> </a:t>
            </a:r>
            <a:r>
              <a:rPr lang="en-US" sz="1200" dirty="0">
                <a:solidFill>
                  <a:srgbClr val="000000"/>
                </a:solidFill>
              </a:rPr>
              <a:t>(signed integers)</a:t>
            </a:r>
            <a:endParaRPr lang="en-US" sz="1400" dirty="0">
              <a:solidFill>
                <a:srgbClr val="000000"/>
              </a:solidFill>
            </a:endParaRPr>
          </a:p>
          <a:p>
            <a:pPr>
              <a:buFont typeface="Arial" panose="020B0604020202020204" pitchFamily="34" charset="0"/>
              <a:buChar char="•"/>
            </a:pPr>
            <a:r>
              <a:rPr lang="en-US" sz="1400" b="1" dirty="0">
                <a:solidFill>
                  <a:srgbClr val="000000"/>
                </a:solidFill>
              </a:rPr>
              <a:t> long</a:t>
            </a:r>
            <a:r>
              <a:rPr lang="en-US" sz="1400" dirty="0">
                <a:solidFill>
                  <a:srgbClr val="000000"/>
                </a:solidFill>
              </a:rPr>
              <a:t> </a:t>
            </a:r>
            <a:r>
              <a:rPr lang="en-US" sz="1200" dirty="0">
                <a:solidFill>
                  <a:srgbClr val="000000"/>
                </a:solidFill>
              </a:rPr>
              <a:t>(long integers, they can also be represented in octal and hexadecimal)</a:t>
            </a:r>
          </a:p>
          <a:p>
            <a:pPr>
              <a:buFont typeface="Arial" panose="020B0604020202020204" pitchFamily="34" charset="0"/>
              <a:buChar char="•"/>
            </a:pPr>
            <a:r>
              <a:rPr lang="en-US" sz="1400" b="1" dirty="0">
                <a:solidFill>
                  <a:srgbClr val="000000"/>
                </a:solidFill>
              </a:rPr>
              <a:t> float</a:t>
            </a:r>
            <a:r>
              <a:rPr lang="en-US" sz="1400" dirty="0">
                <a:solidFill>
                  <a:srgbClr val="000000"/>
                </a:solidFill>
              </a:rPr>
              <a:t> </a:t>
            </a:r>
            <a:r>
              <a:rPr lang="en-US" sz="1200" dirty="0">
                <a:solidFill>
                  <a:srgbClr val="000000"/>
                </a:solidFill>
              </a:rPr>
              <a:t>(floating point real values)</a:t>
            </a:r>
            <a:endParaRPr lang="en-US" sz="1400" dirty="0">
              <a:solidFill>
                <a:srgbClr val="000000"/>
              </a:solidFill>
            </a:endParaRPr>
          </a:p>
          <a:p>
            <a:pPr>
              <a:buFont typeface="Arial" panose="020B0604020202020204" pitchFamily="34" charset="0"/>
              <a:buChar char="•"/>
            </a:pPr>
            <a:r>
              <a:rPr lang="en-US" sz="1400" b="1" dirty="0">
                <a:solidFill>
                  <a:srgbClr val="000000"/>
                </a:solidFill>
              </a:rPr>
              <a:t> complex</a:t>
            </a:r>
            <a:r>
              <a:rPr lang="en-US" sz="1400" dirty="0">
                <a:solidFill>
                  <a:srgbClr val="000000"/>
                </a:solidFill>
              </a:rPr>
              <a:t> </a:t>
            </a:r>
            <a:r>
              <a:rPr lang="en-US" sz="1200" dirty="0">
                <a:solidFill>
                  <a:srgbClr val="000000"/>
                </a:solidFill>
              </a:rPr>
              <a:t>(complex numbers)</a:t>
            </a:r>
            <a:endParaRPr lang="en-US" sz="1400" dirty="0">
              <a:solidFill>
                <a:srgbClr val="000000"/>
              </a:solidFill>
            </a:endParaRPr>
          </a:p>
        </p:txBody>
      </p:sp>
      <p:sp>
        <p:nvSpPr>
          <p:cNvPr id="8" name="Rounded Rectangle 7"/>
          <p:cNvSpPr/>
          <p:nvPr/>
        </p:nvSpPr>
        <p:spPr>
          <a:xfrm>
            <a:off x="599450" y="1059452"/>
            <a:ext cx="1641591"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 Numeric types </a:t>
            </a:r>
            <a:endParaRPr lang="en-US" sz="1400" dirty="0"/>
          </a:p>
        </p:txBody>
      </p:sp>
      <p:pic>
        <p:nvPicPr>
          <p:cNvPr id="9" name="Picture 8"/>
          <p:cNvPicPr>
            <a:picLocks noChangeAspect="1"/>
          </p:cNvPicPr>
          <p:nvPr/>
        </p:nvPicPr>
        <p:blipFill>
          <a:blip r:embed="rId4"/>
          <a:stretch>
            <a:fillRect/>
          </a:stretch>
        </p:blipFill>
        <p:spPr>
          <a:xfrm>
            <a:off x="5511642" y="2566831"/>
            <a:ext cx="2064593" cy="1222239"/>
          </a:xfrm>
          <a:prstGeom prst="rect">
            <a:avLst/>
          </a:prstGeom>
        </p:spPr>
      </p:pic>
      <p:sp>
        <p:nvSpPr>
          <p:cNvPr id="15" name="Rounded Rectangle 14"/>
          <p:cNvSpPr/>
          <p:nvPr/>
        </p:nvSpPr>
        <p:spPr>
          <a:xfrm>
            <a:off x="522062" y="4339125"/>
            <a:ext cx="2666586"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 Numeric type conversions </a:t>
            </a:r>
            <a:endParaRPr lang="en-US" sz="1400" dirty="0"/>
          </a:p>
        </p:txBody>
      </p:sp>
      <p:sp>
        <p:nvSpPr>
          <p:cNvPr id="10" name="Rectangle 9"/>
          <p:cNvSpPr/>
          <p:nvPr/>
        </p:nvSpPr>
        <p:spPr>
          <a:xfrm>
            <a:off x="1307806" y="4868906"/>
            <a:ext cx="8321969" cy="954107"/>
          </a:xfrm>
          <a:prstGeom prst="rect">
            <a:avLst/>
          </a:prstGeom>
        </p:spPr>
        <p:txBody>
          <a:bodyPr wrap="square">
            <a:spAutoFit/>
          </a:bodyPr>
          <a:lstStyle/>
          <a:p>
            <a:pPr algn="just">
              <a:buFont typeface="Arial" panose="020B0604020202020204" pitchFamily="34" charset="0"/>
              <a:buChar char="•"/>
            </a:pPr>
            <a:r>
              <a:rPr lang="en-US" sz="1400" dirty="0">
                <a:solidFill>
                  <a:srgbClr val="000000"/>
                </a:solidFill>
              </a:rPr>
              <a:t>Type </a:t>
            </a:r>
            <a:r>
              <a:rPr lang="en-US" sz="1400" b="1" dirty="0" err="1">
                <a:solidFill>
                  <a:srgbClr val="000000"/>
                </a:solidFill>
              </a:rPr>
              <a:t>int</a:t>
            </a:r>
            <a:r>
              <a:rPr lang="en-US" sz="1400" b="1" dirty="0">
                <a:solidFill>
                  <a:srgbClr val="000000"/>
                </a:solidFill>
              </a:rPr>
              <a:t>(x)</a:t>
            </a:r>
            <a:r>
              <a:rPr lang="en-US" sz="1400" dirty="0">
                <a:solidFill>
                  <a:srgbClr val="000000"/>
                </a:solidFill>
              </a:rPr>
              <a:t>    </a:t>
            </a:r>
            <a:r>
              <a:rPr lang="en-US" sz="1200" dirty="0">
                <a:solidFill>
                  <a:srgbClr val="000000"/>
                </a:solidFill>
              </a:rPr>
              <a:t>:  to convert x to a plain integer.</a:t>
            </a:r>
          </a:p>
          <a:p>
            <a:pPr algn="just">
              <a:buFont typeface="Arial" panose="020B0604020202020204" pitchFamily="34" charset="0"/>
              <a:buChar char="•"/>
            </a:pPr>
            <a:r>
              <a:rPr lang="en-US" sz="1400" dirty="0">
                <a:solidFill>
                  <a:srgbClr val="000000"/>
                </a:solidFill>
              </a:rPr>
              <a:t>Type </a:t>
            </a:r>
            <a:r>
              <a:rPr lang="en-US" sz="1400" b="1" dirty="0">
                <a:solidFill>
                  <a:srgbClr val="000000"/>
                </a:solidFill>
              </a:rPr>
              <a:t>long(x)</a:t>
            </a:r>
            <a:r>
              <a:rPr lang="en-US" sz="1400" dirty="0">
                <a:solidFill>
                  <a:srgbClr val="000000"/>
                </a:solidFill>
              </a:rPr>
              <a:t> :</a:t>
            </a:r>
            <a:r>
              <a:rPr lang="en-US" sz="1200" dirty="0">
                <a:solidFill>
                  <a:srgbClr val="000000"/>
                </a:solidFill>
              </a:rPr>
              <a:t> to convert x to a long integer.</a:t>
            </a:r>
          </a:p>
          <a:p>
            <a:pPr algn="just">
              <a:buFont typeface="Arial" panose="020B0604020202020204" pitchFamily="34" charset="0"/>
              <a:buChar char="•"/>
            </a:pPr>
            <a:r>
              <a:rPr lang="en-US" sz="1400" dirty="0">
                <a:solidFill>
                  <a:srgbClr val="000000"/>
                </a:solidFill>
              </a:rPr>
              <a:t>Type </a:t>
            </a:r>
            <a:r>
              <a:rPr lang="en-US" sz="1400" b="1" dirty="0">
                <a:solidFill>
                  <a:srgbClr val="000000"/>
                </a:solidFill>
              </a:rPr>
              <a:t>float(x)</a:t>
            </a:r>
            <a:r>
              <a:rPr lang="en-US" sz="1400" dirty="0">
                <a:solidFill>
                  <a:srgbClr val="000000"/>
                </a:solidFill>
              </a:rPr>
              <a:t> </a:t>
            </a:r>
            <a:r>
              <a:rPr lang="en-US" sz="1200" dirty="0">
                <a:solidFill>
                  <a:srgbClr val="000000"/>
                </a:solidFill>
              </a:rPr>
              <a:t>: to convert x to a floating-point number.</a:t>
            </a:r>
          </a:p>
          <a:p>
            <a:pPr algn="just">
              <a:buFont typeface="Arial" panose="020B0604020202020204" pitchFamily="34" charset="0"/>
              <a:buChar char="•"/>
            </a:pPr>
            <a:r>
              <a:rPr lang="en-US" sz="1400" dirty="0">
                <a:solidFill>
                  <a:srgbClr val="000000"/>
                </a:solidFill>
              </a:rPr>
              <a:t>Type </a:t>
            </a:r>
            <a:r>
              <a:rPr lang="en-US" sz="1400" b="1" dirty="0">
                <a:solidFill>
                  <a:srgbClr val="000000"/>
                </a:solidFill>
              </a:rPr>
              <a:t>complex(x)</a:t>
            </a:r>
            <a:r>
              <a:rPr lang="en-US" sz="1200" dirty="0">
                <a:solidFill>
                  <a:srgbClr val="000000"/>
                </a:solidFill>
              </a:rPr>
              <a:t> : to convert x to a complex number with real part x and imaginary part zero.</a:t>
            </a:r>
          </a:p>
        </p:txBody>
      </p:sp>
    </p:spTree>
    <p:extLst>
      <p:ext uri="{BB962C8B-B14F-4D97-AF65-F5344CB8AC3E}">
        <p14:creationId xmlns:p14="http://schemas.microsoft.com/office/powerpoint/2010/main" val="330908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5"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21777" y="81662"/>
            <a:ext cx="5103898" cy="461665"/>
          </a:xfrm>
          <a:prstGeom prst="rect">
            <a:avLst/>
          </a:prstGeom>
          <a:noFill/>
        </p:spPr>
        <p:txBody>
          <a:bodyPr wrap="none" rtlCol="0" anchor="ctr">
            <a:spAutoFit/>
          </a:bodyPr>
          <a:lstStyle/>
          <a:p>
            <a:pPr algn="ctr"/>
            <a:r>
              <a:rPr lang="en-US" sz="2400" b="1" dirty="0">
                <a:solidFill>
                  <a:schemeClr val="accent6">
                    <a:lumMod val="75000"/>
                  </a:schemeClr>
                </a:solidFill>
              </a:rPr>
              <a:t>Python – Data Types : Numbers…</a:t>
            </a:r>
          </a:p>
        </p:txBody>
      </p:sp>
      <p:sp>
        <p:nvSpPr>
          <p:cNvPr id="8" name="Rounded Rectangle 7"/>
          <p:cNvSpPr/>
          <p:nvPr/>
        </p:nvSpPr>
        <p:spPr>
          <a:xfrm>
            <a:off x="1715869" y="857436"/>
            <a:ext cx="2457216"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 Mathematical Functions </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1906826970"/>
              </p:ext>
            </p:extLst>
          </p:nvPr>
        </p:nvGraphicFramePr>
        <p:xfrm>
          <a:off x="364904" y="1375590"/>
          <a:ext cx="5504269" cy="4663440"/>
        </p:xfrm>
        <a:graphic>
          <a:graphicData uri="http://schemas.openxmlformats.org/drawingml/2006/table">
            <a:tbl>
              <a:tblPr>
                <a:tableStyleId>{5C22544A-7EE6-4342-B048-85BDC9FD1C3A}</a:tableStyleId>
              </a:tblPr>
              <a:tblGrid>
                <a:gridCol w="5504269">
                  <a:extLst>
                    <a:ext uri="{9D8B030D-6E8A-4147-A177-3AD203B41FA5}">
                      <a16:colId xmlns:a16="http://schemas.microsoft.com/office/drawing/2014/main" val="797138679"/>
                    </a:ext>
                  </a:extLst>
                </a:gridCol>
              </a:tblGrid>
              <a:tr h="190500">
                <a:tc>
                  <a:txBody>
                    <a:bodyPr/>
                    <a:lstStyle/>
                    <a:p>
                      <a:pPr algn="ctr" fontAlgn="t"/>
                      <a:r>
                        <a:rPr lang="en-US" sz="1400" u="none" strike="noStrike" dirty="0">
                          <a:effectLst/>
                        </a:rPr>
                        <a:t>Function &amp; Returns ( description )</a:t>
                      </a:r>
                      <a:endParaRPr lang="en-US" sz="1400" b="1" i="0" u="none" strike="noStrike" dirty="0">
                        <a:solidFill>
                          <a:srgbClr val="313131"/>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92768520"/>
                  </a:ext>
                </a:extLst>
              </a:tr>
              <a:tr h="190500">
                <a:tc>
                  <a:txBody>
                    <a:bodyPr/>
                    <a:lstStyle/>
                    <a:p>
                      <a:pPr algn="l" fontAlgn="t"/>
                      <a:r>
                        <a:rPr lang="en-US" sz="1400" u="sng" strike="noStrike" dirty="0">
                          <a:effectLst/>
                          <a:hlinkClick r:id="rId3"/>
                        </a:rPr>
                        <a:t>abs(x)</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7620206"/>
                  </a:ext>
                </a:extLst>
              </a:tr>
              <a:tr h="190500">
                <a:tc>
                  <a:txBody>
                    <a:bodyPr/>
                    <a:lstStyle/>
                    <a:p>
                      <a:pPr algn="just" fontAlgn="ctr"/>
                      <a:r>
                        <a:rPr lang="en-US" sz="1400" u="none" strike="noStrike" dirty="0">
                          <a:effectLst/>
                        </a:rPr>
                        <a:t>The absolute value of x: the (positive) distance between x and zero.</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966756554"/>
                  </a:ext>
                </a:extLst>
              </a:tr>
              <a:tr h="243840">
                <a:tc>
                  <a:txBody>
                    <a:bodyPr/>
                    <a:lstStyle/>
                    <a:p>
                      <a:pPr algn="l" fontAlgn="t"/>
                      <a:r>
                        <a:rPr lang="en-US" sz="1400" u="sng" strike="noStrike" dirty="0" err="1">
                          <a:effectLst/>
                          <a:hlinkClick r:id="rId4"/>
                        </a:rPr>
                        <a:t>cmp</a:t>
                      </a:r>
                      <a:r>
                        <a:rPr lang="en-US" sz="1400" u="sng" strike="noStrike" dirty="0">
                          <a:effectLst/>
                          <a:hlinkClick r:id="rId4"/>
                        </a:rPr>
                        <a:t>(x, y)</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7355956"/>
                  </a:ext>
                </a:extLst>
              </a:tr>
              <a:tr h="175260">
                <a:tc>
                  <a:txBody>
                    <a:bodyPr/>
                    <a:lstStyle/>
                    <a:p>
                      <a:pPr algn="just" fontAlgn="ctr"/>
                      <a:r>
                        <a:rPr lang="en-US" sz="1400" u="none" strike="noStrike" dirty="0">
                          <a:effectLst/>
                        </a:rPr>
                        <a:t>-1 if x &lt; y, 0 if x == y, or 1 if x &gt; y</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681062422"/>
                  </a:ext>
                </a:extLst>
              </a:tr>
              <a:tr h="190500">
                <a:tc>
                  <a:txBody>
                    <a:bodyPr/>
                    <a:lstStyle/>
                    <a:p>
                      <a:pPr algn="l" fontAlgn="t"/>
                      <a:r>
                        <a:rPr lang="en-US" sz="1400" u="sng" strike="noStrike" dirty="0" err="1">
                          <a:effectLst/>
                          <a:hlinkClick r:id="rId5"/>
                        </a:rPr>
                        <a:t>exp</a:t>
                      </a:r>
                      <a:r>
                        <a:rPr lang="en-US" sz="1400" u="sng" strike="noStrike" dirty="0">
                          <a:effectLst/>
                          <a:hlinkClick r:id="rId5"/>
                        </a:rPr>
                        <a:t>(x)</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738639"/>
                  </a:ext>
                </a:extLst>
              </a:tr>
              <a:tr h="190500">
                <a:tc>
                  <a:txBody>
                    <a:bodyPr/>
                    <a:lstStyle/>
                    <a:p>
                      <a:pPr algn="just" fontAlgn="ctr"/>
                      <a:r>
                        <a:rPr lang="en-US" sz="1400" u="none" strike="noStrike" dirty="0">
                          <a:effectLst/>
                        </a:rPr>
                        <a:t>The exponential of x: e</a:t>
                      </a:r>
                      <a:r>
                        <a:rPr lang="en-US" sz="1400" u="none" strike="noStrike" baseline="30000" dirty="0">
                          <a:effectLst/>
                        </a:rPr>
                        <a:t>x</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867301727"/>
                  </a:ext>
                </a:extLst>
              </a:tr>
              <a:tr h="190500">
                <a:tc>
                  <a:txBody>
                    <a:bodyPr/>
                    <a:lstStyle/>
                    <a:p>
                      <a:pPr algn="l" fontAlgn="t"/>
                      <a:r>
                        <a:rPr lang="en-US" sz="1400" u="sng" strike="noStrike" dirty="0">
                          <a:effectLst/>
                          <a:hlinkClick r:id="rId6"/>
                        </a:rPr>
                        <a:t>floor(x)</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9685580"/>
                  </a:ext>
                </a:extLst>
              </a:tr>
              <a:tr h="190500">
                <a:tc>
                  <a:txBody>
                    <a:bodyPr/>
                    <a:lstStyle/>
                    <a:p>
                      <a:pPr algn="just" fontAlgn="ctr"/>
                      <a:r>
                        <a:rPr lang="en-US" sz="1400" u="none" strike="noStrike" dirty="0">
                          <a:effectLst/>
                        </a:rPr>
                        <a:t>The floor of x: the largest integer not greater than x</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599094951"/>
                  </a:ext>
                </a:extLst>
              </a:tr>
              <a:tr h="190500">
                <a:tc>
                  <a:txBody>
                    <a:bodyPr/>
                    <a:lstStyle/>
                    <a:p>
                      <a:pPr algn="l" fontAlgn="t"/>
                      <a:r>
                        <a:rPr lang="en-US" sz="1400" u="sng" strike="noStrike" dirty="0">
                          <a:effectLst/>
                          <a:hlinkClick r:id="rId7"/>
                        </a:rPr>
                        <a:t>log(x)</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2576347"/>
                  </a:ext>
                </a:extLst>
              </a:tr>
              <a:tr h="190500">
                <a:tc>
                  <a:txBody>
                    <a:bodyPr/>
                    <a:lstStyle/>
                    <a:p>
                      <a:pPr algn="just" fontAlgn="ctr"/>
                      <a:r>
                        <a:rPr lang="en-US" sz="1400" u="none" strike="noStrike" dirty="0">
                          <a:effectLst/>
                        </a:rPr>
                        <a:t>The natural logarithm of x, for x&gt; 0</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496070309"/>
                  </a:ext>
                </a:extLst>
              </a:tr>
              <a:tr h="182880">
                <a:tc>
                  <a:txBody>
                    <a:bodyPr/>
                    <a:lstStyle/>
                    <a:p>
                      <a:pPr algn="l" fontAlgn="t"/>
                      <a:r>
                        <a:rPr lang="en-US" sz="1400" u="sng" strike="noStrike" dirty="0">
                          <a:effectLst/>
                          <a:hlinkClick r:id="rId8"/>
                        </a:rPr>
                        <a:t>log10(x)</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352370"/>
                  </a:ext>
                </a:extLst>
              </a:tr>
              <a:tr h="190500">
                <a:tc>
                  <a:txBody>
                    <a:bodyPr/>
                    <a:lstStyle/>
                    <a:p>
                      <a:pPr algn="just" fontAlgn="ctr"/>
                      <a:r>
                        <a:rPr lang="en-US" sz="1400" u="none" strike="noStrike" dirty="0">
                          <a:effectLst/>
                        </a:rPr>
                        <a:t>The base-10 logarithm of x for x&gt; 0.</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725244023"/>
                  </a:ext>
                </a:extLst>
              </a:tr>
              <a:tr h="182880">
                <a:tc>
                  <a:txBody>
                    <a:bodyPr/>
                    <a:lstStyle/>
                    <a:p>
                      <a:pPr algn="l" fontAlgn="t"/>
                      <a:r>
                        <a:rPr lang="en-US" sz="1400" u="sng" strike="noStrike" dirty="0">
                          <a:effectLst/>
                          <a:hlinkClick r:id="rId9"/>
                        </a:rPr>
                        <a:t>max(x1, x2,...)</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3813507"/>
                  </a:ext>
                </a:extLst>
              </a:tr>
              <a:tr h="190500">
                <a:tc>
                  <a:txBody>
                    <a:bodyPr/>
                    <a:lstStyle/>
                    <a:p>
                      <a:pPr algn="just" fontAlgn="ctr"/>
                      <a:r>
                        <a:rPr lang="en-US" sz="1400" u="none" strike="noStrike" dirty="0">
                          <a:effectLst/>
                        </a:rPr>
                        <a:t>The largest of its arguments: the value closest to positive infinity</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410410500"/>
                  </a:ext>
                </a:extLst>
              </a:tr>
              <a:tr h="182880">
                <a:tc>
                  <a:txBody>
                    <a:bodyPr/>
                    <a:lstStyle/>
                    <a:p>
                      <a:pPr algn="l" fontAlgn="t"/>
                      <a:r>
                        <a:rPr lang="en-US" sz="1400" u="sng" strike="noStrike" dirty="0">
                          <a:effectLst/>
                          <a:hlinkClick r:id="rId10"/>
                        </a:rPr>
                        <a:t>min(x1, x2,...)</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3028426"/>
                  </a:ext>
                </a:extLst>
              </a:tr>
              <a:tr h="190500">
                <a:tc>
                  <a:txBody>
                    <a:bodyPr/>
                    <a:lstStyle/>
                    <a:p>
                      <a:pPr algn="just" fontAlgn="ctr"/>
                      <a:r>
                        <a:rPr lang="en-US" sz="1400" u="none" strike="noStrike" dirty="0">
                          <a:effectLst/>
                        </a:rPr>
                        <a:t>The smallest of its arguments: the value closest to negative infinity</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309337694"/>
                  </a:ext>
                </a:extLst>
              </a:tr>
              <a:tr h="182880">
                <a:tc>
                  <a:txBody>
                    <a:bodyPr/>
                    <a:lstStyle/>
                    <a:p>
                      <a:pPr algn="l" fontAlgn="t"/>
                      <a:r>
                        <a:rPr lang="en-US" sz="1400" u="sng" strike="noStrike" dirty="0">
                          <a:effectLst/>
                          <a:hlinkClick r:id="rId11"/>
                        </a:rPr>
                        <a:t>pow(x, y)</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2239193"/>
                  </a:ext>
                </a:extLst>
              </a:tr>
              <a:tr h="190500">
                <a:tc>
                  <a:txBody>
                    <a:bodyPr/>
                    <a:lstStyle/>
                    <a:p>
                      <a:pPr algn="just" fontAlgn="ctr"/>
                      <a:r>
                        <a:rPr lang="en-US" sz="1400" u="none" strike="noStrike" dirty="0">
                          <a:effectLst/>
                        </a:rPr>
                        <a:t>The value of x**y.</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074214871"/>
                  </a:ext>
                </a:extLst>
              </a:tr>
              <a:tr h="182880">
                <a:tc>
                  <a:txBody>
                    <a:bodyPr/>
                    <a:lstStyle/>
                    <a:p>
                      <a:pPr algn="l" fontAlgn="t"/>
                      <a:r>
                        <a:rPr lang="en-US" sz="1400" u="sng" strike="noStrike" dirty="0" err="1">
                          <a:effectLst/>
                          <a:hlinkClick r:id="rId12"/>
                        </a:rPr>
                        <a:t>sqrt</a:t>
                      </a:r>
                      <a:r>
                        <a:rPr lang="en-US" sz="1400" u="sng" strike="noStrike" dirty="0">
                          <a:effectLst/>
                          <a:hlinkClick r:id="rId12"/>
                        </a:rPr>
                        <a:t>(x)</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130422"/>
                  </a:ext>
                </a:extLst>
              </a:tr>
              <a:tr h="190500">
                <a:tc>
                  <a:txBody>
                    <a:bodyPr/>
                    <a:lstStyle/>
                    <a:p>
                      <a:pPr algn="just" fontAlgn="ctr"/>
                      <a:r>
                        <a:rPr lang="en-US" sz="1400" u="none" strike="noStrike" dirty="0">
                          <a:effectLst/>
                        </a:rPr>
                        <a:t>The square root of x for x &gt; 0</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8499428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02326834"/>
              </p:ext>
            </p:extLst>
          </p:nvPr>
        </p:nvGraphicFramePr>
        <p:xfrm>
          <a:off x="6166884" y="1356870"/>
          <a:ext cx="5688419" cy="2453640"/>
        </p:xfrm>
        <a:graphic>
          <a:graphicData uri="http://schemas.openxmlformats.org/drawingml/2006/table">
            <a:tbl>
              <a:tblPr>
                <a:tableStyleId>{5C22544A-7EE6-4342-B048-85BDC9FD1C3A}</a:tableStyleId>
              </a:tblPr>
              <a:tblGrid>
                <a:gridCol w="5688419">
                  <a:extLst>
                    <a:ext uri="{9D8B030D-6E8A-4147-A177-3AD203B41FA5}">
                      <a16:colId xmlns:a16="http://schemas.microsoft.com/office/drawing/2014/main" val="3138252624"/>
                    </a:ext>
                  </a:extLst>
                </a:gridCol>
              </a:tblGrid>
              <a:tr h="190500">
                <a:tc>
                  <a:txBody>
                    <a:bodyPr/>
                    <a:lstStyle/>
                    <a:p>
                      <a:pPr algn="ctr" fontAlgn="t"/>
                      <a:r>
                        <a:rPr lang="en-US" sz="1400" u="none" strike="noStrike" dirty="0">
                          <a:effectLst/>
                        </a:rPr>
                        <a:t>Function &amp; Description</a:t>
                      </a:r>
                      <a:endParaRPr lang="en-US" sz="1400" b="1" i="0" u="none" strike="noStrike" dirty="0">
                        <a:solidFill>
                          <a:srgbClr val="313131"/>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805183073"/>
                  </a:ext>
                </a:extLst>
              </a:tr>
              <a:tr h="190500">
                <a:tc>
                  <a:txBody>
                    <a:bodyPr/>
                    <a:lstStyle/>
                    <a:p>
                      <a:pPr algn="l" fontAlgn="t"/>
                      <a:r>
                        <a:rPr lang="en-US" sz="1400" u="sng" strike="noStrike" dirty="0">
                          <a:effectLst/>
                          <a:hlinkClick r:id="rId13"/>
                        </a:rPr>
                        <a:t>choice(</a:t>
                      </a:r>
                      <a:r>
                        <a:rPr lang="en-US" sz="1400" u="sng" strike="noStrike" dirty="0" err="1">
                          <a:effectLst/>
                          <a:hlinkClick r:id="rId13"/>
                        </a:rPr>
                        <a:t>seq</a:t>
                      </a:r>
                      <a:r>
                        <a:rPr lang="en-US" sz="1400" u="sng" strike="noStrike" dirty="0">
                          <a:effectLst/>
                          <a:hlinkClick r:id="rId13"/>
                        </a:rPr>
                        <a:t>)</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1159783"/>
                  </a:ext>
                </a:extLst>
              </a:tr>
              <a:tr h="190500">
                <a:tc>
                  <a:txBody>
                    <a:bodyPr/>
                    <a:lstStyle/>
                    <a:p>
                      <a:pPr algn="just" fontAlgn="ctr"/>
                      <a:r>
                        <a:rPr lang="en-US" sz="1400" u="none" strike="noStrike" dirty="0">
                          <a:effectLst/>
                        </a:rPr>
                        <a:t>A random item from a list, tuple, or string.</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579200437"/>
                  </a:ext>
                </a:extLst>
              </a:tr>
              <a:tr h="243840">
                <a:tc>
                  <a:txBody>
                    <a:bodyPr/>
                    <a:lstStyle/>
                    <a:p>
                      <a:pPr algn="l" fontAlgn="t"/>
                      <a:r>
                        <a:rPr lang="en-US" sz="1400" u="sng" strike="noStrike" dirty="0" err="1">
                          <a:effectLst/>
                          <a:hlinkClick r:id="rId14"/>
                        </a:rPr>
                        <a:t>randrange</a:t>
                      </a:r>
                      <a:r>
                        <a:rPr lang="en-US" sz="1400" u="sng" strike="noStrike" dirty="0">
                          <a:effectLst/>
                          <a:hlinkClick r:id="rId14"/>
                        </a:rPr>
                        <a:t> ([start,] stop [,step])</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8896503"/>
                  </a:ext>
                </a:extLst>
              </a:tr>
              <a:tr h="175260">
                <a:tc>
                  <a:txBody>
                    <a:bodyPr/>
                    <a:lstStyle/>
                    <a:p>
                      <a:pPr algn="just" fontAlgn="ctr"/>
                      <a:r>
                        <a:rPr lang="en-US" sz="1400" u="none" strike="noStrike" dirty="0">
                          <a:effectLst/>
                        </a:rPr>
                        <a:t>A randomly selected element from range(start, stop, step)</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50393124"/>
                  </a:ext>
                </a:extLst>
              </a:tr>
              <a:tr h="190500">
                <a:tc>
                  <a:txBody>
                    <a:bodyPr/>
                    <a:lstStyle/>
                    <a:p>
                      <a:pPr algn="l" fontAlgn="t"/>
                      <a:r>
                        <a:rPr lang="en-US" sz="1400" u="sng" strike="noStrike" dirty="0">
                          <a:effectLst/>
                          <a:hlinkClick r:id="rId15"/>
                        </a:rPr>
                        <a:t>random()</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0265305"/>
                  </a:ext>
                </a:extLst>
              </a:tr>
              <a:tr h="190500">
                <a:tc>
                  <a:txBody>
                    <a:bodyPr/>
                    <a:lstStyle/>
                    <a:p>
                      <a:pPr algn="just" fontAlgn="ctr"/>
                      <a:r>
                        <a:rPr lang="en-US" sz="1400" u="none" strike="noStrike" dirty="0">
                          <a:effectLst/>
                        </a:rPr>
                        <a:t>A random float r, such that 0 &lt;= r and r &lt; 1</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870764052"/>
                  </a:ext>
                </a:extLst>
              </a:tr>
              <a:tr h="190500">
                <a:tc>
                  <a:txBody>
                    <a:bodyPr/>
                    <a:lstStyle/>
                    <a:p>
                      <a:pPr algn="l" fontAlgn="t"/>
                      <a:r>
                        <a:rPr lang="en-US" sz="1400" u="sng" strike="noStrike" dirty="0">
                          <a:effectLst/>
                          <a:hlinkClick r:id="rId16"/>
                        </a:rPr>
                        <a:t>shuffle(</a:t>
                      </a:r>
                      <a:r>
                        <a:rPr lang="en-US" sz="1400" u="sng" strike="noStrike" dirty="0" err="1">
                          <a:effectLst/>
                          <a:hlinkClick r:id="rId16"/>
                        </a:rPr>
                        <a:t>lst</a:t>
                      </a:r>
                      <a:r>
                        <a:rPr lang="en-US" sz="1400" u="sng" strike="noStrike" dirty="0">
                          <a:effectLst/>
                          <a:hlinkClick r:id="rId16"/>
                        </a:rPr>
                        <a:t>)</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0324355"/>
                  </a:ext>
                </a:extLst>
              </a:tr>
              <a:tr h="190500">
                <a:tc>
                  <a:txBody>
                    <a:bodyPr/>
                    <a:lstStyle/>
                    <a:p>
                      <a:pPr algn="just" fontAlgn="ctr"/>
                      <a:r>
                        <a:rPr lang="en-US" sz="1400" u="none" strike="noStrike" dirty="0">
                          <a:effectLst/>
                        </a:rPr>
                        <a:t>Randomizes the items of a list in place. Returns None.</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220049817"/>
                  </a:ext>
                </a:extLst>
              </a:tr>
              <a:tr h="182880">
                <a:tc>
                  <a:txBody>
                    <a:bodyPr/>
                    <a:lstStyle/>
                    <a:p>
                      <a:pPr algn="l" fontAlgn="t"/>
                      <a:r>
                        <a:rPr lang="en-US" sz="1400" u="sng" strike="noStrike" dirty="0">
                          <a:effectLst/>
                          <a:hlinkClick r:id="rId17"/>
                        </a:rPr>
                        <a:t>uniform(x, y)</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901202"/>
                  </a:ext>
                </a:extLst>
              </a:tr>
              <a:tr h="190500">
                <a:tc>
                  <a:txBody>
                    <a:bodyPr/>
                    <a:lstStyle/>
                    <a:p>
                      <a:pPr algn="just" fontAlgn="ctr"/>
                      <a:r>
                        <a:rPr lang="en-US" sz="1400" u="none" strike="noStrike" dirty="0">
                          <a:effectLst/>
                        </a:rPr>
                        <a:t>A random float r, such that x is &lt;= r and r &lt; y</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753192939"/>
                  </a:ext>
                </a:extLst>
              </a:tr>
            </a:tbl>
          </a:graphicData>
        </a:graphic>
      </p:graphicFrame>
      <p:sp>
        <p:nvSpPr>
          <p:cNvPr id="12" name="Rounded Rectangle 11"/>
          <p:cNvSpPr/>
          <p:nvPr/>
        </p:nvSpPr>
        <p:spPr>
          <a:xfrm>
            <a:off x="7928826" y="871610"/>
            <a:ext cx="1989144"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 Random Functions </a:t>
            </a:r>
            <a:endParaRPr lang="en-US" sz="1400" dirty="0"/>
          </a:p>
        </p:txBody>
      </p:sp>
      <p:sp>
        <p:nvSpPr>
          <p:cNvPr id="13" name="Rounded Rectangle 12"/>
          <p:cNvSpPr/>
          <p:nvPr/>
        </p:nvSpPr>
        <p:spPr>
          <a:xfrm rot="16200000">
            <a:off x="5072214" y="5223871"/>
            <a:ext cx="2491334"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 Trigonometric Functions </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928809456"/>
              </p:ext>
            </p:extLst>
          </p:nvPr>
        </p:nvGraphicFramePr>
        <p:xfrm>
          <a:off x="6736169" y="4000832"/>
          <a:ext cx="4311059" cy="2651760"/>
        </p:xfrm>
        <a:graphic>
          <a:graphicData uri="http://schemas.openxmlformats.org/drawingml/2006/table">
            <a:tbl>
              <a:tblPr>
                <a:tableStyleId>{5C22544A-7EE6-4342-B048-85BDC9FD1C3A}</a:tableStyleId>
              </a:tblPr>
              <a:tblGrid>
                <a:gridCol w="4311059">
                  <a:extLst>
                    <a:ext uri="{9D8B030D-6E8A-4147-A177-3AD203B41FA5}">
                      <a16:colId xmlns:a16="http://schemas.microsoft.com/office/drawing/2014/main" val="2821546676"/>
                    </a:ext>
                  </a:extLst>
                </a:gridCol>
              </a:tblGrid>
              <a:tr h="182880">
                <a:tc>
                  <a:txBody>
                    <a:bodyPr/>
                    <a:lstStyle/>
                    <a:p>
                      <a:pPr algn="l" fontAlgn="t"/>
                      <a:r>
                        <a:rPr lang="en-US" sz="1400" u="sng" strike="noStrike" dirty="0">
                          <a:effectLst/>
                          <a:hlinkClick r:id="rId18"/>
                        </a:rPr>
                        <a:t>cos(x)</a:t>
                      </a:r>
                      <a:endParaRPr lang="en-US" sz="1400" b="0" i="0" u="sng" strike="noStrike" dirty="0">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5813297"/>
                  </a:ext>
                </a:extLst>
              </a:tr>
              <a:tr h="190500">
                <a:tc>
                  <a:txBody>
                    <a:bodyPr/>
                    <a:lstStyle/>
                    <a:p>
                      <a:pPr algn="just" fontAlgn="ctr"/>
                      <a:r>
                        <a:rPr lang="en-US" sz="1400" u="none" strike="noStrike" dirty="0">
                          <a:effectLst/>
                        </a:rPr>
                        <a:t>Return the cosine of x radians.</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329530091"/>
                  </a:ext>
                </a:extLst>
              </a:tr>
              <a:tr h="182880">
                <a:tc>
                  <a:txBody>
                    <a:bodyPr/>
                    <a:lstStyle/>
                    <a:p>
                      <a:pPr algn="l" fontAlgn="t"/>
                      <a:r>
                        <a:rPr lang="en-US" sz="1400" u="sng" strike="noStrike">
                          <a:effectLst/>
                          <a:hlinkClick r:id="rId19"/>
                        </a:rPr>
                        <a:t>hypot(x, y)</a:t>
                      </a:r>
                      <a:endParaRPr lang="en-US" sz="1400" b="0" i="0" u="sng" strike="noStrike">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5025972"/>
                  </a:ext>
                </a:extLst>
              </a:tr>
              <a:tr h="190500">
                <a:tc>
                  <a:txBody>
                    <a:bodyPr/>
                    <a:lstStyle/>
                    <a:p>
                      <a:pPr algn="just" fontAlgn="ctr"/>
                      <a:r>
                        <a:rPr lang="en-US" sz="1400" u="none" strike="noStrike" dirty="0">
                          <a:effectLst/>
                        </a:rPr>
                        <a:t>Return the Euclidean norm, </a:t>
                      </a:r>
                      <a:r>
                        <a:rPr lang="en-US" sz="1400" u="none" strike="noStrike" dirty="0" err="1">
                          <a:effectLst/>
                        </a:rPr>
                        <a:t>sqrt</a:t>
                      </a:r>
                      <a:r>
                        <a:rPr lang="en-US" sz="1400" u="none" strike="noStrike" dirty="0">
                          <a:effectLst/>
                        </a:rPr>
                        <a:t>(x*x + y*y).</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363528282"/>
                  </a:ext>
                </a:extLst>
              </a:tr>
              <a:tr h="182880">
                <a:tc>
                  <a:txBody>
                    <a:bodyPr/>
                    <a:lstStyle/>
                    <a:p>
                      <a:pPr algn="l" fontAlgn="t"/>
                      <a:r>
                        <a:rPr lang="en-US" sz="1400" u="sng" strike="noStrike">
                          <a:effectLst/>
                          <a:hlinkClick r:id="rId20"/>
                        </a:rPr>
                        <a:t>sin(x)</a:t>
                      </a:r>
                      <a:endParaRPr lang="en-US" sz="1400" b="0" i="0" u="sng" strike="noStrike">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282231"/>
                  </a:ext>
                </a:extLst>
              </a:tr>
              <a:tr h="190500">
                <a:tc>
                  <a:txBody>
                    <a:bodyPr/>
                    <a:lstStyle/>
                    <a:p>
                      <a:pPr algn="just" fontAlgn="ctr"/>
                      <a:r>
                        <a:rPr lang="en-US" sz="1400" u="none" strike="noStrike" dirty="0">
                          <a:effectLst/>
                        </a:rPr>
                        <a:t>Return the sine of x radians.</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318270989"/>
                  </a:ext>
                </a:extLst>
              </a:tr>
              <a:tr h="182880">
                <a:tc>
                  <a:txBody>
                    <a:bodyPr/>
                    <a:lstStyle/>
                    <a:p>
                      <a:pPr algn="l" fontAlgn="t"/>
                      <a:r>
                        <a:rPr lang="en-US" sz="1400" u="sng" strike="noStrike">
                          <a:effectLst/>
                          <a:hlinkClick r:id="rId21"/>
                        </a:rPr>
                        <a:t>tan(x)</a:t>
                      </a:r>
                      <a:endParaRPr lang="en-US" sz="1400" b="0" i="0" u="sng" strike="noStrike">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7922785"/>
                  </a:ext>
                </a:extLst>
              </a:tr>
              <a:tr h="190500">
                <a:tc>
                  <a:txBody>
                    <a:bodyPr/>
                    <a:lstStyle/>
                    <a:p>
                      <a:pPr algn="just" fontAlgn="ctr"/>
                      <a:r>
                        <a:rPr lang="en-US" sz="1400" u="none" strike="noStrike" dirty="0">
                          <a:effectLst/>
                        </a:rPr>
                        <a:t>Return the tangent of x radians.</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40158572"/>
                  </a:ext>
                </a:extLst>
              </a:tr>
              <a:tr h="182880">
                <a:tc>
                  <a:txBody>
                    <a:bodyPr/>
                    <a:lstStyle/>
                    <a:p>
                      <a:pPr algn="l" fontAlgn="t"/>
                      <a:r>
                        <a:rPr lang="en-US" sz="1400" u="sng" strike="noStrike">
                          <a:effectLst/>
                          <a:hlinkClick r:id="rId22"/>
                        </a:rPr>
                        <a:t>degrees(x)</a:t>
                      </a:r>
                      <a:endParaRPr lang="en-US" sz="1400" b="0" i="0" u="sng" strike="noStrike">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2293915"/>
                  </a:ext>
                </a:extLst>
              </a:tr>
              <a:tr h="190500">
                <a:tc>
                  <a:txBody>
                    <a:bodyPr/>
                    <a:lstStyle/>
                    <a:p>
                      <a:pPr algn="just" fontAlgn="ctr"/>
                      <a:r>
                        <a:rPr lang="en-US" sz="1400" u="none" strike="noStrike" dirty="0">
                          <a:effectLst/>
                        </a:rPr>
                        <a:t>Converts angle x from radians to degrees.</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836402359"/>
                  </a:ext>
                </a:extLst>
              </a:tr>
              <a:tr h="182880">
                <a:tc>
                  <a:txBody>
                    <a:bodyPr/>
                    <a:lstStyle/>
                    <a:p>
                      <a:pPr algn="l" fontAlgn="t"/>
                      <a:r>
                        <a:rPr lang="en-US" sz="1400" u="sng" strike="noStrike">
                          <a:effectLst/>
                          <a:hlinkClick r:id="rId23"/>
                        </a:rPr>
                        <a:t>radians(x)</a:t>
                      </a:r>
                      <a:endParaRPr lang="en-US" sz="1400" b="0" i="0" u="sng" strike="noStrike">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8351770"/>
                  </a:ext>
                </a:extLst>
              </a:tr>
              <a:tr h="190500">
                <a:tc>
                  <a:txBody>
                    <a:bodyPr/>
                    <a:lstStyle/>
                    <a:p>
                      <a:pPr algn="just" fontAlgn="ctr"/>
                      <a:r>
                        <a:rPr lang="en-US" sz="1400" u="none" strike="noStrike" dirty="0">
                          <a:effectLst/>
                        </a:rPr>
                        <a:t>Converts angle x from degrees to radians.</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95487816"/>
                  </a:ext>
                </a:extLst>
              </a:tr>
            </a:tbl>
          </a:graphicData>
        </a:graphic>
      </p:graphicFrame>
    </p:spTree>
    <p:extLst>
      <p:ext uri="{BB962C8B-B14F-4D97-AF65-F5344CB8AC3E}">
        <p14:creationId xmlns:p14="http://schemas.microsoft.com/office/powerpoint/2010/main" val="70275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324" y="42532"/>
            <a:ext cx="4520405" cy="461665"/>
          </a:xfrm>
          <a:prstGeom prst="rect">
            <a:avLst/>
          </a:prstGeom>
          <a:noFill/>
        </p:spPr>
        <p:txBody>
          <a:bodyPr wrap="none" rtlCol="0" anchor="ctr">
            <a:spAutoFit/>
          </a:bodyPr>
          <a:lstStyle/>
          <a:p>
            <a:pPr algn="ctr"/>
            <a:r>
              <a:rPr lang="en-US" sz="2400" b="1" dirty="0">
                <a:solidFill>
                  <a:schemeClr val="accent6">
                    <a:lumMod val="75000"/>
                  </a:schemeClr>
                </a:solidFill>
              </a:rPr>
              <a:t>Python – Data Types : Strings</a:t>
            </a:r>
          </a:p>
        </p:txBody>
      </p:sp>
      <p:sp>
        <p:nvSpPr>
          <p:cNvPr id="3" name="TextBox 2"/>
          <p:cNvSpPr txBox="1"/>
          <p:nvPr/>
        </p:nvSpPr>
        <p:spPr>
          <a:xfrm>
            <a:off x="350875" y="903768"/>
            <a:ext cx="4814138" cy="646331"/>
          </a:xfrm>
          <a:prstGeom prst="rect">
            <a:avLst/>
          </a:prstGeom>
          <a:noFill/>
        </p:spPr>
        <p:txBody>
          <a:bodyPr wrap="none" rtlCol="0">
            <a:spAutoFit/>
          </a:bodyPr>
          <a:lstStyle/>
          <a:p>
            <a:r>
              <a:rPr lang="en-US" dirty="0"/>
              <a:t>varX = 'Hello World!'</a:t>
            </a:r>
          </a:p>
          <a:p>
            <a:r>
              <a:rPr lang="en-US" dirty="0">
                <a:solidFill>
                  <a:srgbClr val="0070C0"/>
                </a:solidFill>
              </a:rPr>
              <a:t>print</a:t>
            </a:r>
            <a:r>
              <a:rPr lang="en-US" dirty="0"/>
              <a:t> ("Updated String :- ", varX[:6] + 'Python‘)</a:t>
            </a:r>
          </a:p>
        </p:txBody>
      </p:sp>
      <p:sp>
        <p:nvSpPr>
          <p:cNvPr id="11" name="Rounded Rectangle 10"/>
          <p:cNvSpPr/>
          <p:nvPr/>
        </p:nvSpPr>
        <p:spPr>
          <a:xfrm>
            <a:off x="1333097" y="1835631"/>
            <a:ext cx="1860052"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Escape Characters</a:t>
            </a:r>
            <a:endParaRPr lang="en-US" sz="1400" dirty="0"/>
          </a:p>
        </p:txBody>
      </p:sp>
      <p:graphicFrame>
        <p:nvGraphicFramePr>
          <p:cNvPr id="8" name="Table 7"/>
          <p:cNvGraphicFramePr>
            <a:graphicFrameLocks noGrp="1"/>
          </p:cNvGraphicFramePr>
          <p:nvPr>
            <p:extLst>
              <p:ext uri="{D42A27DB-BD31-4B8C-83A1-F6EECF244321}">
                <p14:modId xmlns:p14="http://schemas.microsoft.com/office/powerpoint/2010/main" val="871992795"/>
              </p:ext>
            </p:extLst>
          </p:nvPr>
        </p:nvGraphicFramePr>
        <p:xfrm>
          <a:off x="385871" y="2362642"/>
          <a:ext cx="3728927" cy="1592580"/>
        </p:xfrm>
        <a:graphic>
          <a:graphicData uri="http://schemas.openxmlformats.org/drawingml/2006/table">
            <a:tbl>
              <a:tblPr>
                <a:tableStyleId>{5C22544A-7EE6-4342-B048-85BDC9FD1C3A}</a:tableStyleId>
              </a:tblPr>
              <a:tblGrid>
                <a:gridCol w="1797492">
                  <a:extLst>
                    <a:ext uri="{9D8B030D-6E8A-4147-A177-3AD203B41FA5}">
                      <a16:colId xmlns:a16="http://schemas.microsoft.com/office/drawing/2014/main" val="1363496306"/>
                    </a:ext>
                  </a:extLst>
                </a:gridCol>
                <a:gridCol w="1931435">
                  <a:extLst>
                    <a:ext uri="{9D8B030D-6E8A-4147-A177-3AD203B41FA5}">
                      <a16:colId xmlns:a16="http://schemas.microsoft.com/office/drawing/2014/main" val="2774312916"/>
                    </a:ext>
                  </a:extLst>
                </a:gridCol>
              </a:tblGrid>
              <a:tr h="266700">
                <a:tc>
                  <a:txBody>
                    <a:bodyPr/>
                    <a:lstStyle/>
                    <a:p>
                      <a:pPr algn="ctr" fontAlgn="t"/>
                      <a:r>
                        <a:rPr lang="en-US" sz="1400" u="none" strike="noStrike" dirty="0">
                          <a:effectLst/>
                        </a:rPr>
                        <a:t>Backslash Notation</a:t>
                      </a:r>
                      <a:endParaRPr lang="en-US" sz="1400" b="1"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t"/>
                      <a:r>
                        <a:rPr lang="en-US" sz="1400" u="none" strike="noStrike" dirty="0">
                          <a:effectLst/>
                        </a:rPr>
                        <a:t>Description</a:t>
                      </a:r>
                      <a:endParaRPr lang="en-US" sz="1400" b="1"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861654379"/>
                  </a:ext>
                </a:extLst>
              </a:tr>
              <a:tr h="190500">
                <a:tc>
                  <a:txBody>
                    <a:bodyPr/>
                    <a:lstStyle/>
                    <a:p>
                      <a:pPr algn="ctr" fontAlgn="t"/>
                      <a:r>
                        <a:rPr lang="en-US" sz="1400" u="none" strike="noStrike" dirty="0">
                          <a:effectLst/>
                        </a:rPr>
                        <a:t> \a</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400" u="none" strike="noStrike">
                          <a:effectLst/>
                        </a:rPr>
                        <a:t>Bell or alert</a:t>
                      </a:r>
                      <a:endParaRPr lang="en-US" sz="1400" b="0" i="0" u="none" strike="noStrike">
                        <a:solidFill>
                          <a:srgbClr val="313131"/>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88375102"/>
                  </a:ext>
                </a:extLst>
              </a:tr>
              <a:tr h="190500">
                <a:tc>
                  <a:txBody>
                    <a:bodyPr/>
                    <a:lstStyle/>
                    <a:p>
                      <a:pPr algn="ctr" fontAlgn="t"/>
                      <a:r>
                        <a:rPr lang="en-US" sz="1400" u="none" strike="noStrike" dirty="0">
                          <a:effectLst/>
                        </a:rPr>
                        <a:t>\b</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400" u="none" strike="noStrike" dirty="0">
                          <a:effectLst/>
                        </a:rPr>
                        <a:t>Backspace</a:t>
                      </a:r>
                      <a:endParaRPr lang="en-US" sz="1400" b="0" i="0" u="none" strike="noStrike" dirty="0">
                        <a:solidFill>
                          <a:srgbClr val="313131"/>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3844215"/>
                  </a:ext>
                </a:extLst>
              </a:tr>
              <a:tr h="190500">
                <a:tc>
                  <a:txBody>
                    <a:bodyPr/>
                    <a:lstStyle/>
                    <a:p>
                      <a:pPr algn="ctr" fontAlgn="t"/>
                      <a:r>
                        <a:rPr lang="en-US" sz="1400" u="none" strike="noStrike" dirty="0">
                          <a:effectLst/>
                        </a:rPr>
                        <a:t>\n</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400" u="none" strike="noStrike">
                          <a:effectLst/>
                        </a:rPr>
                        <a:t>Newline</a:t>
                      </a:r>
                      <a:endParaRPr lang="en-US" sz="1400" b="0" i="0" u="none" strike="noStrike">
                        <a:solidFill>
                          <a:srgbClr val="313131"/>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824995472"/>
                  </a:ext>
                </a:extLst>
              </a:tr>
              <a:tr h="190500">
                <a:tc>
                  <a:txBody>
                    <a:bodyPr/>
                    <a:lstStyle/>
                    <a:p>
                      <a:pPr algn="ctr" fontAlgn="t"/>
                      <a:r>
                        <a:rPr lang="en-US" sz="1400" u="none" strike="noStrike" dirty="0">
                          <a:effectLst/>
                        </a:rPr>
                        <a:t>\r</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400" u="none" strike="noStrike" dirty="0">
                          <a:effectLst/>
                        </a:rPr>
                        <a:t>Carriage return</a:t>
                      </a:r>
                      <a:endParaRPr lang="en-US" sz="1400" b="0" i="0" u="none" strike="noStrike" dirty="0">
                        <a:solidFill>
                          <a:srgbClr val="313131"/>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7002363"/>
                  </a:ext>
                </a:extLst>
              </a:tr>
              <a:tr h="190500">
                <a:tc>
                  <a:txBody>
                    <a:bodyPr/>
                    <a:lstStyle/>
                    <a:p>
                      <a:pPr algn="ctr" fontAlgn="t"/>
                      <a:r>
                        <a:rPr lang="en-US" sz="1400" u="none" strike="noStrike" dirty="0">
                          <a:effectLst/>
                        </a:rPr>
                        <a:t>\t</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400" u="none" strike="noStrike">
                          <a:effectLst/>
                        </a:rPr>
                        <a:t>Tab</a:t>
                      </a:r>
                      <a:endParaRPr lang="en-US" sz="1400" b="0" i="0" u="none" strike="noStrike">
                        <a:solidFill>
                          <a:srgbClr val="313131"/>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797870645"/>
                  </a:ext>
                </a:extLst>
              </a:tr>
              <a:tr h="190500">
                <a:tc>
                  <a:txBody>
                    <a:bodyPr/>
                    <a:lstStyle/>
                    <a:p>
                      <a:pPr algn="ctr" fontAlgn="t"/>
                      <a:r>
                        <a:rPr lang="en-US" sz="1400" u="none" strike="noStrike" dirty="0">
                          <a:effectLst/>
                        </a:rPr>
                        <a:t>\v</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400" u="none" strike="noStrike" dirty="0">
                          <a:effectLst/>
                        </a:rPr>
                        <a:t>Vertical tab</a:t>
                      </a:r>
                      <a:endParaRPr lang="en-US" sz="1400" b="0" i="0" u="none" strike="noStrike" dirty="0">
                        <a:solidFill>
                          <a:srgbClr val="313131"/>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636753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66850824"/>
              </p:ext>
            </p:extLst>
          </p:nvPr>
        </p:nvGraphicFramePr>
        <p:xfrm>
          <a:off x="926658" y="4341687"/>
          <a:ext cx="8281138" cy="1638300"/>
        </p:xfrm>
        <a:graphic>
          <a:graphicData uri="http://schemas.openxmlformats.org/drawingml/2006/table">
            <a:tbl>
              <a:tblPr>
                <a:tableStyleId>{5C22544A-7EE6-4342-B048-85BDC9FD1C3A}</a:tableStyleId>
              </a:tblPr>
              <a:tblGrid>
                <a:gridCol w="1669766">
                  <a:extLst>
                    <a:ext uri="{9D8B030D-6E8A-4147-A177-3AD203B41FA5}">
                      <a16:colId xmlns:a16="http://schemas.microsoft.com/office/drawing/2014/main" val="2877622475"/>
                    </a:ext>
                  </a:extLst>
                </a:gridCol>
                <a:gridCol w="6611372">
                  <a:extLst>
                    <a:ext uri="{9D8B030D-6E8A-4147-A177-3AD203B41FA5}">
                      <a16:colId xmlns:a16="http://schemas.microsoft.com/office/drawing/2014/main" val="1266140692"/>
                    </a:ext>
                  </a:extLst>
                </a:gridCol>
              </a:tblGrid>
              <a:tr h="190500">
                <a:tc>
                  <a:txBody>
                    <a:bodyPr/>
                    <a:lstStyle/>
                    <a:p>
                      <a:pPr algn="ctr" fontAlgn="ctr"/>
                      <a:r>
                        <a:rPr lang="en-US" sz="1400" u="none" strike="noStrike" dirty="0">
                          <a:effectLst/>
                        </a:rPr>
                        <a:t>Operator</a:t>
                      </a:r>
                      <a:endParaRPr lang="en-US" sz="1400" b="1"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400" u="none" strike="noStrike" dirty="0">
                          <a:effectLst/>
                        </a:rPr>
                        <a:t>Description</a:t>
                      </a:r>
                      <a:endParaRPr lang="en-US" sz="1400" b="1"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552590414"/>
                  </a:ext>
                </a:extLst>
              </a:tr>
              <a:tr h="190500">
                <a:tc>
                  <a:txBody>
                    <a:bodyPr/>
                    <a:lstStyle/>
                    <a:p>
                      <a:pPr algn="ctr" fontAlgn="ctr"/>
                      <a:r>
                        <a:rPr lang="en-US" sz="1400" u="none" strike="noStrike" dirty="0">
                          <a:effectLst/>
                        </a:rPr>
                        <a:t>+</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Concatenation - Adds values on either side of the operator</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249722353"/>
                  </a:ext>
                </a:extLst>
              </a:tr>
              <a:tr h="266700">
                <a:tc>
                  <a:txBody>
                    <a:bodyPr/>
                    <a:lstStyle/>
                    <a:p>
                      <a:pPr algn="ctr" fontAlgn="ctr"/>
                      <a:r>
                        <a:rPr lang="en-US" sz="1400" u="none" strike="noStrike">
                          <a:effectLst/>
                        </a:rPr>
                        <a:t>*</a:t>
                      </a:r>
                      <a:endParaRPr lang="en-US" sz="1400" b="0" i="0" u="none" strike="noStrike">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400" u="none" strike="noStrike" dirty="0">
                          <a:effectLst/>
                        </a:rPr>
                        <a:t>Repetition - Creates new strings, concatenating multiple copies of the same string</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2917380"/>
                  </a:ext>
                </a:extLst>
              </a:tr>
              <a:tr h="190500">
                <a:tc>
                  <a:txBody>
                    <a:bodyPr/>
                    <a:lstStyle/>
                    <a:p>
                      <a:pPr algn="ctr" fontAlgn="ctr"/>
                      <a:r>
                        <a:rPr lang="en-US" sz="1400" u="none" strike="noStrike" dirty="0">
                          <a:effectLst/>
                        </a:rPr>
                        <a:t>[ ]</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Slice - Gives the character from the given index</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990160277"/>
                  </a:ext>
                </a:extLst>
              </a:tr>
              <a:tr h="190500">
                <a:tc>
                  <a:txBody>
                    <a:bodyPr/>
                    <a:lstStyle/>
                    <a:p>
                      <a:pPr algn="ctr" fontAlgn="ctr"/>
                      <a:r>
                        <a:rPr lang="en-US" sz="1400" u="none" strike="noStrike">
                          <a:effectLst/>
                        </a:rPr>
                        <a:t>[ : ]</a:t>
                      </a:r>
                      <a:endParaRPr lang="en-US" sz="1400" b="0" i="0" u="none" strike="noStrike">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400" u="none" strike="noStrike" dirty="0">
                          <a:effectLst/>
                        </a:rPr>
                        <a:t>Range Slice - Gives the characters from the given range</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8520753"/>
                  </a:ext>
                </a:extLst>
              </a:tr>
              <a:tr h="190500">
                <a:tc>
                  <a:txBody>
                    <a:bodyPr/>
                    <a:lstStyle/>
                    <a:p>
                      <a:pPr algn="ctr" fontAlgn="ctr"/>
                      <a:r>
                        <a:rPr lang="en-US" sz="1400" u="none" strike="noStrike" dirty="0">
                          <a:effectLst/>
                        </a:rPr>
                        <a:t>in</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400" u="none" strike="noStrike" dirty="0">
                          <a:effectLst/>
                        </a:rPr>
                        <a:t>Membership - Returns true if a character exists in the given string</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737718548"/>
                  </a:ext>
                </a:extLst>
              </a:tr>
              <a:tr h="266700">
                <a:tc>
                  <a:txBody>
                    <a:bodyPr/>
                    <a:lstStyle/>
                    <a:p>
                      <a:pPr algn="ctr" fontAlgn="ctr"/>
                      <a:r>
                        <a:rPr lang="en-US" sz="1400" u="none" strike="noStrike">
                          <a:effectLst/>
                        </a:rPr>
                        <a:t>not in</a:t>
                      </a:r>
                      <a:endParaRPr lang="en-US" sz="1400" b="0" i="0" u="none" strike="noStrike">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400" u="none" strike="noStrike" dirty="0">
                          <a:effectLst/>
                        </a:rPr>
                        <a:t>Membership - Returns true if a character does not exist in the given string</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6359464"/>
                  </a:ext>
                </a:extLst>
              </a:tr>
            </a:tbl>
          </a:graphicData>
        </a:graphic>
      </p:graphicFrame>
      <p:sp>
        <p:nvSpPr>
          <p:cNvPr id="13" name="Rounded Rectangle 12"/>
          <p:cNvSpPr/>
          <p:nvPr/>
        </p:nvSpPr>
        <p:spPr>
          <a:xfrm rot="16200000">
            <a:off x="-290140" y="4994006"/>
            <a:ext cx="1717736"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String Operators</a:t>
            </a:r>
            <a:endParaRPr lang="en-US" sz="1400" dirty="0"/>
          </a:p>
        </p:txBody>
      </p:sp>
    </p:spTree>
    <p:extLst>
      <p:ext uri="{BB962C8B-B14F-4D97-AF65-F5344CB8AC3E}">
        <p14:creationId xmlns:p14="http://schemas.microsoft.com/office/powerpoint/2010/main" val="124995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140" y="1040143"/>
            <a:ext cx="4575333" cy="3693319"/>
          </a:xfrm>
          <a:prstGeom prst="rect">
            <a:avLst/>
          </a:prstGeom>
          <a:noFill/>
        </p:spPr>
        <p:txBody>
          <a:bodyPr wrap="square" rtlCol="0">
            <a:spAutoFit/>
          </a:bodyPr>
          <a:lstStyle/>
          <a:p>
            <a:r>
              <a:rPr lang="en-US" dirty="0"/>
              <a:t>String Manipulations by Functions</a:t>
            </a:r>
          </a:p>
          <a:p>
            <a:endParaRPr lang="en-US" dirty="0"/>
          </a:p>
          <a:p>
            <a:pPr marL="285750" indent="-285750">
              <a:buFont typeface="Arial" panose="020B0604020202020204" pitchFamily="34" charset="0"/>
              <a:buChar char="•"/>
            </a:pPr>
            <a:r>
              <a:rPr lang="en-US" dirty="0"/>
              <a:t>capitalize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endswith</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index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Rounded Rectangle 4"/>
          <p:cNvSpPr/>
          <p:nvPr/>
        </p:nvSpPr>
        <p:spPr bwMode="auto">
          <a:xfrm>
            <a:off x="9617600" y="5390736"/>
            <a:ext cx="1595534" cy="101703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Quick Hands-on</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a:latin typeface="Arial" charset="0"/>
              <a:ea typeface="MS PGothic"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MS PGothic" pitchFamily="34" charset="-128"/>
            </a:endParaRPr>
          </a:p>
        </p:txBody>
      </p:sp>
      <p:pic>
        <p:nvPicPr>
          <p:cNvPr id="6" name="Picture 5"/>
          <p:cNvPicPr>
            <a:picLocks noChangeAspect="1"/>
          </p:cNvPicPr>
          <p:nvPr/>
        </p:nvPicPr>
        <p:blipFill>
          <a:blip r:embed="rId3"/>
          <a:stretch>
            <a:fillRect/>
          </a:stretch>
        </p:blipFill>
        <p:spPr>
          <a:xfrm>
            <a:off x="9871761" y="5715654"/>
            <a:ext cx="1126768" cy="639971"/>
          </a:xfrm>
          <a:prstGeom prst="rect">
            <a:avLst/>
          </a:prstGeom>
        </p:spPr>
      </p:pic>
      <p:sp>
        <p:nvSpPr>
          <p:cNvPr id="7" name="TextBox 6"/>
          <p:cNvSpPr txBox="1"/>
          <p:nvPr/>
        </p:nvSpPr>
        <p:spPr>
          <a:xfrm>
            <a:off x="130936" y="80632"/>
            <a:ext cx="4828181" cy="461665"/>
          </a:xfrm>
          <a:prstGeom prst="rect">
            <a:avLst/>
          </a:prstGeom>
          <a:noFill/>
        </p:spPr>
        <p:txBody>
          <a:bodyPr wrap="none" rtlCol="0" anchor="ctr">
            <a:spAutoFit/>
          </a:bodyPr>
          <a:lstStyle/>
          <a:p>
            <a:pPr algn="ctr"/>
            <a:r>
              <a:rPr lang="en-US" sz="2400" b="1" dirty="0">
                <a:solidFill>
                  <a:srgbClr val="002060"/>
                </a:solidFill>
              </a:rPr>
              <a:t>Python – Data Types : Strings…</a:t>
            </a:r>
          </a:p>
        </p:txBody>
      </p:sp>
      <p:sp>
        <p:nvSpPr>
          <p:cNvPr id="8" name="TextBox 7">
            <a:extLst>
              <a:ext uri="{FF2B5EF4-FFF2-40B4-BE49-F238E27FC236}">
                <a16:creationId xmlns:a16="http://schemas.microsoft.com/office/drawing/2014/main" id="{778AEEF6-8BAD-40D6-A03A-61C6C4E78F18}"/>
              </a:ext>
            </a:extLst>
          </p:cNvPr>
          <p:cNvSpPr txBox="1"/>
          <p:nvPr/>
        </p:nvSpPr>
        <p:spPr>
          <a:xfrm>
            <a:off x="6455229" y="6269273"/>
            <a:ext cx="2454518" cy="276999"/>
          </a:xfrm>
          <a:prstGeom prst="rect">
            <a:avLst/>
          </a:prstGeom>
          <a:noFill/>
        </p:spPr>
        <p:txBody>
          <a:bodyPr wrap="none" rtlCol="0">
            <a:spAutoFit/>
          </a:bodyPr>
          <a:lstStyle/>
          <a:p>
            <a:r>
              <a:rPr lang="en-IN" sz="1200" i="1" dirty="0"/>
              <a:t>Example : StringOperators_03.py</a:t>
            </a:r>
          </a:p>
        </p:txBody>
      </p:sp>
      <p:sp>
        <p:nvSpPr>
          <p:cNvPr id="9" name="TextBox 8">
            <a:extLst>
              <a:ext uri="{FF2B5EF4-FFF2-40B4-BE49-F238E27FC236}">
                <a16:creationId xmlns:a16="http://schemas.microsoft.com/office/drawing/2014/main" id="{99A32DB3-E74F-4E08-BCD2-D3F96B36A3DF}"/>
              </a:ext>
            </a:extLst>
          </p:cNvPr>
          <p:cNvSpPr txBox="1"/>
          <p:nvPr/>
        </p:nvSpPr>
        <p:spPr>
          <a:xfrm>
            <a:off x="4058705" y="1468337"/>
            <a:ext cx="457533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join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lstrip</a:t>
            </a:r>
            <a:r>
              <a:rPr lang="en-US" dirty="0"/>
              <a:t> &amp; </a:t>
            </a:r>
            <a:r>
              <a:rPr lang="en-US" dirty="0" err="1"/>
              <a:t>rstrip</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split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swapcase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upper &amp; lower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6CBD03B7-EA24-4E86-B225-B57DC46C9893}"/>
              </a:ext>
            </a:extLst>
          </p:cNvPr>
          <p:cNvSpPr txBox="1"/>
          <p:nvPr/>
        </p:nvSpPr>
        <p:spPr>
          <a:xfrm>
            <a:off x="1233377" y="5335689"/>
            <a:ext cx="2146742"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Formatted Strings </a:t>
            </a:r>
            <a:endParaRPr lang="en-IN" dirty="0"/>
          </a:p>
        </p:txBody>
      </p:sp>
    </p:spTree>
    <p:extLst>
      <p:ext uri="{BB962C8B-B14F-4D97-AF65-F5344CB8AC3E}">
        <p14:creationId xmlns:p14="http://schemas.microsoft.com/office/powerpoint/2010/main" val="219682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65613" y="92295"/>
            <a:ext cx="902812" cy="461665"/>
          </a:xfrm>
          <a:prstGeom prst="rect">
            <a:avLst/>
          </a:prstGeom>
          <a:noFill/>
        </p:spPr>
        <p:txBody>
          <a:bodyPr wrap="none" rtlCol="0" anchor="ctr">
            <a:spAutoFit/>
          </a:bodyPr>
          <a:lstStyle/>
          <a:p>
            <a:pPr algn="ctr"/>
            <a:r>
              <a:rPr lang="en-US" sz="2400" b="1" dirty="0">
                <a:solidFill>
                  <a:schemeClr val="accent6">
                    <a:lumMod val="75000"/>
                  </a:schemeClr>
                </a:solidFill>
              </a:rPr>
              <a:t>Lists</a:t>
            </a:r>
          </a:p>
        </p:txBody>
      </p:sp>
      <p:sp>
        <p:nvSpPr>
          <p:cNvPr id="10" name="TextBox 9"/>
          <p:cNvSpPr txBox="1"/>
          <p:nvPr/>
        </p:nvSpPr>
        <p:spPr>
          <a:xfrm>
            <a:off x="292231" y="754145"/>
            <a:ext cx="11349872" cy="369332"/>
          </a:xfrm>
          <a:prstGeom prst="rect">
            <a:avLst/>
          </a:prstGeom>
          <a:noFill/>
        </p:spPr>
        <p:txBody>
          <a:bodyPr wrap="square" rtlCol="0">
            <a:spAutoFit/>
          </a:bodyPr>
          <a:lstStyle/>
          <a:p>
            <a:r>
              <a:rPr lang="en-US" b="1" dirty="0"/>
              <a:t>List</a:t>
            </a:r>
            <a:r>
              <a:rPr lang="en-US" dirty="0"/>
              <a:t> is a collection which is ordered and changeable. Allows duplicate members.</a:t>
            </a:r>
          </a:p>
        </p:txBody>
      </p:sp>
      <p:sp>
        <p:nvSpPr>
          <p:cNvPr id="4" name="Rounded Rectangle 3"/>
          <p:cNvSpPr/>
          <p:nvPr/>
        </p:nvSpPr>
        <p:spPr>
          <a:xfrm>
            <a:off x="400036" y="1387762"/>
            <a:ext cx="1345116"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List Creation</a:t>
            </a:r>
            <a:endParaRPr lang="en-US" sz="1400" dirty="0"/>
          </a:p>
        </p:txBody>
      </p:sp>
      <p:sp>
        <p:nvSpPr>
          <p:cNvPr id="2" name="TextBox 1"/>
          <p:cNvSpPr txBox="1"/>
          <p:nvPr/>
        </p:nvSpPr>
        <p:spPr>
          <a:xfrm>
            <a:off x="2183364" y="1530220"/>
            <a:ext cx="8518848" cy="584775"/>
          </a:xfrm>
          <a:prstGeom prst="rect">
            <a:avLst/>
          </a:prstGeom>
          <a:noFill/>
        </p:spPr>
        <p:txBody>
          <a:bodyPr wrap="square" rtlCol="0">
            <a:spAutoFit/>
          </a:bodyPr>
          <a:lstStyle/>
          <a:p>
            <a:r>
              <a:rPr lang="en-US" sz="1600" dirty="0" err="1">
                <a:solidFill>
                  <a:srgbClr val="0070C0"/>
                </a:solidFill>
              </a:rPr>
              <a:t>fruitList</a:t>
            </a:r>
            <a:r>
              <a:rPr lang="en-US" sz="1600" dirty="0"/>
              <a:t> = [ "Apple", "Banana", "Cherry", "Grapes", "Guava", "Papaya“ ]</a:t>
            </a:r>
          </a:p>
          <a:p>
            <a:r>
              <a:rPr lang="en-US" sz="1600" dirty="0"/>
              <a:t>print(</a:t>
            </a:r>
            <a:r>
              <a:rPr lang="en-US" sz="1600" dirty="0" err="1">
                <a:solidFill>
                  <a:srgbClr val="0070C0"/>
                </a:solidFill>
              </a:rPr>
              <a:t>fruitList</a:t>
            </a:r>
            <a:r>
              <a:rPr lang="en-US" sz="1600" dirty="0"/>
              <a:t>)</a:t>
            </a:r>
          </a:p>
        </p:txBody>
      </p:sp>
      <p:sp>
        <p:nvSpPr>
          <p:cNvPr id="6" name="Rounded Rectangle 5"/>
          <p:cNvSpPr/>
          <p:nvPr/>
        </p:nvSpPr>
        <p:spPr>
          <a:xfrm>
            <a:off x="440469" y="2473223"/>
            <a:ext cx="1341848"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List Methods</a:t>
            </a:r>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3095084923"/>
              </p:ext>
            </p:extLst>
          </p:nvPr>
        </p:nvGraphicFramePr>
        <p:xfrm>
          <a:off x="2171570" y="2814834"/>
          <a:ext cx="6449916" cy="3573780"/>
        </p:xfrm>
        <a:graphic>
          <a:graphicData uri="http://schemas.openxmlformats.org/drawingml/2006/table">
            <a:tbl>
              <a:tblPr>
                <a:tableStyleId>{5C22544A-7EE6-4342-B048-85BDC9FD1C3A}</a:tableStyleId>
              </a:tblPr>
              <a:tblGrid>
                <a:gridCol w="974823">
                  <a:extLst>
                    <a:ext uri="{9D8B030D-6E8A-4147-A177-3AD203B41FA5}">
                      <a16:colId xmlns:a16="http://schemas.microsoft.com/office/drawing/2014/main" val="1712790915"/>
                    </a:ext>
                  </a:extLst>
                </a:gridCol>
                <a:gridCol w="5475093">
                  <a:extLst>
                    <a:ext uri="{9D8B030D-6E8A-4147-A177-3AD203B41FA5}">
                      <a16:colId xmlns:a16="http://schemas.microsoft.com/office/drawing/2014/main" val="461975159"/>
                    </a:ext>
                  </a:extLst>
                </a:gridCol>
              </a:tblGrid>
              <a:tr h="190500">
                <a:tc>
                  <a:txBody>
                    <a:bodyPr/>
                    <a:lstStyle/>
                    <a:p>
                      <a:pPr algn="ctr" fontAlgn="t"/>
                      <a:r>
                        <a:rPr lang="en-US" sz="1400" b="1" u="none" strike="noStrike" dirty="0">
                          <a:effectLst/>
                        </a:rPr>
                        <a:t>Method</a:t>
                      </a:r>
                      <a:endParaRPr lang="en-US" sz="1400" b="1" i="0" u="none" strike="noStrike" dirty="0">
                        <a:solidFill>
                          <a:srgbClr val="000000"/>
                        </a:solidFill>
                        <a:effectLst/>
                        <a:latin typeface="Verdana" panose="020B0604030504040204"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t"/>
                      <a:r>
                        <a:rPr lang="en-US" sz="1400" b="1" u="none" strike="noStrike" dirty="0">
                          <a:effectLst/>
                        </a:rPr>
                        <a:t>Description</a:t>
                      </a:r>
                      <a:endParaRPr lang="en-US" sz="1400" b="1" i="0" u="none" strike="noStrike" dirty="0">
                        <a:solidFill>
                          <a:srgbClr val="000000"/>
                        </a:solidFill>
                        <a:effectLst/>
                        <a:latin typeface="Verdana" panose="020B060403050404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50266466"/>
                  </a:ext>
                </a:extLst>
              </a:tr>
              <a:tr h="190500">
                <a:tc>
                  <a:txBody>
                    <a:bodyPr/>
                    <a:lstStyle/>
                    <a:p>
                      <a:pPr algn="ctr" fontAlgn="t"/>
                      <a:r>
                        <a:rPr lang="en-US" sz="1200" u="none" strike="noStrike" dirty="0">
                          <a:solidFill>
                            <a:srgbClr val="002060"/>
                          </a:solidFill>
                          <a:effectLst/>
                        </a:rPr>
                        <a:t>append()</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Adds an element at the end of the list</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1161610"/>
                  </a:ext>
                </a:extLst>
              </a:tr>
              <a:tr h="190500">
                <a:tc>
                  <a:txBody>
                    <a:bodyPr/>
                    <a:lstStyle/>
                    <a:p>
                      <a:pPr algn="ctr" fontAlgn="t"/>
                      <a:r>
                        <a:rPr lang="en-US" sz="1200" u="none" strike="noStrike" dirty="0">
                          <a:solidFill>
                            <a:srgbClr val="002060"/>
                          </a:solidFill>
                          <a:effectLst/>
                        </a:rPr>
                        <a:t>clear()</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Removes all the elements from the list</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010828940"/>
                  </a:ext>
                </a:extLst>
              </a:tr>
              <a:tr h="190500">
                <a:tc>
                  <a:txBody>
                    <a:bodyPr/>
                    <a:lstStyle/>
                    <a:p>
                      <a:pPr algn="ctr" fontAlgn="t"/>
                      <a:r>
                        <a:rPr lang="en-US" sz="1200" u="none" strike="noStrike" dirty="0">
                          <a:solidFill>
                            <a:srgbClr val="002060"/>
                          </a:solidFill>
                          <a:effectLst/>
                        </a:rPr>
                        <a:t>copy()</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Returns a copy of the list</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5442346"/>
                  </a:ext>
                </a:extLst>
              </a:tr>
              <a:tr h="190500">
                <a:tc>
                  <a:txBody>
                    <a:bodyPr/>
                    <a:lstStyle/>
                    <a:p>
                      <a:pPr algn="ctr" fontAlgn="t"/>
                      <a:r>
                        <a:rPr lang="en-US" sz="1200" u="none" strike="noStrike" dirty="0">
                          <a:solidFill>
                            <a:srgbClr val="002060"/>
                          </a:solidFill>
                          <a:effectLst/>
                        </a:rPr>
                        <a:t>count()</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Returns the number of elements with the specified value</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102914126"/>
                  </a:ext>
                </a:extLst>
              </a:tr>
              <a:tr h="190500">
                <a:tc>
                  <a:txBody>
                    <a:bodyPr/>
                    <a:lstStyle/>
                    <a:p>
                      <a:pPr algn="ctr" fontAlgn="t"/>
                      <a:r>
                        <a:rPr lang="en-US" sz="1200" u="none" strike="noStrike" dirty="0">
                          <a:solidFill>
                            <a:srgbClr val="002060"/>
                          </a:solidFill>
                          <a:effectLst/>
                        </a:rPr>
                        <a:t>extend()</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Add the elements of a list (or any </a:t>
                      </a:r>
                      <a:r>
                        <a:rPr lang="en-US" sz="1200" u="none" strike="noStrike" dirty="0" err="1">
                          <a:effectLst/>
                        </a:rPr>
                        <a:t>iterable</a:t>
                      </a:r>
                      <a:r>
                        <a:rPr lang="en-US" sz="1200" u="none" strike="noStrike" dirty="0">
                          <a:effectLst/>
                        </a:rPr>
                        <a:t>), to the end of the current list</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0795707"/>
                  </a:ext>
                </a:extLst>
              </a:tr>
              <a:tr h="190500">
                <a:tc>
                  <a:txBody>
                    <a:bodyPr/>
                    <a:lstStyle/>
                    <a:p>
                      <a:pPr algn="ctr" fontAlgn="t"/>
                      <a:r>
                        <a:rPr lang="en-US" sz="1200" u="none" strike="noStrike" dirty="0">
                          <a:solidFill>
                            <a:srgbClr val="002060"/>
                          </a:solidFill>
                          <a:effectLst/>
                        </a:rPr>
                        <a:t>index()</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Returns the index of the first element with the specified value</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537949379"/>
                  </a:ext>
                </a:extLst>
              </a:tr>
              <a:tr h="190500">
                <a:tc>
                  <a:txBody>
                    <a:bodyPr/>
                    <a:lstStyle/>
                    <a:p>
                      <a:pPr algn="ctr" fontAlgn="t"/>
                      <a:r>
                        <a:rPr lang="en-US" sz="1200" u="none" strike="noStrike" dirty="0">
                          <a:solidFill>
                            <a:srgbClr val="002060"/>
                          </a:solidFill>
                          <a:effectLst/>
                        </a:rPr>
                        <a:t>insert()</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Adds an element at the specified position</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8444455"/>
                  </a:ext>
                </a:extLst>
              </a:tr>
              <a:tr h="190500">
                <a:tc>
                  <a:txBody>
                    <a:bodyPr/>
                    <a:lstStyle/>
                    <a:p>
                      <a:pPr algn="ctr" fontAlgn="t"/>
                      <a:r>
                        <a:rPr lang="en-US" sz="1200" u="none" strike="noStrike" dirty="0">
                          <a:solidFill>
                            <a:srgbClr val="002060"/>
                          </a:solidFill>
                          <a:effectLst/>
                        </a:rPr>
                        <a:t>pop()</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Removes the element at the specified position</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478339085"/>
                  </a:ext>
                </a:extLst>
              </a:tr>
              <a:tr h="190500">
                <a:tc>
                  <a:txBody>
                    <a:bodyPr/>
                    <a:lstStyle/>
                    <a:p>
                      <a:pPr algn="ctr" fontAlgn="t"/>
                      <a:r>
                        <a:rPr lang="en-US" sz="1200" u="none" strike="noStrike" dirty="0">
                          <a:solidFill>
                            <a:srgbClr val="002060"/>
                          </a:solidFill>
                          <a:effectLst/>
                        </a:rPr>
                        <a:t>remove()</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Removes the item with the specified value</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2481573"/>
                  </a:ext>
                </a:extLst>
              </a:tr>
              <a:tr h="190500">
                <a:tc>
                  <a:txBody>
                    <a:bodyPr/>
                    <a:lstStyle/>
                    <a:p>
                      <a:pPr algn="ctr" fontAlgn="t"/>
                      <a:r>
                        <a:rPr lang="en-US" sz="1200" u="none" strike="noStrike" dirty="0">
                          <a:solidFill>
                            <a:srgbClr val="002060"/>
                          </a:solidFill>
                          <a:effectLst/>
                        </a:rPr>
                        <a:t>reverse()</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Reverses the order of the list</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762365417"/>
                  </a:ext>
                </a:extLst>
              </a:tr>
              <a:tr h="190500">
                <a:tc>
                  <a:txBody>
                    <a:bodyPr/>
                    <a:lstStyle/>
                    <a:p>
                      <a:pPr algn="ctr" fontAlgn="t"/>
                      <a:r>
                        <a:rPr lang="en-US" sz="1200" u="none" strike="noStrike" dirty="0">
                          <a:solidFill>
                            <a:srgbClr val="002060"/>
                          </a:solidFill>
                          <a:effectLst/>
                        </a:rPr>
                        <a:t>sort()</a:t>
                      </a:r>
                      <a:endParaRPr lang="en-US" sz="1200" b="0" i="0" u="none" strike="noStrike" dirty="0">
                        <a:solidFill>
                          <a:srgbClr val="002060"/>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Sorts the list</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8016203"/>
                  </a:ext>
                </a:extLst>
              </a:tr>
            </a:tbl>
          </a:graphicData>
        </a:graphic>
      </p:graphicFrame>
      <p:sp>
        <p:nvSpPr>
          <p:cNvPr id="8" name="Rounded Rectangle 7"/>
          <p:cNvSpPr/>
          <p:nvPr/>
        </p:nvSpPr>
        <p:spPr bwMode="auto">
          <a:xfrm>
            <a:off x="9617600" y="5148136"/>
            <a:ext cx="1595534" cy="101703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Quick Hands-on</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a:latin typeface="Arial" charset="0"/>
              <a:ea typeface="MS PGothic"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MS PGothic" pitchFamily="34" charset="-128"/>
            </a:endParaRPr>
          </a:p>
        </p:txBody>
      </p:sp>
      <p:pic>
        <p:nvPicPr>
          <p:cNvPr id="9" name="Picture 8"/>
          <p:cNvPicPr>
            <a:picLocks noChangeAspect="1"/>
          </p:cNvPicPr>
          <p:nvPr/>
        </p:nvPicPr>
        <p:blipFill>
          <a:blip r:embed="rId3"/>
          <a:stretch>
            <a:fillRect/>
          </a:stretch>
        </p:blipFill>
        <p:spPr>
          <a:xfrm>
            <a:off x="9871761" y="5473054"/>
            <a:ext cx="1126768" cy="639971"/>
          </a:xfrm>
          <a:prstGeom prst="rect">
            <a:avLst/>
          </a:prstGeom>
        </p:spPr>
      </p:pic>
      <p:sp>
        <p:nvSpPr>
          <p:cNvPr id="5" name="TextBox 4"/>
          <p:cNvSpPr txBox="1"/>
          <p:nvPr/>
        </p:nvSpPr>
        <p:spPr>
          <a:xfrm>
            <a:off x="9778482" y="6307494"/>
            <a:ext cx="1548822" cy="276999"/>
          </a:xfrm>
          <a:prstGeom prst="rect">
            <a:avLst/>
          </a:prstGeom>
          <a:noFill/>
        </p:spPr>
        <p:txBody>
          <a:bodyPr wrap="none" rtlCol="0">
            <a:spAutoFit/>
          </a:bodyPr>
          <a:lstStyle/>
          <a:p>
            <a:r>
              <a:rPr lang="en-US" sz="1200" i="1" dirty="0"/>
              <a:t>ExerciseLists_04.py</a:t>
            </a:r>
          </a:p>
        </p:txBody>
      </p:sp>
      <p:sp>
        <p:nvSpPr>
          <p:cNvPr id="11" name="Sun 10">
            <a:extLst>
              <a:ext uri="{FF2B5EF4-FFF2-40B4-BE49-F238E27FC236}">
                <a16:creationId xmlns:a16="http://schemas.microsoft.com/office/drawing/2014/main" id="{A41053B9-6999-42DA-ADF3-AED9BCA2FEB3}"/>
              </a:ext>
            </a:extLst>
          </p:cNvPr>
          <p:cNvSpPr/>
          <p:nvPr/>
        </p:nvSpPr>
        <p:spPr bwMode="auto">
          <a:xfrm>
            <a:off x="10702212" y="805947"/>
            <a:ext cx="836863" cy="672125"/>
          </a:xfrm>
          <a:prstGeom prst="su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5728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30227" y="112173"/>
            <a:ext cx="1152495" cy="461665"/>
          </a:xfrm>
          <a:prstGeom prst="rect">
            <a:avLst/>
          </a:prstGeom>
          <a:noFill/>
        </p:spPr>
        <p:txBody>
          <a:bodyPr wrap="none" rtlCol="0" anchor="ctr">
            <a:spAutoFit/>
          </a:bodyPr>
          <a:lstStyle/>
          <a:p>
            <a:pPr algn="ctr"/>
            <a:r>
              <a:rPr lang="en-US" sz="2400" b="1" dirty="0">
                <a:solidFill>
                  <a:schemeClr val="accent6">
                    <a:lumMod val="75000"/>
                  </a:schemeClr>
                </a:solidFill>
              </a:rPr>
              <a:t>Tuples</a:t>
            </a:r>
          </a:p>
        </p:txBody>
      </p:sp>
      <p:sp>
        <p:nvSpPr>
          <p:cNvPr id="10" name="TextBox 9"/>
          <p:cNvSpPr txBox="1"/>
          <p:nvPr/>
        </p:nvSpPr>
        <p:spPr>
          <a:xfrm>
            <a:off x="282900" y="632847"/>
            <a:ext cx="11349872" cy="646331"/>
          </a:xfrm>
          <a:prstGeom prst="rect">
            <a:avLst/>
          </a:prstGeom>
          <a:noFill/>
        </p:spPr>
        <p:txBody>
          <a:bodyPr wrap="square" rtlCol="0">
            <a:spAutoFit/>
          </a:bodyPr>
          <a:lstStyle/>
          <a:p>
            <a:r>
              <a:rPr lang="en-US" dirty="0"/>
              <a:t>A </a:t>
            </a:r>
            <a:r>
              <a:rPr lang="en-US" b="1" dirty="0"/>
              <a:t>tuple</a:t>
            </a:r>
            <a:r>
              <a:rPr lang="en-US" dirty="0"/>
              <a:t> is a sequence of </a:t>
            </a:r>
            <a:r>
              <a:rPr lang="en-US" b="1" dirty="0"/>
              <a:t>immutable</a:t>
            </a:r>
            <a:r>
              <a:rPr lang="en-US" dirty="0"/>
              <a:t> Python objects; which are </a:t>
            </a:r>
            <a:r>
              <a:rPr lang="en-US" b="1" dirty="0"/>
              <a:t>unchangeable</a:t>
            </a:r>
            <a:r>
              <a:rPr lang="en-US" dirty="0"/>
              <a:t>. In Python tuples are written with round brackets.</a:t>
            </a:r>
          </a:p>
        </p:txBody>
      </p:sp>
      <p:sp>
        <p:nvSpPr>
          <p:cNvPr id="4" name="Rounded Rectangle 3"/>
          <p:cNvSpPr/>
          <p:nvPr/>
        </p:nvSpPr>
        <p:spPr>
          <a:xfrm>
            <a:off x="400036" y="1471737"/>
            <a:ext cx="1511916"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Tuple Creation</a:t>
            </a:r>
            <a:endParaRPr lang="en-US" sz="1400" dirty="0"/>
          </a:p>
        </p:txBody>
      </p:sp>
      <p:sp>
        <p:nvSpPr>
          <p:cNvPr id="5" name="TextBox 4"/>
          <p:cNvSpPr txBox="1"/>
          <p:nvPr/>
        </p:nvSpPr>
        <p:spPr>
          <a:xfrm>
            <a:off x="2183364" y="1530220"/>
            <a:ext cx="8518848" cy="584775"/>
          </a:xfrm>
          <a:prstGeom prst="rect">
            <a:avLst/>
          </a:prstGeom>
          <a:noFill/>
        </p:spPr>
        <p:txBody>
          <a:bodyPr wrap="square" rtlCol="0">
            <a:spAutoFit/>
          </a:bodyPr>
          <a:lstStyle/>
          <a:p>
            <a:r>
              <a:rPr lang="en-US" sz="1600" dirty="0" err="1">
                <a:solidFill>
                  <a:srgbClr val="0070C0"/>
                </a:solidFill>
              </a:rPr>
              <a:t>fruitTuple</a:t>
            </a:r>
            <a:r>
              <a:rPr lang="en-US" sz="1600" dirty="0"/>
              <a:t> = ( "Apple", "Banana", "Cherry", "Grapes", "Guava", "Papaya“ )</a:t>
            </a:r>
          </a:p>
          <a:p>
            <a:r>
              <a:rPr lang="en-US" sz="1600" dirty="0"/>
              <a:t>print(</a:t>
            </a:r>
            <a:r>
              <a:rPr lang="en-US" sz="1600" dirty="0" err="1">
                <a:solidFill>
                  <a:srgbClr val="0070C0"/>
                </a:solidFill>
              </a:rPr>
              <a:t>fruitTuple</a:t>
            </a:r>
            <a:r>
              <a:rPr lang="en-US" sz="1600" dirty="0"/>
              <a:t>)</a:t>
            </a:r>
          </a:p>
        </p:txBody>
      </p:sp>
      <p:sp>
        <p:nvSpPr>
          <p:cNvPr id="6" name="Rounded Rectangle 5"/>
          <p:cNvSpPr/>
          <p:nvPr/>
        </p:nvSpPr>
        <p:spPr>
          <a:xfrm>
            <a:off x="440469" y="2473223"/>
            <a:ext cx="1508648"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Tuple Methods</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406619551"/>
              </p:ext>
            </p:extLst>
          </p:nvPr>
        </p:nvGraphicFramePr>
        <p:xfrm>
          <a:off x="2152908" y="3258651"/>
          <a:ext cx="9099809" cy="891540"/>
        </p:xfrm>
        <a:graphic>
          <a:graphicData uri="http://schemas.openxmlformats.org/drawingml/2006/table">
            <a:tbl>
              <a:tblPr>
                <a:tableStyleId>{5C22544A-7EE6-4342-B048-85BDC9FD1C3A}</a:tableStyleId>
              </a:tblPr>
              <a:tblGrid>
                <a:gridCol w="1430047">
                  <a:extLst>
                    <a:ext uri="{9D8B030D-6E8A-4147-A177-3AD203B41FA5}">
                      <a16:colId xmlns:a16="http://schemas.microsoft.com/office/drawing/2014/main" val="3207197809"/>
                    </a:ext>
                  </a:extLst>
                </a:gridCol>
                <a:gridCol w="7669762">
                  <a:extLst>
                    <a:ext uri="{9D8B030D-6E8A-4147-A177-3AD203B41FA5}">
                      <a16:colId xmlns:a16="http://schemas.microsoft.com/office/drawing/2014/main" val="2769771210"/>
                    </a:ext>
                  </a:extLst>
                </a:gridCol>
              </a:tblGrid>
              <a:tr h="190500">
                <a:tc>
                  <a:txBody>
                    <a:bodyPr/>
                    <a:lstStyle/>
                    <a:p>
                      <a:pPr algn="l" fontAlgn="t"/>
                      <a:r>
                        <a:rPr lang="en-US" sz="1400" u="none" strike="noStrike" dirty="0">
                          <a:effectLst/>
                        </a:rPr>
                        <a:t>Method</a:t>
                      </a:r>
                      <a:endParaRPr lang="en-US" sz="1400" b="1" i="0" u="none" strike="noStrike" dirty="0">
                        <a:solidFill>
                          <a:srgbClr val="000000"/>
                        </a:solidFill>
                        <a:effectLst/>
                        <a:latin typeface="Verdana" panose="020B060403050404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l" fontAlgn="t"/>
                      <a:r>
                        <a:rPr lang="en-US" sz="1400" u="none" strike="noStrike" dirty="0">
                          <a:effectLst/>
                        </a:rPr>
                        <a:t>Description</a:t>
                      </a:r>
                      <a:endParaRPr lang="en-US" sz="1400" b="1"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93881135"/>
                  </a:ext>
                </a:extLst>
              </a:tr>
              <a:tr h="190500">
                <a:tc>
                  <a:txBody>
                    <a:bodyPr/>
                    <a:lstStyle/>
                    <a:p>
                      <a:pPr algn="l" fontAlgn="t"/>
                      <a:r>
                        <a:rPr lang="en-US" sz="1400" b="0" i="0" u="none" strike="noStrike" dirty="0">
                          <a:solidFill>
                            <a:schemeClr val="dk1"/>
                          </a:solidFill>
                          <a:effectLst/>
                          <a:latin typeface="+mn-lt"/>
                        </a:rPr>
                        <a:t>count()</a:t>
                      </a:r>
                      <a:endParaRPr lang="en-US" sz="14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400" u="none" strike="noStrike" dirty="0">
                          <a:effectLst/>
                        </a:rPr>
                        <a:t>Returns the number of times a specified value occurs in a tuple</a:t>
                      </a:r>
                      <a:endParaRPr lang="en-US" sz="14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8105224"/>
                  </a:ext>
                </a:extLst>
              </a:tr>
              <a:tr h="297180">
                <a:tc>
                  <a:txBody>
                    <a:bodyPr/>
                    <a:lstStyle/>
                    <a:p>
                      <a:pPr algn="l" fontAlgn="t"/>
                      <a:r>
                        <a:rPr lang="en-US" sz="1400" u="none" strike="noStrike" dirty="0">
                          <a:effectLst/>
                        </a:rPr>
                        <a:t>index()</a:t>
                      </a:r>
                      <a:endParaRPr lang="en-US" sz="14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400" u="none" strike="noStrike" dirty="0">
                          <a:effectLst/>
                        </a:rPr>
                        <a:t>Searches the tuple for a specified value and returns the position of where it was found</a:t>
                      </a:r>
                      <a:endParaRPr lang="en-US" sz="14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291356366"/>
                  </a:ext>
                </a:extLst>
              </a:tr>
            </a:tbl>
          </a:graphicData>
        </a:graphic>
      </p:graphicFrame>
      <p:sp>
        <p:nvSpPr>
          <p:cNvPr id="8" name="Rounded Rectangle 7"/>
          <p:cNvSpPr/>
          <p:nvPr/>
        </p:nvSpPr>
        <p:spPr bwMode="auto">
          <a:xfrm>
            <a:off x="9617600" y="5148136"/>
            <a:ext cx="1595534" cy="101703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Quick Hands-on</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a:latin typeface="Arial" charset="0"/>
              <a:ea typeface="MS PGothic"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MS PGothic" pitchFamily="34" charset="-128"/>
            </a:endParaRPr>
          </a:p>
        </p:txBody>
      </p:sp>
      <p:pic>
        <p:nvPicPr>
          <p:cNvPr id="9" name="Picture 8"/>
          <p:cNvPicPr>
            <a:picLocks noChangeAspect="1"/>
          </p:cNvPicPr>
          <p:nvPr/>
        </p:nvPicPr>
        <p:blipFill>
          <a:blip r:embed="rId3"/>
          <a:stretch>
            <a:fillRect/>
          </a:stretch>
        </p:blipFill>
        <p:spPr>
          <a:xfrm>
            <a:off x="9871761" y="5473054"/>
            <a:ext cx="1126768" cy="639971"/>
          </a:xfrm>
          <a:prstGeom prst="rect">
            <a:avLst/>
          </a:prstGeom>
        </p:spPr>
      </p:pic>
      <p:sp>
        <p:nvSpPr>
          <p:cNvPr id="11" name="TextBox 10"/>
          <p:cNvSpPr txBox="1"/>
          <p:nvPr/>
        </p:nvSpPr>
        <p:spPr>
          <a:xfrm>
            <a:off x="9778482" y="6307494"/>
            <a:ext cx="1681679" cy="276999"/>
          </a:xfrm>
          <a:prstGeom prst="rect">
            <a:avLst/>
          </a:prstGeom>
          <a:noFill/>
        </p:spPr>
        <p:txBody>
          <a:bodyPr wrap="none" rtlCol="0">
            <a:spAutoFit/>
          </a:bodyPr>
          <a:lstStyle/>
          <a:p>
            <a:r>
              <a:rPr lang="en-US" sz="1200" i="1" dirty="0"/>
              <a:t>ExerciseTuples_05.py</a:t>
            </a:r>
          </a:p>
        </p:txBody>
      </p:sp>
      <p:sp>
        <p:nvSpPr>
          <p:cNvPr id="3" name="TextBox 2">
            <a:extLst>
              <a:ext uri="{FF2B5EF4-FFF2-40B4-BE49-F238E27FC236}">
                <a16:creationId xmlns:a16="http://schemas.microsoft.com/office/drawing/2014/main" id="{60333F69-EF1A-4977-8B25-F95076D444CE}"/>
              </a:ext>
            </a:extLst>
          </p:cNvPr>
          <p:cNvSpPr txBox="1"/>
          <p:nvPr/>
        </p:nvSpPr>
        <p:spPr>
          <a:xfrm>
            <a:off x="706474" y="4968665"/>
            <a:ext cx="3236848" cy="1477328"/>
          </a:xfrm>
          <a:prstGeom prst="rect">
            <a:avLst/>
          </a:prstGeom>
          <a:solidFill>
            <a:srgbClr val="F5FFDD"/>
          </a:solidFill>
        </p:spPr>
        <p:txBody>
          <a:bodyPr wrap="none" rtlCol="0">
            <a:spAutoFit/>
          </a:bodyPr>
          <a:lstStyle/>
          <a:p>
            <a:r>
              <a:rPr lang="en-US" b="1" dirty="0"/>
              <a:t>Unpacking</a:t>
            </a:r>
            <a:r>
              <a:rPr lang="en-US" dirty="0"/>
              <a:t> of a Tuples / List :</a:t>
            </a:r>
          </a:p>
          <a:p>
            <a:endParaRPr lang="en-US" dirty="0"/>
          </a:p>
          <a:p>
            <a:r>
              <a:rPr lang="en-US" dirty="0"/>
              <a:t>Coordinates = [1,2,3]</a:t>
            </a:r>
          </a:p>
          <a:p>
            <a:r>
              <a:rPr lang="en-US" dirty="0"/>
              <a:t>X, Y, Z = Coordinates</a:t>
            </a:r>
          </a:p>
          <a:p>
            <a:r>
              <a:rPr lang="en-US" dirty="0"/>
              <a:t>print(Y)      </a:t>
            </a:r>
            <a:r>
              <a:rPr lang="en-US" b="1" dirty="0">
                <a:sym typeface="Wingdings" panose="05000000000000000000" pitchFamily="2" charset="2"/>
              </a:rPr>
              <a:t> </a:t>
            </a:r>
            <a:r>
              <a:rPr lang="en-US" b="1" dirty="0"/>
              <a:t> 2</a:t>
            </a:r>
            <a:endParaRPr lang="en-IN" b="1" dirty="0"/>
          </a:p>
        </p:txBody>
      </p:sp>
    </p:spTree>
    <p:extLst>
      <p:ext uri="{BB962C8B-B14F-4D97-AF65-F5344CB8AC3E}">
        <p14:creationId xmlns:p14="http://schemas.microsoft.com/office/powerpoint/2010/main" val="36173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89342" y="92295"/>
            <a:ext cx="835486" cy="461665"/>
          </a:xfrm>
          <a:prstGeom prst="rect">
            <a:avLst/>
          </a:prstGeom>
          <a:noFill/>
        </p:spPr>
        <p:txBody>
          <a:bodyPr wrap="none" rtlCol="0" anchor="ctr">
            <a:spAutoFit/>
          </a:bodyPr>
          <a:lstStyle/>
          <a:p>
            <a:pPr algn="ctr"/>
            <a:r>
              <a:rPr lang="en-US" sz="2400" b="1" dirty="0">
                <a:solidFill>
                  <a:schemeClr val="accent6">
                    <a:lumMod val="75000"/>
                  </a:schemeClr>
                </a:solidFill>
              </a:rPr>
              <a:t>Sets</a:t>
            </a:r>
          </a:p>
        </p:txBody>
      </p:sp>
      <p:sp>
        <p:nvSpPr>
          <p:cNvPr id="10" name="TextBox 9"/>
          <p:cNvSpPr txBox="1"/>
          <p:nvPr/>
        </p:nvSpPr>
        <p:spPr>
          <a:xfrm>
            <a:off x="292231" y="754145"/>
            <a:ext cx="11349872" cy="369332"/>
          </a:xfrm>
          <a:prstGeom prst="rect">
            <a:avLst/>
          </a:prstGeom>
          <a:noFill/>
        </p:spPr>
        <p:txBody>
          <a:bodyPr wrap="square" rtlCol="0">
            <a:spAutoFit/>
          </a:bodyPr>
          <a:lstStyle/>
          <a:p>
            <a:r>
              <a:rPr lang="en-US" dirty="0"/>
              <a:t>A </a:t>
            </a:r>
            <a:r>
              <a:rPr lang="en-US" b="1" dirty="0"/>
              <a:t>set</a:t>
            </a:r>
            <a:r>
              <a:rPr lang="en-US" dirty="0"/>
              <a:t> is a collection which is unordered and unindexed. In Python sets are written with curly brackets.</a:t>
            </a:r>
          </a:p>
        </p:txBody>
      </p:sp>
      <p:sp>
        <p:nvSpPr>
          <p:cNvPr id="4" name="Rounded Rectangle 3"/>
          <p:cNvSpPr/>
          <p:nvPr/>
        </p:nvSpPr>
        <p:spPr>
          <a:xfrm>
            <a:off x="437358" y="1369100"/>
            <a:ext cx="1333678"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Set Creation</a:t>
            </a:r>
            <a:endParaRPr lang="en-US" sz="1400" dirty="0"/>
          </a:p>
        </p:txBody>
      </p:sp>
      <p:sp>
        <p:nvSpPr>
          <p:cNvPr id="5" name="TextBox 4"/>
          <p:cNvSpPr txBox="1"/>
          <p:nvPr/>
        </p:nvSpPr>
        <p:spPr>
          <a:xfrm>
            <a:off x="2192694" y="1343608"/>
            <a:ext cx="8518848" cy="584775"/>
          </a:xfrm>
          <a:prstGeom prst="rect">
            <a:avLst/>
          </a:prstGeom>
          <a:noFill/>
        </p:spPr>
        <p:txBody>
          <a:bodyPr wrap="square" rtlCol="0">
            <a:spAutoFit/>
          </a:bodyPr>
          <a:lstStyle/>
          <a:p>
            <a:r>
              <a:rPr lang="en-US" sz="1600" dirty="0" err="1">
                <a:solidFill>
                  <a:srgbClr val="0070C0"/>
                </a:solidFill>
              </a:rPr>
              <a:t>fruitSet</a:t>
            </a:r>
            <a:r>
              <a:rPr lang="en-US" sz="1600" dirty="0"/>
              <a:t> = { "Apple", "Banana", "Cherry", "Grapes", "Guava", "Papaya“ }</a:t>
            </a:r>
          </a:p>
          <a:p>
            <a:r>
              <a:rPr lang="en-US" sz="1600" dirty="0"/>
              <a:t>print(</a:t>
            </a:r>
            <a:r>
              <a:rPr lang="en-US" sz="1600" dirty="0" err="1">
                <a:solidFill>
                  <a:srgbClr val="0070C0"/>
                </a:solidFill>
              </a:rPr>
              <a:t>fruitSet</a:t>
            </a:r>
            <a:r>
              <a:rPr lang="en-US" sz="1600" dirty="0"/>
              <a:t>)</a:t>
            </a:r>
          </a:p>
        </p:txBody>
      </p:sp>
      <p:sp>
        <p:nvSpPr>
          <p:cNvPr id="6" name="Rounded Rectangle 5"/>
          <p:cNvSpPr/>
          <p:nvPr/>
        </p:nvSpPr>
        <p:spPr>
          <a:xfrm>
            <a:off x="421807" y="2351926"/>
            <a:ext cx="1330410"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Set Methods</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1672803039"/>
              </p:ext>
            </p:extLst>
          </p:nvPr>
        </p:nvGraphicFramePr>
        <p:xfrm>
          <a:off x="2172286" y="2400930"/>
          <a:ext cx="8091388" cy="2010604"/>
        </p:xfrm>
        <a:graphic>
          <a:graphicData uri="http://schemas.openxmlformats.org/drawingml/2006/table">
            <a:tbl>
              <a:tblPr>
                <a:tableStyleId>{5C22544A-7EE6-4342-B048-85BDC9FD1C3A}</a:tableStyleId>
              </a:tblPr>
              <a:tblGrid>
                <a:gridCol w="1447992">
                  <a:extLst>
                    <a:ext uri="{9D8B030D-6E8A-4147-A177-3AD203B41FA5}">
                      <a16:colId xmlns:a16="http://schemas.microsoft.com/office/drawing/2014/main" val="983902116"/>
                    </a:ext>
                  </a:extLst>
                </a:gridCol>
                <a:gridCol w="6643396">
                  <a:extLst>
                    <a:ext uri="{9D8B030D-6E8A-4147-A177-3AD203B41FA5}">
                      <a16:colId xmlns:a16="http://schemas.microsoft.com/office/drawing/2014/main" val="2447998814"/>
                    </a:ext>
                  </a:extLst>
                </a:gridCol>
              </a:tblGrid>
              <a:tr h="0">
                <a:tc>
                  <a:txBody>
                    <a:bodyPr/>
                    <a:lstStyle/>
                    <a:p>
                      <a:pPr algn="ctr" fontAlgn="t"/>
                      <a:r>
                        <a:rPr lang="en-US" sz="1400" u="none" strike="noStrike">
                          <a:effectLst/>
                        </a:rPr>
                        <a:t>Method</a:t>
                      </a:r>
                      <a:endParaRPr lang="en-US" sz="1400" b="1" i="0" u="none" strike="noStrike">
                        <a:solidFill>
                          <a:srgbClr val="000000"/>
                        </a:solidFill>
                        <a:effectLst/>
                        <a:latin typeface="Verdana" panose="020B0604030504040204" pitchFamily="34" charset="0"/>
                      </a:endParaRPr>
                    </a:p>
                  </a:txBody>
                  <a:tcPr marL="86594" marR="7216" marT="7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t"/>
                      <a:r>
                        <a:rPr lang="en-US" sz="1400" u="none" strike="noStrike" dirty="0">
                          <a:effectLst/>
                        </a:rPr>
                        <a:t>Description</a:t>
                      </a:r>
                      <a:endParaRPr lang="en-US" sz="1400" b="1" i="0" u="none" strike="noStrike" dirty="0">
                        <a:solidFill>
                          <a:srgbClr val="000000"/>
                        </a:solidFill>
                        <a:effectLst/>
                        <a:latin typeface="Verdana" panose="020B0604030504040204" pitchFamily="34" charset="0"/>
                      </a:endParaRPr>
                    </a:p>
                  </a:txBody>
                  <a:tcPr marL="7216" marR="7216" marT="721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15972800"/>
                  </a:ext>
                </a:extLst>
              </a:tr>
              <a:tr h="245349">
                <a:tc>
                  <a:txBody>
                    <a:bodyPr/>
                    <a:lstStyle/>
                    <a:p>
                      <a:pPr algn="l" fontAlgn="t"/>
                      <a:r>
                        <a:rPr lang="en-US" sz="1200" u="sng" strike="noStrike" dirty="0">
                          <a:effectLst/>
                          <a:hlinkClick r:id="rId3"/>
                        </a:rPr>
                        <a:t>add()</a:t>
                      </a:r>
                      <a:endParaRPr lang="en-US" sz="1200" b="0" i="0" u="sng" strike="noStrike" dirty="0">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Adds an element to the set</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634671068"/>
                  </a:ext>
                </a:extLst>
              </a:tr>
              <a:tr h="245349">
                <a:tc>
                  <a:txBody>
                    <a:bodyPr/>
                    <a:lstStyle/>
                    <a:p>
                      <a:pPr algn="l" fontAlgn="t"/>
                      <a:r>
                        <a:rPr lang="en-US" sz="1200" u="sng" strike="noStrike" dirty="0">
                          <a:effectLst/>
                          <a:hlinkClick r:id="rId4"/>
                        </a:rPr>
                        <a:t>clear()</a:t>
                      </a:r>
                      <a:endParaRPr lang="en-US" sz="1200" b="0" i="0" u="sng" strike="noStrike" dirty="0">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Removes all the elements from the set</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068224"/>
                  </a:ext>
                </a:extLst>
              </a:tr>
              <a:tr h="245349">
                <a:tc>
                  <a:txBody>
                    <a:bodyPr/>
                    <a:lstStyle/>
                    <a:p>
                      <a:pPr algn="l" fontAlgn="t"/>
                      <a:r>
                        <a:rPr lang="en-US" sz="1200" u="sng" strike="noStrike">
                          <a:effectLst/>
                          <a:hlinkClick r:id="rId5"/>
                        </a:rPr>
                        <a:t>copy()</a:t>
                      </a:r>
                      <a:endParaRPr lang="en-US" sz="1200" b="0" i="0" u="sng" strike="noStrike">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a:effectLst/>
                        </a:rPr>
                        <a:t>Returns a copy of the set</a:t>
                      </a:r>
                      <a:endParaRPr lang="en-US" sz="1200" b="0" i="0" u="none" strike="noStrike">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131343245"/>
                  </a:ext>
                </a:extLst>
              </a:tr>
              <a:tr h="245349">
                <a:tc>
                  <a:txBody>
                    <a:bodyPr/>
                    <a:lstStyle/>
                    <a:p>
                      <a:pPr algn="l" fontAlgn="t"/>
                      <a:r>
                        <a:rPr lang="en-US" sz="1200" u="sng" strike="noStrike" dirty="0">
                          <a:effectLst/>
                          <a:hlinkClick r:id="rId6"/>
                        </a:rPr>
                        <a:t>difference()</a:t>
                      </a:r>
                      <a:endParaRPr lang="en-US" sz="1200" b="0" i="0" u="sng" strike="noStrike" dirty="0">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Returns a set containing the difference between two or more sets</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1073458"/>
                  </a:ext>
                </a:extLst>
              </a:tr>
              <a:tr h="245349">
                <a:tc>
                  <a:txBody>
                    <a:bodyPr/>
                    <a:lstStyle/>
                    <a:p>
                      <a:pPr algn="l" fontAlgn="t"/>
                      <a:r>
                        <a:rPr lang="en-US" sz="1200" u="sng" strike="noStrike" dirty="0">
                          <a:effectLst/>
                          <a:hlinkClick r:id="rId7"/>
                        </a:rPr>
                        <a:t>discard()</a:t>
                      </a:r>
                      <a:endParaRPr lang="en-US" sz="1200" b="0" i="0" u="sng" strike="noStrike" dirty="0">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Remove the specified item</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0896624"/>
                  </a:ext>
                </a:extLst>
              </a:tr>
              <a:tr h="245349">
                <a:tc>
                  <a:txBody>
                    <a:bodyPr/>
                    <a:lstStyle/>
                    <a:p>
                      <a:pPr algn="l" fontAlgn="t"/>
                      <a:r>
                        <a:rPr lang="en-US" sz="1200" u="sng" strike="noStrike">
                          <a:effectLst/>
                          <a:hlinkClick r:id="rId8"/>
                        </a:rPr>
                        <a:t>intersection()</a:t>
                      </a:r>
                      <a:endParaRPr lang="en-US" sz="1200" b="0" i="0" u="sng" strike="noStrike">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Returns a set, that is the intersection of two other sets</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22143232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64300746"/>
              </p:ext>
            </p:extLst>
          </p:nvPr>
        </p:nvGraphicFramePr>
        <p:xfrm>
          <a:off x="2164310" y="4422709"/>
          <a:ext cx="8090032" cy="2088366"/>
        </p:xfrm>
        <a:graphic>
          <a:graphicData uri="http://schemas.openxmlformats.org/drawingml/2006/table">
            <a:tbl>
              <a:tblPr>
                <a:tableStyleId>{5C22544A-7EE6-4342-B048-85BDC9FD1C3A}</a:tableStyleId>
              </a:tblPr>
              <a:tblGrid>
                <a:gridCol w="1465298">
                  <a:extLst>
                    <a:ext uri="{9D8B030D-6E8A-4147-A177-3AD203B41FA5}">
                      <a16:colId xmlns:a16="http://schemas.microsoft.com/office/drawing/2014/main" val="983902116"/>
                    </a:ext>
                  </a:extLst>
                </a:gridCol>
                <a:gridCol w="6624734">
                  <a:extLst>
                    <a:ext uri="{9D8B030D-6E8A-4147-A177-3AD203B41FA5}">
                      <a16:colId xmlns:a16="http://schemas.microsoft.com/office/drawing/2014/main" val="2447998814"/>
                    </a:ext>
                  </a:extLst>
                </a:gridCol>
              </a:tblGrid>
              <a:tr h="245349">
                <a:tc>
                  <a:txBody>
                    <a:bodyPr/>
                    <a:lstStyle/>
                    <a:p>
                      <a:pPr algn="l" fontAlgn="t"/>
                      <a:r>
                        <a:rPr lang="en-US" sz="1200" u="sng" strike="noStrike" dirty="0" err="1">
                          <a:effectLst/>
                          <a:hlinkClick r:id="rId9"/>
                        </a:rPr>
                        <a:t>isdisjoint</a:t>
                      </a:r>
                      <a:r>
                        <a:rPr lang="en-US" sz="1200" u="sng" strike="noStrike" dirty="0">
                          <a:effectLst/>
                          <a:hlinkClick r:id="rId9"/>
                        </a:rPr>
                        <a:t>()</a:t>
                      </a:r>
                      <a:endParaRPr lang="en-US" sz="1200" b="0" i="0" u="sng" strike="noStrike" dirty="0">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Returns whether two sets have a intersection or not</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9565537"/>
                  </a:ext>
                </a:extLst>
              </a:tr>
              <a:tr h="245349">
                <a:tc>
                  <a:txBody>
                    <a:bodyPr/>
                    <a:lstStyle/>
                    <a:p>
                      <a:pPr algn="l" fontAlgn="t"/>
                      <a:r>
                        <a:rPr lang="en-US" sz="1200" u="sng" strike="noStrike" dirty="0" err="1">
                          <a:effectLst/>
                          <a:hlinkClick r:id="rId10"/>
                        </a:rPr>
                        <a:t>issubset</a:t>
                      </a:r>
                      <a:r>
                        <a:rPr lang="en-US" sz="1200" u="sng" strike="noStrike" dirty="0">
                          <a:effectLst/>
                          <a:hlinkClick r:id="rId10"/>
                        </a:rPr>
                        <a:t>()</a:t>
                      </a:r>
                      <a:endParaRPr lang="en-US" sz="1200" b="0" i="0" u="sng" strike="noStrike" dirty="0">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Returns whether another set contains this set or not</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713526687"/>
                  </a:ext>
                </a:extLst>
              </a:tr>
              <a:tr h="245349">
                <a:tc>
                  <a:txBody>
                    <a:bodyPr/>
                    <a:lstStyle/>
                    <a:p>
                      <a:pPr algn="l" fontAlgn="t"/>
                      <a:r>
                        <a:rPr lang="en-US" sz="1200" u="sng" strike="noStrike">
                          <a:effectLst/>
                          <a:hlinkClick r:id="rId11"/>
                        </a:rPr>
                        <a:t>issuperset()</a:t>
                      </a:r>
                      <a:endParaRPr lang="en-US" sz="1200" b="0" i="0" u="sng" strike="noStrike">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Returns whether this set contains another set or not</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4085412"/>
                  </a:ext>
                </a:extLst>
              </a:tr>
              <a:tr h="245349">
                <a:tc>
                  <a:txBody>
                    <a:bodyPr/>
                    <a:lstStyle/>
                    <a:p>
                      <a:pPr algn="l" fontAlgn="t"/>
                      <a:r>
                        <a:rPr lang="en-US" sz="1200" u="sng" strike="noStrike" dirty="0">
                          <a:effectLst/>
                          <a:hlinkClick r:id="rId12"/>
                        </a:rPr>
                        <a:t>pop()</a:t>
                      </a:r>
                      <a:endParaRPr lang="en-US" sz="1200" b="0" i="0" u="sng" strike="noStrike" dirty="0">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Removes an element from the set</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367652809"/>
                  </a:ext>
                </a:extLst>
              </a:tr>
              <a:tr h="245349">
                <a:tc>
                  <a:txBody>
                    <a:bodyPr/>
                    <a:lstStyle/>
                    <a:p>
                      <a:pPr algn="l" fontAlgn="t"/>
                      <a:r>
                        <a:rPr lang="en-US" sz="1200" u="sng" strike="noStrike">
                          <a:effectLst/>
                          <a:hlinkClick r:id="rId13"/>
                        </a:rPr>
                        <a:t>remove()</a:t>
                      </a:r>
                      <a:endParaRPr lang="en-US" sz="1200" b="0" i="0" u="sng" strike="noStrike">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Removes the specified element</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1322440"/>
                  </a:ext>
                </a:extLst>
              </a:tr>
              <a:tr h="245349">
                <a:tc>
                  <a:txBody>
                    <a:bodyPr/>
                    <a:lstStyle/>
                    <a:p>
                      <a:pPr algn="l" fontAlgn="t"/>
                      <a:r>
                        <a:rPr lang="en-US" sz="1200" u="sng" strike="noStrike" dirty="0">
                          <a:effectLst/>
                          <a:hlinkClick r:id="rId14"/>
                        </a:rPr>
                        <a:t>union()</a:t>
                      </a:r>
                      <a:endParaRPr lang="en-US" sz="1200" b="0" i="0" u="sng" strike="noStrike" dirty="0">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 a set containing the union of sets</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989211818"/>
                  </a:ext>
                </a:extLst>
              </a:tr>
              <a:tr h="245349">
                <a:tc>
                  <a:txBody>
                    <a:bodyPr/>
                    <a:lstStyle/>
                    <a:p>
                      <a:pPr algn="l" fontAlgn="t"/>
                      <a:r>
                        <a:rPr lang="en-US" sz="1200" u="sng" strike="noStrike">
                          <a:effectLst/>
                          <a:hlinkClick r:id="rId15"/>
                        </a:rPr>
                        <a:t>update()</a:t>
                      </a:r>
                      <a:endParaRPr lang="en-US" sz="1200" b="0" i="0" u="sng" strike="noStrike">
                        <a:solidFill>
                          <a:srgbClr val="0563C1"/>
                        </a:solidFill>
                        <a:effectLst/>
                        <a:latin typeface="Calibri" panose="020F0502020204030204" pitchFamily="34" charset="0"/>
                      </a:endParaRPr>
                    </a:p>
                  </a:txBody>
                  <a:tcPr marL="86594" marR="7216" marT="721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u="none" strike="noStrike" dirty="0">
                          <a:effectLst/>
                        </a:rPr>
                        <a:t>Update the set with the union of this set and others</a:t>
                      </a:r>
                      <a:endParaRPr lang="en-US" sz="1200" b="0" i="0" u="none" strike="noStrike" dirty="0">
                        <a:solidFill>
                          <a:srgbClr val="000000"/>
                        </a:solidFill>
                        <a:effectLst/>
                        <a:latin typeface="Verdana" panose="020B0604030504040204" pitchFamily="34" charset="0"/>
                      </a:endParaRPr>
                    </a:p>
                  </a:txBody>
                  <a:tcPr marL="7216" marR="7216" marT="57729" marB="577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7108679"/>
                  </a:ext>
                </a:extLst>
              </a:tr>
            </a:tbl>
          </a:graphicData>
        </a:graphic>
      </p:graphicFrame>
      <p:sp>
        <p:nvSpPr>
          <p:cNvPr id="11" name="Rounded Rectangle 10"/>
          <p:cNvSpPr/>
          <p:nvPr/>
        </p:nvSpPr>
        <p:spPr bwMode="auto">
          <a:xfrm>
            <a:off x="10317396" y="4998846"/>
            <a:ext cx="1595534" cy="101703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Quick Hands-on</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a:latin typeface="Arial" charset="0"/>
              <a:ea typeface="MS PGothic"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MS PGothic" pitchFamily="34" charset="-128"/>
            </a:endParaRPr>
          </a:p>
        </p:txBody>
      </p:sp>
      <p:pic>
        <p:nvPicPr>
          <p:cNvPr id="12" name="Picture 11"/>
          <p:cNvPicPr>
            <a:picLocks noChangeAspect="1"/>
          </p:cNvPicPr>
          <p:nvPr/>
        </p:nvPicPr>
        <p:blipFill>
          <a:blip r:embed="rId16"/>
          <a:stretch>
            <a:fillRect/>
          </a:stretch>
        </p:blipFill>
        <p:spPr>
          <a:xfrm>
            <a:off x="10571557" y="5323764"/>
            <a:ext cx="1126768" cy="639971"/>
          </a:xfrm>
          <a:prstGeom prst="rect">
            <a:avLst/>
          </a:prstGeom>
        </p:spPr>
      </p:pic>
      <p:sp>
        <p:nvSpPr>
          <p:cNvPr id="13" name="TextBox 12"/>
          <p:cNvSpPr txBox="1"/>
          <p:nvPr/>
        </p:nvSpPr>
        <p:spPr>
          <a:xfrm>
            <a:off x="10478278" y="6158204"/>
            <a:ext cx="1540806" cy="276999"/>
          </a:xfrm>
          <a:prstGeom prst="rect">
            <a:avLst/>
          </a:prstGeom>
          <a:noFill/>
        </p:spPr>
        <p:txBody>
          <a:bodyPr wrap="none" rtlCol="0">
            <a:spAutoFit/>
          </a:bodyPr>
          <a:lstStyle/>
          <a:p>
            <a:r>
              <a:rPr lang="en-US" sz="1200" i="1" dirty="0"/>
              <a:t>ExerciseSets_06.py</a:t>
            </a:r>
          </a:p>
        </p:txBody>
      </p:sp>
    </p:spTree>
    <p:extLst>
      <p:ext uri="{BB962C8B-B14F-4D97-AF65-F5344CB8AC3E}">
        <p14:creationId xmlns:p14="http://schemas.microsoft.com/office/powerpoint/2010/main" val="35303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438" y="782979"/>
            <a:ext cx="9631560" cy="452431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 </a:t>
            </a:r>
            <a:r>
              <a:rPr lang="en-US" sz="1600" dirty="0">
                <a:solidFill>
                  <a:srgbClr val="002060"/>
                </a:solidFill>
              </a:rPr>
              <a:t>Introduction to Python &amp; Syntax Basics with Operators</a:t>
            </a:r>
          </a:p>
          <a:p>
            <a:pPr marL="285750" indent="-285750">
              <a:buFont typeface="Wingdings" panose="05000000000000000000" pitchFamily="2" charset="2"/>
              <a:buChar char="Ø"/>
            </a:pPr>
            <a:endParaRPr lang="en-US" sz="1600" dirty="0">
              <a:solidFill>
                <a:srgbClr val="002060"/>
              </a:solidFill>
            </a:endParaRPr>
          </a:p>
          <a:p>
            <a:pPr marL="285750" indent="-285750">
              <a:buFont typeface="Wingdings" panose="05000000000000000000" pitchFamily="2" charset="2"/>
              <a:buChar char="Ø"/>
            </a:pPr>
            <a:r>
              <a:rPr lang="en-US" sz="1600" dirty="0">
                <a:solidFill>
                  <a:srgbClr val="002060"/>
                </a:solidFill>
              </a:rPr>
              <a:t>  String manipulations – replace, join, split, reverse, upper &amp; lower case conversions</a:t>
            </a:r>
          </a:p>
          <a:p>
            <a:r>
              <a:rPr lang="en-US" sz="1600" dirty="0">
                <a:solidFill>
                  <a:srgbClr val="002060"/>
                </a:solidFill>
              </a:rPr>
              <a:t> </a:t>
            </a:r>
          </a:p>
          <a:p>
            <a:pPr marL="285750" indent="-285750">
              <a:buFont typeface="Wingdings" panose="05000000000000000000" pitchFamily="2" charset="2"/>
              <a:buChar char="Ø"/>
            </a:pPr>
            <a:r>
              <a:rPr lang="en-US" sz="1600" dirty="0">
                <a:solidFill>
                  <a:srgbClr val="002060"/>
                </a:solidFill>
              </a:rPr>
              <a:t>Data Types</a:t>
            </a:r>
          </a:p>
          <a:p>
            <a:pPr marL="285750" indent="-285750">
              <a:buFont typeface="Wingdings" panose="05000000000000000000" pitchFamily="2" charset="2"/>
              <a:buChar char="Ø"/>
            </a:pPr>
            <a:endParaRPr lang="en-US" sz="1600" dirty="0">
              <a:solidFill>
                <a:srgbClr val="002060"/>
              </a:solidFill>
            </a:endParaRPr>
          </a:p>
          <a:p>
            <a:pPr marL="742950" lvl="1" indent="-285750">
              <a:buFont typeface="Wingdings" panose="05000000000000000000" pitchFamily="2" charset="2"/>
              <a:buChar char="q"/>
            </a:pPr>
            <a:r>
              <a:rPr lang="en-US" sz="1600" dirty="0">
                <a:solidFill>
                  <a:srgbClr val="002060"/>
                </a:solidFill>
              </a:rPr>
              <a:t>  Lists</a:t>
            </a:r>
          </a:p>
          <a:p>
            <a:pPr marL="742950" lvl="1" indent="-285750">
              <a:buFont typeface="Wingdings" panose="05000000000000000000" pitchFamily="2" charset="2"/>
              <a:buChar char="q"/>
            </a:pPr>
            <a:r>
              <a:rPr lang="en-US" sz="1600" dirty="0">
                <a:solidFill>
                  <a:srgbClr val="002060"/>
                </a:solidFill>
              </a:rPr>
              <a:t>  Tuples</a:t>
            </a:r>
          </a:p>
          <a:p>
            <a:pPr marL="742950" lvl="1" indent="-285750">
              <a:buFont typeface="Wingdings" panose="05000000000000000000" pitchFamily="2" charset="2"/>
              <a:buChar char="q"/>
            </a:pPr>
            <a:r>
              <a:rPr lang="en-US" sz="1600" dirty="0">
                <a:solidFill>
                  <a:srgbClr val="002060"/>
                </a:solidFill>
              </a:rPr>
              <a:t>  Sets</a:t>
            </a:r>
          </a:p>
          <a:p>
            <a:pPr marL="742950" lvl="1" indent="-285750">
              <a:buFont typeface="Wingdings" panose="05000000000000000000" pitchFamily="2" charset="2"/>
              <a:buChar char="q"/>
            </a:pPr>
            <a:r>
              <a:rPr lang="en-US" sz="1600" dirty="0">
                <a:solidFill>
                  <a:srgbClr val="002060"/>
                </a:solidFill>
              </a:rPr>
              <a:t>  Dictionary</a:t>
            </a:r>
          </a:p>
          <a:p>
            <a:r>
              <a:rPr lang="en-US" sz="1600" dirty="0">
                <a:solidFill>
                  <a:srgbClr val="002060"/>
                </a:solidFill>
              </a:rPr>
              <a:t> </a:t>
            </a:r>
          </a:p>
          <a:p>
            <a:pPr marL="285750" indent="-285750">
              <a:buFont typeface="Wingdings" panose="05000000000000000000" pitchFamily="2" charset="2"/>
              <a:buChar char="Ø"/>
            </a:pPr>
            <a:r>
              <a:rPr lang="en-US" sz="1600" dirty="0">
                <a:solidFill>
                  <a:srgbClr val="002060"/>
                </a:solidFill>
              </a:rPr>
              <a:t>Conditional Statements &amp; Loops – while, for &amp; nested</a:t>
            </a:r>
          </a:p>
          <a:p>
            <a:pPr marL="285750" indent="-285750">
              <a:buFont typeface="Wingdings" panose="05000000000000000000" pitchFamily="2" charset="2"/>
              <a:buChar char="Ø"/>
            </a:pPr>
            <a:endParaRPr lang="en-US" sz="1600" dirty="0">
              <a:solidFill>
                <a:srgbClr val="002060"/>
              </a:solidFill>
            </a:endParaRPr>
          </a:p>
          <a:p>
            <a:pPr marL="285750" indent="-285750">
              <a:buFont typeface="Wingdings" panose="05000000000000000000" pitchFamily="2" charset="2"/>
              <a:buChar char="Ø"/>
            </a:pPr>
            <a:r>
              <a:rPr lang="en-US" sz="1600" dirty="0">
                <a:solidFill>
                  <a:srgbClr val="002060"/>
                </a:solidFill>
              </a:rPr>
              <a:t>Classes &amp; Objects - Inheritance</a:t>
            </a:r>
          </a:p>
          <a:p>
            <a:r>
              <a:rPr lang="en-US" sz="1600" dirty="0">
                <a:solidFill>
                  <a:srgbClr val="002060"/>
                </a:solidFill>
              </a:rPr>
              <a:t> </a:t>
            </a:r>
          </a:p>
          <a:p>
            <a:pPr marL="285750" indent="-285750">
              <a:buFont typeface="Wingdings" panose="05000000000000000000" pitchFamily="2" charset="2"/>
              <a:buChar char="Ø"/>
            </a:pPr>
            <a:r>
              <a:rPr lang="en-US" sz="1600" dirty="0">
                <a:solidFill>
                  <a:srgbClr val="002060"/>
                </a:solidFill>
              </a:rPr>
              <a:t>Reading Data from External Sources – XML, JSON, .CSV, Excel &amp; Databases</a:t>
            </a:r>
          </a:p>
          <a:p>
            <a:pPr marL="285750" indent="-285750">
              <a:buFont typeface="Wingdings" panose="05000000000000000000" pitchFamily="2" charset="2"/>
              <a:buChar char="Ø"/>
            </a:pPr>
            <a:endParaRPr lang="en-US" sz="1600" dirty="0">
              <a:solidFill>
                <a:srgbClr val="002060"/>
              </a:solidFill>
            </a:endParaRPr>
          </a:p>
          <a:p>
            <a:pPr marL="285750" indent="-285750">
              <a:buFont typeface="Wingdings" panose="05000000000000000000" pitchFamily="2" charset="2"/>
              <a:buChar char="Ø"/>
            </a:pPr>
            <a:r>
              <a:rPr lang="en-US" sz="1600" dirty="0">
                <a:solidFill>
                  <a:srgbClr val="002060"/>
                </a:solidFill>
              </a:rPr>
              <a:t>Charting with </a:t>
            </a:r>
            <a:r>
              <a:rPr lang="en-US" sz="1600" dirty="0" err="1">
                <a:solidFill>
                  <a:srgbClr val="002060"/>
                </a:solidFill>
              </a:rPr>
              <a:t>Matplotlib</a:t>
            </a:r>
            <a:endParaRPr lang="en-US" sz="1600" dirty="0">
              <a:solidFill>
                <a:srgbClr val="002060"/>
              </a:solidFill>
            </a:endParaRPr>
          </a:p>
        </p:txBody>
      </p:sp>
      <p:sp>
        <p:nvSpPr>
          <p:cNvPr id="4" name="TextBox 3"/>
          <p:cNvSpPr txBox="1"/>
          <p:nvPr/>
        </p:nvSpPr>
        <p:spPr>
          <a:xfrm>
            <a:off x="188157" y="80230"/>
            <a:ext cx="1313180" cy="461665"/>
          </a:xfrm>
          <a:prstGeom prst="rect">
            <a:avLst/>
          </a:prstGeom>
          <a:noFill/>
        </p:spPr>
        <p:txBody>
          <a:bodyPr wrap="none" rtlCol="0" anchor="ctr">
            <a:spAutoFit/>
          </a:bodyPr>
          <a:lstStyle/>
          <a:p>
            <a:pPr algn="ctr"/>
            <a:r>
              <a:rPr lang="en-US" sz="2400" b="1" dirty="0">
                <a:solidFill>
                  <a:schemeClr val="accent6">
                    <a:lumMod val="75000"/>
                  </a:schemeClr>
                </a:solidFill>
              </a:rPr>
              <a:t>Agenda</a:t>
            </a:r>
          </a:p>
        </p:txBody>
      </p:sp>
      <p:pic>
        <p:nvPicPr>
          <p:cNvPr id="2" name="Picture 1"/>
          <p:cNvPicPr>
            <a:picLocks noChangeAspect="1"/>
          </p:cNvPicPr>
          <p:nvPr/>
        </p:nvPicPr>
        <p:blipFill>
          <a:blip r:embed="rId3"/>
          <a:stretch>
            <a:fillRect/>
          </a:stretch>
        </p:blipFill>
        <p:spPr>
          <a:xfrm>
            <a:off x="7907306" y="1928035"/>
            <a:ext cx="3067050" cy="9239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8695644" y="3130226"/>
            <a:ext cx="1699823" cy="1430501"/>
          </a:xfrm>
          <a:prstGeom prst="rect">
            <a:avLst/>
          </a:prstGeom>
        </p:spPr>
      </p:pic>
    </p:spTree>
    <p:extLst>
      <p:ext uri="{BB962C8B-B14F-4D97-AF65-F5344CB8AC3E}">
        <p14:creationId xmlns:p14="http://schemas.microsoft.com/office/powerpoint/2010/main" val="2596118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79586" y="82356"/>
            <a:ext cx="1689886" cy="461665"/>
          </a:xfrm>
          <a:prstGeom prst="rect">
            <a:avLst/>
          </a:prstGeom>
          <a:noFill/>
        </p:spPr>
        <p:txBody>
          <a:bodyPr wrap="none" rtlCol="0" anchor="ctr">
            <a:spAutoFit/>
          </a:bodyPr>
          <a:lstStyle/>
          <a:p>
            <a:pPr algn="ctr"/>
            <a:r>
              <a:rPr lang="en-US" sz="2400" b="1" dirty="0">
                <a:solidFill>
                  <a:schemeClr val="accent6">
                    <a:lumMod val="75000"/>
                  </a:schemeClr>
                </a:solidFill>
              </a:rPr>
              <a:t>Dictionary</a:t>
            </a:r>
          </a:p>
        </p:txBody>
      </p:sp>
      <p:sp>
        <p:nvSpPr>
          <p:cNvPr id="10" name="TextBox 9"/>
          <p:cNvSpPr txBox="1"/>
          <p:nvPr/>
        </p:nvSpPr>
        <p:spPr>
          <a:xfrm>
            <a:off x="292231" y="754145"/>
            <a:ext cx="11349872" cy="646331"/>
          </a:xfrm>
          <a:prstGeom prst="rect">
            <a:avLst/>
          </a:prstGeom>
          <a:noFill/>
        </p:spPr>
        <p:txBody>
          <a:bodyPr wrap="square" rtlCol="0">
            <a:spAutoFit/>
          </a:bodyPr>
          <a:lstStyle/>
          <a:p>
            <a:r>
              <a:rPr lang="en-US" dirty="0"/>
              <a:t>A </a:t>
            </a:r>
            <a:r>
              <a:rPr lang="en-US" b="1" dirty="0"/>
              <a:t>dictionary</a:t>
            </a:r>
            <a:r>
              <a:rPr lang="en-US" dirty="0"/>
              <a:t> is a collection which is unordered, changeable and indexed. In Python dictionaries are written with curly brackets, and they have </a:t>
            </a:r>
            <a:r>
              <a:rPr lang="en-US" b="1" dirty="0"/>
              <a:t>keys</a:t>
            </a:r>
            <a:r>
              <a:rPr lang="en-US" dirty="0"/>
              <a:t> and </a:t>
            </a:r>
            <a:r>
              <a:rPr lang="en-US" b="1" dirty="0"/>
              <a:t>values</a:t>
            </a:r>
            <a:r>
              <a:rPr lang="en-US" dirty="0"/>
              <a:t>.</a:t>
            </a:r>
          </a:p>
        </p:txBody>
      </p:sp>
      <p:sp>
        <p:nvSpPr>
          <p:cNvPr id="4" name="Rounded Rectangle 3"/>
          <p:cNvSpPr/>
          <p:nvPr/>
        </p:nvSpPr>
        <p:spPr>
          <a:xfrm>
            <a:off x="316060" y="1537052"/>
            <a:ext cx="1939294"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Dictionary Creation</a:t>
            </a:r>
            <a:endParaRPr lang="en-US" sz="1400" dirty="0"/>
          </a:p>
        </p:txBody>
      </p:sp>
      <p:sp>
        <p:nvSpPr>
          <p:cNvPr id="5" name="TextBox 4"/>
          <p:cNvSpPr txBox="1"/>
          <p:nvPr/>
        </p:nvSpPr>
        <p:spPr>
          <a:xfrm>
            <a:off x="2453951" y="1632856"/>
            <a:ext cx="4105469" cy="1569660"/>
          </a:xfrm>
          <a:prstGeom prst="rect">
            <a:avLst/>
          </a:prstGeom>
          <a:noFill/>
        </p:spPr>
        <p:txBody>
          <a:bodyPr wrap="square" rtlCol="0">
            <a:spAutoFit/>
          </a:bodyPr>
          <a:lstStyle/>
          <a:p>
            <a:r>
              <a:rPr lang="en-US" sz="1600" dirty="0">
                <a:solidFill>
                  <a:srgbClr val="0070C0"/>
                </a:solidFill>
              </a:rPr>
              <a:t>carDictionary</a:t>
            </a:r>
            <a:r>
              <a:rPr lang="en-US" sz="1600" dirty="0">
                <a:solidFill>
                  <a:srgbClr val="002060"/>
                </a:solidFill>
              </a:rPr>
              <a:t> =  {</a:t>
            </a:r>
          </a:p>
          <a:p>
            <a:r>
              <a:rPr lang="en-US" sz="1600" dirty="0">
                <a:solidFill>
                  <a:srgbClr val="002060"/>
                </a:solidFill>
              </a:rPr>
              <a:t> 		 "brand": "Ford",</a:t>
            </a:r>
          </a:p>
          <a:p>
            <a:r>
              <a:rPr lang="en-US" sz="1600" dirty="0">
                <a:solidFill>
                  <a:srgbClr val="002060"/>
                </a:solidFill>
              </a:rPr>
              <a:t> 		  "model": "Mustang",</a:t>
            </a:r>
          </a:p>
          <a:p>
            <a:r>
              <a:rPr lang="en-US" sz="1600" dirty="0">
                <a:solidFill>
                  <a:srgbClr val="002060"/>
                </a:solidFill>
              </a:rPr>
              <a:t>  		  "year": 1964</a:t>
            </a:r>
          </a:p>
          <a:p>
            <a:r>
              <a:rPr lang="en-US" sz="1600" dirty="0">
                <a:solidFill>
                  <a:srgbClr val="002060"/>
                </a:solidFill>
              </a:rPr>
              <a:t>                             }</a:t>
            </a:r>
          </a:p>
          <a:p>
            <a:r>
              <a:rPr lang="en-US" sz="1600" dirty="0">
                <a:solidFill>
                  <a:srgbClr val="002060"/>
                </a:solidFill>
              </a:rPr>
              <a:t>print( </a:t>
            </a:r>
            <a:r>
              <a:rPr lang="en-US" sz="1600" dirty="0">
                <a:solidFill>
                  <a:srgbClr val="0070C0"/>
                </a:solidFill>
              </a:rPr>
              <a:t>carDictionary</a:t>
            </a:r>
            <a:r>
              <a:rPr lang="en-US" sz="1600" dirty="0">
                <a:solidFill>
                  <a:srgbClr val="002060"/>
                </a:solidFill>
              </a:rPr>
              <a:t> )</a:t>
            </a:r>
          </a:p>
        </p:txBody>
      </p:sp>
      <p:sp>
        <p:nvSpPr>
          <p:cNvPr id="6" name="Rounded Rectangle 5"/>
          <p:cNvSpPr/>
          <p:nvPr/>
        </p:nvSpPr>
        <p:spPr>
          <a:xfrm>
            <a:off x="627081" y="3732856"/>
            <a:ext cx="1936057" cy="340519"/>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400" dirty="0">
                <a:solidFill>
                  <a:srgbClr val="000000"/>
                </a:solidFill>
                <a:latin typeface="Verdana" panose="020B0604030504040204" pitchFamily="34" charset="0"/>
              </a:rPr>
              <a:t>Dictionary Methods</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3821613066"/>
              </p:ext>
            </p:extLst>
          </p:nvPr>
        </p:nvGraphicFramePr>
        <p:xfrm>
          <a:off x="2985797" y="3346677"/>
          <a:ext cx="7959011" cy="3238500"/>
        </p:xfrm>
        <a:graphic>
          <a:graphicData uri="http://schemas.openxmlformats.org/drawingml/2006/table">
            <a:tbl>
              <a:tblPr>
                <a:tableStyleId>{5C22544A-7EE6-4342-B048-85BDC9FD1C3A}</a:tableStyleId>
              </a:tblPr>
              <a:tblGrid>
                <a:gridCol w="1029070">
                  <a:extLst>
                    <a:ext uri="{9D8B030D-6E8A-4147-A177-3AD203B41FA5}">
                      <a16:colId xmlns:a16="http://schemas.microsoft.com/office/drawing/2014/main" val="4181825066"/>
                    </a:ext>
                  </a:extLst>
                </a:gridCol>
                <a:gridCol w="6929941">
                  <a:extLst>
                    <a:ext uri="{9D8B030D-6E8A-4147-A177-3AD203B41FA5}">
                      <a16:colId xmlns:a16="http://schemas.microsoft.com/office/drawing/2014/main" val="1369778670"/>
                    </a:ext>
                  </a:extLst>
                </a:gridCol>
              </a:tblGrid>
              <a:tr h="190500">
                <a:tc>
                  <a:txBody>
                    <a:bodyPr/>
                    <a:lstStyle/>
                    <a:p>
                      <a:pPr algn="ctr" fontAlgn="t"/>
                      <a:r>
                        <a:rPr lang="en-US" sz="1200" b="1" u="none" strike="noStrike" dirty="0">
                          <a:effectLst/>
                        </a:rPr>
                        <a:t>Method</a:t>
                      </a:r>
                      <a:endParaRPr lang="en-US" sz="1200" b="1" i="0" u="none" strike="noStrike" dirty="0">
                        <a:solidFill>
                          <a:srgbClr val="000000"/>
                        </a:solidFill>
                        <a:effectLst/>
                        <a:latin typeface="Verdana" panose="020B060403050404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t"/>
                      <a:r>
                        <a:rPr lang="en-US" sz="1200" b="1" u="none" strike="noStrike" dirty="0">
                          <a:effectLst/>
                        </a:rPr>
                        <a:t>Description</a:t>
                      </a:r>
                      <a:endParaRPr lang="en-US" sz="1200" b="1"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711019918"/>
                  </a:ext>
                </a:extLst>
              </a:tr>
              <a:tr h="190500">
                <a:tc>
                  <a:txBody>
                    <a:bodyPr/>
                    <a:lstStyle/>
                    <a:p>
                      <a:pPr algn="ctr" fontAlgn="t"/>
                      <a:r>
                        <a:rPr lang="en-US" sz="1200" b="0" i="0" u="none" strike="noStrike" dirty="0">
                          <a:solidFill>
                            <a:schemeClr val="dk1"/>
                          </a:solidFill>
                          <a:effectLst/>
                          <a:latin typeface="+mn-lt"/>
                        </a:rPr>
                        <a:t>clear()</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dirty="0">
                          <a:effectLst/>
                        </a:rPr>
                        <a:t>Removes all the elements from the dictionary</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2053458"/>
                  </a:ext>
                </a:extLst>
              </a:tr>
              <a:tr h="190500">
                <a:tc>
                  <a:txBody>
                    <a:bodyPr/>
                    <a:lstStyle/>
                    <a:p>
                      <a:pPr algn="ctr" fontAlgn="t"/>
                      <a:r>
                        <a:rPr lang="en-US" sz="1200" b="0" i="0" u="none" strike="noStrike" dirty="0">
                          <a:solidFill>
                            <a:schemeClr val="dk1"/>
                          </a:solidFill>
                          <a:effectLst/>
                          <a:latin typeface="+mn-lt"/>
                        </a:rPr>
                        <a:t>copy()</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Returns a copy of the dictionary</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222660256"/>
                  </a:ext>
                </a:extLst>
              </a:tr>
              <a:tr h="190500">
                <a:tc>
                  <a:txBody>
                    <a:bodyPr/>
                    <a:lstStyle/>
                    <a:p>
                      <a:pPr algn="ctr" fontAlgn="t"/>
                      <a:r>
                        <a:rPr lang="en-US" sz="1200" u="none" strike="noStrike" dirty="0" err="1">
                          <a:effectLst/>
                        </a:rPr>
                        <a:t>fromkeys</a:t>
                      </a:r>
                      <a:r>
                        <a:rPr lang="en-US" sz="1200" u="none" strike="noStrike" dirty="0">
                          <a:effectLst/>
                        </a:rPr>
                        <a:t>()</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dirty="0">
                          <a:effectLst/>
                        </a:rPr>
                        <a:t>Returns a dictionary with the specified keys and values</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6239865"/>
                  </a:ext>
                </a:extLst>
              </a:tr>
              <a:tr h="190500">
                <a:tc>
                  <a:txBody>
                    <a:bodyPr/>
                    <a:lstStyle/>
                    <a:p>
                      <a:pPr algn="ctr" fontAlgn="t"/>
                      <a:r>
                        <a:rPr lang="en-US" sz="1200" u="none" strike="noStrike" dirty="0">
                          <a:effectLst/>
                        </a:rPr>
                        <a:t>get()</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Returns the value of the specified key</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843277819"/>
                  </a:ext>
                </a:extLst>
              </a:tr>
              <a:tr h="190500">
                <a:tc>
                  <a:txBody>
                    <a:bodyPr/>
                    <a:lstStyle/>
                    <a:p>
                      <a:pPr algn="ctr" fontAlgn="t"/>
                      <a:r>
                        <a:rPr lang="en-US" sz="1200" u="none" strike="noStrike" dirty="0">
                          <a:effectLst/>
                        </a:rPr>
                        <a:t>items()</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Returns a list containing the a tuple for each key value pair</a:t>
                      </a:r>
                      <a:endParaRPr lang="en-US" sz="1200" b="0" i="0" u="none" strike="noStrike">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3212324"/>
                  </a:ext>
                </a:extLst>
              </a:tr>
              <a:tr h="190500">
                <a:tc>
                  <a:txBody>
                    <a:bodyPr/>
                    <a:lstStyle/>
                    <a:p>
                      <a:pPr algn="ctr" fontAlgn="t"/>
                      <a:r>
                        <a:rPr lang="en-US" sz="1200" u="none" strike="noStrike" dirty="0">
                          <a:effectLst/>
                        </a:rPr>
                        <a:t>keys()</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Returns a list containing the dictionary's keys</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751419709"/>
                  </a:ext>
                </a:extLst>
              </a:tr>
              <a:tr h="190500">
                <a:tc>
                  <a:txBody>
                    <a:bodyPr/>
                    <a:lstStyle/>
                    <a:p>
                      <a:pPr algn="ctr" fontAlgn="t"/>
                      <a:r>
                        <a:rPr lang="en-US" sz="1200" u="none" strike="noStrike" dirty="0">
                          <a:effectLst/>
                        </a:rPr>
                        <a:t>pop()</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Removes the element with the specified key</a:t>
                      </a:r>
                      <a:endParaRPr lang="en-US" sz="1200" b="0" i="0" u="none" strike="noStrike">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7184668"/>
                  </a:ext>
                </a:extLst>
              </a:tr>
              <a:tr h="190500">
                <a:tc>
                  <a:txBody>
                    <a:bodyPr/>
                    <a:lstStyle/>
                    <a:p>
                      <a:pPr algn="ctr" fontAlgn="t"/>
                      <a:r>
                        <a:rPr lang="en-US" sz="1200" u="none" strike="noStrike" dirty="0" err="1">
                          <a:effectLst/>
                        </a:rPr>
                        <a:t>popitem</a:t>
                      </a:r>
                      <a:r>
                        <a:rPr lang="en-US" sz="1200" u="none" strike="noStrike" dirty="0">
                          <a:effectLst/>
                        </a:rPr>
                        <a:t>()</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Removes the last inserted key-value pair</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832900259"/>
                  </a:ext>
                </a:extLst>
              </a:tr>
              <a:tr h="190500">
                <a:tc>
                  <a:txBody>
                    <a:bodyPr/>
                    <a:lstStyle/>
                    <a:p>
                      <a:pPr algn="ctr" fontAlgn="t"/>
                      <a:r>
                        <a:rPr lang="en-US" sz="1200" u="none" strike="noStrike" dirty="0">
                          <a:effectLst/>
                        </a:rPr>
                        <a:t>update()</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sz="1200" u="none" strike="noStrike">
                          <a:effectLst/>
                        </a:rPr>
                        <a:t>Updates the dictionary with the specified key-value pairs</a:t>
                      </a:r>
                      <a:endParaRPr lang="en-US" sz="1200" b="0" i="0" u="none" strike="noStrike">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3202777"/>
                  </a:ext>
                </a:extLst>
              </a:tr>
              <a:tr h="190500">
                <a:tc>
                  <a:txBody>
                    <a:bodyPr/>
                    <a:lstStyle/>
                    <a:p>
                      <a:pPr algn="ctr" fontAlgn="t"/>
                      <a:r>
                        <a:rPr lang="en-US" sz="1200" u="none" strike="noStrike" dirty="0">
                          <a:effectLst/>
                        </a:rPr>
                        <a:t>values()</a:t>
                      </a:r>
                      <a:endParaRPr lang="en-US" sz="1200" b="0" i="0" u="none" strike="noStrike" dirty="0">
                        <a:solidFill>
                          <a:srgbClr val="0563C1"/>
                        </a:solidFill>
                        <a:effectLst/>
                        <a:latin typeface="Calibri" panose="020F050202020403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200" u="none" strike="noStrike" dirty="0">
                          <a:effectLst/>
                        </a:rPr>
                        <a:t>Returns a list of all the values in the dictionary</a:t>
                      </a:r>
                      <a:endParaRPr lang="en-US" sz="1200" b="0" i="0" u="none" strike="noStrike" dirty="0">
                        <a:solidFill>
                          <a:srgbClr val="000000"/>
                        </a:solidFill>
                        <a:effectLst/>
                        <a:latin typeface="Verdana" panose="020B0604030504040204" pitchFamily="34" charset="0"/>
                      </a:endParaRPr>
                    </a:p>
                  </a:txBody>
                  <a:tcPr marL="7620" marR="76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12794511"/>
                  </a:ext>
                </a:extLst>
              </a:tr>
            </a:tbl>
          </a:graphicData>
        </a:graphic>
      </p:graphicFrame>
      <p:sp>
        <p:nvSpPr>
          <p:cNvPr id="8" name="Rounded Rectangle 7"/>
          <p:cNvSpPr/>
          <p:nvPr/>
        </p:nvSpPr>
        <p:spPr bwMode="auto">
          <a:xfrm>
            <a:off x="482931" y="5064160"/>
            <a:ext cx="1595534" cy="1017037"/>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Quick Hands-on</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a:latin typeface="Arial" charset="0"/>
              <a:ea typeface="MS PGothic"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MS PGothic" pitchFamily="34" charset="-128"/>
            </a:endParaRPr>
          </a:p>
        </p:txBody>
      </p:sp>
      <p:pic>
        <p:nvPicPr>
          <p:cNvPr id="9" name="Picture 8"/>
          <p:cNvPicPr>
            <a:picLocks noChangeAspect="1"/>
          </p:cNvPicPr>
          <p:nvPr/>
        </p:nvPicPr>
        <p:blipFill>
          <a:blip r:embed="rId3"/>
          <a:stretch>
            <a:fillRect/>
          </a:stretch>
        </p:blipFill>
        <p:spPr>
          <a:xfrm>
            <a:off x="737092" y="5389078"/>
            <a:ext cx="1126768" cy="639971"/>
          </a:xfrm>
          <a:prstGeom prst="rect">
            <a:avLst/>
          </a:prstGeom>
        </p:spPr>
      </p:pic>
      <p:sp>
        <p:nvSpPr>
          <p:cNvPr id="11" name="TextBox 10"/>
          <p:cNvSpPr txBox="1"/>
          <p:nvPr/>
        </p:nvSpPr>
        <p:spPr>
          <a:xfrm>
            <a:off x="643813" y="6223518"/>
            <a:ext cx="1914307" cy="276999"/>
          </a:xfrm>
          <a:prstGeom prst="rect">
            <a:avLst/>
          </a:prstGeom>
          <a:noFill/>
        </p:spPr>
        <p:txBody>
          <a:bodyPr wrap="none" rtlCol="0">
            <a:spAutoFit/>
          </a:bodyPr>
          <a:lstStyle/>
          <a:p>
            <a:r>
              <a:rPr lang="en-US" sz="1200" i="1" dirty="0"/>
              <a:t>ExerciseDictionary_07.py</a:t>
            </a:r>
          </a:p>
        </p:txBody>
      </p:sp>
      <p:sp>
        <p:nvSpPr>
          <p:cNvPr id="12" name="Sun 11">
            <a:extLst>
              <a:ext uri="{FF2B5EF4-FFF2-40B4-BE49-F238E27FC236}">
                <a16:creationId xmlns:a16="http://schemas.microsoft.com/office/drawing/2014/main" id="{E8C0D20F-8CAC-43CB-BEA9-0FA0CE737392}"/>
              </a:ext>
            </a:extLst>
          </p:cNvPr>
          <p:cNvSpPr/>
          <p:nvPr/>
        </p:nvSpPr>
        <p:spPr bwMode="auto">
          <a:xfrm>
            <a:off x="10904538" y="1274537"/>
            <a:ext cx="836863" cy="672125"/>
          </a:xfrm>
          <a:prstGeom prst="su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41094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76" y="2122787"/>
            <a:ext cx="12679884" cy="1938992"/>
          </a:xfrm>
          <a:prstGeom prst="rect">
            <a:avLst/>
          </a:prstGeom>
          <a:noFill/>
        </p:spPr>
        <p:txBody>
          <a:bodyPr wrap="square" rtlCol="0" anchor="ctr">
            <a:spAutoFit/>
          </a:bodyPr>
          <a:lstStyle/>
          <a:p>
            <a:pPr algn="ctr"/>
            <a:r>
              <a:rPr lang="en-US" sz="6000" b="1" dirty="0">
                <a:solidFill>
                  <a:schemeClr val="accent6">
                    <a:lumMod val="75000"/>
                  </a:schemeClr>
                </a:solidFill>
              </a:rPr>
              <a:t>Python - Conditional Statements &amp; </a:t>
            </a:r>
            <a:r>
              <a:rPr lang="en-US" sz="6000" b="1" dirty="0" err="1">
                <a:solidFill>
                  <a:schemeClr val="accent6">
                    <a:lumMod val="75000"/>
                  </a:schemeClr>
                </a:solidFill>
              </a:rPr>
              <a:t>Loopings</a:t>
            </a:r>
            <a:endParaRPr lang="en-US" sz="6000" b="1" dirty="0">
              <a:solidFill>
                <a:schemeClr val="accent6">
                  <a:lumMod val="75000"/>
                </a:schemeClr>
              </a:solidFill>
            </a:endParaRPr>
          </a:p>
        </p:txBody>
      </p:sp>
    </p:spTree>
    <p:extLst>
      <p:ext uri="{BB962C8B-B14F-4D97-AF65-F5344CB8AC3E}">
        <p14:creationId xmlns:p14="http://schemas.microsoft.com/office/powerpoint/2010/main" val="2802275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96237" y="102842"/>
            <a:ext cx="5615641" cy="461665"/>
          </a:xfrm>
          <a:prstGeom prst="rect">
            <a:avLst/>
          </a:prstGeom>
          <a:noFill/>
        </p:spPr>
        <p:txBody>
          <a:bodyPr wrap="none" rtlCol="0" anchor="ctr">
            <a:spAutoFit/>
          </a:bodyPr>
          <a:lstStyle/>
          <a:p>
            <a:pPr algn="ctr"/>
            <a:r>
              <a:rPr lang="en-US" sz="2400" b="1" dirty="0">
                <a:solidFill>
                  <a:schemeClr val="accent6">
                    <a:lumMod val="75000"/>
                  </a:schemeClr>
                </a:solidFill>
              </a:rPr>
              <a:t>Conditional Statements : If , Else, </a:t>
            </a:r>
            <a:r>
              <a:rPr lang="en-US" sz="2400" b="1" dirty="0" err="1">
                <a:solidFill>
                  <a:schemeClr val="accent6">
                    <a:lumMod val="75000"/>
                  </a:schemeClr>
                </a:solidFill>
              </a:rPr>
              <a:t>Elif</a:t>
            </a:r>
            <a:endParaRPr lang="en-US" sz="2400" b="1"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537591" y="847915"/>
            <a:ext cx="5886450" cy="2181225"/>
          </a:xfrm>
          <a:prstGeom prst="rect">
            <a:avLst/>
          </a:prstGeom>
        </p:spPr>
      </p:pic>
      <p:sp>
        <p:nvSpPr>
          <p:cNvPr id="3" name="TextBox 2"/>
          <p:cNvSpPr txBox="1"/>
          <p:nvPr/>
        </p:nvSpPr>
        <p:spPr>
          <a:xfrm>
            <a:off x="6181344" y="1673352"/>
            <a:ext cx="4151376" cy="2308324"/>
          </a:xfrm>
          <a:prstGeom prst="rect">
            <a:avLst/>
          </a:prstGeom>
          <a:noFill/>
        </p:spPr>
        <p:txBody>
          <a:bodyPr wrap="square" rtlCol="0">
            <a:spAutoFit/>
          </a:bodyPr>
          <a:lstStyle/>
          <a:p>
            <a:r>
              <a:rPr lang="en-US" dirty="0"/>
              <a:t>a = 200</a:t>
            </a:r>
            <a:br>
              <a:rPr lang="en-US" dirty="0"/>
            </a:br>
            <a:r>
              <a:rPr lang="en-US" dirty="0"/>
              <a:t>b = 33</a:t>
            </a:r>
            <a:br>
              <a:rPr lang="en-US" dirty="0"/>
            </a:br>
            <a:r>
              <a:rPr lang="en-US" dirty="0">
                <a:solidFill>
                  <a:srgbClr val="0070C0"/>
                </a:solidFill>
              </a:rPr>
              <a:t>if</a:t>
            </a:r>
            <a:r>
              <a:rPr lang="en-US" dirty="0"/>
              <a:t> b &gt; a:</a:t>
            </a:r>
            <a:br>
              <a:rPr lang="en-US" dirty="0"/>
            </a:br>
            <a:r>
              <a:rPr lang="en-US" dirty="0"/>
              <a:t>  </a:t>
            </a:r>
            <a:r>
              <a:rPr lang="en-US" dirty="0">
                <a:solidFill>
                  <a:srgbClr val="0070C0"/>
                </a:solidFill>
              </a:rPr>
              <a:t>print</a:t>
            </a:r>
            <a:r>
              <a:rPr lang="en-US" dirty="0"/>
              <a:t>("b is greater than a")</a:t>
            </a:r>
            <a:br>
              <a:rPr lang="en-US" dirty="0"/>
            </a:br>
            <a:r>
              <a:rPr lang="en-US" dirty="0" err="1">
                <a:solidFill>
                  <a:srgbClr val="0070C0"/>
                </a:solidFill>
              </a:rPr>
              <a:t>elif</a:t>
            </a:r>
            <a:r>
              <a:rPr lang="en-US" dirty="0"/>
              <a:t> a == b:</a:t>
            </a:r>
            <a:br>
              <a:rPr lang="en-US" dirty="0"/>
            </a:br>
            <a:r>
              <a:rPr lang="en-US" dirty="0"/>
              <a:t>  </a:t>
            </a:r>
            <a:r>
              <a:rPr lang="en-US" dirty="0">
                <a:solidFill>
                  <a:srgbClr val="0070C0"/>
                </a:solidFill>
              </a:rPr>
              <a:t>print</a:t>
            </a:r>
            <a:r>
              <a:rPr lang="en-US" dirty="0"/>
              <a:t>("a and b are equal")</a:t>
            </a:r>
            <a:br>
              <a:rPr lang="en-US" dirty="0"/>
            </a:br>
            <a:r>
              <a:rPr lang="en-US" dirty="0">
                <a:solidFill>
                  <a:srgbClr val="0070C0"/>
                </a:solidFill>
              </a:rPr>
              <a:t>else</a:t>
            </a:r>
            <a:r>
              <a:rPr lang="en-US" dirty="0"/>
              <a:t>:</a:t>
            </a:r>
            <a:br>
              <a:rPr lang="en-US" dirty="0"/>
            </a:br>
            <a:r>
              <a:rPr lang="en-US" dirty="0"/>
              <a:t>  </a:t>
            </a:r>
            <a:r>
              <a:rPr lang="en-US" dirty="0">
                <a:solidFill>
                  <a:srgbClr val="0070C0"/>
                </a:solidFill>
              </a:rPr>
              <a:t>print</a:t>
            </a:r>
            <a:r>
              <a:rPr lang="en-US" dirty="0"/>
              <a:t>("a is greater than b")</a:t>
            </a:r>
          </a:p>
        </p:txBody>
      </p:sp>
      <p:sp>
        <p:nvSpPr>
          <p:cNvPr id="4" name="TextBox 3"/>
          <p:cNvSpPr txBox="1"/>
          <p:nvPr/>
        </p:nvSpPr>
        <p:spPr>
          <a:xfrm>
            <a:off x="5431537" y="1289305"/>
            <a:ext cx="1280159"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 01</a:t>
            </a:r>
          </a:p>
        </p:txBody>
      </p:sp>
      <p:sp>
        <p:nvSpPr>
          <p:cNvPr id="7" name="TextBox 6"/>
          <p:cNvSpPr txBox="1"/>
          <p:nvPr/>
        </p:nvSpPr>
        <p:spPr>
          <a:xfrm>
            <a:off x="399289" y="4623817"/>
            <a:ext cx="1280159"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 02</a:t>
            </a:r>
          </a:p>
        </p:txBody>
      </p:sp>
      <p:sp>
        <p:nvSpPr>
          <p:cNvPr id="5" name="TextBox 4"/>
          <p:cNvSpPr txBox="1"/>
          <p:nvPr/>
        </p:nvSpPr>
        <p:spPr>
          <a:xfrm>
            <a:off x="393192" y="5202936"/>
            <a:ext cx="9908675" cy="1200329"/>
          </a:xfrm>
          <a:prstGeom prst="rect">
            <a:avLst/>
          </a:prstGeom>
          <a:noFill/>
        </p:spPr>
        <p:txBody>
          <a:bodyPr wrap="none" rtlCol="0">
            <a:spAutoFit/>
          </a:bodyPr>
          <a:lstStyle/>
          <a:p>
            <a:r>
              <a:rPr lang="en-US" dirty="0"/>
              <a:t>a = 430</a:t>
            </a:r>
          </a:p>
          <a:p>
            <a:r>
              <a:rPr lang="en-US" dirty="0"/>
              <a:t>b = 330</a:t>
            </a:r>
          </a:p>
          <a:p>
            <a:endParaRPr lang="en-US" dirty="0"/>
          </a:p>
          <a:p>
            <a:r>
              <a:rPr lang="en-US" dirty="0">
                <a:solidFill>
                  <a:srgbClr val="0070C0"/>
                </a:solidFill>
              </a:rPr>
              <a:t>print</a:t>
            </a:r>
            <a:r>
              <a:rPr lang="en-US" dirty="0"/>
              <a:t>("A is Greater than B ") </a:t>
            </a:r>
            <a:r>
              <a:rPr lang="en-US" dirty="0">
                <a:solidFill>
                  <a:srgbClr val="0070C0"/>
                </a:solidFill>
              </a:rPr>
              <a:t>if</a:t>
            </a:r>
            <a:r>
              <a:rPr lang="en-US" dirty="0"/>
              <a:t> a &gt; b </a:t>
            </a:r>
            <a:r>
              <a:rPr lang="en-US" dirty="0">
                <a:solidFill>
                  <a:srgbClr val="0070C0"/>
                </a:solidFill>
              </a:rPr>
              <a:t>else</a:t>
            </a:r>
            <a:r>
              <a:rPr lang="en-US" dirty="0"/>
              <a:t> </a:t>
            </a:r>
            <a:r>
              <a:rPr lang="en-US" dirty="0">
                <a:solidFill>
                  <a:srgbClr val="0070C0"/>
                </a:solidFill>
              </a:rPr>
              <a:t>print</a:t>
            </a:r>
            <a:r>
              <a:rPr lang="en-US" dirty="0"/>
              <a:t>(" a = b ") </a:t>
            </a:r>
            <a:r>
              <a:rPr lang="en-US" dirty="0">
                <a:solidFill>
                  <a:srgbClr val="0070C0"/>
                </a:solidFill>
              </a:rPr>
              <a:t>if</a:t>
            </a:r>
            <a:r>
              <a:rPr lang="en-US" dirty="0"/>
              <a:t> a == b </a:t>
            </a:r>
            <a:r>
              <a:rPr lang="en-US" dirty="0">
                <a:solidFill>
                  <a:srgbClr val="0070C0"/>
                </a:solidFill>
              </a:rPr>
              <a:t>else</a:t>
            </a:r>
            <a:r>
              <a:rPr lang="en-US" dirty="0"/>
              <a:t> </a:t>
            </a:r>
            <a:r>
              <a:rPr lang="en-US" dirty="0">
                <a:solidFill>
                  <a:srgbClr val="0070C0"/>
                </a:solidFill>
              </a:rPr>
              <a:t>print</a:t>
            </a:r>
            <a:r>
              <a:rPr lang="en-US" dirty="0"/>
              <a:t>("B is Greater than A ")</a:t>
            </a:r>
          </a:p>
        </p:txBody>
      </p:sp>
      <p:sp>
        <p:nvSpPr>
          <p:cNvPr id="9" name="TextBox 8"/>
          <p:cNvSpPr txBox="1"/>
          <p:nvPr/>
        </p:nvSpPr>
        <p:spPr>
          <a:xfrm>
            <a:off x="3121153" y="4053841"/>
            <a:ext cx="1280159"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 03</a:t>
            </a:r>
          </a:p>
        </p:txBody>
      </p:sp>
      <p:sp>
        <p:nvSpPr>
          <p:cNvPr id="6" name="TextBox 5"/>
          <p:cNvSpPr txBox="1"/>
          <p:nvPr/>
        </p:nvSpPr>
        <p:spPr>
          <a:xfrm>
            <a:off x="4599432" y="4343400"/>
            <a:ext cx="3579891" cy="1477328"/>
          </a:xfrm>
          <a:prstGeom prst="rect">
            <a:avLst/>
          </a:prstGeom>
          <a:noFill/>
        </p:spPr>
        <p:txBody>
          <a:bodyPr wrap="none" rtlCol="0">
            <a:spAutoFit/>
          </a:bodyPr>
          <a:lstStyle/>
          <a:p>
            <a:r>
              <a:rPr lang="en-US" dirty="0"/>
              <a:t>a = 200</a:t>
            </a:r>
          </a:p>
          <a:p>
            <a:r>
              <a:rPr lang="en-US" dirty="0"/>
              <a:t>b = 33</a:t>
            </a:r>
          </a:p>
          <a:p>
            <a:r>
              <a:rPr lang="en-US" dirty="0"/>
              <a:t>c = 500</a:t>
            </a:r>
          </a:p>
          <a:p>
            <a:r>
              <a:rPr lang="en-US" dirty="0">
                <a:solidFill>
                  <a:srgbClr val="0070C0"/>
                </a:solidFill>
              </a:rPr>
              <a:t>if</a:t>
            </a:r>
            <a:r>
              <a:rPr lang="en-US" dirty="0"/>
              <a:t> a &gt; b </a:t>
            </a:r>
            <a:r>
              <a:rPr lang="en-US" dirty="0">
                <a:solidFill>
                  <a:srgbClr val="0070C0"/>
                </a:solidFill>
              </a:rPr>
              <a:t>and</a:t>
            </a:r>
            <a:r>
              <a:rPr lang="en-US" dirty="0"/>
              <a:t> c &gt; a:</a:t>
            </a:r>
          </a:p>
          <a:p>
            <a:r>
              <a:rPr lang="en-US" dirty="0"/>
              <a:t>  </a:t>
            </a:r>
            <a:r>
              <a:rPr lang="en-US" dirty="0">
                <a:solidFill>
                  <a:srgbClr val="0070C0"/>
                </a:solidFill>
              </a:rPr>
              <a:t>print</a:t>
            </a:r>
            <a:r>
              <a:rPr lang="en-US" dirty="0"/>
              <a:t>("Both conditions are True")</a:t>
            </a:r>
          </a:p>
        </p:txBody>
      </p:sp>
      <p:sp>
        <p:nvSpPr>
          <p:cNvPr id="10" name="Sun 9">
            <a:extLst>
              <a:ext uri="{FF2B5EF4-FFF2-40B4-BE49-F238E27FC236}">
                <a16:creationId xmlns:a16="http://schemas.microsoft.com/office/drawing/2014/main" id="{8ABD4D0F-60BA-4F02-9F5D-1A13AEC22220}"/>
              </a:ext>
            </a:extLst>
          </p:cNvPr>
          <p:cNvSpPr/>
          <p:nvPr/>
        </p:nvSpPr>
        <p:spPr bwMode="auto">
          <a:xfrm>
            <a:off x="10918371" y="537075"/>
            <a:ext cx="836863" cy="672125"/>
          </a:xfrm>
          <a:prstGeom prst="su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303870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animBg="1"/>
      <p:bldP spid="5" grpId="0"/>
      <p:bldP spid="9"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44406" y="75410"/>
            <a:ext cx="5495415" cy="461665"/>
          </a:xfrm>
          <a:prstGeom prst="rect">
            <a:avLst/>
          </a:prstGeom>
          <a:noFill/>
        </p:spPr>
        <p:txBody>
          <a:bodyPr wrap="none" rtlCol="0" anchor="ctr">
            <a:spAutoFit/>
          </a:bodyPr>
          <a:lstStyle/>
          <a:p>
            <a:pPr algn="ctr"/>
            <a:r>
              <a:rPr lang="en-US" sz="2400" b="1" dirty="0">
                <a:solidFill>
                  <a:schemeClr val="accent6">
                    <a:lumMod val="75000"/>
                  </a:schemeClr>
                </a:solidFill>
              </a:rPr>
              <a:t>Python : Loops – while, for &amp; nested</a:t>
            </a:r>
          </a:p>
        </p:txBody>
      </p:sp>
      <p:sp>
        <p:nvSpPr>
          <p:cNvPr id="10" name="TextBox 9"/>
          <p:cNvSpPr txBox="1"/>
          <p:nvPr/>
        </p:nvSpPr>
        <p:spPr>
          <a:xfrm>
            <a:off x="228223" y="626129"/>
            <a:ext cx="4471793" cy="1477328"/>
          </a:xfrm>
          <a:prstGeom prst="rect">
            <a:avLst/>
          </a:prstGeom>
          <a:noFill/>
        </p:spPr>
        <p:txBody>
          <a:bodyPr wrap="square" rtlCol="0">
            <a:spAutoFit/>
          </a:bodyPr>
          <a:lstStyle/>
          <a:p>
            <a:r>
              <a:rPr lang="en-US" dirty="0"/>
              <a:t>Python has two primitive loop commands</a:t>
            </a:r>
          </a:p>
          <a:p>
            <a:endParaRPr lang="en-US" dirty="0"/>
          </a:p>
          <a:p>
            <a:pPr marL="742950" lvl="1" indent="-285750">
              <a:buFont typeface="Arial" panose="020B0604020202020204" pitchFamily="34" charset="0"/>
              <a:buChar char="•"/>
            </a:pPr>
            <a:r>
              <a:rPr lang="en-US" b="1" dirty="0"/>
              <a:t>for</a:t>
            </a:r>
            <a:r>
              <a:rPr lang="en-US" dirty="0"/>
              <a:t> loops</a:t>
            </a:r>
          </a:p>
          <a:p>
            <a:pPr marL="742950" lvl="1" indent="-285750">
              <a:buFont typeface="Arial" panose="020B0604020202020204" pitchFamily="34" charset="0"/>
              <a:buChar char="•"/>
            </a:pPr>
            <a:r>
              <a:rPr lang="en-US" b="1" dirty="0"/>
              <a:t>while</a:t>
            </a:r>
            <a:r>
              <a:rPr lang="en-US" dirty="0"/>
              <a:t> loops</a:t>
            </a: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70393569"/>
              </p:ext>
            </p:extLst>
          </p:nvPr>
        </p:nvGraphicFramePr>
        <p:xfrm>
          <a:off x="339090" y="4288282"/>
          <a:ext cx="6217158" cy="2186940"/>
        </p:xfrm>
        <a:graphic>
          <a:graphicData uri="http://schemas.openxmlformats.org/drawingml/2006/table">
            <a:tbl>
              <a:tblPr>
                <a:tableStyleId>{5C22544A-7EE6-4342-B048-85BDC9FD1C3A}</a:tableStyleId>
              </a:tblPr>
              <a:tblGrid>
                <a:gridCol w="566166">
                  <a:extLst>
                    <a:ext uri="{9D8B030D-6E8A-4147-A177-3AD203B41FA5}">
                      <a16:colId xmlns:a16="http://schemas.microsoft.com/office/drawing/2014/main" val="1520596794"/>
                    </a:ext>
                  </a:extLst>
                </a:gridCol>
                <a:gridCol w="5650992">
                  <a:extLst>
                    <a:ext uri="{9D8B030D-6E8A-4147-A177-3AD203B41FA5}">
                      <a16:colId xmlns:a16="http://schemas.microsoft.com/office/drawing/2014/main" val="2059494590"/>
                    </a:ext>
                  </a:extLst>
                </a:gridCol>
              </a:tblGrid>
              <a:tr h="190500">
                <a:tc>
                  <a:txBody>
                    <a:bodyPr/>
                    <a:lstStyle/>
                    <a:p>
                      <a:pPr algn="ctr" fontAlgn="ctr"/>
                      <a:r>
                        <a:rPr lang="en-US" sz="1400" u="none" strike="noStrike" dirty="0" err="1">
                          <a:effectLst/>
                        </a:rPr>
                        <a:t>Sr.No</a:t>
                      </a:r>
                      <a:r>
                        <a:rPr lang="en-US" sz="1400" u="none" strike="noStrike" dirty="0">
                          <a:effectLst/>
                        </a:rPr>
                        <a:t>.</a:t>
                      </a:r>
                      <a:endParaRPr lang="en-US" sz="1400" b="1"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400" u="none" strike="noStrike" dirty="0">
                          <a:effectLst/>
                        </a:rPr>
                        <a:t>Control Statement &amp; Description</a:t>
                      </a:r>
                      <a:endParaRPr lang="en-US" sz="1400" b="1"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34479000"/>
                  </a:ext>
                </a:extLst>
              </a:tr>
              <a:tr h="182880">
                <a:tc rowSpan="2">
                  <a:txBody>
                    <a:bodyPr/>
                    <a:lstStyle/>
                    <a:p>
                      <a:pPr algn="ctr" fontAlgn="t"/>
                      <a:r>
                        <a:rPr lang="en-US" sz="1400" u="none" strike="noStrike" dirty="0">
                          <a:effectLst/>
                        </a:rPr>
                        <a:t>1</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400" u="sng" strike="noStrike">
                          <a:effectLst/>
                          <a:hlinkClick r:id="rId3" tooltip="break statement in Python"/>
                        </a:rPr>
                        <a:t>break statement</a:t>
                      </a:r>
                      <a:endParaRPr lang="en-US" sz="1400" b="0" i="0" u="sng" strike="noStrike">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624815276"/>
                  </a:ext>
                </a:extLst>
              </a:tr>
              <a:tr h="297180">
                <a:tc vMerge="1">
                  <a:txBody>
                    <a:bodyPr/>
                    <a:lstStyle/>
                    <a:p>
                      <a:endParaRPr lang="en-US"/>
                    </a:p>
                  </a:txBody>
                  <a:tcPr/>
                </a:tc>
                <a:tc>
                  <a:txBody>
                    <a:bodyPr/>
                    <a:lstStyle/>
                    <a:p>
                      <a:pPr algn="just" fontAlgn="ctr"/>
                      <a:r>
                        <a:rPr lang="en-US" sz="1400" u="none" strike="noStrike" dirty="0">
                          <a:effectLst/>
                        </a:rPr>
                        <a:t>Terminates the loop statement and transfers execution to the statement immediately following the loop.</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744414364"/>
                  </a:ext>
                </a:extLst>
              </a:tr>
              <a:tr h="182880">
                <a:tc rowSpan="2">
                  <a:txBody>
                    <a:bodyPr/>
                    <a:lstStyle/>
                    <a:p>
                      <a:pPr algn="ctr" fontAlgn="t"/>
                      <a:r>
                        <a:rPr lang="en-US" sz="1400" u="none" strike="noStrike" dirty="0">
                          <a:effectLst/>
                        </a:rPr>
                        <a:t>2</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400" u="sng" strike="noStrike">
                          <a:effectLst/>
                          <a:hlinkClick r:id="rId4" tooltip="continue statement in Python"/>
                        </a:rPr>
                        <a:t>continue statement</a:t>
                      </a:r>
                      <a:endParaRPr lang="en-US" sz="1400" b="0" i="0" u="sng" strike="noStrike">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3722430"/>
                  </a:ext>
                </a:extLst>
              </a:tr>
              <a:tr h="297180">
                <a:tc vMerge="1">
                  <a:txBody>
                    <a:bodyPr/>
                    <a:lstStyle/>
                    <a:p>
                      <a:endParaRPr lang="en-US"/>
                    </a:p>
                  </a:txBody>
                  <a:tcPr/>
                </a:tc>
                <a:tc>
                  <a:txBody>
                    <a:bodyPr/>
                    <a:lstStyle/>
                    <a:p>
                      <a:pPr algn="just" fontAlgn="ctr"/>
                      <a:r>
                        <a:rPr lang="en-US" sz="1400" u="none" strike="noStrike" dirty="0">
                          <a:effectLst/>
                        </a:rPr>
                        <a:t>Causes the loop to skip the remainder of its body and immediately retest its condition prior to reiterating.</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8871023"/>
                  </a:ext>
                </a:extLst>
              </a:tr>
              <a:tr h="182880">
                <a:tc rowSpan="2">
                  <a:txBody>
                    <a:bodyPr/>
                    <a:lstStyle/>
                    <a:p>
                      <a:pPr algn="ctr" fontAlgn="t"/>
                      <a:r>
                        <a:rPr lang="en-US" sz="1400" u="none" strike="noStrike" dirty="0">
                          <a:effectLst/>
                        </a:rPr>
                        <a:t>3</a:t>
                      </a:r>
                      <a:endParaRPr lang="en-US" sz="1400" b="0" i="0" u="none" strike="noStrike" dirty="0">
                        <a:solidFill>
                          <a:srgbClr val="313131"/>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t"/>
                      <a:r>
                        <a:rPr lang="en-US" sz="1400" u="sng" strike="noStrike">
                          <a:effectLst/>
                          <a:hlinkClick r:id="rId5" tooltip="pass statement in Python"/>
                        </a:rPr>
                        <a:t>pass statement</a:t>
                      </a:r>
                      <a:endParaRPr lang="en-US" sz="1400" b="0" i="0" u="sng" strike="noStrike">
                        <a:solidFill>
                          <a:srgbClr val="0563C1"/>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4075539266"/>
                  </a:ext>
                </a:extLst>
              </a:tr>
              <a:tr h="297180">
                <a:tc vMerge="1">
                  <a:txBody>
                    <a:bodyPr/>
                    <a:lstStyle/>
                    <a:p>
                      <a:endParaRPr lang="en-US"/>
                    </a:p>
                  </a:txBody>
                  <a:tcPr/>
                </a:tc>
                <a:tc>
                  <a:txBody>
                    <a:bodyPr/>
                    <a:lstStyle/>
                    <a:p>
                      <a:pPr algn="just" fontAlgn="ctr"/>
                      <a:r>
                        <a:rPr lang="en-US" sz="1400" u="none" strike="noStrike" dirty="0">
                          <a:effectLst/>
                        </a:rPr>
                        <a:t>The pass statement in Python is used when a statement is required syntactically but you do not want any command or code to execute.</a:t>
                      </a:r>
                      <a:endParaRPr lang="en-US" sz="1400" b="0" i="0" u="none" strike="noStrike" dirty="0">
                        <a:solidFill>
                          <a:srgbClr val="000000"/>
                        </a:solidFill>
                        <a:effectLst/>
                        <a:latin typeface="Verdana" panose="020B060403050404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787806054"/>
                  </a:ext>
                </a:extLst>
              </a:tr>
            </a:tbl>
          </a:graphicData>
        </a:graphic>
      </p:graphicFrame>
      <p:sp>
        <p:nvSpPr>
          <p:cNvPr id="4" name="TextBox 3"/>
          <p:cNvSpPr txBox="1"/>
          <p:nvPr/>
        </p:nvSpPr>
        <p:spPr>
          <a:xfrm>
            <a:off x="1840395" y="2637997"/>
            <a:ext cx="3938613" cy="1477328"/>
          </a:xfrm>
          <a:prstGeom prst="rect">
            <a:avLst/>
          </a:prstGeom>
          <a:solidFill>
            <a:srgbClr val="F5FFDD"/>
          </a:solidFill>
        </p:spPr>
        <p:txBody>
          <a:bodyPr wrap="square" rtlCol="0">
            <a:spAutoFit/>
          </a:bodyPr>
          <a:lstStyle/>
          <a:p>
            <a:r>
              <a:rPr lang="en-US" altLang="en-US" dirty="0">
                <a:solidFill>
                  <a:srgbClr val="313131"/>
                </a:solidFill>
                <a:latin typeface="Menlo"/>
              </a:rPr>
              <a:t>fruits = ['banana', 'apple',  'mango']</a:t>
            </a:r>
          </a:p>
          <a:p>
            <a:r>
              <a:rPr lang="en-US" altLang="en-US" dirty="0">
                <a:solidFill>
                  <a:srgbClr val="0070C0"/>
                </a:solidFill>
                <a:latin typeface="Menlo"/>
              </a:rPr>
              <a:t>for</a:t>
            </a:r>
            <a:r>
              <a:rPr lang="en-US" altLang="en-US" dirty="0">
                <a:solidFill>
                  <a:srgbClr val="313131"/>
                </a:solidFill>
                <a:latin typeface="Menlo"/>
              </a:rPr>
              <a:t> index </a:t>
            </a:r>
            <a:r>
              <a:rPr lang="en-US" altLang="en-US" dirty="0">
                <a:solidFill>
                  <a:srgbClr val="0070C0"/>
                </a:solidFill>
                <a:latin typeface="Menlo"/>
              </a:rPr>
              <a:t>in</a:t>
            </a:r>
            <a:r>
              <a:rPr lang="en-US" altLang="en-US" dirty="0">
                <a:solidFill>
                  <a:srgbClr val="313131"/>
                </a:solidFill>
                <a:latin typeface="Menlo"/>
              </a:rPr>
              <a:t> </a:t>
            </a:r>
            <a:r>
              <a:rPr lang="en-US" altLang="en-US" dirty="0">
                <a:solidFill>
                  <a:srgbClr val="0070C0"/>
                </a:solidFill>
                <a:latin typeface="Menlo"/>
              </a:rPr>
              <a:t>range </a:t>
            </a:r>
            <a:r>
              <a:rPr lang="en-US" altLang="en-US" dirty="0">
                <a:solidFill>
                  <a:srgbClr val="313131"/>
                </a:solidFill>
                <a:latin typeface="Menlo"/>
              </a:rPr>
              <a:t>(</a:t>
            </a:r>
            <a:r>
              <a:rPr lang="en-US" altLang="en-US" dirty="0" err="1">
                <a:solidFill>
                  <a:srgbClr val="0070C0"/>
                </a:solidFill>
                <a:latin typeface="Menlo"/>
              </a:rPr>
              <a:t>len</a:t>
            </a:r>
            <a:r>
              <a:rPr lang="en-US" altLang="en-US" dirty="0">
                <a:solidFill>
                  <a:srgbClr val="0070C0"/>
                </a:solidFill>
                <a:latin typeface="Menlo"/>
              </a:rPr>
              <a:t> </a:t>
            </a:r>
            <a:r>
              <a:rPr lang="en-US" altLang="en-US" dirty="0">
                <a:solidFill>
                  <a:srgbClr val="313131"/>
                </a:solidFill>
                <a:latin typeface="Menlo"/>
              </a:rPr>
              <a:t>( fruits ) ):</a:t>
            </a:r>
          </a:p>
          <a:p>
            <a:r>
              <a:rPr lang="en-US" altLang="en-US" dirty="0">
                <a:solidFill>
                  <a:srgbClr val="313131"/>
                </a:solidFill>
                <a:latin typeface="Menlo"/>
              </a:rPr>
              <a:t>   </a:t>
            </a:r>
            <a:r>
              <a:rPr lang="en-US" altLang="en-US" dirty="0">
                <a:solidFill>
                  <a:srgbClr val="0070C0"/>
                </a:solidFill>
                <a:latin typeface="Menlo"/>
              </a:rPr>
              <a:t>print</a:t>
            </a:r>
            <a:r>
              <a:rPr lang="en-US" altLang="en-US" dirty="0">
                <a:solidFill>
                  <a:srgbClr val="313131"/>
                </a:solidFill>
                <a:latin typeface="Menlo"/>
              </a:rPr>
              <a:t> ( 'Current fruit :', fruits[index] )</a:t>
            </a:r>
          </a:p>
          <a:p>
            <a:endParaRPr lang="en-US" altLang="en-US" dirty="0">
              <a:solidFill>
                <a:srgbClr val="313131"/>
              </a:solidFill>
              <a:latin typeface="Menlo"/>
            </a:endParaRPr>
          </a:p>
          <a:p>
            <a:r>
              <a:rPr lang="en-US" altLang="en-US" dirty="0">
                <a:solidFill>
                  <a:srgbClr val="0070C0"/>
                </a:solidFill>
                <a:latin typeface="Menlo"/>
              </a:rPr>
              <a:t>print</a:t>
            </a:r>
            <a:r>
              <a:rPr lang="en-US" altLang="en-US" dirty="0">
                <a:solidFill>
                  <a:srgbClr val="313131"/>
                </a:solidFill>
                <a:latin typeface="Menlo"/>
              </a:rPr>
              <a:t> “End-of-Program !"</a:t>
            </a:r>
            <a:r>
              <a:rPr lang="en-US" altLang="en-US" sz="1600" dirty="0"/>
              <a:t> </a:t>
            </a:r>
            <a:endParaRPr lang="en-US" dirty="0"/>
          </a:p>
        </p:txBody>
      </p:sp>
      <p:sp>
        <p:nvSpPr>
          <p:cNvPr id="7" name="TextBox 6"/>
          <p:cNvSpPr txBox="1"/>
          <p:nvPr/>
        </p:nvSpPr>
        <p:spPr>
          <a:xfrm>
            <a:off x="7040881" y="2770633"/>
            <a:ext cx="1929384"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 </a:t>
            </a:r>
            <a:r>
              <a:rPr lang="en-US" sz="1400" b="1" dirty="0"/>
              <a:t>While</a:t>
            </a:r>
            <a:r>
              <a:rPr lang="en-US" sz="1400" dirty="0"/>
              <a:t>-loop</a:t>
            </a:r>
          </a:p>
        </p:txBody>
      </p:sp>
      <p:sp>
        <p:nvSpPr>
          <p:cNvPr id="8" name="TextBox 7"/>
          <p:cNvSpPr txBox="1"/>
          <p:nvPr/>
        </p:nvSpPr>
        <p:spPr>
          <a:xfrm>
            <a:off x="518161" y="2173225"/>
            <a:ext cx="1929384"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 </a:t>
            </a:r>
            <a:r>
              <a:rPr lang="en-US" sz="1400" b="1" dirty="0"/>
              <a:t>for</a:t>
            </a:r>
            <a:r>
              <a:rPr lang="en-US" sz="1400" dirty="0"/>
              <a:t>-loop</a:t>
            </a:r>
          </a:p>
        </p:txBody>
      </p:sp>
      <p:sp>
        <p:nvSpPr>
          <p:cNvPr id="9" name="TextBox 8"/>
          <p:cNvSpPr txBox="1"/>
          <p:nvPr/>
        </p:nvSpPr>
        <p:spPr>
          <a:xfrm>
            <a:off x="7799235" y="3329893"/>
            <a:ext cx="3938613" cy="1754326"/>
          </a:xfrm>
          <a:prstGeom prst="rect">
            <a:avLst/>
          </a:prstGeom>
          <a:solidFill>
            <a:srgbClr val="F5FFDD"/>
          </a:solidFill>
        </p:spPr>
        <p:txBody>
          <a:bodyPr wrap="square" rtlCol="0">
            <a:spAutoFit/>
          </a:bodyPr>
          <a:lstStyle/>
          <a:p>
            <a:r>
              <a:rPr lang="en-US" altLang="en-US" dirty="0">
                <a:solidFill>
                  <a:srgbClr val="313131"/>
                </a:solidFill>
                <a:latin typeface="Menlo"/>
              </a:rPr>
              <a:t>count </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6666"/>
                </a:solidFill>
                <a:latin typeface="Menlo"/>
              </a:rPr>
              <a:t>0</a:t>
            </a:r>
            <a:r>
              <a:rPr lang="en-US" altLang="en-US" dirty="0">
                <a:solidFill>
                  <a:srgbClr val="313131"/>
                </a:solidFill>
                <a:latin typeface="Menlo"/>
              </a:rPr>
              <a:t> </a:t>
            </a:r>
          </a:p>
          <a:p>
            <a:r>
              <a:rPr lang="en-US" altLang="en-US" dirty="0">
                <a:solidFill>
                  <a:srgbClr val="000088"/>
                </a:solidFill>
                <a:latin typeface="Menlo"/>
              </a:rPr>
              <a:t>while</a:t>
            </a:r>
            <a:r>
              <a:rPr lang="en-US" altLang="en-US" dirty="0">
                <a:solidFill>
                  <a:srgbClr val="313131"/>
                </a:solidFill>
                <a:latin typeface="Menlo"/>
              </a:rPr>
              <a:t> count </a:t>
            </a:r>
            <a:r>
              <a:rPr lang="en-US" altLang="en-US" dirty="0">
                <a:solidFill>
                  <a:srgbClr val="666600"/>
                </a:solidFill>
                <a:latin typeface="Menlo"/>
              </a:rPr>
              <a:t>&lt;</a:t>
            </a:r>
            <a:r>
              <a:rPr lang="en-US" altLang="en-US" dirty="0">
                <a:solidFill>
                  <a:srgbClr val="313131"/>
                </a:solidFill>
                <a:latin typeface="Menlo"/>
              </a:rPr>
              <a:t> </a:t>
            </a:r>
            <a:r>
              <a:rPr lang="en-US" altLang="en-US" dirty="0">
                <a:solidFill>
                  <a:srgbClr val="006666"/>
                </a:solidFill>
                <a:latin typeface="Menlo"/>
              </a:rPr>
              <a:t>5</a:t>
            </a:r>
            <a:r>
              <a:rPr lang="en-US" altLang="en-US" dirty="0">
                <a:solidFill>
                  <a:srgbClr val="666600"/>
                </a:solidFill>
                <a:latin typeface="Menlo"/>
              </a:rPr>
              <a:t>:</a:t>
            </a:r>
            <a:r>
              <a:rPr lang="en-US" altLang="en-US" dirty="0">
                <a:solidFill>
                  <a:srgbClr val="313131"/>
                </a:solidFill>
                <a:latin typeface="Menlo"/>
              </a:rPr>
              <a:t> </a:t>
            </a:r>
          </a:p>
          <a:p>
            <a:r>
              <a:rPr lang="en-US" altLang="en-US" dirty="0">
                <a:solidFill>
                  <a:srgbClr val="313131"/>
                </a:solidFill>
                <a:latin typeface="Menlo"/>
              </a:rPr>
              <a:t>     </a:t>
            </a:r>
            <a:r>
              <a:rPr lang="en-US" altLang="en-US" dirty="0">
                <a:solidFill>
                  <a:srgbClr val="000088"/>
                </a:solidFill>
                <a:latin typeface="Menlo"/>
              </a:rPr>
              <a:t>print</a:t>
            </a:r>
            <a:r>
              <a:rPr lang="en-US" altLang="en-US" dirty="0">
                <a:solidFill>
                  <a:srgbClr val="313131"/>
                </a:solidFill>
                <a:latin typeface="Menlo"/>
              </a:rPr>
              <a:t> (count</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8800"/>
                </a:solidFill>
                <a:latin typeface="Menlo"/>
              </a:rPr>
              <a:t>" is less than 5"</a:t>
            </a:r>
            <a:r>
              <a:rPr lang="en-US" altLang="en-US" dirty="0">
                <a:solidFill>
                  <a:srgbClr val="313131"/>
                </a:solidFill>
                <a:latin typeface="Menlo"/>
              </a:rPr>
              <a:t> )</a:t>
            </a:r>
          </a:p>
          <a:p>
            <a:r>
              <a:rPr lang="en-US" altLang="en-US" dirty="0">
                <a:solidFill>
                  <a:srgbClr val="313131"/>
                </a:solidFill>
                <a:latin typeface="Menlo"/>
              </a:rPr>
              <a:t>     count </a:t>
            </a:r>
            <a:r>
              <a:rPr lang="en-US" altLang="en-US" dirty="0">
                <a:solidFill>
                  <a:srgbClr val="666600"/>
                </a:solidFill>
                <a:latin typeface="Menlo"/>
              </a:rPr>
              <a:t>=</a:t>
            </a:r>
            <a:r>
              <a:rPr lang="en-US" altLang="en-US" dirty="0">
                <a:solidFill>
                  <a:srgbClr val="313131"/>
                </a:solidFill>
                <a:latin typeface="Menlo"/>
              </a:rPr>
              <a:t> count </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6666"/>
                </a:solidFill>
                <a:latin typeface="Menlo"/>
              </a:rPr>
              <a:t>1</a:t>
            </a:r>
            <a:r>
              <a:rPr lang="en-US" altLang="en-US" dirty="0">
                <a:solidFill>
                  <a:srgbClr val="313131"/>
                </a:solidFill>
                <a:latin typeface="Menlo"/>
              </a:rPr>
              <a:t> </a:t>
            </a:r>
          </a:p>
          <a:p>
            <a:r>
              <a:rPr lang="en-US" altLang="en-US" dirty="0">
                <a:solidFill>
                  <a:srgbClr val="000088"/>
                </a:solidFill>
                <a:latin typeface="Menlo"/>
              </a:rPr>
              <a:t>else</a:t>
            </a:r>
            <a:r>
              <a:rPr lang="en-US" altLang="en-US" dirty="0">
                <a:solidFill>
                  <a:srgbClr val="666600"/>
                </a:solidFill>
                <a:latin typeface="Menlo"/>
              </a:rPr>
              <a:t>:</a:t>
            </a:r>
            <a:r>
              <a:rPr lang="en-US" altLang="en-US" dirty="0">
                <a:solidFill>
                  <a:srgbClr val="313131"/>
                </a:solidFill>
                <a:latin typeface="Menlo"/>
              </a:rPr>
              <a:t> </a:t>
            </a:r>
          </a:p>
          <a:p>
            <a:r>
              <a:rPr lang="en-US" altLang="en-US" dirty="0">
                <a:solidFill>
                  <a:srgbClr val="313131"/>
                </a:solidFill>
                <a:latin typeface="Menlo"/>
              </a:rPr>
              <a:t>     </a:t>
            </a:r>
            <a:r>
              <a:rPr lang="en-US" altLang="en-US" dirty="0">
                <a:solidFill>
                  <a:srgbClr val="000088"/>
                </a:solidFill>
                <a:latin typeface="Menlo"/>
              </a:rPr>
              <a:t>print</a:t>
            </a:r>
            <a:r>
              <a:rPr lang="en-US" altLang="en-US" dirty="0">
                <a:solidFill>
                  <a:srgbClr val="313131"/>
                </a:solidFill>
                <a:latin typeface="Menlo"/>
              </a:rPr>
              <a:t> (count</a:t>
            </a:r>
            <a:r>
              <a:rPr lang="en-US" altLang="en-US" dirty="0">
                <a:solidFill>
                  <a:srgbClr val="666600"/>
                </a:solidFill>
                <a:latin typeface="Menlo"/>
              </a:rPr>
              <a:t>,</a:t>
            </a:r>
            <a:r>
              <a:rPr lang="en-US" altLang="en-US" dirty="0">
                <a:solidFill>
                  <a:srgbClr val="313131"/>
                </a:solidFill>
                <a:latin typeface="Menlo"/>
              </a:rPr>
              <a:t> </a:t>
            </a:r>
            <a:r>
              <a:rPr lang="en-US" altLang="en-US" dirty="0">
                <a:solidFill>
                  <a:srgbClr val="008800"/>
                </a:solidFill>
                <a:latin typeface="Menlo"/>
              </a:rPr>
              <a:t>" is not less than 5"</a:t>
            </a:r>
            <a:r>
              <a:rPr lang="en-US" altLang="en-US" sz="1600" dirty="0"/>
              <a:t> )</a:t>
            </a:r>
            <a:endParaRPr lang="en-US" dirty="0"/>
          </a:p>
        </p:txBody>
      </p:sp>
      <p:pic>
        <p:nvPicPr>
          <p:cNvPr id="3" name="Picture 2">
            <a:extLst>
              <a:ext uri="{FF2B5EF4-FFF2-40B4-BE49-F238E27FC236}">
                <a16:creationId xmlns:a16="http://schemas.microsoft.com/office/drawing/2014/main" id="{A9AD405F-1159-463F-B415-7DC60A3B487B}"/>
              </a:ext>
            </a:extLst>
          </p:cNvPr>
          <p:cNvPicPr>
            <a:picLocks noChangeAspect="1"/>
          </p:cNvPicPr>
          <p:nvPr/>
        </p:nvPicPr>
        <p:blipFill>
          <a:blip r:embed="rId6"/>
          <a:stretch>
            <a:fillRect/>
          </a:stretch>
        </p:blipFill>
        <p:spPr>
          <a:xfrm>
            <a:off x="5779008" y="968964"/>
            <a:ext cx="2714625" cy="91440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61FD229-58D5-4563-B140-7DFDBA5638C2}"/>
              </a:ext>
            </a:extLst>
          </p:cNvPr>
          <p:cNvPicPr>
            <a:picLocks noChangeAspect="1"/>
          </p:cNvPicPr>
          <p:nvPr/>
        </p:nvPicPr>
        <p:blipFill>
          <a:blip r:embed="rId7"/>
          <a:stretch>
            <a:fillRect/>
          </a:stretch>
        </p:blipFill>
        <p:spPr>
          <a:xfrm>
            <a:off x="9009508" y="882302"/>
            <a:ext cx="2676525" cy="1514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377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44406" y="75410"/>
            <a:ext cx="5495415" cy="461665"/>
          </a:xfrm>
          <a:prstGeom prst="rect">
            <a:avLst/>
          </a:prstGeom>
          <a:noFill/>
        </p:spPr>
        <p:txBody>
          <a:bodyPr wrap="none" rtlCol="0" anchor="ctr">
            <a:spAutoFit/>
          </a:bodyPr>
          <a:lstStyle/>
          <a:p>
            <a:pPr algn="ctr"/>
            <a:r>
              <a:rPr lang="en-US" sz="2400" b="1" dirty="0">
                <a:solidFill>
                  <a:schemeClr val="accent6">
                    <a:lumMod val="75000"/>
                  </a:schemeClr>
                </a:solidFill>
              </a:rPr>
              <a:t>Python : Loops – while, for &amp; nested</a:t>
            </a:r>
          </a:p>
        </p:txBody>
      </p:sp>
      <p:sp>
        <p:nvSpPr>
          <p:cNvPr id="7" name="TextBox 6"/>
          <p:cNvSpPr txBox="1"/>
          <p:nvPr/>
        </p:nvSpPr>
        <p:spPr>
          <a:xfrm>
            <a:off x="393193" y="868681"/>
            <a:ext cx="1709927"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Break</a:t>
            </a:r>
            <a:r>
              <a:rPr lang="en-US" sz="1400" dirty="0"/>
              <a:t> : Statement</a:t>
            </a:r>
          </a:p>
        </p:txBody>
      </p:sp>
      <p:pic>
        <p:nvPicPr>
          <p:cNvPr id="3074" name="Picture 2" descr="Python break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259" y="1518148"/>
            <a:ext cx="2240153" cy="2601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6305" y="4444644"/>
            <a:ext cx="11804904" cy="2000548"/>
          </a:xfrm>
          <a:prstGeom prst="rect">
            <a:avLst/>
          </a:prstGeom>
          <a:noFill/>
        </p:spPr>
        <p:txBody>
          <a:bodyPr wrap="square" rtlCol="0">
            <a:spAutoFit/>
          </a:bodyPr>
          <a:lstStyle/>
          <a:p>
            <a:pPr marL="285750" indent="-285750">
              <a:buFont typeface="Arial" panose="020B0604020202020204" pitchFamily="34" charset="0"/>
              <a:buChar char="•"/>
            </a:pPr>
            <a:r>
              <a:rPr lang="en-US" sz="1600" b="1" dirty="0"/>
              <a:t>break</a:t>
            </a:r>
            <a:r>
              <a:rPr lang="en-US" sz="1600" dirty="0"/>
              <a:t> terminates the current loop and resumes at the next statement.</a:t>
            </a:r>
          </a:p>
          <a:p>
            <a:endParaRPr lang="en-US" sz="1600" dirty="0"/>
          </a:p>
          <a:p>
            <a:pPr marL="285750" indent="-285750">
              <a:buFont typeface="Arial" panose="020B0604020202020204" pitchFamily="34" charset="0"/>
              <a:buChar char="•"/>
            </a:pPr>
            <a:r>
              <a:rPr lang="en-US" sz="1600" b="1" dirty="0"/>
              <a:t>break</a:t>
            </a:r>
            <a:r>
              <a:rPr lang="en-US" sz="1600" dirty="0"/>
              <a:t> is used often, when some external condition is triggered  and requires exit from a loop. </a:t>
            </a:r>
          </a:p>
          <a:p>
            <a:endParaRPr lang="en-US" sz="1600" dirty="0"/>
          </a:p>
          <a:p>
            <a:pPr marL="285750" indent="-285750">
              <a:buFont typeface="Arial" panose="020B0604020202020204" pitchFamily="34" charset="0"/>
              <a:buChar char="•"/>
            </a:pPr>
            <a:r>
              <a:rPr lang="en-US" sz="1600" dirty="0"/>
              <a:t>Can be used in both </a:t>
            </a:r>
            <a:r>
              <a:rPr lang="en-US" sz="1600" i="1" dirty="0"/>
              <a:t>while</a:t>
            </a:r>
            <a:r>
              <a:rPr lang="en-US" sz="1600" dirty="0"/>
              <a:t> and </a:t>
            </a:r>
            <a:r>
              <a:rPr lang="en-US" sz="1600" i="1" dirty="0"/>
              <a:t>for</a:t>
            </a:r>
            <a:r>
              <a:rPr lang="en-US" sz="1600" dirty="0"/>
              <a:t> loops.</a:t>
            </a:r>
          </a:p>
          <a:p>
            <a:endParaRPr lang="en-US" sz="1600" dirty="0"/>
          </a:p>
          <a:p>
            <a:r>
              <a:rPr lang="en-US" sz="1400" i="1" dirty="0"/>
              <a:t>*** If you are using nested loops, the break statement stops the execution of the innermost loop and start executing the next line of code after the  </a:t>
            </a:r>
          </a:p>
          <a:p>
            <a:r>
              <a:rPr lang="en-US" sz="1400" i="1" dirty="0"/>
              <a:t>     block.</a:t>
            </a:r>
            <a:endParaRPr lang="en-US" sz="1600" i="1" dirty="0"/>
          </a:p>
        </p:txBody>
      </p:sp>
      <p:sp>
        <p:nvSpPr>
          <p:cNvPr id="5" name="TextBox 4"/>
          <p:cNvSpPr txBox="1"/>
          <p:nvPr/>
        </p:nvSpPr>
        <p:spPr>
          <a:xfrm>
            <a:off x="3664041" y="820554"/>
            <a:ext cx="3323346" cy="1477328"/>
          </a:xfrm>
          <a:prstGeom prst="rect">
            <a:avLst/>
          </a:prstGeom>
          <a:solidFill>
            <a:srgbClr val="F5FFDD"/>
          </a:solidFill>
        </p:spPr>
        <p:txBody>
          <a:bodyPr wrap="none" rtlCol="0">
            <a:spAutoFit/>
          </a:bodyPr>
          <a:lstStyle/>
          <a:p>
            <a:r>
              <a:rPr lang="en-US" dirty="0">
                <a:solidFill>
                  <a:srgbClr val="0070C0"/>
                </a:solidFill>
              </a:rPr>
              <a:t>for</a:t>
            </a:r>
            <a:r>
              <a:rPr lang="en-US" dirty="0"/>
              <a:t> letter </a:t>
            </a:r>
            <a:r>
              <a:rPr lang="en-US" dirty="0">
                <a:solidFill>
                  <a:srgbClr val="0070C0"/>
                </a:solidFill>
              </a:rPr>
              <a:t>in</a:t>
            </a:r>
            <a:r>
              <a:rPr lang="en-US" dirty="0"/>
              <a:t> 'Python': </a:t>
            </a:r>
          </a:p>
          <a:p>
            <a:r>
              <a:rPr lang="en-US" dirty="0">
                <a:solidFill>
                  <a:srgbClr val="0070C0"/>
                </a:solidFill>
              </a:rPr>
              <a:t>if</a:t>
            </a:r>
            <a:r>
              <a:rPr lang="en-US" dirty="0"/>
              <a:t> letter == 'h':</a:t>
            </a:r>
          </a:p>
          <a:p>
            <a:r>
              <a:rPr lang="en-US" dirty="0"/>
              <a:t>      </a:t>
            </a:r>
            <a:r>
              <a:rPr lang="en-US" dirty="0">
                <a:solidFill>
                  <a:srgbClr val="0070C0"/>
                </a:solidFill>
              </a:rPr>
              <a:t>break</a:t>
            </a:r>
          </a:p>
          <a:p>
            <a:r>
              <a:rPr lang="en-US" dirty="0"/>
              <a:t>   </a:t>
            </a:r>
            <a:r>
              <a:rPr lang="en-US" dirty="0">
                <a:solidFill>
                  <a:srgbClr val="0070C0"/>
                </a:solidFill>
              </a:rPr>
              <a:t>print</a:t>
            </a:r>
            <a:r>
              <a:rPr lang="en-US" dirty="0"/>
              <a:t> ('Current Letter :', letter)</a:t>
            </a:r>
          </a:p>
          <a:p>
            <a:r>
              <a:rPr lang="en-US" dirty="0"/>
              <a:t>  </a:t>
            </a:r>
          </a:p>
        </p:txBody>
      </p:sp>
      <p:sp>
        <p:nvSpPr>
          <p:cNvPr id="6" name="TextBox 5"/>
          <p:cNvSpPr txBox="1"/>
          <p:nvPr/>
        </p:nvSpPr>
        <p:spPr>
          <a:xfrm>
            <a:off x="6790507" y="2413356"/>
            <a:ext cx="3964547" cy="2585323"/>
          </a:xfrm>
          <a:prstGeom prst="rect">
            <a:avLst/>
          </a:prstGeom>
          <a:solidFill>
            <a:srgbClr val="F5FFDD"/>
          </a:solidFill>
        </p:spPr>
        <p:txBody>
          <a:bodyPr wrap="none" rtlCol="0">
            <a:spAutoFit/>
          </a:bodyPr>
          <a:lstStyle/>
          <a:p>
            <a:r>
              <a:rPr lang="en-US" dirty="0" err="1"/>
              <a:t>var</a:t>
            </a:r>
            <a:r>
              <a:rPr lang="en-US" dirty="0"/>
              <a:t> = 10</a:t>
            </a:r>
          </a:p>
          <a:p>
            <a:r>
              <a:rPr lang="en-US" dirty="0">
                <a:solidFill>
                  <a:srgbClr val="0070C0"/>
                </a:solidFill>
              </a:rPr>
              <a:t>while</a:t>
            </a:r>
            <a:r>
              <a:rPr lang="en-US" dirty="0"/>
              <a:t> </a:t>
            </a:r>
            <a:r>
              <a:rPr lang="en-US" dirty="0" err="1"/>
              <a:t>var</a:t>
            </a:r>
            <a:r>
              <a:rPr lang="en-US" dirty="0"/>
              <a:t> &gt; 0:              </a:t>
            </a:r>
          </a:p>
          <a:p>
            <a:r>
              <a:rPr lang="en-US" dirty="0"/>
              <a:t>   </a:t>
            </a:r>
            <a:r>
              <a:rPr lang="en-US" dirty="0">
                <a:solidFill>
                  <a:srgbClr val="0070C0"/>
                </a:solidFill>
              </a:rPr>
              <a:t>print</a:t>
            </a:r>
            <a:r>
              <a:rPr lang="en-US" dirty="0"/>
              <a:t> ('Current variable value :', </a:t>
            </a:r>
            <a:r>
              <a:rPr lang="en-US" dirty="0" err="1"/>
              <a:t>var</a:t>
            </a:r>
            <a:r>
              <a:rPr lang="en-US" dirty="0"/>
              <a:t>)</a:t>
            </a:r>
          </a:p>
          <a:p>
            <a:r>
              <a:rPr lang="en-US" dirty="0"/>
              <a:t>   </a:t>
            </a:r>
            <a:r>
              <a:rPr lang="en-US" dirty="0" err="1"/>
              <a:t>var</a:t>
            </a:r>
            <a:r>
              <a:rPr lang="en-US" dirty="0"/>
              <a:t> = </a:t>
            </a:r>
            <a:r>
              <a:rPr lang="en-US" dirty="0" err="1"/>
              <a:t>var</a:t>
            </a:r>
            <a:r>
              <a:rPr lang="en-US" dirty="0"/>
              <a:t> -1</a:t>
            </a:r>
          </a:p>
          <a:p>
            <a:r>
              <a:rPr lang="en-US" dirty="0"/>
              <a:t>   </a:t>
            </a:r>
            <a:r>
              <a:rPr lang="en-US" dirty="0">
                <a:solidFill>
                  <a:srgbClr val="0070C0"/>
                </a:solidFill>
              </a:rPr>
              <a:t>if</a:t>
            </a:r>
            <a:r>
              <a:rPr lang="en-US" dirty="0"/>
              <a:t> </a:t>
            </a:r>
            <a:r>
              <a:rPr lang="en-US" dirty="0" err="1"/>
              <a:t>var</a:t>
            </a:r>
            <a:r>
              <a:rPr lang="en-US" dirty="0"/>
              <a:t> == 5:</a:t>
            </a:r>
          </a:p>
          <a:p>
            <a:r>
              <a:rPr lang="en-US" dirty="0"/>
              <a:t>      </a:t>
            </a:r>
            <a:r>
              <a:rPr lang="en-US" dirty="0">
                <a:solidFill>
                  <a:srgbClr val="0070C0"/>
                </a:solidFill>
              </a:rPr>
              <a:t>break</a:t>
            </a:r>
          </a:p>
          <a:p>
            <a:endParaRPr lang="en-US" dirty="0"/>
          </a:p>
          <a:p>
            <a:r>
              <a:rPr lang="en-US" dirty="0">
                <a:solidFill>
                  <a:srgbClr val="0070C0"/>
                </a:solidFill>
              </a:rPr>
              <a:t>print</a:t>
            </a:r>
            <a:r>
              <a:rPr lang="en-US" dirty="0"/>
              <a:t> ("Good bye!")</a:t>
            </a:r>
          </a:p>
          <a:p>
            <a:endParaRPr lang="en-US" dirty="0"/>
          </a:p>
        </p:txBody>
      </p:sp>
      <p:sp>
        <p:nvSpPr>
          <p:cNvPr id="13" name="TextBox 12"/>
          <p:cNvSpPr txBox="1"/>
          <p:nvPr/>
        </p:nvSpPr>
        <p:spPr>
          <a:xfrm>
            <a:off x="4614194" y="2522921"/>
            <a:ext cx="1292351"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#1</a:t>
            </a:r>
          </a:p>
        </p:txBody>
      </p:sp>
      <p:sp>
        <p:nvSpPr>
          <p:cNvPr id="14" name="TextBox 13"/>
          <p:cNvSpPr txBox="1"/>
          <p:nvPr/>
        </p:nvSpPr>
        <p:spPr>
          <a:xfrm>
            <a:off x="5256868" y="3429000"/>
            <a:ext cx="1292351"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#2</a:t>
            </a:r>
          </a:p>
        </p:txBody>
      </p:sp>
      <p:sp>
        <p:nvSpPr>
          <p:cNvPr id="2" name="Sun 1">
            <a:extLst>
              <a:ext uri="{FF2B5EF4-FFF2-40B4-BE49-F238E27FC236}">
                <a16:creationId xmlns:a16="http://schemas.microsoft.com/office/drawing/2014/main" id="{6E23A231-550C-4E88-BBAD-B2097F37C832}"/>
              </a:ext>
            </a:extLst>
          </p:cNvPr>
          <p:cNvSpPr/>
          <p:nvPr/>
        </p:nvSpPr>
        <p:spPr bwMode="auto">
          <a:xfrm>
            <a:off x="10918371" y="537075"/>
            <a:ext cx="836863" cy="672125"/>
          </a:xfrm>
          <a:prstGeom prst="su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pic>
        <p:nvPicPr>
          <p:cNvPr id="4" name="Picture 3">
            <a:extLst>
              <a:ext uri="{FF2B5EF4-FFF2-40B4-BE49-F238E27FC236}">
                <a16:creationId xmlns:a16="http://schemas.microsoft.com/office/drawing/2014/main" id="{D787B357-82A7-4AA3-9592-BDCB7B06BD1C}"/>
              </a:ext>
            </a:extLst>
          </p:cNvPr>
          <p:cNvPicPr>
            <a:picLocks noChangeAspect="1"/>
          </p:cNvPicPr>
          <p:nvPr/>
        </p:nvPicPr>
        <p:blipFill>
          <a:blip r:embed="rId4"/>
          <a:stretch>
            <a:fillRect/>
          </a:stretch>
        </p:blipFill>
        <p:spPr>
          <a:xfrm>
            <a:off x="7591680" y="1033601"/>
            <a:ext cx="2362200" cy="8001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848684B-A2E3-4B24-972D-11E38278DF1E}"/>
              </a:ext>
            </a:extLst>
          </p:cNvPr>
          <p:cNvPicPr>
            <a:picLocks noChangeAspect="1"/>
          </p:cNvPicPr>
          <p:nvPr/>
        </p:nvPicPr>
        <p:blipFill>
          <a:blip r:embed="rId5"/>
          <a:stretch>
            <a:fillRect/>
          </a:stretch>
        </p:blipFill>
        <p:spPr>
          <a:xfrm>
            <a:off x="8911970" y="3808090"/>
            <a:ext cx="3133725" cy="1524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1987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44406" y="75410"/>
            <a:ext cx="5495415" cy="461665"/>
          </a:xfrm>
          <a:prstGeom prst="rect">
            <a:avLst/>
          </a:prstGeom>
          <a:noFill/>
        </p:spPr>
        <p:txBody>
          <a:bodyPr wrap="none" rtlCol="0" anchor="ctr">
            <a:spAutoFit/>
          </a:bodyPr>
          <a:lstStyle/>
          <a:p>
            <a:pPr algn="ctr"/>
            <a:r>
              <a:rPr lang="en-US" sz="2400" b="1" dirty="0">
                <a:solidFill>
                  <a:schemeClr val="accent6">
                    <a:lumMod val="75000"/>
                  </a:schemeClr>
                </a:solidFill>
              </a:rPr>
              <a:t>Python : Loops – while, for &amp; nested</a:t>
            </a:r>
          </a:p>
        </p:txBody>
      </p:sp>
      <p:sp>
        <p:nvSpPr>
          <p:cNvPr id="7" name="TextBox 6"/>
          <p:cNvSpPr txBox="1"/>
          <p:nvPr/>
        </p:nvSpPr>
        <p:spPr>
          <a:xfrm>
            <a:off x="393193" y="868681"/>
            <a:ext cx="2039111"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Continue</a:t>
            </a:r>
            <a:r>
              <a:rPr lang="en-US" sz="1400" dirty="0"/>
              <a:t> : Statement</a:t>
            </a:r>
          </a:p>
        </p:txBody>
      </p:sp>
      <p:sp>
        <p:nvSpPr>
          <p:cNvPr id="5" name="TextBox 4"/>
          <p:cNvSpPr txBox="1"/>
          <p:nvPr/>
        </p:nvSpPr>
        <p:spPr>
          <a:xfrm>
            <a:off x="4995670" y="960120"/>
            <a:ext cx="3323346" cy="1200329"/>
          </a:xfrm>
          <a:prstGeom prst="rect">
            <a:avLst/>
          </a:prstGeom>
          <a:solidFill>
            <a:srgbClr val="F5FFDD"/>
          </a:solidFill>
        </p:spPr>
        <p:txBody>
          <a:bodyPr wrap="none" rtlCol="0">
            <a:spAutoFit/>
          </a:bodyPr>
          <a:lstStyle/>
          <a:p>
            <a:r>
              <a:rPr lang="en-US" dirty="0">
                <a:solidFill>
                  <a:srgbClr val="0070C0"/>
                </a:solidFill>
              </a:rPr>
              <a:t>for</a:t>
            </a:r>
            <a:r>
              <a:rPr lang="en-US" dirty="0">
                <a:solidFill>
                  <a:srgbClr val="002060"/>
                </a:solidFill>
              </a:rPr>
              <a:t> letter </a:t>
            </a:r>
            <a:r>
              <a:rPr lang="en-US" dirty="0">
                <a:solidFill>
                  <a:srgbClr val="0070C0"/>
                </a:solidFill>
              </a:rPr>
              <a:t>in</a:t>
            </a:r>
            <a:r>
              <a:rPr lang="en-US" dirty="0">
                <a:solidFill>
                  <a:srgbClr val="002060"/>
                </a:solidFill>
              </a:rPr>
              <a:t> 'Python': </a:t>
            </a:r>
          </a:p>
          <a:p>
            <a:r>
              <a:rPr lang="en-US" dirty="0">
                <a:solidFill>
                  <a:srgbClr val="002060"/>
                </a:solidFill>
              </a:rPr>
              <a:t>   </a:t>
            </a:r>
            <a:r>
              <a:rPr lang="en-US" dirty="0">
                <a:solidFill>
                  <a:srgbClr val="0070C0"/>
                </a:solidFill>
              </a:rPr>
              <a:t>if</a:t>
            </a:r>
            <a:r>
              <a:rPr lang="en-US" dirty="0">
                <a:solidFill>
                  <a:srgbClr val="002060"/>
                </a:solidFill>
              </a:rPr>
              <a:t> letter == 'h':</a:t>
            </a:r>
          </a:p>
          <a:p>
            <a:r>
              <a:rPr lang="en-US" dirty="0">
                <a:solidFill>
                  <a:srgbClr val="002060"/>
                </a:solidFill>
              </a:rPr>
              <a:t>      </a:t>
            </a:r>
            <a:r>
              <a:rPr lang="en-US" dirty="0">
                <a:solidFill>
                  <a:srgbClr val="0070C0"/>
                </a:solidFill>
              </a:rPr>
              <a:t>continue</a:t>
            </a:r>
          </a:p>
          <a:p>
            <a:r>
              <a:rPr lang="en-US" dirty="0">
                <a:solidFill>
                  <a:srgbClr val="002060"/>
                </a:solidFill>
              </a:rPr>
              <a:t>  </a:t>
            </a:r>
            <a:r>
              <a:rPr lang="en-US" dirty="0">
                <a:solidFill>
                  <a:srgbClr val="0070C0"/>
                </a:solidFill>
              </a:rPr>
              <a:t>print</a:t>
            </a:r>
            <a:r>
              <a:rPr lang="en-US" dirty="0">
                <a:solidFill>
                  <a:srgbClr val="002060"/>
                </a:solidFill>
              </a:rPr>
              <a:t> ('Current Letter :', letter)</a:t>
            </a:r>
          </a:p>
        </p:txBody>
      </p:sp>
      <p:sp>
        <p:nvSpPr>
          <p:cNvPr id="13" name="TextBox 12"/>
          <p:cNvSpPr txBox="1"/>
          <p:nvPr/>
        </p:nvSpPr>
        <p:spPr>
          <a:xfrm>
            <a:off x="3474719" y="710185"/>
            <a:ext cx="1292351"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#1</a:t>
            </a:r>
          </a:p>
        </p:txBody>
      </p:sp>
      <p:pic>
        <p:nvPicPr>
          <p:cNvPr id="5122" name="Picture 2" descr="Python continue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583" y="1481964"/>
            <a:ext cx="2368169" cy="2750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096000" y="2807119"/>
            <a:ext cx="3964547" cy="2862322"/>
          </a:xfrm>
          <a:prstGeom prst="rect">
            <a:avLst/>
          </a:prstGeom>
          <a:solidFill>
            <a:srgbClr val="F5FFDD"/>
          </a:solidFill>
        </p:spPr>
        <p:txBody>
          <a:bodyPr wrap="none" rtlCol="0">
            <a:spAutoFit/>
          </a:bodyPr>
          <a:lstStyle/>
          <a:p>
            <a:endParaRPr lang="en-US" dirty="0">
              <a:solidFill>
                <a:srgbClr val="002060"/>
              </a:solidFill>
            </a:endParaRPr>
          </a:p>
          <a:p>
            <a:r>
              <a:rPr lang="en-US" dirty="0" err="1">
                <a:solidFill>
                  <a:srgbClr val="002060"/>
                </a:solidFill>
              </a:rPr>
              <a:t>var</a:t>
            </a:r>
            <a:r>
              <a:rPr lang="en-US" dirty="0">
                <a:solidFill>
                  <a:srgbClr val="002060"/>
                </a:solidFill>
              </a:rPr>
              <a:t> = 10</a:t>
            </a:r>
          </a:p>
          <a:p>
            <a:r>
              <a:rPr lang="en-US" dirty="0">
                <a:solidFill>
                  <a:srgbClr val="0070C0"/>
                </a:solidFill>
              </a:rPr>
              <a:t>while</a:t>
            </a:r>
            <a:r>
              <a:rPr lang="en-US" dirty="0">
                <a:solidFill>
                  <a:srgbClr val="002060"/>
                </a:solidFill>
              </a:rPr>
              <a:t> </a:t>
            </a:r>
            <a:r>
              <a:rPr lang="en-US" dirty="0" err="1">
                <a:solidFill>
                  <a:srgbClr val="002060"/>
                </a:solidFill>
              </a:rPr>
              <a:t>var</a:t>
            </a:r>
            <a:r>
              <a:rPr lang="en-US" dirty="0">
                <a:solidFill>
                  <a:srgbClr val="002060"/>
                </a:solidFill>
              </a:rPr>
              <a:t> &gt; 0:              </a:t>
            </a:r>
          </a:p>
          <a:p>
            <a:r>
              <a:rPr lang="en-US" dirty="0">
                <a:solidFill>
                  <a:srgbClr val="002060"/>
                </a:solidFill>
              </a:rPr>
              <a:t>   </a:t>
            </a:r>
            <a:r>
              <a:rPr lang="en-US" dirty="0" err="1">
                <a:solidFill>
                  <a:srgbClr val="002060"/>
                </a:solidFill>
              </a:rPr>
              <a:t>var</a:t>
            </a:r>
            <a:r>
              <a:rPr lang="en-US" dirty="0">
                <a:solidFill>
                  <a:srgbClr val="002060"/>
                </a:solidFill>
              </a:rPr>
              <a:t> = </a:t>
            </a:r>
            <a:r>
              <a:rPr lang="en-US" dirty="0" err="1">
                <a:solidFill>
                  <a:srgbClr val="002060"/>
                </a:solidFill>
              </a:rPr>
              <a:t>var</a:t>
            </a:r>
            <a:r>
              <a:rPr lang="en-US" dirty="0">
                <a:solidFill>
                  <a:srgbClr val="002060"/>
                </a:solidFill>
              </a:rPr>
              <a:t> -1</a:t>
            </a:r>
          </a:p>
          <a:p>
            <a:r>
              <a:rPr lang="en-US" dirty="0">
                <a:solidFill>
                  <a:srgbClr val="002060"/>
                </a:solidFill>
              </a:rPr>
              <a:t>   </a:t>
            </a:r>
            <a:r>
              <a:rPr lang="en-US" dirty="0">
                <a:solidFill>
                  <a:srgbClr val="0070C0"/>
                </a:solidFill>
              </a:rPr>
              <a:t>if </a:t>
            </a:r>
            <a:r>
              <a:rPr lang="en-US" dirty="0" err="1">
                <a:solidFill>
                  <a:srgbClr val="002060"/>
                </a:solidFill>
              </a:rPr>
              <a:t>var</a:t>
            </a:r>
            <a:r>
              <a:rPr lang="en-US" dirty="0">
                <a:solidFill>
                  <a:srgbClr val="002060"/>
                </a:solidFill>
              </a:rPr>
              <a:t> == 5:</a:t>
            </a:r>
          </a:p>
          <a:p>
            <a:r>
              <a:rPr lang="en-US" dirty="0">
                <a:solidFill>
                  <a:srgbClr val="002060"/>
                </a:solidFill>
              </a:rPr>
              <a:t>      </a:t>
            </a:r>
            <a:r>
              <a:rPr lang="en-US" dirty="0">
                <a:solidFill>
                  <a:srgbClr val="0070C0"/>
                </a:solidFill>
              </a:rPr>
              <a:t>continue</a:t>
            </a:r>
          </a:p>
          <a:p>
            <a:r>
              <a:rPr lang="en-US" dirty="0">
                <a:solidFill>
                  <a:srgbClr val="002060"/>
                </a:solidFill>
              </a:rPr>
              <a:t>   </a:t>
            </a:r>
            <a:r>
              <a:rPr lang="en-US" dirty="0">
                <a:solidFill>
                  <a:srgbClr val="0070C0"/>
                </a:solidFill>
              </a:rPr>
              <a:t>print</a:t>
            </a:r>
            <a:r>
              <a:rPr lang="en-US" dirty="0">
                <a:solidFill>
                  <a:srgbClr val="002060"/>
                </a:solidFill>
              </a:rPr>
              <a:t> ('Current variable value :', </a:t>
            </a:r>
            <a:r>
              <a:rPr lang="en-US" dirty="0" err="1">
                <a:solidFill>
                  <a:srgbClr val="002060"/>
                </a:solidFill>
              </a:rPr>
              <a:t>var</a:t>
            </a:r>
            <a:r>
              <a:rPr lang="en-US" dirty="0">
                <a:solidFill>
                  <a:srgbClr val="002060"/>
                </a:solidFill>
              </a:rPr>
              <a:t>)</a:t>
            </a:r>
          </a:p>
          <a:p>
            <a:endParaRPr lang="en-US" dirty="0">
              <a:solidFill>
                <a:srgbClr val="002060"/>
              </a:solidFill>
            </a:endParaRPr>
          </a:p>
          <a:p>
            <a:r>
              <a:rPr lang="en-US" dirty="0">
                <a:solidFill>
                  <a:srgbClr val="0070C0"/>
                </a:solidFill>
              </a:rPr>
              <a:t>print</a:t>
            </a:r>
            <a:r>
              <a:rPr lang="en-US" dirty="0">
                <a:solidFill>
                  <a:srgbClr val="002060"/>
                </a:solidFill>
              </a:rPr>
              <a:t> ("End-of-Program")</a:t>
            </a:r>
          </a:p>
          <a:p>
            <a:endParaRPr lang="en-US" dirty="0">
              <a:solidFill>
                <a:srgbClr val="002060"/>
              </a:solidFill>
            </a:endParaRPr>
          </a:p>
        </p:txBody>
      </p:sp>
      <p:sp>
        <p:nvSpPr>
          <p:cNvPr id="12" name="TextBox 11"/>
          <p:cNvSpPr txBox="1"/>
          <p:nvPr/>
        </p:nvSpPr>
        <p:spPr>
          <a:xfrm>
            <a:off x="5023105" y="2517649"/>
            <a:ext cx="1292351"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#2</a:t>
            </a:r>
          </a:p>
        </p:txBody>
      </p:sp>
      <p:sp>
        <p:nvSpPr>
          <p:cNvPr id="15" name="TextBox 14"/>
          <p:cNvSpPr txBox="1"/>
          <p:nvPr/>
        </p:nvSpPr>
        <p:spPr>
          <a:xfrm>
            <a:off x="490729" y="4824985"/>
            <a:ext cx="2039111"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Pass</a:t>
            </a:r>
            <a:r>
              <a:rPr lang="en-US" sz="1400" dirty="0"/>
              <a:t> : Statement</a:t>
            </a:r>
          </a:p>
        </p:txBody>
      </p:sp>
      <p:sp>
        <p:nvSpPr>
          <p:cNvPr id="4" name="TextBox 3"/>
          <p:cNvSpPr txBox="1"/>
          <p:nvPr/>
        </p:nvSpPr>
        <p:spPr>
          <a:xfrm>
            <a:off x="3218688" y="4983480"/>
            <a:ext cx="3323346" cy="1477328"/>
          </a:xfrm>
          <a:prstGeom prst="rect">
            <a:avLst/>
          </a:prstGeom>
          <a:noFill/>
        </p:spPr>
        <p:txBody>
          <a:bodyPr wrap="none" rtlCol="0">
            <a:spAutoFit/>
          </a:bodyPr>
          <a:lstStyle/>
          <a:p>
            <a:r>
              <a:rPr lang="en-US" dirty="0">
                <a:solidFill>
                  <a:srgbClr val="0070C0"/>
                </a:solidFill>
              </a:rPr>
              <a:t>for</a:t>
            </a:r>
            <a:r>
              <a:rPr lang="en-US" dirty="0">
                <a:solidFill>
                  <a:srgbClr val="002060"/>
                </a:solidFill>
              </a:rPr>
              <a:t> letter </a:t>
            </a:r>
            <a:r>
              <a:rPr lang="en-US" dirty="0">
                <a:solidFill>
                  <a:srgbClr val="0070C0"/>
                </a:solidFill>
              </a:rPr>
              <a:t>in</a:t>
            </a:r>
            <a:r>
              <a:rPr lang="en-US" dirty="0">
                <a:solidFill>
                  <a:srgbClr val="002060"/>
                </a:solidFill>
              </a:rPr>
              <a:t> 'Python': </a:t>
            </a:r>
          </a:p>
          <a:p>
            <a:r>
              <a:rPr lang="en-US" dirty="0">
                <a:solidFill>
                  <a:srgbClr val="002060"/>
                </a:solidFill>
              </a:rPr>
              <a:t>   </a:t>
            </a:r>
            <a:r>
              <a:rPr lang="en-US" dirty="0">
                <a:solidFill>
                  <a:srgbClr val="0070C0"/>
                </a:solidFill>
              </a:rPr>
              <a:t>if</a:t>
            </a:r>
            <a:r>
              <a:rPr lang="en-US" dirty="0">
                <a:solidFill>
                  <a:srgbClr val="002060"/>
                </a:solidFill>
              </a:rPr>
              <a:t> letter == 'h':</a:t>
            </a:r>
          </a:p>
          <a:p>
            <a:r>
              <a:rPr lang="en-US" dirty="0">
                <a:solidFill>
                  <a:srgbClr val="002060"/>
                </a:solidFill>
              </a:rPr>
              <a:t>      </a:t>
            </a:r>
            <a:r>
              <a:rPr lang="en-US" dirty="0">
                <a:solidFill>
                  <a:srgbClr val="0070C0"/>
                </a:solidFill>
              </a:rPr>
              <a:t>pass</a:t>
            </a:r>
          </a:p>
          <a:p>
            <a:r>
              <a:rPr lang="en-US" dirty="0">
                <a:solidFill>
                  <a:srgbClr val="002060"/>
                </a:solidFill>
              </a:rPr>
              <a:t>      </a:t>
            </a:r>
            <a:r>
              <a:rPr lang="en-US" dirty="0">
                <a:solidFill>
                  <a:srgbClr val="0070C0"/>
                </a:solidFill>
              </a:rPr>
              <a:t>print</a:t>
            </a:r>
            <a:r>
              <a:rPr lang="en-US" dirty="0">
                <a:solidFill>
                  <a:srgbClr val="002060"/>
                </a:solidFill>
              </a:rPr>
              <a:t> ('This is pass block')</a:t>
            </a:r>
          </a:p>
          <a:p>
            <a:r>
              <a:rPr lang="en-US" dirty="0">
                <a:solidFill>
                  <a:srgbClr val="002060"/>
                </a:solidFill>
              </a:rPr>
              <a:t>   </a:t>
            </a:r>
            <a:r>
              <a:rPr lang="en-US" dirty="0">
                <a:solidFill>
                  <a:srgbClr val="0070C0"/>
                </a:solidFill>
              </a:rPr>
              <a:t>print</a:t>
            </a:r>
            <a:r>
              <a:rPr lang="en-US" dirty="0">
                <a:solidFill>
                  <a:srgbClr val="002060"/>
                </a:solidFill>
              </a:rPr>
              <a:t> ('Current Letter :', letter)</a:t>
            </a:r>
          </a:p>
        </p:txBody>
      </p:sp>
      <p:sp>
        <p:nvSpPr>
          <p:cNvPr id="16" name="TextBox 15"/>
          <p:cNvSpPr txBox="1"/>
          <p:nvPr/>
        </p:nvSpPr>
        <p:spPr>
          <a:xfrm>
            <a:off x="1682497" y="5468113"/>
            <a:ext cx="1292351"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#3</a:t>
            </a:r>
          </a:p>
        </p:txBody>
      </p:sp>
      <p:pic>
        <p:nvPicPr>
          <p:cNvPr id="3" name="Picture 2">
            <a:extLst>
              <a:ext uri="{FF2B5EF4-FFF2-40B4-BE49-F238E27FC236}">
                <a16:creationId xmlns:a16="http://schemas.microsoft.com/office/drawing/2014/main" id="{27F9D27D-CEEC-4EBD-ACF7-D6F7FA54AAD2}"/>
              </a:ext>
            </a:extLst>
          </p:cNvPr>
          <p:cNvPicPr>
            <a:picLocks noChangeAspect="1"/>
          </p:cNvPicPr>
          <p:nvPr/>
        </p:nvPicPr>
        <p:blipFill>
          <a:blip r:embed="rId4"/>
          <a:stretch>
            <a:fillRect/>
          </a:stretch>
        </p:blipFill>
        <p:spPr>
          <a:xfrm>
            <a:off x="8332232" y="522088"/>
            <a:ext cx="2171700" cy="129540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501C50AC-CB86-4D94-A778-736AFB926D32}"/>
              </a:ext>
            </a:extLst>
          </p:cNvPr>
          <p:cNvPicPr>
            <a:picLocks noChangeAspect="1"/>
          </p:cNvPicPr>
          <p:nvPr/>
        </p:nvPicPr>
        <p:blipFill>
          <a:blip r:embed="rId5"/>
          <a:stretch>
            <a:fillRect/>
          </a:stretch>
        </p:blipFill>
        <p:spPr>
          <a:xfrm>
            <a:off x="8658541" y="2014357"/>
            <a:ext cx="3086100" cy="2400300"/>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6843A02-724D-4B40-A8E5-A9EB9F7F64BB}"/>
              </a:ext>
            </a:extLst>
          </p:cNvPr>
          <p:cNvPicPr>
            <a:picLocks noChangeAspect="1"/>
          </p:cNvPicPr>
          <p:nvPr/>
        </p:nvPicPr>
        <p:blipFill>
          <a:blip r:embed="rId6"/>
          <a:stretch>
            <a:fillRect/>
          </a:stretch>
        </p:blipFill>
        <p:spPr>
          <a:xfrm>
            <a:off x="8771242" y="4890149"/>
            <a:ext cx="2362200" cy="1771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185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2" grpId="0" animBg="1"/>
      <p:bldP spid="12" grpId="0" animBg="1"/>
      <p:bldP spid="15" grpId="0" animBg="1"/>
      <p:bldP spid="4" grpId="0"/>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6515" y="2348929"/>
            <a:ext cx="6555000" cy="1938992"/>
          </a:xfrm>
          <a:prstGeom prst="rect">
            <a:avLst/>
          </a:prstGeom>
          <a:noFill/>
        </p:spPr>
        <p:txBody>
          <a:bodyPr wrap="none" rtlCol="0" anchor="ctr">
            <a:spAutoFit/>
          </a:bodyPr>
          <a:lstStyle/>
          <a:p>
            <a:pPr algn="ctr"/>
            <a:r>
              <a:rPr lang="en-US" sz="6000" b="1" dirty="0">
                <a:solidFill>
                  <a:schemeClr val="accent6">
                    <a:lumMod val="75000"/>
                  </a:schemeClr>
                </a:solidFill>
              </a:rPr>
              <a:t>Python – Classes</a:t>
            </a:r>
          </a:p>
          <a:p>
            <a:pPr algn="ctr"/>
            <a:r>
              <a:rPr lang="en-US" sz="6000" b="1" dirty="0">
                <a:solidFill>
                  <a:schemeClr val="accent6">
                    <a:lumMod val="75000"/>
                  </a:schemeClr>
                </a:solidFill>
              </a:rPr>
              <a:t>&amp; Inheritance</a:t>
            </a:r>
          </a:p>
        </p:txBody>
      </p:sp>
    </p:spTree>
    <p:extLst>
      <p:ext uri="{BB962C8B-B14F-4D97-AF65-F5344CB8AC3E}">
        <p14:creationId xmlns:p14="http://schemas.microsoft.com/office/powerpoint/2010/main" val="48078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03229" y="72831"/>
            <a:ext cx="4185761" cy="461665"/>
          </a:xfrm>
          <a:prstGeom prst="rect">
            <a:avLst/>
          </a:prstGeom>
          <a:noFill/>
        </p:spPr>
        <p:txBody>
          <a:bodyPr wrap="none" rtlCol="0" anchor="ctr">
            <a:spAutoFit/>
          </a:bodyPr>
          <a:lstStyle/>
          <a:p>
            <a:pPr algn="ctr"/>
            <a:r>
              <a:rPr lang="en-US" sz="2400" b="1" dirty="0">
                <a:solidFill>
                  <a:schemeClr val="accent6">
                    <a:lumMod val="75000"/>
                  </a:schemeClr>
                </a:solidFill>
              </a:rPr>
              <a:t>Python : Classes &amp; Objects</a:t>
            </a:r>
          </a:p>
        </p:txBody>
      </p:sp>
      <p:sp>
        <p:nvSpPr>
          <p:cNvPr id="10" name="TextBox 9"/>
          <p:cNvSpPr txBox="1"/>
          <p:nvPr/>
        </p:nvSpPr>
        <p:spPr>
          <a:xfrm>
            <a:off x="235081" y="611270"/>
            <a:ext cx="5784719"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Python is an object oriented programming language.</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Almost everything in Python is an object, with its properties and methods.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 Class is like an object constructor, or a "blueprint" for creating objects.</a:t>
            </a:r>
          </a:p>
        </p:txBody>
      </p:sp>
      <p:sp>
        <p:nvSpPr>
          <p:cNvPr id="4" name="Rounded Rectangle 3"/>
          <p:cNvSpPr/>
          <p:nvPr/>
        </p:nvSpPr>
        <p:spPr>
          <a:xfrm>
            <a:off x="297010" y="2527652"/>
            <a:ext cx="1364724" cy="306467"/>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200" b="1" dirty="0">
                <a:solidFill>
                  <a:srgbClr val="000000"/>
                </a:solidFill>
                <a:latin typeface="Verdana" panose="020B0604030504040204" pitchFamily="34" charset="0"/>
              </a:rPr>
              <a:t>Class</a:t>
            </a:r>
            <a:r>
              <a:rPr lang="en-US" sz="1200" dirty="0">
                <a:solidFill>
                  <a:srgbClr val="000000"/>
                </a:solidFill>
                <a:latin typeface="Verdana" panose="020B0604030504040204" pitchFamily="34" charset="0"/>
              </a:rPr>
              <a:t> Creation</a:t>
            </a:r>
            <a:endParaRPr lang="en-US" sz="1200" dirty="0"/>
          </a:p>
        </p:txBody>
      </p:sp>
      <p:sp>
        <p:nvSpPr>
          <p:cNvPr id="2" name="TextBox 1"/>
          <p:cNvSpPr txBox="1"/>
          <p:nvPr/>
        </p:nvSpPr>
        <p:spPr>
          <a:xfrm>
            <a:off x="581025" y="3038475"/>
            <a:ext cx="1564852" cy="107721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solidFill>
                  <a:srgbClr val="0070C0"/>
                </a:solidFill>
              </a:rPr>
              <a:t>class</a:t>
            </a:r>
            <a:r>
              <a:rPr lang="en-US" sz="1600" dirty="0"/>
              <a:t> </a:t>
            </a:r>
            <a:r>
              <a:rPr lang="en-US" sz="1600" dirty="0" err="1"/>
              <a:t>MyClass</a:t>
            </a:r>
            <a:r>
              <a:rPr lang="en-US" sz="1600" dirty="0"/>
              <a:t>:</a:t>
            </a:r>
          </a:p>
          <a:p>
            <a:r>
              <a:rPr lang="en-US" sz="1600" dirty="0"/>
              <a:t>  x = 5</a:t>
            </a:r>
          </a:p>
          <a:p>
            <a:endParaRPr lang="en-US" sz="1600" dirty="0"/>
          </a:p>
          <a:p>
            <a:r>
              <a:rPr lang="en-US" sz="1600" dirty="0">
                <a:solidFill>
                  <a:srgbClr val="0070C0"/>
                </a:solidFill>
              </a:rPr>
              <a:t>print</a:t>
            </a:r>
            <a:r>
              <a:rPr lang="en-US" sz="1600" dirty="0"/>
              <a:t> (</a:t>
            </a:r>
            <a:r>
              <a:rPr lang="en-US" sz="1600" dirty="0" err="1"/>
              <a:t>MyClass</a:t>
            </a:r>
            <a:r>
              <a:rPr lang="en-US" sz="1600" dirty="0"/>
              <a:t>)</a:t>
            </a:r>
          </a:p>
        </p:txBody>
      </p:sp>
      <p:sp>
        <p:nvSpPr>
          <p:cNvPr id="3" name="TextBox 2"/>
          <p:cNvSpPr txBox="1"/>
          <p:nvPr/>
        </p:nvSpPr>
        <p:spPr>
          <a:xfrm>
            <a:off x="2886075" y="3019425"/>
            <a:ext cx="1571264" cy="135421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solidFill>
                  <a:srgbClr val="0070C0"/>
                </a:solidFill>
              </a:rPr>
              <a:t>class</a:t>
            </a:r>
            <a:r>
              <a:rPr lang="en-US" sz="1600" dirty="0"/>
              <a:t> </a:t>
            </a:r>
            <a:r>
              <a:rPr lang="en-US" sz="1600" dirty="0" err="1"/>
              <a:t>MyClass</a:t>
            </a:r>
            <a:r>
              <a:rPr lang="en-US" sz="1600" dirty="0"/>
              <a:t>:</a:t>
            </a:r>
          </a:p>
          <a:p>
            <a:r>
              <a:rPr lang="en-US" sz="1600" dirty="0"/>
              <a:t>  x = 5</a:t>
            </a:r>
          </a:p>
          <a:p>
            <a:endParaRPr lang="en-US" sz="1600" dirty="0"/>
          </a:p>
          <a:p>
            <a:r>
              <a:rPr lang="en-US" sz="1600" dirty="0">
                <a:solidFill>
                  <a:srgbClr val="C00000"/>
                </a:solidFill>
              </a:rPr>
              <a:t>p1</a:t>
            </a:r>
            <a:r>
              <a:rPr lang="en-US" sz="1600" dirty="0"/>
              <a:t> = </a:t>
            </a:r>
            <a:r>
              <a:rPr lang="en-US" sz="1600" dirty="0" err="1"/>
              <a:t>MyClass</a:t>
            </a:r>
            <a:r>
              <a:rPr lang="en-US" sz="1600" dirty="0"/>
              <a:t>()</a:t>
            </a:r>
          </a:p>
          <a:p>
            <a:r>
              <a:rPr lang="en-US" sz="1600" dirty="0">
                <a:solidFill>
                  <a:srgbClr val="0070C0"/>
                </a:solidFill>
              </a:rPr>
              <a:t>print</a:t>
            </a:r>
            <a:r>
              <a:rPr lang="en-US" sz="1600" dirty="0"/>
              <a:t> (</a:t>
            </a:r>
            <a:r>
              <a:rPr lang="en-US" sz="1600" dirty="0">
                <a:solidFill>
                  <a:srgbClr val="C00000"/>
                </a:solidFill>
              </a:rPr>
              <a:t>p1</a:t>
            </a:r>
            <a:r>
              <a:rPr lang="en-US" sz="1600" dirty="0"/>
              <a:t>.x)</a:t>
            </a:r>
          </a:p>
        </p:txBody>
      </p:sp>
      <p:sp>
        <p:nvSpPr>
          <p:cNvPr id="7" name="Rounded Rectangle 6"/>
          <p:cNvSpPr/>
          <p:nvPr/>
        </p:nvSpPr>
        <p:spPr>
          <a:xfrm>
            <a:off x="2630635" y="2508602"/>
            <a:ext cx="1482373" cy="306467"/>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200" b="1" dirty="0">
                <a:solidFill>
                  <a:srgbClr val="000000"/>
                </a:solidFill>
                <a:latin typeface="Verdana" panose="020B0604030504040204" pitchFamily="34" charset="0"/>
              </a:rPr>
              <a:t>Object</a:t>
            </a:r>
            <a:r>
              <a:rPr lang="en-US" sz="1200" dirty="0">
                <a:solidFill>
                  <a:srgbClr val="000000"/>
                </a:solidFill>
                <a:latin typeface="Verdana" panose="020B0604030504040204" pitchFamily="34" charset="0"/>
              </a:rPr>
              <a:t> Creation</a:t>
            </a:r>
            <a:endParaRPr lang="en-US" sz="1200" dirty="0"/>
          </a:p>
        </p:txBody>
      </p:sp>
      <p:sp>
        <p:nvSpPr>
          <p:cNvPr id="8" name="Rounded Rectangle 7"/>
          <p:cNvSpPr/>
          <p:nvPr/>
        </p:nvSpPr>
        <p:spPr>
          <a:xfrm>
            <a:off x="344635" y="4651727"/>
            <a:ext cx="1519955" cy="306467"/>
          </a:xfrm>
          <a:prstGeom prst="roundRect">
            <a:avLst/>
          </a:prstGeom>
          <a:solidFill>
            <a:srgbClr val="D8FFC5"/>
          </a:solidFill>
        </p:spPr>
        <p:style>
          <a:lnRef idx="2">
            <a:schemeClr val="accent4"/>
          </a:lnRef>
          <a:fillRef idx="1">
            <a:schemeClr val="lt1"/>
          </a:fillRef>
          <a:effectRef idx="0">
            <a:schemeClr val="accent4"/>
          </a:effectRef>
          <a:fontRef idx="minor">
            <a:schemeClr val="dk1"/>
          </a:fontRef>
        </p:style>
        <p:txBody>
          <a:bodyPr wrap="none">
            <a:spAutoFit/>
          </a:bodyPr>
          <a:lstStyle/>
          <a:p>
            <a:r>
              <a:rPr lang="en-US" sz="1200" b="1" dirty="0"/>
              <a:t>__</a:t>
            </a:r>
            <a:r>
              <a:rPr lang="en-US" sz="1200" b="1" dirty="0" err="1"/>
              <a:t>init</a:t>
            </a:r>
            <a:r>
              <a:rPr lang="en-US" sz="1200" b="1" dirty="0"/>
              <a:t>__() </a:t>
            </a:r>
            <a:r>
              <a:rPr lang="en-US" sz="1200" dirty="0"/>
              <a:t>Function</a:t>
            </a:r>
          </a:p>
        </p:txBody>
      </p:sp>
      <p:sp>
        <p:nvSpPr>
          <p:cNvPr id="6" name="TextBox 5"/>
          <p:cNvSpPr txBox="1"/>
          <p:nvPr/>
        </p:nvSpPr>
        <p:spPr>
          <a:xfrm>
            <a:off x="276224" y="5210175"/>
            <a:ext cx="5724525"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All classes have a function called __</a:t>
            </a:r>
            <a:r>
              <a:rPr lang="en-US" sz="1400" dirty="0" err="1"/>
              <a:t>init</a:t>
            </a:r>
            <a:r>
              <a:rPr lang="en-US" sz="1400" dirty="0"/>
              <a:t>__(), which is always executed when the class is being initiated.</a:t>
            </a:r>
          </a:p>
          <a:p>
            <a:pPr algn="just"/>
            <a:endParaRPr lang="en-US" sz="1400" dirty="0"/>
          </a:p>
          <a:p>
            <a:pPr marL="285750" indent="-285750" algn="just">
              <a:buFont typeface="Arial" panose="020B0604020202020204" pitchFamily="34" charset="0"/>
              <a:buChar char="•"/>
            </a:pPr>
            <a:r>
              <a:rPr lang="en-US" sz="1400" dirty="0"/>
              <a:t>__</a:t>
            </a:r>
            <a:r>
              <a:rPr lang="en-US" sz="1400" dirty="0" err="1"/>
              <a:t>init</a:t>
            </a:r>
            <a:r>
              <a:rPr lang="en-US" sz="1400" dirty="0"/>
              <a:t>__() function is used to assign values to object properties</a:t>
            </a:r>
          </a:p>
        </p:txBody>
      </p:sp>
      <p:sp>
        <p:nvSpPr>
          <p:cNvPr id="9" name="TextBox 8"/>
          <p:cNvSpPr txBox="1"/>
          <p:nvPr/>
        </p:nvSpPr>
        <p:spPr>
          <a:xfrm>
            <a:off x="6048375" y="1544122"/>
            <a:ext cx="5824030" cy="504753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a:solidFill>
                  <a:srgbClr val="0070C0"/>
                </a:solidFill>
              </a:rPr>
              <a:t>class</a:t>
            </a:r>
            <a:r>
              <a:rPr lang="en-US" sz="1400" dirty="0">
                <a:solidFill>
                  <a:schemeClr val="tx1"/>
                </a:solidFill>
              </a:rPr>
              <a:t> Person:</a:t>
            </a:r>
          </a:p>
          <a:p>
            <a:r>
              <a:rPr lang="en-US" sz="1400" dirty="0">
                <a:solidFill>
                  <a:schemeClr val="tx1"/>
                </a:solidFill>
              </a:rPr>
              <a:t>  </a:t>
            </a:r>
            <a:r>
              <a:rPr lang="en-US" sz="1400" dirty="0" err="1">
                <a:solidFill>
                  <a:srgbClr val="0070C0"/>
                </a:solidFill>
              </a:rPr>
              <a:t>def</a:t>
            </a:r>
            <a:r>
              <a:rPr lang="en-US" sz="1400" dirty="0">
                <a:solidFill>
                  <a:srgbClr val="0070C0"/>
                </a:solidFill>
              </a:rPr>
              <a:t> __</a:t>
            </a:r>
            <a:r>
              <a:rPr lang="en-US" sz="1400" dirty="0" err="1">
                <a:solidFill>
                  <a:srgbClr val="0070C0"/>
                </a:solidFill>
              </a:rPr>
              <a:t>init</a:t>
            </a:r>
            <a:r>
              <a:rPr lang="en-US" sz="1400" dirty="0">
                <a:solidFill>
                  <a:srgbClr val="0070C0"/>
                </a:solidFill>
              </a:rPr>
              <a:t>__</a:t>
            </a:r>
            <a:r>
              <a:rPr lang="en-US" sz="1400" dirty="0">
                <a:solidFill>
                  <a:schemeClr val="tx1"/>
                </a:solidFill>
              </a:rPr>
              <a:t>(</a:t>
            </a:r>
            <a:r>
              <a:rPr lang="en-US" sz="1400" dirty="0">
                <a:solidFill>
                  <a:srgbClr val="00B050"/>
                </a:solidFill>
              </a:rPr>
              <a:t>this</a:t>
            </a:r>
            <a:r>
              <a:rPr lang="en-US" sz="1400" dirty="0">
                <a:solidFill>
                  <a:schemeClr val="tx1"/>
                </a:solidFill>
              </a:rPr>
              <a:t>, name, age):</a:t>
            </a:r>
          </a:p>
          <a:p>
            <a:r>
              <a:rPr lang="en-US" sz="1400" dirty="0">
                <a:solidFill>
                  <a:schemeClr val="tx1"/>
                </a:solidFill>
              </a:rPr>
              <a:t>    </a:t>
            </a:r>
            <a:r>
              <a:rPr lang="en-US" sz="1400" dirty="0">
                <a:solidFill>
                  <a:srgbClr val="00B050"/>
                </a:solidFill>
              </a:rPr>
              <a:t>this</a:t>
            </a:r>
            <a:r>
              <a:rPr lang="en-US" sz="1400" dirty="0">
                <a:solidFill>
                  <a:schemeClr val="tx1"/>
                </a:solidFill>
              </a:rPr>
              <a:t>.name = name</a:t>
            </a:r>
          </a:p>
          <a:p>
            <a:r>
              <a:rPr lang="en-US" sz="1400" dirty="0">
                <a:solidFill>
                  <a:schemeClr val="tx1"/>
                </a:solidFill>
              </a:rPr>
              <a:t>    </a:t>
            </a:r>
            <a:r>
              <a:rPr lang="en-US" sz="1400" dirty="0" err="1">
                <a:solidFill>
                  <a:srgbClr val="00B050"/>
                </a:solidFill>
              </a:rPr>
              <a:t>this</a:t>
            </a:r>
            <a:r>
              <a:rPr lang="en-US" sz="1400" dirty="0" err="1">
                <a:solidFill>
                  <a:schemeClr val="tx1"/>
                </a:solidFill>
              </a:rPr>
              <a:t>.age</a:t>
            </a:r>
            <a:r>
              <a:rPr lang="en-US" sz="1400" dirty="0">
                <a:solidFill>
                  <a:schemeClr val="tx1"/>
                </a:solidFill>
              </a:rPr>
              <a:t> = age</a:t>
            </a:r>
          </a:p>
          <a:p>
            <a:endParaRPr lang="en-US" sz="1400" dirty="0">
              <a:solidFill>
                <a:schemeClr val="tx1"/>
              </a:solidFill>
            </a:endParaRPr>
          </a:p>
          <a:p>
            <a:r>
              <a:rPr lang="en-US" sz="1400" dirty="0">
                <a:solidFill>
                  <a:schemeClr val="tx1"/>
                </a:solidFill>
              </a:rPr>
              <a:t>  </a:t>
            </a:r>
            <a:r>
              <a:rPr lang="en-US" sz="1400" dirty="0" err="1">
                <a:solidFill>
                  <a:srgbClr val="0070C0"/>
                </a:solidFill>
              </a:rPr>
              <a:t>def</a:t>
            </a:r>
            <a:r>
              <a:rPr lang="en-US" sz="1400" dirty="0">
                <a:solidFill>
                  <a:schemeClr val="tx1"/>
                </a:solidFill>
              </a:rPr>
              <a:t> </a:t>
            </a:r>
            <a:r>
              <a:rPr lang="en-US" sz="1400" dirty="0" err="1">
                <a:solidFill>
                  <a:schemeClr val="tx1"/>
                </a:solidFill>
              </a:rPr>
              <a:t>myfunc</a:t>
            </a:r>
            <a:r>
              <a:rPr lang="en-US" sz="1400" dirty="0">
                <a:solidFill>
                  <a:schemeClr val="tx1"/>
                </a:solidFill>
              </a:rPr>
              <a:t>(</a:t>
            </a:r>
            <a:r>
              <a:rPr lang="en-US" sz="1400" dirty="0">
                <a:solidFill>
                  <a:srgbClr val="00B050"/>
                </a:solidFill>
              </a:rPr>
              <a:t>this</a:t>
            </a:r>
            <a:r>
              <a:rPr lang="en-US" sz="1400" dirty="0">
                <a:solidFill>
                  <a:schemeClr val="tx1"/>
                </a:solidFill>
              </a:rPr>
              <a:t>):</a:t>
            </a:r>
          </a:p>
          <a:p>
            <a:r>
              <a:rPr lang="en-US" sz="1400" dirty="0">
                <a:solidFill>
                  <a:schemeClr val="tx1"/>
                </a:solidFill>
              </a:rPr>
              <a:t>    </a:t>
            </a:r>
            <a:r>
              <a:rPr lang="en-US" sz="1400" dirty="0">
                <a:solidFill>
                  <a:srgbClr val="0070C0"/>
                </a:solidFill>
              </a:rPr>
              <a:t>print</a:t>
            </a:r>
            <a:r>
              <a:rPr lang="en-US" sz="1400" dirty="0">
                <a:solidFill>
                  <a:schemeClr val="tx1"/>
                </a:solidFill>
              </a:rPr>
              <a:t>("My name is " + </a:t>
            </a:r>
            <a:r>
              <a:rPr lang="en-US" sz="1400" dirty="0">
                <a:solidFill>
                  <a:srgbClr val="00B050"/>
                </a:solidFill>
              </a:rPr>
              <a:t>this</a:t>
            </a:r>
            <a:r>
              <a:rPr lang="en-US" sz="1400" dirty="0">
                <a:solidFill>
                  <a:schemeClr val="tx1"/>
                </a:solidFill>
              </a:rPr>
              <a:t>.name + " and my age is " + </a:t>
            </a:r>
            <a:r>
              <a:rPr lang="en-US" sz="1400" dirty="0" err="1">
                <a:solidFill>
                  <a:srgbClr val="0070C0"/>
                </a:solidFill>
              </a:rPr>
              <a:t>str</a:t>
            </a:r>
            <a:r>
              <a:rPr lang="en-US" sz="1400" dirty="0">
                <a:solidFill>
                  <a:schemeClr val="tx1"/>
                </a:solidFill>
              </a:rPr>
              <a:t>(</a:t>
            </a:r>
            <a:r>
              <a:rPr lang="en-US" sz="1400" dirty="0" err="1">
                <a:solidFill>
                  <a:srgbClr val="00B050"/>
                </a:solidFill>
              </a:rPr>
              <a:t>this</a:t>
            </a:r>
            <a:r>
              <a:rPr lang="en-US" sz="1400" dirty="0" err="1">
                <a:solidFill>
                  <a:schemeClr val="tx1"/>
                </a:solidFill>
              </a:rPr>
              <a:t>.age</a:t>
            </a:r>
            <a:r>
              <a:rPr lang="en-US" sz="1400" dirty="0">
                <a:solidFill>
                  <a:schemeClr val="tx1"/>
                </a:solidFill>
              </a:rPr>
              <a:t>))</a:t>
            </a:r>
          </a:p>
          <a:p>
            <a:endParaRPr lang="en-US" sz="1400" dirty="0">
              <a:solidFill>
                <a:schemeClr val="tx1"/>
              </a:solidFill>
            </a:endParaRPr>
          </a:p>
          <a:p>
            <a:r>
              <a:rPr lang="en-US" sz="1400" dirty="0">
                <a:solidFill>
                  <a:srgbClr val="C00000"/>
                </a:solidFill>
              </a:rPr>
              <a:t>p1</a:t>
            </a:r>
            <a:r>
              <a:rPr lang="en-US" sz="1400" dirty="0">
                <a:solidFill>
                  <a:schemeClr val="tx1"/>
                </a:solidFill>
              </a:rPr>
              <a:t> = Person("John", 36)</a:t>
            </a:r>
          </a:p>
          <a:p>
            <a:r>
              <a:rPr lang="en-US" sz="1400" dirty="0">
                <a:solidFill>
                  <a:srgbClr val="C00000"/>
                </a:solidFill>
              </a:rPr>
              <a:t>p1</a:t>
            </a:r>
            <a:r>
              <a:rPr lang="en-US" sz="1400" dirty="0">
                <a:solidFill>
                  <a:schemeClr val="tx1"/>
                </a:solidFill>
              </a:rPr>
              <a:t>.myfunc()</a:t>
            </a:r>
          </a:p>
          <a:p>
            <a:endParaRPr lang="en-US" sz="1400" dirty="0">
              <a:solidFill>
                <a:schemeClr val="tx1"/>
              </a:solidFill>
            </a:endParaRPr>
          </a:p>
          <a:p>
            <a:endParaRPr lang="en-US" sz="1400" dirty="0">
              <a:solidFill>
                <a:schemeClr val="tx1"/>
              </a:solidFill>
            </a:endParaRPr>
          </a:p>
          <a:p>
            <a:r>
              <a:rPr lang="en-US" sz="1400" dirty="0">
                <a:solidFill>
                  <a:srgbClr val="0070C0"/>
                </a:solidFill>
              </a:rPr>
              <a:t>print</a:t>
            </a:r>
            <a:r>
              <a:rPr lang="en-US" sz="1400" dirty="0">
                <a:solidFill>
                  <a:schemeClr val="tx1"/>
                </a:solidFill>
              </a:rPr>
              <a:t>("</a:t>
            </a:r>
            <a:r>
              <a:rPr lang="en-US" sz="1400" dirty="0">
                <a:solidFill>
                  <a:srgbClr val="0070C0"/>
                </a:solidFill>
              </a:rPr>
              <a:t>\</a:t>
            </a:r>
            <a:r>
              <a:rPr lang="en-US" sz="1400" dirty="0" err="1">
                <a:solidFill>
                  <a:srgbClr val="0070C0"/>
                </a:solidFill>
              </a:rPr>
              <a:t>n</a:t>
            </a:r>
            <a:r>
              <a:rPr lang="en-US" sz="1400" dirty="0" err="1">
                <a:solidFill>
                  <a:schemeClr val="tx1"/>
                </a:solidFill>
              </a:rPr>
              <a:t>Please</a:t>
            </a:r>
            <a:r>
              <a:rPr lang="en-US" sz="1400" dirty="0">
                <a:solidFill>
                  <a:schemeClr val="tx1"/>
                </a:solidFill>
              </a:rPr>
              <a:t> provide the updated inputs  : ")</a:t>
            </a:r>
          </a:p>
          <a:p>
            <a:r>
              <a:rPr lang="en-US" sz="1400" dirty="0">
                <a:solidFill>
                  <a:srgbClr val="0070C0"/>
                </a:solidFill>
              </a:rPr>
              <a:t>print</a:t>
            </a:r>
            <a:r>
              <a:rPr lang="en-US" sz="1400" dirty="0">
                <a:solidFill>
                  <a:schemeClr val="tx1"/>
                </a:solidFill>
              </a:rPr>
              <a:t>("</a:t>
            </a:r>
            <a:r>
              <a:rPr lang="en-US" sz="1400" dirty="0">
                <a:solidFill>
                  <a:srgbClr val="0070C0"/>
                </a:solidFill>
              </a:rPr>
              <a:t>\n</a:t>
            </a:r>
            <a:r>
              <a:rPr lang="en-US" sz="1400" dirty="0">
                <a:solidFill>
                  <a:schemeClr val="tx1"/>
                </a:solidFill>
              </a:rPr>
              <a:t> Your Name : ")</a:t>
            </a:r>
          </a:p>
          <a:p>
            <a:r>
              <a:rPr lang="en-US" sz="1400" dirty="0">
                <a:solidFill>
                  <a:schemeClr val="tx1"/>
                </a:solidFill>
              </a:rPr>
              <a:t>x = </a:t>
            </a:r>
            <a:r>
              <a:rPr lang="en-US" sz="1400" dirty="0">
                <a:solidFill>
                  <a:srgbClr val="0070C0"/>
                </a:solidFill>
              </a:rPr>
              <a:t>input</a:t>
            </a:r>
            <a:r>
              <a:rPr lang="en-US" sz="1400" dirty="0">
                <a:solidFill>
                  <a:schemeClr val="tx1"/>
                </a:solidFill>
              </a:rPr>
              <a:t>()</a:t>
            </a:r>
          </a:p>
          <a:p>
            <a:r>
              <a:rPr lang="en-US" sz="1400" dirty="0">
                <a:solidFill>
                  <a:schemeClr val="tx1"/>
                </a:solidFill>
              </a:rPr>
              <a:t>print("\n Your Age : ")</a:t>
            </a:r>
          </a:p>
          <a:p>
            <a:r>
              <a:rPr lang="en-US" sz="1400" dirty="0">
                <a:solidFill>
                  <a:schemeClr val="tx1"/>
                </a:solidFill>
              </a:rPr>
              <a:t>y = </a:t>
            </a:r>
            <a:r>
              <a:rPr lang="en-US" sz="1400" dirty="0">
                <a:solidFill>
                  <a:srgbClr val="0070C0"/>
                </a:solidFill>
              </a:rPr>
              <a:t>input</a:t>
            </a:r>
            <a:r>
              <a:rPr lang="en-US" sz="1400" dirty="0">
                <a:solidFill>
                  <a:schemeClr val="tx1"/>
                </a:solidFill>
              </a:rPr>
              <a:t>()</a:t>
            </a:r>
          </a:p>
          <a:p>
            <a:r>
              <a:rPr lang="en-US" sz="1400" dirty="0">
                <a:solidFill>
                  <a:srgbClr val="C00000"/>
                </a:solidFill>
              </a:rPr>
              <a:t>p1</a:t>
            </a:r>
            <a:r>
              <a:rPr lang="en-US" sz="1400" dirty="0">
                <a:solidFill>
                  <a:schemeClr val="tx1"/>
                </a:solidFill>
              </a:rPr>
              <a:t>.name = x</a:t>
            </a:r>
          </a:p>
          <a:p>
            <a:r>
              <a:rPr lang="en-US" sz="1400" dirty="0">
                <a:solidFill>
                  <a:srgbClr val="C00000"/>
                </a:solidFill>
              </a:rPr>
              <a:t>p1</a:t>
            </a:r>
            <a:r>
              <a:rPr lang="en-US" sz="1400" dirty="0">
                <a:solidFill>
                  <a:schemeClr val="tx1"/>
                </a:solidFill>
              </a:rPr>
              <a:t>.age = y</a:t>
            </a:r>
          </a:p>
          <a:p>
            <a:endParaRPr lang="en-US" sz="1400" dirty="0">
              <a:solidFill>
                <a:schemeClr val="tx1"/>
              </a:solidFill>
            </a:endParaRPr>
          </a:p>
          <a:p>
            <a:r>
              <a:rPr lang="en-US" sz="1400" dirty="0">
                <a:solidFill>
                  <a:schemeClr val="tx1"/>
                </a:solidFill>
              </a:rPr>
              <a:t>p1.myfunc()</a:t>
            </a:r>
          </a:p>
          <a:p>
            <a:endParaRPr lang="en-US" sz="1400" dirty="0">
              <a:solidFill>
                <a:schemeClr val="tx1"/>
              </a:solidFill>
            </a:endParaRPr>
          </a:p>
          <a:p>
            <a:r>
              <a:rPr lang="en-US" sz="1400" dirty="0">
                <a:solidFill>
                  <a:srgbClr val="0070C0"/>
                </a:solidFill>
              </a:rPr>
              <a:t>print</a:t>
            </a:r>
            <a:r>
              <a:rPr lang="en-US" sz="1400" dirty="0">
                <a:solidFill>
                  <a:schemeClr val="tx1"/>
                </a:solidFill>
              </a:rPr>
              <a:t>("Hello ! My name is " + </a:t>
            </a:r>
            <a:r>
              <a:rPr lang="en-US" sz="1400" dirty="0">
                <a:solidFill>
                  <a:srgbClr val="C00000"/>
                </a:solidFill>
              </a:rPr>
              <a:t>p1</a:t>
            </a:r>
            <a:r>
              <a:rPr lang="en-US" sz="1400" dirty="0">
                <a:solidFill>
                  <a:schemeClr val="tx1"/>
                </a:solidFill>
              </a:rPr>
              <a:t>.name + " and the age is " + </a:t>
            </a:r>
            <a:r>
              <a:rPr lang="en-US" sz="1400" dirty="0" err="1">
                <a:solidFill>
                  <a:srgbClr val="0070C0"/>
                </a:solidFill>
              </a:rPr>
              <a:t>str</a:t>
            </a:r>
            <a:r>
              <a:rPr lang="en-US" sz="1400" dirty="0">
                <a:solidFill>
                  <a:schemeClr val="tx1"/>
                </a:solidFill>
              </a:rPr>
              <a:t>(</a:t>
            </a:r>
            <a:r>
              <a:rPr lang="en-US" sz="1400" dirty="0">
                <a:solidFill>
                  <a:srgbClr val="C00000"/>
                </a:solidFill>
              </a:rPr>
              <a:t>p1</a:t>
            </a:r>
            <a:r>
              <a:rPr lang="en-US" sz="1400" dirty="0">
                <a:solidFill>
                  <a:schemeClr val="tx1"/>
                </a:solidFill>
              </a:rPr>
              <a:t>.age))</a:t>
            </a:r>
          </a:p>
        </p:txBody>
      </p:sp>
      <p:sp>
        <p:nvSpPr>
          <p:cNvPr id="12" name="TextBox 11"/>
          <p:cNvSpPr txBox="1"/>
          <p:nvPr/>
        </p:nvSpPr>
        <p:spPr>
          <a:xfrm>
            <a:off x="6067807" y="971170"/>
            <a:ext cx="1929384"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Example : </a:t>
            </a:r>
            <a:r>
              <a:rPr lang="en-US" sz="1400" b="1" dirty="0"/>
              <a:t>Class</a:t>
            </a:r>
            <a:endParaRPr lang="en-US" sz="1400" dirty="0"/>
          </a:p>
        </p:txBody>
      </p:sp>
      <p:pic>
        <p:nvPicPr>
          <p:cNvPr id="5" name="Picture 4">
            <a:extLst>
              <a:ext uri="{FF2B5EF4-FFF2-40B4-BE49-F238E27FC236}">
                <a16:creationId xmlns:a16="http://schemas.microsoft.com/office/drawing/2014/main" id="{C6E4CCAE-B1A0-4DC4-98A7-F865D66AF10B}"/>
              </a:ext>
            </a:extLst>
          </p:cNvPr>
          <p:cNvPicPr>
            <a:picLocks noChangeAspect="1"/>
          </p:cNvPicPr>
          <p:nvPr/>
        </p:nvPicPr>
        <p:blipFill>
          <a:blip r:embed="rId3"/>
          <a:stretch>
            <a:fillRect/>
          </a:stretch>
        </p:blipFill>
        <p:spPr>
          <a:xfrm>
            <a:off x="8820492" y="4558735"/>
            <a:ext cx="2728084" cy="1510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604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P spid="7" grpId="0" animBg="1"/>
      <p:bldP spid="8" grpId="0" animBg="1"/>
      <p:bldP spid="6" grpId="0"/>
      <p:bldP spid="9"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98021" y="82356"/>
            <a:ext cx="1653018" cy="461665"/>
          </a:xfrm>
          <a:prstGeom prst="rect">
            <a:avLst/>
          </a:prstGeom>
          <a:noFill/>
        </p:spPr>
        <p:txBody>
          <a:bodyPr wrap="none" rtlCol="0" anchor="ctr">
            <a:spAutoFit/>
          </a:bodyPr>
          <a:lstStyle/>
          <a:p>
            <a:pPr algn="ctr"/>
            <a:r>
              <a:rPr lang="en-US" sz="2400" b="1" dirty="0">
                <a:solidFill>
                  <a:schemeClr val="accent6">
                    <a:lumMod val="75000"/>
                  </a:schemeClr>
                </a:solidFill>
              </a:rPr>
              <a:t>Functions</a:t>
            </a:r>
          </a:p>
        </p:txBody>
      </p:sp>
      <p:sp>
        <p:nvSpPr>
          <p:cNvPr id="6" name="TextBox 5"/>
          <p:cNvSpPr txBox="1"/>
          <p:nvPr/>
        </p:nvSpPr>
        <p:spPr>
          <a:xfrm>
            <a:off x="409574" y="1362075"/>
            <a:ext cx="3810001" cy="1477328"/>
          </a:xfrm>
          <a:prstGeom prst="rect">
            <a:avLst/>
          </a:prstGeom>
          <a:noFill/>
        </p:spPr>
        <p:txBody>
          <a:bodyPr wrap="square" rtlCol="0">
            <a:spAutoFit/>
          </a:bodyPr>
          <a:lstStyle/>
          <a:p>
            <a:r>
              <a:rPr lang="en-US" dirty="0" err="1">
                <a:solidFill>
                  <a:srgbClr val="0070C0"/>
                </a:solidFill>
              </a:rPr>
              <a:t>def</a:t>
            </a:r>
            <a:r>
              <a:rPr lang="en-US" dirty="0"/>
              <a:t> </a:t>
            </a:r>
            <a:r>
              <a:rPr lang="en-US" dirty="0" err="1"/>
              <a:t>functionname</a:t>
            </a:r>
            <a:r>
              <a:rPr lang="en-US" dirty="0"/>
              <a:t> ( parameters ) </a:t>
            </a:r>
            <a:r>
              <a:rPr lang="en-US" b="1" dirty="0">
                <a:solidFill>
                  <a:srgbClr val="0070C0"/>
                </a:solidFill>
              </a:rPr>
              <a:t>:</a:t>
            </a:r>
          </a:p>
          <a:p>
            <a:r>
              <a:rPr lang="en-US" dirty="0"/>
              <a:t>   </a:t>
            </a:r>
            <a:r>
              <a:rPr lang="en-US" dirty="0">
                <a:solidFill>
                  <a:srgbClr val="00B050"/>
                </a:solidFill>
              </a:rPr>
              <a:t>"</a:t>
            </a:r>
            <a:r>
              <a:rPr lang="en-US" dirty="0" err="1">
                <a:solidFill>
                  <a:srgbClr val="00B050"/>
                </a:solidFill>
              </a:rPr>
              <a:t>function_docstring</a:t>
            </a:r>
            <a:r>
              <a:rPr lang="en-US" dirty="0">
                <a:solidFill>
                  <a:srgbClr val="00B050"/>
                </a:solidFill>
              </a:rPr>
              <a:t>"</a:t>
            </a:r>
          </a:p>
          <a:p>
            <a:r>
              <a:rPr lang="en-US" dirty="0"/>
              <a:t>   </a:t>
            </a:r>
          </a:p>
          <a:p>
            <a:r>
              <a:rPr lang="en-US" dirty="0"/>
              <a:t>   </a:t>
            </a:r>
            <a:r>
              <a:rPr lang="en-US" dirty="0" err="1"/>
              <a:t>function_suite</a:t>
            </a:r>
            <a:endParaRPr lang="en-US" dirty="0"/>
          </a:p>
          <a:p>
            <a:r>
              <a:rPr lang="en-US" dirty="0"/>
              <a:t>   </a:t>
            </a:r>
            <a:r>
              <a:rPr lang="en-US" dirty="0">
                <a:solidFill>
                  <a:srgbClr val="0070C0"/>
                </a:solidFill>
              </a:rPr>
              <a:t>return</a:t>
            </a:r>
            <a:r>
              <a:rPr lang="en-US" dirty="0"/>
              <a:t> [expression]</a:t>
            </a:r>
          </a:p>
        </p:txBody>
      </p:sp>
      <p:sp>
        <p:nvSpPr>
          <p:cNvPr id="9" name="TextBox 8"/>
          <p:cNvSpPr txBox="1"/>
          <p:nvPr/>
        </p:nvSpPr>
        <p:spPr>
          <a:xfrm>
            <a:off x="355093" y="773431"/>
            <a:ext cx="1709927"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Function : </a:t>
            </a:r>
            <a:r>
              <a:rPr lang="en-US" sz="1400" dirty="0"/>
              <a:t>Syntax</a:t>
            </a:r>
          </a:p>
        </p:txBody>
      </p:sp>
      <p:sp>
        <p:nvSpPr>
          <p:cNvPr id="12" name="TextBox 11"/>
          <p:cNvSpPr txBox="1"/>
          <p:nvPr/>
        </p:nvSpPr>
        <p:spPr>
          <a:xfrm>
            <a:off x="5486399" y="1190625"/>
            <a:ext cx="5057776" cy="2800767"/>
          </a:xfrm>
          <a:prstGeom prst="rect">
            <a:avLst/>
          </a:prstGeom>
          <a:noFill/>
        </p:spPr>
        <p:txBody>
          <a:bodyPr wrap="square" rtlCol="0">
            <a:spAutoFit/>
          </a:bodyPr>
          <a:lstStyle/>
          <a:p>
            <a:r>
              <a:rPr lang="en-US" sz="1600" dirty="0" err="1">
                <a:solidFill>
                  <a:srgbClr val="0070C0"/>
                </a:solidFill>
              </a:rPr>
              <a:t>def</a:t>
            </a:r>
            <a:r>
              <a:rPr lang="en-US" sz="1600" dirty="0"/>
              <a:t> </a:t>
            </a:r>
            <a:r>
              <a:rPr lang="en-US" sz="1600" dirty="0" err="1"/>
              <a:t>changeme</a:t>
            </a:r>
            <a:r>
              <a:rPr lang="en-US" sz="1600" dirty="0"/>
              <a:t>( </a:t>
            </a:r>
            <a:r>
              <a:rPr lang="en-US" sz="1600" dirty="0" err="1"/>
              <a:t>mylist</a:t>
            </a:r>
            <a:r>
              <a:rPr lang="en-US" sz="1600" dirty="0"/>
              <a:t> ) :</a:t>
            </a:r>
          </a:p>
          <a:p>
            <a:r>
              <a:rPr lang="en-US" sz="1600" dirty="0">
                <a:solidFill>
                  <a:srgbClr val="00B050"/>
                </a:solidFill>
              </a:rPr>
              <a:t>   "This changes a passed list into this function"</a:t>
            </a:r>
          </a:p>
          <a:p>
            <a:r>
              <a:rPr lang="en-US" sz="1600" dirty="0"/>
              <a:t>   </a:t>
            </a:r>
          </a:p>
          <a:p>
            <a:r>
              <a:rPr lang="en-US" sz="1600" dirty="0"/>
              <a:t>   </a:t>
            </a:r>
            <a:r>
              <a:rPr lang="en-US" sz="1600" dirty="0" err="1"/>
              <a:t>mylist</a:t>
            </a:r>
            <a:r>
              <a:rPr lang="en-US" sz="1600" dirty="0"/>
              <a:t> = [1,2,3,4]; </a:t>
            </a:r>
          </a:p>
          <a:p>
            <a:r>
              <a:rPr lang="en-US" sz="1600" dirty="0"/>
              <a:t>   </a:t>
            </a:r>
            <a:r>
              <a:rPr lang="en-US" sz="1600" dirty="0" err="1"/>
              <a:t>mylist.</a:t>
            </a:r>
            <a:r>
              <a:rPr lang="en-US" sz="1600" dirty="0" err="1">
                <a:solidFill>
                  <a:srgbClr val="0070C0"/>
                </a:solidFill>
              </a:rPr>
              <a:t>append</a:t>
            </a:r>
            <a:r>
              <a:rPr lang="en-US" sz="1600" dirty="0"/>
              <a:t>([5,6,7,8]);</a:t>
            </a:r>
          </a:p>
          <a:p>
            <a:r>
              <a:rPr lang="en-US" sz="1600" dirty="0"/>
              <a:t>   </a:t>
            </a:r>
            <a:r>
              <a:rPr lang="en-US" sz="1600" dirty="0">
                <a:solidFill>
                  <a:srgbClr val="0070C0"/>
                </a:solidFill>
              </a:rPr>
              <a:t>print</a:t>
            </a:r>
            <a:r>
              <a:rPr lang="en-US" sz="1600" dirty="0"/>
              <a:t> ("Values inside the function: ", </a:t>
            </a:r>
            <a:r>
              <a:rPr lang="en-US" sz="1600" dirty="0" err="1"/>
              <a:t>mylist</a:t>
            </a:r>
            <a:r>
              <a:rPr lang="en-US" sz="1600" dirty="0"/>
              <a:t>)</a:t>
            </a:r>
          </a:p>
          <a:p>
            <a:r>
              <a:rPr lang="en-US" sz="1600" dirty="0"/>
              <a:t>   </a:t>
            </a:r>
            <a:r>
              <a:rPr lang="en-US" sz="1600" dirty="0">
                <a:solidFill>
                  <a:srgbClr val="0070C0"/>
                </a:solidFill>
              </a:rPr>
              <a:t>return</a:t>
            </a:r>
          </a:p>
          <a:p>
            <a:endParaRPr lang="en-US" sz="1600" dirty="0"/>
          </a:p>
          <a:p>
            <a:r>
              <a:rPr lang="en-US" sz="1600" dirty="0" err="1"/>
              <a:t>mylist</a:t>
            </a:r>
            <a:r>
              <a:rPr lang="en-US" sz="1600" dirty="0"/>
              <a:t> = [10,20,30];</a:t>
            </a:r>
          </a:p>
          <a:p>
            <a:r>
              <a:rPr lang="en-US" sz="1600" dirty="0" err="1"/>
              <a:t>changeme</a:t>
            </a:r>
            <a:r>
              <a:rPr lang="en-US" sz="1600" dirty="0"/>
              <a:t>( </a:t>
            </a:r>
            <a:r>
              <a:rPr lang="en-US" sz="1600" dirty="0" err="1"/>
              <a:t>mylist</a:t>
            </a:r>
            <a:r>
              <a:rPr lang="en-US" sz="1600" dirty="0"/>
              <a:t> );</a:t>
            </a:r>
          </a:p>
          <a:p>
            <a:r>
              <a:rPr lang="en-US" sz="1600" dirty="0">
                <a:solidFill>
                  <a:srgbClr val="0070C0"/>
                </a:solidFill>
              </a:rPr>
              <a:t>print</a:t>
            </a:r>
            <a:r>
              <a:rPr lang="en-US" sz="1600" dirty="0"/>
              <a:t> ("Values outside the function: ", </a:t>
            </a:r>
            <a:r>
              <a:rPr lang="en-US" sz="1600" dirty="0" err="1"/>
              <a:t>mylist</a:t>
            </a:r>
            <a:r>
              <a:rPr lang="en-US" sz="1600" dirty="0"/>
              <a:t>)</a:t>
            </a:r>
          </a:p>
        </p:txBody>
      </p:sp>
      <p:sp>
        <p:nvSpPr>
          <p:cNvPr id="13" name="TextBox 12"/>
          <p:cNvSpPr txBox="1"/>
          <p:nvPr/>
        </p:nvSpPr>
        <p:spPr>
          <a:xfrm>
            <a:off x="3765043" y="725806"/>
            <a:ext cx="2159507"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Function : </a:t>
            </a:r>
            <a:r>
              <a:rPr lang="en-US" sz="1400" dirty="0"/>
              <a:t>Example #1</a:t>
            </a:r>
          </a:p>
        </p:txBody>
      </p:sp>
      <p:sp>
        <p:nvSpPr>
          <p:cNvPr id="14" name="TextBox 13"/>
          <p:cNvSpPr txBox="1"/>
          <p:nvPr/>
        </p:nvSpPr>
        <p:spPr>
          <a:xfrm>
            <a:off x="259843" y="3669031"/>
            <a:ext cx="2626232"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Lambda Functions : </a:t>
            </a:r>
            <a:r>
              <a:rPr lang="en-US" sz="1400" dirty="0"/>
              <a:t>Syntax</a:t>
            </a:r>
          </a:p>
        </p:txBody>
      </p:sp>
      <p:sp>
        <p:nvSpPr>
          <p:cNvPr id="11" name="TextBox 10"/>
          <p:cNvSpPr txBox="1"/>
          <p:nvPr/>
        </p:nvSpPr>
        <p:spPr>
          <a:xfrm>
            <a:off x="247651" y="4152900"/>
            <a:ext cx="11449050" cy="584775"/>
          </a:xfrm>
          <a:prstGeom prst="rect">
            <a:avLst/>
          </a:prstGeom>
          <a:noFill/>
        </p:spPr>
        <p:txBody>
          <a:bodyPr wrap="square" rtlCol="0">
            <a:spAutoFit/>
          </a:bodyPr>
          <a:lstStyle/>
          <a:p>
            <a:pPr algn="just"/>
            <a:r>
              <a:rPr lang="en-US" sz="1600" b="1" dirty="0"/>
              <a:t>Lambda</a:t>
            </a:r>
            <a:r>
              <a:rPr lang="en-US" sz="1600" dirty="0"/>
              <a:t> functions are also called as anonymous because they are not declared in the standard manner by using the </a:t>
            </a:r>
            <a:r>
              <a:rPr lang="en-US" sz="1600" i="1" dirty="0" err="1"/>
              <a:t>def</a:t>
            </a:r>
            <a:r>
              <a:rPr lang="en-US" sz="1600" dirty="0"/>
              <a:t> keyword.</a:t>
            </a:r>
          </a:p>
        </p:txBody>
      </p:sp>
      <p:sp>
        <p:nvSpPr>
          <p:cNvPr id="15" name="TextBox 14"/>
          <p:cNvSpPr txBox="1"/>
          <p:nvPr/>
        </p:nvSpPr>
        <p:spPr>
          <a:xfrm>
            <a:off x="333375" y="4933950"/>
            <a:ext cx="4403770" cy="369332"/>
          </a:xfrm>
          <a:prstGeom prst="rect">
            <a:avLst/>
          </a:prstGeom>
          <a:noFill/>
        </p:spPr>
        <p:txBody>
          <a:bodyPr wrap="none" rtlCol="0">
            <a:spAutoFit/>
          </a:bodyPr>
          <a:lstStyle/>
          <a:p>
            <a:r>
              <a:rPr lang="en-US" dirty="0">
                <a:solidFill>
                  <a:srgbClr val="0070C0"/>
                </a:solidFill>
              </a:rPr>
              <a:t>lambda</a:t>
            </a:r>
            <a:r>
              <a:rPr lang="en-US" dirty="0"/>
              <a:t> [arg1 [,arg2,.....</a:t>
            </a:r>
            <a:r>
              <a:rPr lang="en-US" dirty="0" err="1"/>
              <a:t>argn</a:t>
            </a:r>
            <a:r>
              <a:rPr lang="en-US" dirty="0"/>
              <a:t>]] </a:t>
            </a:r>
            <a:r>
              <a:rPr lang="en-US" b="1" dirty="0">
                <a:solidFill>
                  <a:srgbClr val="0070C0"/>
                </a:solidFill>
              </a:rPr>
              <a:t>:</a:t>
            </a:r>
            <a:r>
              <a:rPr lang="en-US" dirty="0"/>
              <a:t>expression</a:t>
            </a:r>
          </a:p>
        </p:txBody>
      </p:sp>
      <p:sp>
        <p:nvSpPr>
          <p:cNvPr id="16" name="TextBox 15"/>
          <p:cNvSpPr txBox="1"/>
          <p:nvPr/>
        </p:nvSpPr>
        <p:spPr>
          <a:xfrm>
            <a:off x="5791200" y="5610225"/>
            <a:ext cx="2435282" cy="646331"/>
          </a:xfrm>
          <a:prstGeom prst="rect">
            <a:avLst/>
          </a:prstGeom>
          <a:noFill/>
        </p:spPr>
        <p:txBody>
          <a:bodyPr wrap="none" rtlCol="0">
            <a:spAutoFit/>
          </a:bodyPr>
          <a:lstStyle/>
          <a:p>
            <a:r>
              <a:rPr lang="pt-BR" dirty="0"/>
              <a:t>x = </a:t>
            </a:r>
            <a:r>
              <a:rPr lang="pt-BR" dirty="0">
                <a:solidFill>
                  <a:srgbClr val="0070C0"/>
                </a:solidFill>
              </a:rPr>
              <a:t>lambda</a:t>
            </a:r>
            <a:r>
              <a:rPr lang="pt-BR" dirty="0"/>
              <a:t> a, b : a * b</a:t>
            </a:r>
          </a:p>
          <a:p>
            <a:r>
              <a:rPr lang="pt-BR" dirty="0">
                <a:solidFill>
                  <a:srgbClr val="0070C0"/>
                </a:solidFill>
              </a:rPr>
              <a:t>print</a:t>
            </a:r>
            <a:r>
              <a:rPr lang="pt-BR" dirty="0"/>
              <a:t>(x(5, 6))</a:t>
            </a:r>
            <a:endParaRPr lang="en-US" dirty="0"/>
          </a:p>
        </p:txBody>
      </p:sp>
      <p:sp>
        <p:nvSpPr>
          <p:cNvPr id="18" name="TextBox 17"/>
          <p:cNvSpPr txBox="1"/>
          <p:nvPr/>
        </p:nvSpPr>
        <p:spPr>
          <a:xfrm>
            <a:off x="5165218" y="4973956"/>
            <a:ext cx="2940557" cy="340519"/>
          </a:xfrm>
          <a:prstGeom prst="roundRect">
            <a:avLst/>
          </a:prstGeom>
          <a:solidFill>
            <a:srgbClr val="F5FFDD"/>
          </a:solidFill>
          <a:ln>
            <a:solidFill>
              <a:srgbClr val="00206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t>Lambda Function : </a:t>
            </a:r>
            <a:r>
              <a:rPr lang="en-US" sz="1400" dirty="0"/>
              <a:t>Example #2</a:t>
            </a:r>
          </a:p>
        </p:txBody>
      </p:sp>
      <p:sp>
        <p:nvSpPr>
          <p:cNvPr id="17" name="Right Arrow 16"/>
          <p:cNvSpPr/>
          <p:nvPr/>
        </p:nvSpPr>
        <p:spPr bwMode="auto">
          <a:xfrm>
            <a:off x="8448675" y="5876925"/>
            <a:ext cx="514350" cy="1333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MS PGothic" pitchFamily="34" charset="-128"/>
            </a:endParaRPr>
          </a:p>
        </p:txBody>
      </p:sp>
      <p:sp>
        <p:nvSpPr>
          <p:cNvPr id="19" name="TextBox 18"/>
          <p:cNvSpPr txBox="1"/>
          <p:nvPr/>
        </p:nvSpPr>
        <p:spPr>
          <a:xfrm>
            <a:off x="9067800" y="5734050"/>
            <a:ext cx="44114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30</a:t>
            </a:r>
          </a:p>
        </p:txBody>
      </p:sp>
    </p:spTree>
    <p:extLst>
      <p:ext uri="{BB962C8B-B14F-4D97-AF65-F5344CB8AC3E}">
        <p14:creationId xmlns:p14="http://schemas.microsoft.com/office/powerpoint/2010/main" val="32107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1" grpId="0"/>
      <p:bldP spid="15" grpId="0"/>
      <p:bldP spid="16" grpId="0"/>
      <p:bldP spid="18" grpId="0" animBg="1"/>
      <p:bldP spid="17"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11707" y="80750"/>
            <a:ext cx="6168676" cy="461665"/>
          </a:xfrm>
          <a:prstGeom prst="rect">
            <a:avLst/>
          </a:prstGeom>
          <a:noFill/>
        </p:spPr>
        <p:txBody>
          <a:bodyPr wrap="none" rtlCol="0" anchor="ctr">
            <a:spAutoFit/>
          </a:bodyPr>
          <a:lstStyle/>
          <a:p>
            <a:pPr algn="ctr"/>
            <a:r>
              <a:rPr lang="en-US" sz="2400" b="1" dirty="0">
                <a:solidFill>
                  <a:schemeClr val="accent6">
                    <a:lumMod val="75000"/>
                  </a:schemeClr>
                </a:solidFill>
              </a:rPr>
              <a:t>Python : Classes &amp; Objects – Inheritance</a:t>
            </a:r>
          </a:p>
        </p:txBody>
      </p:sp>
      <p:sp>
        <p:nvSpPr>
          <p:cNvPr id="2" name="Rectangle: Rounded Corners 1">
            <a:extLst>
              <a:ext uri="{FF2B5EF4-FFF2-40B4-BE49-F238E27FC236}">
                <a16:creationId xmlns:a16="http://schemas.microsoft.com/office/drawing/2014/main" id="{0242C0E1-DA24-4A51-8C88-B4D160B08B48}"/>
              </a:ext>
            </a:extLst>
          </p:cNvPr>
          <p:cNvSpPr/>
          <p:nvPr/>
        </p:nvSpPr>
        <p:spPr bwMode="auto">
          <a:xfrm>
            <a:off x="697583" y="1928775"/>
            <a:ext cx="2017336" cy="461665"/>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Arial" charset="0"/>
                <a:ea typeface="MS PGothic" pitchFamily="34" charset="-128"/>
              </a:rPr>
              <a:t>Super Class</a:t>
            </a:r>
          </a:p>
        </p:txBody>
      </p:sp>
      <p:sp>
        <p:nvSpPr>
          <p:cNvPr id="4" name="Rectangle: Rounded Corners 3">
            <a:extLst>
              <a:ext uri="{FF2B5EF4-FFF2-40B4-BE49-F238E27FC236}">
                <a16:creationId xmlns:a16="http://schemas.microsoft.com/office/drawing/2014/main" id="{442B5BB9-E02D-4A5C-B028-8D6144151D07}"/>
              </a:ext>
            </a:extLst>
          </p:cNvPr>
          <p:cNvSpPr/>
          <p:nvPr/>
        </p:nvSpPr>
        <p:spPr bwMode="auto">
          <a:xfrm>
            <a:off x="881406" y="3776801"/>
            <a:ext cx="1649691" cy="461665"/>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2400" b="0" i="0" u="none" strike="noStrike" cap="none" normalizeH="0" baseline="0" dirty="0">
                <a:ln>
                  <a:noFill/>
                </a:ln>
                <a:solidFill>
                  <a:schemeClr val="tx1"/>
                </a:solidFill>
                <a:effectLst/>
                <a:latin typeface="Arial" charset="0"/>
                <a:ea typeface="MS PGothic" pitchFamily="34" charset="-128"/>
              </a:rPr>
              <a:t>Sub Class</a:t>
            </a:r>
          </a:p>
        </p:txBody>
      </p:sp>
      <p:sp>
        <p:nvSpPr>
          <p:cNvPr id="5" name="Arrow: Up 4">
            <a:extLst>
              <a:ext uri="{FF2B5EF4-FFF2-40B4-BE49-F238E27FC236}">
                <a16:creationId xmlns:a16="http://schemas.microsoft.com/office/drawing/2014/main" id="{4E2CA7A0-0F45-49CA-A443-4608E6B05165}"/>
              </a:ext>
            </a:extLst>
          </p:cNvPr>
          <p:cNvSpPr/>
          <p:nvPr/>
        </p:nvSpPr>
        <p:spPr bwMode="auto">
          <a:xfrm>
            <a:off x="1545995" y="2636498"/>
            <a:ext cx="263951" cy="849714"/>
          </a:xfrm>
          <a:prstGeom prst="upArrow">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7" name="Rectangle 6">
            <a:extLst>
              <a:ext uri="{FF2B5EF4-FFF2-40B4-BE49-F238E27FC236}">
                <a16:creationId xmlns:a16="http://schemas.microsoft.com/office/drawing/2014/main" id="{213A5C23-78F7-472E-BFC1-BBB0696FBC38}"/>
              </a:ext>
            </a:extLst>
          </p:cNvPr>
          <p:cNvSpPr/>
          <p:nvPr/>
        </p:nvSpPr>
        <p:spPr bwMode="auto">
          <a:xfrm>
            <a:off x="3591611" y="855420"/>
            <a:ext cx="2828041" cy="186650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Arial" charset="0"/>
                <a:ea typeface="MS PGothic" pitchFamily="34" charset="-128"/>
              </a:rPr>
              <a:t>Person</a:t>
            </a:r>
          </a:p>
          <a:p>
            <a:pPr marL="0" marR="0" indent="0" algn="l" defTabSz="914400" rtl="0" eaLnBrk="0" fontAlgn="base" latinLnBrk="0" hangingPunct="0">
              <a:lnSpc>
                <a:spcPct val="100000"/>
              </a:lnSpc>
              <a:spcBef>
                <a:spcPct val="0"/>
              </a:spcBef>
              <a:spcAft>
                <a:spcPct val="0"/>
              </a:spcAft>
              <a:buClrTx/>
              <a:buSzTx/>
              <a:buFontTx/>
              <a:buNone/>
              <a:tabLst/>
            </a:pPr>
            <a:r>
              <a:rPr lang="en-IN" sz="1200" dirty="0">
                <a:latin typeface="Arial" charset="0"/>
                <a:ea typeface="MS PGothic" pitchFamily="34" charset="-128"/>
              </a:rPr>
              <a:t>----------------------------------------------------</a:t>
            </a:r>
          </a:p>
          <a:p>
            <a:pPr marL="0" marR="0" indent="0" algn="l" defTabSz="914400" rtl="0" eaLnBrk="0" fontAlgn="base" latinLnBrk="0" hangingPunct="0">
              <a:lnSpc>
                <a:spcPct val="100000"/>
              </a:lnSpc>
              <a:spcBef>
                <a:spcPct val="0"/>
              </a:spcBef>
              <a:spcAft>
                <a:spcPct val="0"/>
              </a:spcAft>
              <a:buClrTx/>
              <a:buSzTx/>
              <a:buFontTx/>
              <a:buNone/>
              <a:tabLst/>
            </a:pPr>
            <a:r>
              <a:rPr lang="en-IN" sz="1200" dirty="0">
                <a:latin typeface="Arial" charset="0"/>
                <a:ea typeface="MS PGothic" pitchFamily="34" charset="-128"/>
              </a:rPr>
              <a:t>name :</a:t>
            </a:r>
          </a:p>
          <a:p>
            <a:pPr marL="0" marR="0" indent="0" algn="l" defTabSz="914400" rtl="0" eaLnBrk="0" fontAlgn="base" latinLnBrk="0" hangingPunct="0">
              <a:lnSpc>
                <a:spcPct val="100000"/>
              </a:lnSpc>
              <a:spcBef>
                <a:spcPct val="0"/>
              </a:spcBef>
              <a:spcAft>
                <a:spcPct val="0"/>
              </a:spcAft>
              <a:buClrTx/>
              <a:buSzTx/>
              <a:buFontTx/>
              <a:buNone/>
              <a:tabLst/>
            </a:pPr>
            <a:r>
              <a:rPr lang="en-IN" sz="1200" dirty="0">
                <a:latin typeface="Arial" charset="0"/>
                <a:ea typeface="MS PGothic" pitchFamily="34" charset="-128"/>
              </a:rPr>
              <a:t>age :</a:t>
            </a:r>
          </a:p>
          <a:p>
            <a:pPr marL="0" marR="0" indent="0" algn="l" defTabSz="914400" rtl="0" eaLnBrk="0" fontAlgn="base" latinLnBrk="0" hangingPunct="0">
              <a:lnSpc>
                <a:spcPct val="100000"/>
              </a:lnSpc>
              <a:spcBef>
                <a:spcPct val="0"/>
              </a:spcBef>
              <a:spcAft>
                <a:spcPct val="0"/>
              </a:spcAft>
              <a:buClrTx/>
              <a:buSzTx/>
              <a:buFontTx/>
              <a:buNone/>
              <a:tabLst/>
            </a:pPr>
            <a:r>
              <a:rPr lang="en-IN" sz="1200" dirty="0">
                <a:latin typeface="Arial" charset="0"/>
                <a:ea typeface="MS PGothic" pitchFamily="34" charset="-128"/>
              </a:rPr>
              <a:t>---------------------------------------------------</a:t>
            </a:r>
          </a:p>
          <a:p>
            <a:pPr eaLnBrk="0" fontAlgn="base" hangingPunct="0">
              <a:spcBef>
                <a:spcPct val="0"/>
              </a:spcBef>
              <a:spcAft>
                <a:spcPct val="0"/>
              </a:spcAft>
            </a:pPr>
            <a:r>
              <a:rPr lang="en-IN" sz="1200" dirty="0">
                <a:latin typeface="Arial" charset="0"/>
                <a:ea typeface="MS PGothic" pitchFamily="34" charset="-128"/>
              </a:rPr>
              <a:t>def __init__(self,   ,  ) :   // constructor</a:t>
            </a:r>
          </a:p>
          <a:p>
            <a:pPr eaLnBrk="0" fontAlgn="base" hangingPunct="0">
              <a:spcBef>
                <a:spcPct val="0"/>
              </a:spcBef>
              <a:spcAft>
                <a:spcPct val="0"/>
              </a:spcAft>
            </a:pPr>
            <a:r>
              <a:rPr lang="en-IN" sz="1200" dirty="0">
                <a:latin typeface="Arial" charset="0"/>
                <a:ea typeface="MS PGothic" pitchFamily="34" charset="-128"/>
              </a:rPr>
              <a:t>def showName(self):  </a:t>
            </a:r>
          </a:p>
          <a:p>
            <a:pPr eaLnBrk="0" fontAlgn="base" hangingPunct="0">
              <a:spcBef>
                <a:spcPct val="0"/>
              </a:spcBef>
              <a:spcAft>
                <a:spcPct val="0"/>
              </a:spcAft>
            </a:pPr>
            <a:r>
              <a:rPr lang="en-IN" sz="1200" dirty="0">
                <a:latin typeface="Arial" charset="0"/>
                <a:ea typeface="MS PGothic" pitchFamily="34" charset="-128"/>
              </a:rPr>
              <a:t>def showAge(self): </a:t>
            </a:r>
          </a:p>
          <a:p>
            <a:pPr eaLnBrk="0" fontAlgn="base" hangingPunct="0">
              <a:spcBef>
                <a:spcPct val="0"/>
              </a:spcBef>
              <a:spcAft>
                <a:spcPct val="0"/>
              </a:spcAft>
            </a:pPr>
            <a:endParaRPr kumimoji="0" lang="en-IN" sz="1600" b="0" i="0" u="none" strike="noStrike" cap="none" normalizeH="0" baseline="0" dirty="0">
              <a:ln>
                <a:noFill/>
              </a:ln>
              <a:solidFill>
                <a:schemeClr val="tx1"/>
              </a:solidFill>
              <a:effectLst/>
              <a:latin typeface="Arial" charset="0"/>
              <a:ea typeface="MS PGothic" pitchFamily="34" charset="-128"/>
            </a:endParaRPr>
          </a:p>
        </p:txBody>
      </p:sp>
      <p:sp>
        <p:nvSpPr>
          <p:cNvPr id="9" name="Rectangle 8">
            <a:extLst>
              <a:ext uri="{FF2B5EF4-FFF2-40B4-BE49-F238E27FC236}">
                <a16:creationId xmlns:a16="http://schemas.microsoft.com/office/drawing/2014/main" id="{46364733-D580-4ADB-ADA8-73F25BF97CD9}"/>
              </a:ext>
            </a:extLst>
          </p:cNvPr>
          <p:cNvSpPr/>
          <p:nvPr/>
        </p:nvSpPr>
        <p:spPr bwMode="auto">
          <a:xfrm>
            <a:off x="3591611" y="3061355"/>
            <a:ext cx="6466789" cy="144453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Arial" charset="0"/>
                <a:ea typeface="MS PGothic" pitchFamily="34" charset="-128"/>
              </a:rPr>
              <a:t>Student(Person)</a:t>
            </a:r>
          </a:p>
          <a:p>
            <a:pPr eaLnBrk="0" fontAlgn="base" hangingPunct="0">
              <a:spcBef>
                <a:spcPct val="0"/>
              </a:spcBef>
              <a:spcAft>
                <a:spcPct val="0"/>
              </a:spcAft>
            </a:pPr>
            <a:r>
              <a:rPr lang="en-IN" sz="1200" dirty="0">
                <a:latin typeface="Arial" charset="0"/>
                <a:ea typeface="MS PGothic" pitchFamily="34" charset="-128"/>
              </a:rPr>
              <a:t>---------------------------------------------------------------------------------------------------------------------------</a:t>
            </a:r>
          </a:p>
          <a:p>
            <a:pPr eaLnBrk="0" fontAlgn="base" hangingPunct="0">
              <a:spcBef>
                <a:spcPct val="0"/>
              </a:spcBef>
              <a:spcAft>
                <a:spcPct val="0"/>
              </a:spcAft>
            </a:pPr>
            <a:r>
              <a:rPr lang="en-IN" sz="1200" dirty="0">
                <a:latin typeface="Arial" charset="0"/>
                <a:ea typeface="MS PGothic" pitchFamily="34" charset="-128"/>
              </a:rPr>
              <a:t>def __init__(self, studentName, studentAge, studentId) :                 //super class constructor  </a:t>
            </a:r>
          </a:p>
          <a:p>
            <a:pPr eaLnBrk="0" fontAlgn="base" hangingPunct="0">
              <a:spcBef>
                <a:spcPct val="0"/>
              </a:spcBef>
              <a:spcAft>
                <a:spcPct val="0"/>
              </a:spcAft>
            </a:pPr>
            <a:r>
              <a:rPr lang="en-IN" sz="1200" dirty="0">
                <a:latin typeface="Arial" charset="0"/>
                <a:ea typeface="MS PGothic" pitchFamily="34" charset="-128"/>
              </a:rPr>
              <a:t>             Person.__init__(self, studentName, studentAge)</a:t>
            </a:r>
          </a:p>
          <a:p>
            <a:pPr eaLnBrk="0" fontAlgn="base" hangingPunct="0">
              <a:spcBef>
                <a:spcPct val="0"/>
              </a:spcBef>
              <a:spcAft>
                <a:spcPct val="0"/>
              </a:spcAft>
            </a:pPr>
            <a:endParaRPr lang="en-IN" sz="1200" dirty="0">
              <a:latin typeface="Arial" charset="0"/>
              <a:ea typeface="MS PGothic" pitchFamily="34" charset="-128"/>
            </a:endParaRPr>
          </a:p>
          <a:p>
            <a:pPr eaLnBrk="0" fontAlgn="base" hangingPunct="0">
              <a:spcBef>
                <a:spcPct val="0"/>
              </a:spcBef>
              <a:spcAft>
                <a:spcPct val="0"/>
              </a:spcAft>
            </a:pPr>
            <a:r>
              <a:rPr lang="en-IN" sz="1200" dirty="0">
                <a:latin typeface="Arial" charset="0"/>
                <a:ea typeface="MS PGothic" pitchFamily="34" charset="-128"/>
              </a:rPr>
              <a:t>def getId(self):  </a:t>
            </a:r>
          </a:p>
        </p:txBody>
      </p:sp>
      <p:sp>
        <p:nvSpPr>
          <p:cNvPr id="8" name="Rectangle: Rounded Corners 7">
            <a:extLst>
              <a:ext uri="{FF2B5EF4-FFF2-40B4-BE49-F238E27FC236}">
                <a16:creationId xmlns:a16="http://schemas.microsoft.com/office/drawing/2014/main" id="{9EC9F032-889A-486B-9721-5FC41AC3D829}"/>
              </a:ext>
            </a:extLst>
          </p:cNvPr>
          <p:cNvSpPr/>
          <p:nvPr/>
        </p:nvSpPr>
        <p:spPr bwMode="auto">
          <a:xfrm>
            <a:off x="3591611" y="4967928"/>
            <a:ext cx="2300140" cy="110293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Arial" charset="0"/>
                <a:ea typeface="MS PGothic" pitchFamily="34" charset="-128"/>
              </a:rPr>
              <a:t>Obj1 = Person()</a:t>
            </a:r>
          </a:p>
          <a:p>
            <a:pPr marL="0" marR="0" indent="0" algn="l" defTabSz="914400" rtl="0" eaLnBrk="0" fontAlgn="base" latinLnBrk="0" hangingPunct="0">
              <a:lnSpc>
                <a:spcPct val="100000"/>
              </a:lnSpc>
              <a:spcBef>
                <a:spcPct val="0"/>
              </a:spcBef>
              <a:spcAft>
                <a:spcPct val="0"/>
              </a:spcAft>
              <a:buClrTx/>
              <a:buSzTx/>
              <a:buFontTx/>
              <a:buNone/>
              <a:tabLst/>
            </a:pPr>
            <a:r>
              <a:rPr lang="en-IN" sz="1200" dirty="0">
                <a:latin typeface="Arial" charset="0"/>
                <a:ea typeface="MS PGothic" pitchFamily="34" charset="-128"/>
              </a:rPr>
              <a:t>Obj1.showAge()</a:t>
            </a:r>
          </a:p>
          <a:p>
            <a:pPr marL="0" marR="0" indent="0" algn="l" defTabSz="914400" rtl="0" eaLnBrk="0" fontAlgn="base" latinLnBrk="0" hangingPunct="0">
              <a:lnSpc>
                <a:spcPct val="100000"/>
              </a:lnSpc>
              <a:spcBef>
                <a:spcPct val="0"/>
              </a:spcBef>
              <a:spcAft>
                <a:spcPct val="0"/>
              </a:spcAft>
              <a:buClrTx/>
              <a:buSzTx/>
              <a:buFontTx/>
              <a:buNone/>
              <a:tabLst/>
            </a:pPr>
            <a:endParaRPr kumimoji="0" lang="en-IN" sz="1200" b="0" i="0" u="none" strike="noStrike" cap="none" normalizeH="0" baseline="0" dirty="0">
              <a:ln>
                <a:noFill/>
              </a:ln>
              <a:solidFill>
                <a:schemeClr val="tx1"/>
              </a:solidFill>
              <a:effectLst/>
              <a:latin typeface="Arial" charset="0"/>
              <a:ea typeface="MS PGothic" pitchFamily="34" charset="-128"/>
            </a:endParaRPr>
          </a:p>
          <a:p>
            <a:pPr marL="0" marR="0" indent="0" algn="l" defTabSz="914400" rtl="0" eaLnBrk="0" fontAlgn="base" latinLnBrk="0" hangingPunct="0">
              <a:lnSpc>
                <a:spcPct val="100000"/>
              </a:lnSpc>
              <a:spcBef>
                <a:spcPct val="0"/>
              </a:spcBef>
              <a:spcAft>
                <a:spcPct val="0"/>
              </a:spcAft>
              <a:buClrTx/>
              <a:buSzTx/>
              <a:buFontTx/>
              <a:buNone/>
              <a:tabLst/>
            </a:pPr>
            <a:r>
              <a:rPr lang="en-IN" sz="1200" dirty="0">
                <a:latin typeface="Arial" charset="0"/>
                <a:ea typeface="MS PGothic" pitchFamily="34" charset="-128"/>
              </a:rPr>
              <a:t>Obj2 = Student()</a:t>
            </a:r>
          </a:p>
          <a:p>
            <a:pPr marL="0" marR="0" indent="0" algn="l" defTabSz="914400" rtl="0" eaLnBrk="0" fontAlgn="base" latinLnBrk="0" hangingPunct="0">
              <a:lnSpc>
                <a:spcPct val="100000"/>
              </a:lnSpc>
              <a:spcBef>
                <a:spcPct val="0"/>
              </a:spcBef>
              <a:spcAft>
                <a:spcPct val="0"/>
              </a:spcAft>
              <a:buClrTx/>
              <a:buSzTx/>
              <a:buFontTx/>
              <a:buNone/>
              <a:tabLst/>
            </a:pPr>
            <a:r>
              <a:rPr kumimoji="0" lang="en-IN" sz="1200" b="0" i="0" u="none" strike="noStrike" cap="none" normalizeH="0" baseline="0" dirty="0">
                <a:ln>
                  <a:noFill/>
                </a:ln>
                <a:solidFill>
                  <a:schemeClr val="tx1"/>
                </a:solidFill>
                <a:effectLst/>
                <a:latin typeface="Arial" charset="0"/>
                <a:ea typeface="MS PGothic" pitchFamily="34" charset="-128"/>
              </a:rPr>
              <a:t>Obj2.getId()</a:t>
            </a:r>
          </a:p>
        </p:txBody>
      </p:sp>
    </p:spTree>
    <p:extLst>
      <p:ext uri="{BB962C8B-B14F-4D97-AF65-F5344CB8AC3E}">
        <p14:creationId xmlns:p14="http://schemas.microsoft.com/office/powerpoint/2010/main" val="234486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1435" y="2810593"/>
            <a:ext cx="6425157" cy="1015663"/>
          </a:xfrm>
          <a:prstGeom prst="rect">
            <a:avLst/>
          </a:prstGeom>
          <a:noFill/>
        </p:spPr>
        <p:txBody>
          <a:bodyPr wrap="none" rtlCol="0" anchor="ctr">
            <a:spAutoFit/>
          </a:bodyPr>
          <a:lstStyle/>
          <a:p>
            <a:pPr algn="ctr"/>
            <a:r>
              <a:rPr lang="en-US" sz="6000" b="1" dirty="0">
                <a:solidFill>
                  <a:schemeClr val="accent6">
                    <a:lumMod val="75000"/>
                  </a:schemeClr>
                </a:solidFill>
              </a:rPr>
              <a:t>Python Overview</a:t>
            </a:r>
          </a:p>
        </p:txBody>
      </p:sp>
    </p:spTree>
    <p:extLst>
      <p:ext uri="{BB962C8B-B14F-4D97-AF65-F5344CB8AC3E}">
        <p14:creationId xmlns:p14="http://schemas.microsoft.com/office/powerpoint/2010/main" val="1401359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33799" y="13873"/>
            <a:ext cx="4578497" cy="461665"/>
          </a:xfrm>
          <a:prstGeom prst="rect">
            <a:avLst/>
          </a:prstGeom>
          <a:noFill/>
        </p:spPr>
        <p:txBody>
          <a:bodyPr wrap="none" rtlCol="0" anchor="ctr">
            <a:spAutoFit/>
          </a:bodyPr>
          <a:lstStyle/>
          <a:p>
            <a:pPr algn="ctr"/>
            <a:r>
              <a:rPr lang="en-US" sz="2400" b="1" dirty="0">
                <a:solidFill>
                  <a:schemeClr val="accent6">
                    <a:lumMod val="75000"/>
                  </a:schemeClr>
                </a:solidFill>
              </a:rPr>
              <a:t>Python : Classes - Inheritance</a:t>
            </a:r>
          </a:p>
        </p:txBody>
      </p:sp>
      <p:pic>
        <p:nvPicPr>
          <p:cNvPr id="5" name="Picture 4">
            <a:extLst>
              <a:ext uri="{FF2B5EF4-FFF2-40B4-BE49-F238E27FC236}">
                <a16:creationId xmlns:a16="http://schemas.microsoft.com/office/drawing/2014/main" id="{B274C83C-EA56-4F2C-85FE-D720CDE3F535}"/>
              </a:ext>
            </a:extLst>
          </p:cNvPr>
          <p:cNvPicPr>
            <a:picLocks noChangeAspect="1"/>
          </p:cNvPicPr>
          <p:nvPr/>
        </p:nvPicPr>
        <p:blipFill>
          <a:blip r:embed="rId3"/>
          <a:stretch>
            <a:fillRect/>
          </a:stretch>
        </p:blipFill>
        <p:spPr>
          <a:xfrm>
            <a:off x="568847" y="769058"/>
            <a:ext cx="4276529" cy="305657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61290E0-FDB6-48D9-BA03-85C135FDAD26}"/>
              </a:ext>
            </a:extLst>
          </p:cNvPr>
          <p:cNvPicPr>
            <a:picLocks noChangeAspect="1"/>
          </p:cNvPicPr>
          <p:nvPr/>
        </p:nvPicPr>
        <p:blipFill>
          <a:blip r:embed="rId4"/>
          <a:stretch>
            <a:fillRect/>
          </a:stretch>
        </p:blipFill>
        <p:spPr>
          <a:xfrm>
            <a:off x="524856" y="4412677"/>
            <a:ext cx="10111722" cy="2070563"/>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F2C1D938-8852-4CED-B2D3-AE84E058BCFF}"/>
              </a:ext>
            </a:extLst>
          </p:cNvPr>
          <p:cNvPicPr>
            <a:picLocks noChangeAspect="1"/>
          </p:cNvPicPr>
          <p:nvPr/>
        </p:nvPicPr>
        <p:blipFill>
          <a:blip r:embed="rId5"/>
          <a:stretch>
            <a:fillRect/>
          </a:stretch>
        </p:blipFill>
        <p:spPr>
          <a:xfrm>
            <a:off x="5824046" y="1131061"/>
            <a:ext cx="3499064" cy="1970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a:extLst>
              <a:ext uri="{FF2B5EF4-FFF2-40B4-BE49-F238E27FC236}">
                <a16:creationId xmlns:a16="http://schemas.microsoft.com/office/drawing/2014/main" id="{15AE3103-8702-4285-92AF-51B83F587E2E}"/>
              </a:ext>
            </a:extLst>
          </p:cNvPr>
          <p:cNvPicPr>
            <a:picLocks noChangeAspect="1"/>
          </p:cNvPicPr>
          <p:nvPr/>
        </p:nvPicPr>
        <p:blipFill>
          <a:blip r:embed="rId6"/>
          <a:stretch>
            <a:fillRect/>
          </a:stretch>
        </p:blipFill>
        <p:spPr>
          <a:xfrm>
            <a:off x="10104090" y="2509572"/>
            <a:ext cx="1440023" cy="1232452"/>
          </a:xfrm>
          <a:prstGeom prst="rect">
            <a:avLst/>
          </a:prstGeom>
          <a:ln>
            <a:solidFill>
              <a:srgbClr val="00B0F0"/>
            </a:solidFill>
          </a:ln>
          <a:effectLst>
            <a:outerShdw blurRad="190500" algn="tl" rotWithShape="0">
              <a:srgbClr val="000000">
                <a:alpha val="70000"/>
              </a:srgbClr>
            </a:outerShdw>
          </a:effectLst>
        </p:spPr>
      </p:pic>
      <p:cxnSp>
        <p:nvCxnSpPr>
          <p:cNvPr id="7" name="Straight Arrow Connector 6">
            <a:extLst>
              <a:ext uri="{FF2B5EF4-FFF2-40B4-BE49-F238E27FC236}">
                <a16:creationId xmlns:a16="http://schemas.microsoft.com/office/drawing/2014/main" id="{CBAFD662-2B96-4FC8-89EA-D46B38F4187B}"/>
              </a:ext>
            </a:extLst>
          </p:cNvPr>
          <p:cNvCxnSpPr>
            <a:cxnSpLocks/>
          </p:cNvCxnSpPr>
          <p:nvPr/>
        </p:nvCxnSpPr>
        <p:spPr bwMode="auto">
          <a:xfrm flipV="1">
            <a:off x="1555422" y="970961"/>
            <a:ext cx="0" cy="3629611"/>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sp>
        <p:nvSpPr>
          <p:cNvPr id="4" name="TextBox 3">
            <a:extLst>
              <a:ext uri="{FF2B5EF4-FFF2-40B4-BE49-F238E27FC236}">
                <a16:creationId xmlns:a16="http://schemas.microsoft.com/office/drawing/2014/main" id="{84FCA45B-46C5-4249-81A1-9532557D8E99}"/>
              </a:ext>
            </a:extLst>
          </p:cNvPr>
          <p:cNvSpPr txBox="1"/>
          <p:nvPr/>
        </p:nvSpPr>
        <p:spPr>
          <a:xfrm>
            <a:off x="9465424" y="630558"/>
            <a:ext cx="2342308" cy="276999"/>
          </a:xfrm>
          <a:prstGeom prst="rect">
            <a:avLst/>
          </a:prstGeom>
          <a:noFill/>
        </p:spPr>
        <p:txBody>
          <a:bodyPr wrap="none" rtlCol="0">
            <a:spAutoFit/>
          </a:bodyPr>
          <a:lstStyle/>
          <a:p>
            <a:r>
              <a:rPr lang="en-IN" sz="1200" i="1" dirty="0"/>
              <a:t>Example : ExerciseInheri_02.py</a:t>
            </a:r>
          </a:p>
        </p:txBody>
      </p:sp>
    </p:spTree>
    <p:extLst>
      <p:ext uri="{BB962C8B-B14F-4D97-AF65-F5344CB8AC3E}">
        <p14:creationId xmlns:p14="http://schemas.microsoft.com/office/powerpoint/2010/main" val="162715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9192" y="82356"/>
            <a:ext cx="6236003" cy="461665"/>
          </a:xfrm>
          <a:prstGeom prst="rect">
            <a:avLst/>
          </a:prstGeom>
          <a:noFill/>
        </p:spPr>
        <p:txBody>
          <a:bodyPr wrap="none" rtlCol="0" anchor="ctr">
            <a:spAutoFit/>
          </a:bodyPr>
          <a:lstStyle/>
          <a:p>
            <a:pPr algn="ctr"/>
            <a:r>
              <a:rPr lang="en-US" sz="2400" b="1" dirty="0">
                <a:solidFill>
                  <a:schemeClr val="accent6">
                    <a:lumMod val="75000"/>
                  </a:schemeClr>
                </a:solidFill>
              </a:rPr>
              <a:t>Python : Classes – Multi-level Inheritance</a:t>
            </a:r>
          </a:p>
        </p:txBody>
      </p:sp>
      <p:pic>
        <p:nvPicPr>
          <p:cNvPr id="4" name="Picture 3">
            <a:extLst>
              <a:ext uri="{FF2B5EF4-FFF2-40B4-BE49-F238E27FC236}">
                <a16:creationId xmlns:a16="http://schemas.microsoft.com/office/drawing/2014/main" id="{6F9B5DED-73C8-4798-91A6-A16C04C86A8E}"/>
              </a:ext>
            </a:extLst>
          </p:cNvPr>
          <p:cNvPicPr>
            <a:picLocks noChangeAspect="1"/>
          </p:cNvPicPr>
          <p:nvPr/>
        </p:nvPicPr>
        <p:blipFill>
          <a:blip r:embed="rId3"/>
          <a:stretch>
            <a:fillRect/>
          </a:stretch>
        </p:blipFill>
        <p:spPr>
          <a:xfrm>
            <a:off x="297926" y="665080"/>
            <a:ext cx="3139757" cy="182359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C8FCAEA2-46D2-4DC5-9AF6-4003391E10FB}"/>
              </a:ext>
            </a:extLst>
          </p:cNvPr>
          <p:cNvPicPr>
            <a:picLocks noChangeAspect="1"/>
          </p:cNvPicPr>
          <p:nvPr/>
        </p:nvPicPr>
        <p:blipFill>
          <a:blip r:embed="rId4"/>
          <a:stretch>
            <a:fillRect/>
          </a:stretch>
        </p:blipFill>
        <p:spPr>
          <a:xfrm>
            <a:off x="297926" y="2878944"/>
            <a:ext cx="3359674" cy="168343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3DC9635-7B61-40B9-B3D5-14EB0D41AFDD}"/>
              </a:ext>
            </a:extLst>
          </p:cNvPr>
          <p:cNvPicPr>
            <a:picLocks noChangeAspect="1"/>
          </p:cNvPicPr>
          <p:nvPr/>
        </p:nvPicPr>
        <p:blipFill>
          <a:blip r:embed="rId5"/>
          <a:stretch>
            <a:fillRect/>
          </a:stretch>
        </p:blipFill>
        <p:spPr>
          <a:xfrm>
            <a:off x="297926" y="4870734"/>
            <a:ext cx="3791504" cy="1573148"/>
          </a:xfrm>
          <a:prstGeom prst="rect">
            <a:avLst/>
          </a:prstGeom>
          <a:ln>
            <a:noFill/>
          </a:ln>
          <a:effectLst>
            <a:outerShdw blurRad="292100" dist="139700" dir="2700000" algn="tl" rotWithShape="0">
              <a:srgbClr val="333333">
                <a:alpha val="65000"/>
              </a:srgbClr>
            </a:outerShdw>
          </a:effectLst>
        </p:spPr>
      </p:pic>
      <p:cxnSp>
        <p:nvCxnSpPr>
          <p:cNvPr id="11" name="Straight Arrow Connector 10">
            <a:extLst>
              <a:ext uri="{FF2B5EF4-FFF2-40B4-BE49-F238E27FC236}">
                <a16:creationId xmlns:a16="http://schemas.microsoft.com/office/drawing/2014/main" id="{0E90C669-E060-4EAE-917D-A1EA06FFDAD9}"/>
              </a:ext>
            </a:extLst>
          </p:cNvPr>
          <p:cNvCxnSpPr>
            <a:cxnSpLocks/>
          </p:cNvCxnSpPr>
          <p:nvPr/>
        </p:nvCxnSpPr>
        <p:spPr bwMode="auto">
          <a:xfrm flipV="1">
            <a:off x="1772239" y="970963"/>
            <a:ext cx="0" cy="1907981"/>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4F71500E-DAA4-41AC-BAFD-18CCAD3BF6C8}"/>
              </a:ext>
            </a:extLst>
          </p:cNvPr>
          <p:cNvCxnSpPr>
            <a:cxnSpLocks/>
          </p:cNvCxnSpPr>
          <p:nvPr/>
        </p:nvCxnSpPr>
        <p:spPr bwMode="auto">
          <a:xfrm flipV="1">
            <a:off x="2160310" y="3046431"/>
            <a:ext cx="0" cy="1907981"/>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pic>
        <p:nvPicPr>
          <p:cNvPr id="13" name="Picture 12">
            <a:extLst>
              <a:ext uri="{FF2B5EF4-FFF2-40B4-BE49-F238E27FC236}">
                <a16:creationId xmlns:a16="http://schemas.microsoft.com/office/drawing/2014/main" id="{40C8719F-5936-4B54-99DA-C42B06554C7B}"/>
              </a:ext>
            </a:extLst>
          </p:cNvPr>
          <p:cNvPicPr>
            <a:picLocks noChangeAspect="1"/>
          </p:cNvPicPr>
          <p:nvPr/>
        </p:nvPicPr>
        <p:blipFill>
          <a:blip r:embed="rId6"/>
          <a:stretch>
            <a:fillRect/>
          </a:stretch>
        </p:blipFill>
        <p:spPr>
          <a:xfrm>
            <a:off x="5735867" y="980907"/>
            <a:ext cx="4379094" cy="7425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420A4081-57C0-4BA1-BE05-C8B9B437FBE8}"/>
              </a:ext>
            </a:extLst>
          </p:cNvPr>
          <p:cNvPicPr>
            <a:picLocks noChangeAspect="1"/>
          </p:cNvPicPr>
          <p:nvPr/>
        </p:nvPicPr>
        <p:blipFill>
          <a:blip r:embed="rId7"/>
          <a:stretch>
            <a:fillRect/>
          </a:stretch>
        </p:blipFill>
        <p:spPr>
          <a:xfrm>
            <a:off x="6295195" y="3276600"/>
            <a:ext cx="2695575" cy="304800"/>
          </a:xfrm>
          <a:prstGeom prst="rect">
            <a:avLst/>
          </a:prstGeom>
          <a:ln>
            <a:noFill/>
          </a:ln>
          <a:effectLst>
            <a:outerShdw blurRad="190500" algn="tl" rotWithShape="0">
              <a:srgbClr val="000000">
                <a:alpha val="70000"/>
              </a:srgbClr>
            </a:outerShdw>
          </a:effectLst>
        </p:spPr>
      </p:pic>
      <p:cxnSp>
        <p:nvCxnSpPr>
          <p:cNvPr id="17" name="Straight Arrow Connector 16">
            <a:extLst>
              <a:ext uri="{FF2B5EF4-FFF2-40B4-BE49-F238E27FC236}">
                <a16:creationId xmlns:a16="http://schemas.microsoft.com/office/drawing/2014/main" id="{3C7B1625-BB94-4F5C-B93A-54B0DCBD3051}"/>
              </a:ext>
            </a:extLst>
          </p:cNvPr>
          <p:cNvCxnSpPr>
            <a:cxnSpLocks/>
          </p:cNvCxnSpPr>
          <p:nvPr/>
        </p:nvCxnSpPr>
        <p:spPr bwMode="auto">
          <a:xfrm flipV="1">
            <a:off x="2686639" y="1576878"/>
            <a:ext cx="3685881" cy="431031"/>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99EF484B-1674-4B7D-8962-2D3F6F19DB10}"/>
              </a:ext>
            </a:extLst>
          </p:cNvPr>
          <p:cNvCxnSpPr>
            <a:cxnSpLocks/>
          </p:cNvCxnSpPr>
          <p:nvPr/>
        </p:nvCxnSpPr>
        <p:spPr bwMode="auto">
          <a:xfrm flipV="1">
            <a:off x="2410119" y="1576878"/>
            <a:ext cx="5366994" cy="2446866"/>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A37DD72F-4DFB-4527-B6A7-B2F8A231ADA4}"/>
              </a:ext>
            </a:extLst>
          </p:cNvPr>
          <p:cNvCxnSpPr>
            <a:cxnSpLocks/>
          </p:cNvCxnSpPr>
          <p:nvPr/>
        </p:nvCxnSpPr>
        <p:spPr bwMode="auto">
          <a:xfrm flipV="1">
            <a:off x="2686639" y="1576878"/>
            <a:ext cx="6476215" cy="4541334"/>
          </a:xfrm>
          <a:prstGeom prst="straightConnector1">
            <a:avLst/>
          </a:prstGeom>
          <a:solidFill>
            <a:schemeClr val="accent1"/>
          </a:solidFill>
          <a:ln w="28575" cap="flat" cmpd="sng" algn="ctr">
            <a:solidFill>
              <a:srgbClr val="0070C0"/>
            </a:solidFill>
            <a:prstDash val="solid"/>
            <a:round/>
            <a:headEnd type="none" w="med" len="med"/>
            <a:tailEnd type="triangle"/>
          </a:ln>
          <a:effectLst/>
        </p:spPr>
      </p:cxnSp>
      <p:sp>
        <p:nvSpPr>
          <p:cNvPr id="24" name="TextBox 23">
            <a:extLst>
              <a:ext uri="{FF2B5EF4-FFF2-40B4-BE49-F238E27FC236}">
                <a16:creationId xmlns:a16="http://schemas.microsoft.com/office/drawing/2014/main" id="{6CAD7D55-5BCC-4FD1-AEE2-78808E9973D0}"/>
              </a:ext>
            </a:extLst>
          </p:cNvPr>
          <p:cNvSpPr txBox="1"/>
          <p:nvPr/>
        </p:nvSpPr>
        <p:spPr>
          <a:xfrm>
            <a:off x="8534408" y="6118212"/>
            <a:ext cx="3406702" cy="276999"/>
          </a:xfrm>
          <a:prstGeom prst="rect">
            <a:avLst/>
          </a:prstGeom>
          <a:noFill/>
        </p:spPr>
        <p:txBody>
          <a:bodyPr wrap="none" rtlCol="0">
            <a:spAutoFit/>
          </a:bodyPr>
          <a:lstStyle/>
          <a:p>
            <a:r>
              <a:rPr lang="en-IN" sz="1200" i="1" dirty="0"/>
              <a:t>Example : ExerciseMultiLevelInheritence_03.py</a:t>
            </a:r>
          </a:p>
        </p:txBody>
      </p:sp>
    </p:spTree>
    <p:extLst>
      <p:ext uri="{BB962C8B-B14F-4D97-AF65-F5344CB8AC3E}">
        <p14:creationId xmlns:p14="http://schemas.microsoft.com/office/powerpoint/2010/main" val="163199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8282" y="1209289"/>
            <a:ext cx="10440996" cy="3785652"/>
          </a:xfrm>
          <a:prstGeom prst="rect">
            <a:avLst/>
          </a:prstGeom>
          <a:noFill/>
        </p:spPr>
        <p:txBody>
          <a:bodyPr wrap="square" rtlCol="0" anchor="ctr">
            <a:spAutoFit/>
          </a:bodyPr>
          <a:lstStyle/>
          <a:p>
            <a:pPr algn="ctr"/>
            <a:r>
              <a:rPr lang="en-US" sz="6000" b="1" dirty="0">
                <a:solidFill>
                  <a:schemeClr val="accent6">
                    <a:lumMod val="75000"/>
                  </a:schemeClr>
                </a:solidFill>
              </a:rPr>
              <a:t>Python – Reading Data from External Sources : XML , CSV, JSON, Excel &amp; Databases</a:t>
            </a:r>
          </a:p>
        </p:txBody>
      </p:sp>
    </p:spTree>
    <p:extLst>
      <p:ext uri="{BB962C8B-B14F-4D97-AF65-F5344CB8AC3E}">
        <p14:creationId xmlns:p14="http://schemas.microsoft.com/office/powerpoint/2010/main" val="1425137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40113" y="82355"/>
            <a:ext cx="3724097" cy="461665"/>
          </a:xfrm>
          <a:prstGeom prst="rect">
            <a:avLst/>
          </a:prstGeom>
          <a:noFill/>
        </p:spPr>
        <p:txBody>
          <a:bodyPr wrap="none" rtlCol="0" anchor="ctr">
            <a:spAutoFit/>
          </a:bodyPr>
          <a:lstStyle/>
          <a:p>
            <a:pPr algn="ctr"/>
            <a:r>
              <a:rPr lang="en-US" sz="2400" b="1" dirty="0">
                <a:solidFill>
                  <a:srgbClr val="002060"/>
                </a:solidFill>
              </a:rPr>
              <a:t>Reading Data from .CSV</a:t>
            </a:r>
          </a:p>
        </p:txBody>
      </p:sp>
      <p:sp>
        <p:nvSpPr>
          <p:cNvPr id="10" name="TextBox 9"/>
          <p:cNvSpPr txBox="1"/>
          <p:nvPr/>
        </p:nvSpPr>
        <p:spPr>
          <a:xfrm>
            <a:off x="209935" y="638688"/>
            <a:ext cx="11349872" cy="2585323"/>
          </a:xfrm>
          <a:prstGeom prst="rect">
            <a:avLst/>
          </a:prstGeom>
          <a:noFill/>
        </p:spPr>
        <p:txBody>
          <a:bodyPr wrap="square" rtlCol="0">
            <a:spAutoFit/>
          </a:bodyPr>
          <a:lstStyle/>
          <a:p>
            <a:r>
              <a:rPr lang="en-US" dirty="0"/>
              <a:t>To read a .csv file</a:t>
            </a:r>
          </a:p>
          <a:p>
            <a:endParaRPr lang="en-US" dirty="0"/>
          </a:p>
          <a:p>
            <a:pPr marL="342900" indent="-342900">
              <a:buAutoNum type="arabicParenR"/>
            </a:pPr>
            <a:r>
              <a:rPr lang="en-US" dirty="0"/>
              <a:t>Import the </a:t>
            </a:r>
            <a:r>
              <a:rPr lang="en-US" b="1" dirty="0"/>
              <a:t>CSV</a:t>
            </a:r>
            <a:r>
              <a:rPr lang="en-US" dirty="0"/>
              <a:t> package</a:t>
            </a:r>
          </a:p>
          <a:p>
            <a:pPr marL="342900" indent="-342900">
              <a:buAutoNum type="arabicParenR"/>
            </a:pPr>
            <a:endParaRPr lang="en-US" dirty="0"/>
          </a:p>
          <a:p>
            <a:pPr marL="342900" indent="-342900">
              <a:buAutoNum type="arabicParenR"/>
            </a:pPr>
            <a:r>
              <a:rPr lang="en-US" dirty="0"/>
              <a:t>Open the file with absolute path in ‘</a:t>
            </a:r>
            <a:r>
              <a:rPr lang="en-US" b="1" dirty="0"/>
              <a:t>r</a:t>
            </a:r>
            <a:r>
              <a:rPr lang="en-US" dirty="0"/>
              <a:t>’ mode </a:t>
            </a:r>
          </a:p>
          <a:p>
            <a:pPr marL="342900" indent="-342900">
              <a:buAutoNum type="arabicParenR"/>
            </a:pPr>
            <a:endParaRPr lang="en-US" dirty="0"/>
          </a:p>
          <a:p>
            <a:pPr marL="342900" indent="-342900">
              <a:buAutoNum type="arabicParenR"/>
            </a:pPr>
            <a:r>
              <a:rPr lang="en-US" dirty="0"/>
              <a:t>Read the file using </a:t>
            </a:r>
            <a:r>
              <a:rPr lang="en-US" b="1" dirty="0" err="1"/>
              <a:t>csv.DictReader</a:t>
            </a:r>
            <a:r>
              <a:rPr lang="en-US" b="1" dirty="0"/>
              <a:t>(), </a:t>
            </a:r>
            <a:r>
              <a:rPr lang="en-US" dirty="0"/>
              <a:t>and</a:t>
            </a:r>
            <a:r>
              <a:rPr lang="en-US" b="1" dirty="0"/>
              <a:t> </a:t>
            </a:r>
            <a:r>
              <a:rPr lang="en-US" dirty="0"/>
              <a:t>with dialect for ‘</a:t>
            </a:r>
            <a:r>
              <a:rPr lang="en-US" b="1" dirty="0"/>
              <a:t>|</a:t>
            </a:r>
            <a:r>
              <a:rPr lang="en-US" dirty="0"/>
              <a:t>’ , ‘</a:t>
            </a:r>
            <a:r>
              <a:rPr lang="en-US" b="1" dirty="0"/>
              <a:t>,</a:t>
            </a:r>
            <a:r>
              <a:rPr lang="en-US" dirty="0"/>
              <a:t>’,</a:t>
            </a:r>
          </a:p>
          <a:p>
            <a:pPr marL="342900" indent="-342900">
              <a:buAutoNum type="arabicParenR"/>
            </a:pPr>
            <a:endParaRPr lang="en-US" dirty="0"/>
          </a:p>
          <a:p>
            <a:pPr marL="342900" indent="-342900">
              <a:buAutoNum type="arabicParenR"/>
            </a:pPr>
            <a:r>
              <a:rPr lang="en-US" dirty="0"/>
              <a:t>Iterate through the csv-reader object</a:t>
            </a:r>
          </a:p>
        </p:txBody>
      </p:sp>
      <p:pic>
        <p:nvPicPr>
          <p:cNvPr id="3" name="Picture 2">
            <a:extLst>
              <a:ext uri="{FF2B5EF4-FFF2-40B4-BE49-F238E27FC236}">
                <a16:creationId xmlns:a16="http://schemas.microsoft.com/office/drawing/2014/main" id="{51D1BD69-7515-4B57-8404-62A6EE0B5032}"/>
              </a:ext>
            </a:extLst>
          </p:cNvPr>
          <p:cNvPicPr>
            <a:picLocks noChangeAspect="1"/>
          </p:cNvPicPr>
          <p:nvPr/>
        </p:nvPicPr>
        <p:blipFill>
          <a:blip r:embed="rId3"/>
          <a:stretch>
            <a:fillRect/>
          </a:stretch>
        </p:blipFill>
        <p:spPr>
          <a:xfrm>
            <a:off x="5394714" y="2788149"/>
            <a:ext cx="6587351" cy="3931717"/>
          </a:xfrm>
          <a:prstGeom prst="rect">
            <a:avLst/>
          </a:prstGeom>
          <a:ln>
            <a:noFill/>
          </a:ln>
          <a:effectLst>
            <a:outerShdw blurRad="292100" dist="139700" dir="2700000" algn="tl" rotWithShape="0">
              <a:srgbClr val="333333">
                <a:alpha val="65000"/>
              </a:srgbClr>
            </a:outerShdw>
          </a:effectLst>
        </p:spPr>
      </p:pic>
      <p:sp>
        <p:nvSpPr>
          <p:cNvPr id="5" name="Rectangle: Rounded Corners 15">
            <a:extLst>
              <a:ext uri="{FF2B5EF4-FFF2-40B4-BE49-F238E27FC236}">
                <a16:creationId xmlns:a16="http://schemas.microsoft.com/office/drawing/2014/main" id="{F3F5B919-BC69-4D27-8540-A8CA1A25F95B}"/>
              </a:ext>
            </a:extLst>
          </p:cNvPr>
          <p:cNvSpPr/>
          <p:nvPr/>
        </p:nvSpPr>
        <p:spPr bwMode="auto">
          <a:xfrm>
            <a:off x="5408294" y="5251180"/>
            <a:ext cx="4973955" cy="19712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98485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64455" y="102710"/>
            <a:ext cx="3929281"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.JSON</a:t>
            </a:r>
          </a:p>
        </p:txBody>
      </p:sp>
      <p:pic>
        <p:nvPicPr>
          <p:cNvPr id="2" name="Picture 1">
            <a:extLst>
              <a:ext uri="{FF2B5EF4-FFF2-40B4-BE49-F238E27FC236}">
                <a16:creationId xmlns:a16="http://schemas.microsoft.com/office/drawing/2014/main" id="{B6CC9F2D-A3FB-473C-A501-5E025A2B31CB}"/>
              </a:ext>
            </a:extLst>
          </p:cNvPr>
          <p:cNvPicPr>
            <a:picLocks noChangeAspect="1"/>
          </p:cNvPicPr>
          <p:nvPr/>
        </p:nvPicPr>
        <p:blipFill>
          <a:blip r:embed="rId3"/>
          <a:stretch>
            <a:fillRect/>
          </a:stretch>
        </p:blipFill>
        <p:spPr>
          <a:xfrm>
            <a:off x="3649752" y="2862754"/>
            <a:ext cx="7910055" cy="352677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104A3797-DA8B-4961-A43D-E1CCB3DFF9F2}"/>
              </a:ext>
            </a:extLst>
          </p:cNvPr>
          <p:cNvSpPr txBox="1"/>
          <p:nvPr/>
        </p:nvSpPr>
        <p:spPr>
          <a:xfrm>
            <a:off x="209935" y="638688"/>
            <a:ext cx="11349872" cy="2585323"/>
          </a:xfrm>
          <a:prstGeom prst="rect">
            <a:avLst/>
          </a:prstGeom>
          <a:noFill/>
        </p:spPr>
        <p:txBody>
          <a:bodyPr wrap="square" rtlCol="0">
            <a:spAutoFit/>
          </a:bodyPr>
          <a:lstStyle/>
          <a:p>
            <a:r>
              <a:rPr lang="en-US" dirty="0"/>
              <a:t>To read a .json file</a:t>
            </a:r>
          </a:p>
          <a:p>
            <a:endParaRPr lang="en-US" dirty="0"/>
          </a:p>
          <a:p>
            <a:pPr marL="342900" indent="-342900">
              <a:buAutoNum type="arabicParenR"/>
            </a:pPr>
            <a:r>
              <a:rPr lang="en-US" dirty="0"/>
              <a:t>Import the </a:t>
            </a:r>
            <a:r>
              <a:rPr lang="en-US" b="1" dirty="0"/>
              <a:t>json</a:t>
            </a:r>
            <a:r>
              <a:rPr lang="en-US" dirty="0"/>
              <a:t> package</a:t>
            </a:r>
          </a:p>
          <a:p>
            <a:pPr marL="342900" indent="-342900">
              <a:buAutoNum type="arabicParenR"/>
            </a:pPr>
            <a:endParaRPr lang="en-US" dirty="0"/>
          </a:p>
          <a:p>
            <a:pPr marL="342900" indent="-342900">
              <a:buAutoNum type="arabicParenR"/>
            </a:pPr>
            <a:r>
              <a:rPr lang="en-US" dirty="0"/>
              <a:t>Open the file with absolute path in ‘</a:t>
            </a:r>
            <a:r>
              <a:rPr lang="en-US" b="1" dirty="0"/>
              <a:t>r</a:t>
            </a:r>
            <a:r>
              <a:rPr lang="en-US" dirty="0"/>
              <a:t>’ mode </a:t>
            </a:r>
          </a:p>
          <a:p>
            <a:pPr marL="342900" indent="-342900">
              <a:buAutoNum type="arabicParenR"/>
            </a:pPr>
            <a:endParaRPr lang="en-US" dirty="0"/>
          </a:p>
          <a:p>
            <a:pPr marL="342900" indent="-342900">
              <a:buAutoNum type="arabicParenR"/>
            </a:pPr>
            <a:r>
              <a:rPr lang="en-US" dirty="0"/>
              <a:t>Read the file using </a:t>
            </a:r>
            <a:r>
              <a:rPr lang="en-US" b="1" dirty="0"/>
              <a:t>json.load()</a:t>
            </a:r>
          </a:p>
          <a:p>
            <a:pPr marL="342900" indent="-342900">
              <a:buAutoNum type="arabicParenR"/>
            </a:pPr>
            <a:endParaRPr lang="en-US" dirty="0"/>
          </a:p>
          <a:p>
            <a:endParaRPr lang="en-US" dirty="0"/>
          </a:p>
        </p:txBody>
      </p:sp>
      <p:sp>
        <p:nvSpPr>
          <p:cNvPr id="6" name="Rectangle: Rounded Corners 15">
            <a:extLst>
              <a:ext uri="{FF2B5EF4-FFF2-40B4-BE49-F238E27FC236}">
                <a16:creationId xmlns:a16="http://schemas.microsoft.com/office/drawing/2014/main" id="{F3F5B919-BC69-4D27-8540-A8CA1A25F95B}"/>
              </a:ext>
            </a:extLst>
          </p:cNvPr>
          <p:cNvSpPr/>
          <p:nvPr/>
        </p:nvSpPr>
        <p:spPr bwMode="auto">
          <a:xfrm>
            <a:off x="4360544" y="2927080"/>
            <a:ext cx="1211581" cy="17807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7" name="Rectangle: Rounded Corners 15">
            <a:extLst>
              <a:ext uri="{FF2B5EF4-FFF2-40B4-BE49-F238E27FC236}">
                <a16:creationId xmlns:a16="http://schemas.microsoft.com/office/drawing/2014/main" id="{F3F5B919-BC69-4D27-8540-A8CA1A25F95B}"/>
              </a:ext>
            </a:extLst>
          </p:cNvPr>
          <p:cNvSpPr/>
          <p:nvPr/>
        </p:nvSpPr>
        <p:spPr bwMode="auto">
          <a:xfrm>
            <a:off x="4712969" y="3555729"/>
            <a:ext cx="2535556" cy="20664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80293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21381" y="84579"/>
            <a:ext cx="3740126"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.XML</a:t>
            </a:r>
          </a:p>
        </p:txBody>
      </p:sp>
      <p:sp>
        <p:nvSpPr>
          <p:cNvPr id="10" name="TextBox 9"/>
          <p:cNvSpPr txBox="1"/>
          <p:nvPr/>
        </p:nvSpPr>
        <p:spPr>
          <a:xfrm>
            <a:off x="125795" y="764305"/>
            <a:ext cx="12045885" cy="2031325"/>
          </a:xfrm>
          <a:prstGeom prst="rect">
            <a:avLst/>
          </a:prstGeom>
          <a:noFill/>
        </p:spPr>
        <p:txBody>
          <a:bodyPr wrap="square" rtlCol="0">
            <a:spAutoFit/>
          </a:bodyPr>
          <a:lstStyle/>
          <a:p>
            <a:r>
              <a:rPr lang="en-US" dirty="0"/>
              <a:t>XML Documents in Python can be read and parsed by using –</a:t>
            </a:r>
          </a:p>
          <a:p>
            <a:endParaRPr lang="en-US" dirty="0"/>
          </a:p>
          <a:p>
            <a:pPr marL="285750" indent="-285750">
              <a:buFont typeface="Arial" panose="020B0604020202020204" pitchFamily="34" charset="0"/>
              <a:buChar char="•"/>
            </a:pPr>
            <a:r>
              <a:rPr lang="en-US" b="1" dirty="0"/>
              <a:t>SAX API </a:t>
            </a:r>
            <a:r>
              <a:rPr lang="en-US" dirty="0"/>
              <a:t>(Simple API for XML) - useful when xml documents are large or we have memory limitations, it </a:t>
            </a:r>
          </a:p>
          <a:p>
            <a:r>
              <a:rPr lang="en-US" dirty="0"/>
              <a:t>			             parses the file as it reads it from disk and the entire file is never stored in memory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DOM API </a:t>
            </a:r>
            <a:r>
              <a:rPr lang="en-US" dirty="0"/>
              <a:t>(Document Object Model) – useful when the entire file is read into memory, and stored in a hierarchical </a:t>
            </a:r>
          </a:p>
          <a:p>
            <a:r>
              <a:rPr lang="en-US" dirty="0"/>
              <a:t>			             (tree-based) form to represent all the features of an XML document.</a:t>
            </a:r>
          </a:p>
        </p:txBody>
      </p:sp>
      <p:sp>
        <p:nvSpPr>
          <p:cNvPr id="2" name="TextBox 1">
            <a:extLst>
              <a:ext uri="{FF2B5EF4-FFF2-40B4-BE49-F238E27FC236}">
                <a16:creationId xmlns:a16="http://schemas.microsoft.com/office/drawing/2014/main" id="{540A819D-5547-467C-96F0-9112376B40BB}"/>
              </a:ext>
            </a:extLst>
          </p:cNvPr>
          <p:cNvSpPr txBox="1"/>
          <p:nvPr/>
        </p:nvSpPr>
        <p:spPr>
          <a:xfrm>
            <a:off x="233680" y="4062371"/>
            <a:ext cx="10621241" cy="923330"/>
          </a:xfrm>
          <a:prstGeom prst="rect">
            <a:avLst/>
          </a:prstGeom>
          <a:noFill/>
        </p:spPr>
        <p:txBody>
          <a:bodyPr wrap="none" rtlCol="0">
            <a:spAutoFit/>
          </a:bodyPr>
          <a:lstStyle/>
          <a:p>
            <a:pPr marL="285750" indent="-285750">
              <a:buFont typeface="Arial" panose="020B0604020202020204" pitchFamily="34" charset="0"/>
              <a:buChar char="•"/>
            </a:pPr>
            <a:r>
              <a:rPr lang="en-IN" dirty="0"/>
              <a:t>DOM approach is faster than SAX, when working with large files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DOM allows you to enable changes to the XML files, where as SAX exhibits the read-only approach</a:t>
            </a:r>
          </a:p>
        </p:txBody>
      </p:sp>
      <p:sp>
        <p:nvSpPr>
          <p:cNvPr id="3" name="Oval 2">
            <a:extLst>
              <a:ext uri="{FF2B5EF4-FFF2-40B4-BE49-F238E27FC236}">
                <a16:creationId xmlns:a16="http://schemas.microsoft.com/office/drawing/2014/main" id="{F73F26F9-C16C-40D8-A5AC-9B3667462337}"/>
              </a:ext>
            </a:extLst>
          </p:cNvPr>
          <p:cNvSpPr/>
          <p:nvPr/>
        </p:nvSpPr>
        <p:spPr bwMode="auto">
          <a:xfrm>
            <a:off x="396240" y="3443649"/>
            <a:ext cx="1280160" cy="452120"/>
          </a:xfrm>
          <a:prstGeom prst="ellipse">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sz="1600" b="0" i="0" u="none" strike="noStrike" cap="none" normalizeH="0" baseline="0" dirty="0">
                <a:ln>
                  <a:noFill/>
                </a:ln>
                <a:solidFill>
                  <a:schemeClr val="tx1"/>
                </a:solidFill>
                <a:effectLst/>
                <a:latin typeface="Arial" charset="0"/>
                <a:ea typeface="MS PGothic" pitchFamily="34" charset="-128"/>
              </a:rPr>
              <a:t>TIP</a:t>
            </a:r>
            <a:endParaRPr kumimoji="0" lang="en-IN" sz="2400" b="0" i="0" u="none" strike="noStrike" cap="none" normalizeH="0" baseline="0" dirty="0">
              <a:ln>
                <a:noFill/>
              </a:ln>
              <a:solidFill>
                <a:schemeClr val="tx1"/>
              </a:solidFill>
              <a:effectLst/>
              <a:latin typeface="Arial" charset="0"/>
              <a:ea typeface="MS PGothic" pitchFamily="34" charset="-128"/>
            </a:endParaRPr>
          </a:p>
        </p:txBody>
      </p:sp>
      <p:sp>
        <p:nvSpPr>
          <p:cNvPr id="4" name="TextBox 3">
            <a:extLst>
              <a:ext uri="{FF2B5EF4-FFF2-40B4-BE49-F238E27FC236}">
                <a16:creationId xmlns:a16="http://schemas.microsoft.com/office/drawing/2014/main" id="{2411BAF4-7128-4235-BEBC-971A0404289A}"/>
              </a:ext>
            </a:extLst>
          </p:cNvPr>
          <p:cNvSpPr txBox="1"/>
          <p:nvPr/>
        </p:nvSpPr>
        <p:spPr>
          <a:xfrm>
            <a:off x="396240" y="6085840"/>
            <a:ext cx="2467342" cy="369332"/>
          </a:xfrm>
          <a:prstGeom prst="rect">
            <a:avLst/>
          </a:prstGeom>
          <a:noFill/>
        </p:spPr>
        <p:txBody>
          <a:bodyPr wrap="none" rtlCol="0">
            <a:spAutoFit/>
          </a:bodyPr>
          <a:lstStyle/>
          <a:p>
            <a:r>
              <a:rPr lang="en-IN" sz="1200" i="1" dirty="0"/>
              <a:t>Exercise : readXMLExercise2.py</a:t>
            </a:r>
            <a:r>
              <a:rPr lang="en-IN" dirty="0"/>
              <a:t> </a:t>
            </a:r>
          </a:p>
        </p:txBody>
      </p:sp>
      <p:pic>
        <p:nvPicPr>
          <p:cNvPr id="5" name="Picture 4"/>
          <p:cNvPicPr>
            <a:picLocks noChangeAspect="1"/>
          </p:cNvPicPr>
          <p:nvPr/>
        </p:nvPicPr>
        <p:blipFill>
          <a:blip r:embed="rId3"/>
          <a:stretch>
            <a:fillRect/>
          </a:stretch>
        </p:blipFill>
        <p:spPr>
          <a:xfrm>
            <a:off x="1790700" y="3400425"/>
            <a:ext cx="482824" cy="581025"/>
          </a:xfrm>
          <a:prstGeom prst="rect">
            <a:avLst/>
          </a:prstGeom>
        </p:spPr>
      </p:pic>
    </p:spTree>
    <p:extLst>
      <p:ext uri="{BB962C8B-B14F-4D97-AF65-F5344CB8AC3E}">
        <p14:creationId xmlns:p14="http://schemas.microsoft.com/office/powerpoint/2010/main" val="226560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89729" y="72514"/>
            <a:ext cx="4127284"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.XML …</a:t>
            </a:r>
          </a:p>
        </p:txBody>
      </p:sp>
      <p:sp>
        <p:nvSpPr>
          <p:cNvPr id="4" name="Rectangle: Rounded Corners 3">
            <a:extLst>
              <a:ext uri="{FF2B5EF4-FFF2-40B4-BE49-F238E27FC236}">
                <a16:creationId xmlns:a16="http://schemas.microsoft.com/office/drawing/2014/main" id="{57534539-DCE6-4BFD-AD1B-DC39963CC475}"/>
              </a:ext>
            </a:extLst>
          </p:cNvPr>
          <p:cNvSpPr/>
          <p:nvPr/>
        </p:nvSpPr>
        <p:spPr bwMode="auto">
          <a:xfrm>
            <a:off x="234385" y="746011"/>
            <a:ext cx="2021135" cy="320789"/>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Arial" charset="0"/>
                <a:ea typeface="MS PGothic" pitchFamily="34" charset="-128"/>
              </a:rPr>
              <a:t>DOM API method</a:t>
            </a:r>
          </a:p>
        </p:txBody>
      </p:sp>
      <p:sp>
        <p:nvSpPr>
          <p:cNvPr id="5" name="TextBox 4">
            <a:extLst>
              <a:ext uri="{FF2B5EF4-FFF2-40B4-BE49-F238E27FC236}">
                <a16:creationId xmlns:a16="http://schemas.microsoft.com/office/drawing/2014/main" id="{9496B95F-C2BB-49BC-A06F-395CEB23D38E}"/>
              </a:ext>
            </a:extLst>
          </p:cNvPr>
          <p:cNvSpPr txBox="1"/>
          <p:nvPr/>
        </p:nvSpPr>
        <p:spPr>
          <a:xfrm>
            <a:off x="121381" y="1574676"/>
            <a:ext cx="4994814" cy="1077218"/>
          </a:xfrm>
          <a:prstGeom prst="rect">
            <a:avLst/>
          </a:prstGeom>
          <a:noFill/>
        </p:spPr>
        <p:txBody>
          <a:bodyPr wrap="square" rtlCol="0">
            <a:spAutoFit/>
          </a:bodyPr>
          <a:lstStyle/>
          <a:p>
            <a:pPr marL="342900" indent="-342900">
              <a:buAutoNum type="arabicParenR"/>
            </a:pPr>
            <a:r>
              <a:rPr lang="en-IN" sz="1600" dirty="0"/>
              <a:t>Import </a:t>
            </a:r>
            <a:r>
              <a:rPr lang="en-IN" sz="1600" b="1" dirty="0" err="1"/>
              <a:t>xml.dom</a:t>
            </a:r>
            <a:r>
              <a:rPr lang="en-IN" sz="1600" b="1" dirty="0"/>
              <a:t> </a:t>
            </a:r>
            <a:r>
              <a:rPr lang="en-IN" sz="1600" dirty="0"/>
              <a:t>module</a:t>
            </a:r>
          </a:p>
          <a:p>
            <a:pPr lvl="1"/>
            <a:endParaRPr lang="en-IN" dirty="0"/>
          </a:p>
          <a:p>
            <a:pPr lvl="1"/>
            <a:r>
              <a:rPr lang="en-IN" sz="1400" dirty="0"/>
              <a:t>1.1) Use </a:t>
            </a:r>
            <a:r>
              <a:rPr lang="en-IN" sz="1400" b="1" dirty="0" err="1"/>
              <a:t>minidom</a:t>
            </a:r>
            <a:r>
              <a:rPr lang="en-IN" sz="1400" dirty="0"/>
              <a:t> object – which allows you to parse xml document thereby creating the DOM - Tree</a:t>
            </a:r>
          </a:p>
        </p:txBody>
      </p:sp>
      <p:pic>
        <p:nvPicPr>
          <p:cNvPr id="7" name="Picture 6">
            <a:extLst>
              <a:ext uri="{FF2B5EF4-FFF2-40B4-BE49-F238E27FC236}">
                <a16:creationId xmlns:a16="http://schemas.microsoft.com/office/drawing/2014/main" id="{4ACA527C-D4B2-450A-8E21-FA3F5946F064}"/>
              </a:ext>
            </a:extLst>
          </p:cNvPr>
          <p:cNvPicPr>
            <a:picLocks noChangeAspect="1"/>
          </p:cNvPicPr>
          <p:nvPr/>
        </p:nvPicPr>
        <p:blipFill>
          <a:blip r:embed="rId3"/>
          <a:stretch>
            <a:fillRect/>
          </a:stretch>
        </p:blipFill>
        <p:spPr>
          <a:xfrm>
            <a:off x="4672895" y="563389"/>
            <a:ext cx="7315200" cy="6172200"/>
          </a:xfrm>
          <a:prstGeom prst="rect">
            <a:avLst/>
          </a:prstGeom>
          <a:ln>
            <a:noFill/>
          </a:ln>
          <a:effectLst>
            <a:outerShdw blurRad="292100" dist="139700" dir="2700000" algn="tl" rotWithShape="0">
              <a:srgbClr val="333333">
                <a:alpha val="65000"/>
              </a:srgbClr>
            </a:outerShdw>
          </a:effectLst>
        </p:spPr>
      </p:pic>
      <p:sp>
        <p:nvSpPr>
          <p:cNvPr id="9" name="Rectangle: Rounded Corners 8">
            <a:extLst>
              <a:ext uri="{FF2B5EF4-FFF2-40B4-BE49-F238E27FC236}">
                <a16:creationId xmlns:a16="http://schemas.microsoft.com/office/drawing/2014/main" id="{0E9FE011-076A-4D04-AB28-0B9D90F8D143}"/>
              </a:ext>
            </a:extLst>
          </p:cNvPr>
          <p:cNvSpPr/>
          <p:nvPr/>
        </p:nvSpPr>
        <p:spPr bwMode="auto">
          <a:xfrm>
            <a:off x="4784655" y="1283601"/>
            <a:ext cx="6919665" cy="27075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cxnSp>
        <p:nvCxnSpPr>
          <p:cNvPr id="12" name="Straight Arrow Connector 11">
            <a:extLst>
              <a:ext uri="{FF2B5EF4-FFF2-40B4-BE49-F238E27FC236}">
                <a16:creationId xmlns:a16="http://schemas.microsoft.com/office/drawing/2014/main" id="{E907ED1F-B282-4506-ACB7-52E7C8F54D53}"/>
              </a:ext>
            </a:extLst>
          </p:cNvPr>
          <p:cNvCxnSpPr>
            <a:cxnSpLocks/>
          </p:cNvCxnSpPr>
          <p:nvPr/>
        </p:nvCxnSpPr>
        <p:spPr bwMode="auto">
          <a:xfrm flipV="1">
            <a:off x="1778000" y="693178"/>
            <a:ext cx="2823775" cy="88149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5" name="TextBox 14">
            <a:extLst>
              <a:ext uri="{FF2B5EF4-FFF2-40B4-BE49-F238E27FC236}">
                <a16:creationId xmlns:a16="http://schemas.microsoft.com/office/drawing/2014/main" id="{07AFBD2C-B5DB-4817-884C-2494D177AA49}"/>
              </a:ext>
            </a:extLst>
          </p:cNvPr>
          <p:cNvSpPr txBox="1"/>
          <p:nvPr/>
        </p:nvSpPr>
        <p:spPr>
          <a:xfrm>
            <a:off x="121381" y="2844676"/>
            <a:ext cx="4994814" cy="338554"/>
          </a:xfrm>
          <a:prstGeom prst="rect">
            <a:avLst/>
          </a:prstGeom>
          <a:noFill/>
        </p:spPr>
        <p:txBody>
          <a:bodyPr wrap="square" rtlCol="0">
            <a:spAutoFit/>
          </a:bodyPr>
          <a:lstStyle/>
          <a:p>
            <a:pPr marL="342900" indent="-342900">
              <a:buFont typeface="+mj-lt"/>
              <a:buAutoNum type="arabicParenR" startAt="2"/>
            </a:pPr>
            <a:r>
              <a:rPr lang="en-IN" sz="1600" dirty="0"/>
              <a:t>Open XML document using </a:t>
            </a:r>
            <a:r>
              <a:rPr lang="en-IN" sz="1600" dirty="0" err="1"/>
              <a:t>minidom.parse</a:t>
            </a:r>
            <a:r>
              <a:rPr lang="en-IN" sz="1600" dirty="0"/>
              <a:t>()</a:t>
            </a:r>
            <a:endParaRPr lang="en-IN" sz="1200" dirty="0"/>
          </a:p>
        </p:txBody>
      </p:sp>
      <p:sp>
        <p:nvSpPr>
          <p:cNvPr id="16" name="Rectangle: Rounded Corners 15">
            <a:extLst>
              <a:ext uri="{FF2B5EF4-FFF2-40B4-BE49-F238E27FC236}">
                <a16:creationId xmlns:a16="http://schemas.microsoft.com/office/drawing/2014/main" id="{F3F5B919-BC69-4D27-8540-A8CA1A25F95B}"/>
              </a:ext>
            </a:extLst>
          </p:cNvPr>
          <p:cNvSpPr/>
          <p:nvPr/>
        </p:nvSpPr>
        <p:spPr bwMode="auto">
          <a:xfrm>
            <a:off x="4652575" y="563389"/>
            <a:ext cx="2662625" cy="21893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cxnSp>
        <p:nvCxnSpPr>
          <p:cNvPr id="17" name="Straight Arrow Connector 16">
            <a:extLst>
              <a:ext uri="{FF2B5EF4-FFF2-40B4-BE49-F238E27FC236}">
                <a16:creationId xmlns:a16="http://schemas.microsoft.com/office/drawing/2014/main" id="{84353D1E-2C99-4B63-823C-C3B1DDCABE22}"/>
              </a:ext>
            </a:extLst>
          </p:cNvPr>
          <p:cNvCxnSpPr>
            <a:cxnSpLocks/>
          </p:cNvCxnSpPr>
          <p:nvPr/>
        </p:nvCxnSpPr>
        <p:spPr bwMode="auto">
          <a:xfrm flipV="1">
            <a:off x="3810707" y="1475366"/>
            <a:ext cx="923148" cy="143610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pic>
        <p:nvPicPr>
          <p:cNvPr id="25" name="Picture 24">
            <a:extLst>
              <a:ext uri="{FF2B5EF4-FFF2-40B4-BE49-F238E27FC236}">
                <a16:creationId xmlns:a16="http://schemas.microsoft.com/office/drawing/2014/main" id="{A9EBBD9D-0313-4845-8B10-7B387AB59E62}"/>
              </a:ext>
            </a:extLst>
          </p:cNvPr>
          <p:cNvPicPr>
            <a:picLocks noChangeAspect="1"/>
          </p:cNvPicPr>
          <p:nvPr/>
        </p:nvPicPr>
        <p:blipFill>
          <a:blip r:embed="rId4"/>
          <a:stretch>
            <a:fillRect/>
          </a:stretch>
        </p:blipFill>
        <p:spPr>
          <a:xfrm>
            <a:off x="497182" y="3610481"/>
            <a:ext cx="3942738" cy="2649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827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5" grpId="0"/>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96B95F-C2BB-49BC-A06F-395CEB23D38E}"/>
              </a:ext>
            </a:extLst>
          </p:cNvPr>
          <p:cNvSpPr txBox="1"/>
          <p:nvPr/>
        </p:nvSpPr>
        <p:spPr>
          <a:xfrm>
            <a:off x="203905" y="751262"/>
            <a:ext cx="4724939" cy="584775"/>
          </a:xfrm>
          <a:prstGeom prst="rect">
            <a:avLst/>
          </a:prstGeom>
          <a:noFill/>
        </p:spPr>
        <p:txBody>
          <a:bodyPr wrap="square" rtlCol="0">
            <a:spAutoFit/>
          </a:bodyPr>
          <a:lstStyle/>
          <a:p>
            <a:pPr marL="342900" indent="-342900">
              <a:buFont typeface="+mj-lt"/>
              <a:buAutoNum type="arabicParenR" startAt="3"/>
            </a:pPr>
            <a:r>
              <a:rPr lang="en-IN" sz="1600" dirty="0"/>
              <a:t>Load the entire collection of xml-elements in an object</a:t>
            </a:r>
            <a:endParaRPr lang="en-IN" sz="1400" dirty="0"/>
          </a:p>
        </p:txBody>
      </p:sp>
      <p:pic>
        <p:nvPicPr>
          <p:cNvPr id="7" name="Picture 6">
            <a:extLst>
              <a:ext uri="{FF2B5EF4-FFF2-40B4-BE49-F238E27FC236}">
                <a16:creationId xmlns:a16="http://schemas.microsoft.com/office/drawing/2014/main" id="{4ACA527C-D4B2-450A-8E21-FA3F5946F064}"/>
              </a:ext>
            </a:extLst>
          </p:cNvPr>
          <p:cNvPicPr>
            <a:picLocks noChangeAspect="1"/>
          </p:cNvPicPr>
          <p:nvPr/>
        </p:nvPicPr>
        <p:blipFill>
          <a:blip r:embed="rId3"/>
          <a:stretch>
            <a:fillRect/>
          </a:stretch>
        </p:blipFill>
        <p:spPr>
          <a:xfrm>
            <a:off x="4672895" y="563389"/>
            <a:ext cx="7315200" cy="6172200"/>
          </a:xfrm>
          <a:prstGeom prst="rect">
            <a:avLst/>
          </a:prstGeom>
        </p:spPr>
      </p:pic>
      <p:sp>
        <p:nvSpPr>
          <p:cNvPr id="9" name="Rectangle: Rounded Corners 8">
            <a:extLst>
              <a:ext uri="{FF2B5EF4-FFF2-40B4-BE49-F238E27FC236}">
                <a16:creationId xmlns:a16="http://schemas.microsoft.com/office/drawing/2014/main" id="{0E9FE011-076A-4D04-AB28-0B9D90F8D143}"/>
              </a:ext>
            </a:extLst>
          </p:cNvPr>
          <p:cNvSpPr/>
          <p:nvPr/>
        </p:nvSpPr>
        <p:spPr bwMode="auto">
          <a:xfrm>
            <a:off x="4774495" y="3010711"/>
            <a:ext cx="5537905" cy="23336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5" name="TextBox 14">
            <a:extLst>
              <a:ext uri="{FF2B5EF4-FFF2-40B4-BE49-F238E27FC236}">
                <a16:creationId xmlns:a16="http://schemas.microsoft.com/office/drawing/2014/main" id="{07AFBD2C-B5DB-4817-884C-2494D177AA49}"/>
              </a:ext>
            </a:extLst>
          </p:cNvPr>
          <p:cNvSpPr txBox="1"/>
          <p:nvPr/>
        </p:nvSpPr>
        <p:spPr>
          <a:xfrm>
            <a:off x="222981" y="1544059"/>
            <a:ext cx="4551514" cy="584775"/>
          </a:xfrm>
          <a:prstGeom prst="rect">
            <a:avLst/>
          </a:prstGeom>
          <a:noFill/>
        </p:spPr>
        <p:txBody>
          <a:bodyPr wrap="square" rtlCol="0">
            <a:spAutoFit/>
          </a:bodyPr>
          <a:lstStyle/>
          <a:p>
            <a:pPr marL="342900" indent="-342900">
              <a:buFont typeface="+mj-lt"/>
              <a:buAutoNum type="arabicParenR" startAt="4"/>
            </a:pPr>
            <a:r>
              <a:rPr lang="en-IN" sz="1600" dirty="0"/>
              <a:t>Identifying and loading the Parent-Node from the collection-object</a:t>
            </a:r>
            <a:endParaRPr lang="en-IN" sz="1200" dirty="0"/>
          </a:p>
        </p:txBody>
      </p:sp>
      <p:sp>
        <p:nvSpPr>
          <p:cNvPr id="16" name="Rectangle: Rounded Corners 15">
            <a:extLst>
              <a:ext uri="{FF2B5EF4-FFF2-40B4-BE49-F238E27FC236}">
                <a16:creationId xmlns:a16="http://schemas.microsoft.com/office/drawing/2014/main" id="{F3F5B919-BC69-4D27-8540-A8CA1A25F95B}"/>
              </a:ext>
            </a:extLst>
          </p:cNvPr>
          <p:cNvSpPr/>
          <p:nvPr/>
        </p:nvSpPr>
        <p:spPr bwMode="auto">
          <a:xfrm>
            <a:off x="4846320" y="1793605"/>
            <a:ext cx="3789680" cy="208776"/>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pic>
        <p:nvPicPr>
          <p:cNvPr id="25" name="Picture 24">
            <a:extLst>
              <a:ext uri="{FF2B5EF4-FFF2-40B4-BE49-F238E27FC236}">
                <a16:creationId xmlns:a16="http://schemas.microsoft.com/office/drawing/2014/main" id="{A9EBBD9D-0313-4845-8B10-7B387AB59E62}"/>
              </a:ext>
            </a:extLst>
          </p:cNvPr>
          <p:cNvPicPr>
            <a:picLocks noChangeAspect="1"/>
          </p:cNvPicPr>
          <p:nvPr/>
        </p:nvPicPr>
        <p:blipFill>
          <a:blip r:embed="rId4"/>
          <a:stretch>
            <a:fillRect/>
          </a:stretch>
        </p:blipFill>
        <p:spPr>
          <a:xfrm>
            <a:off x="628828" y="2336856"/>
            <a:ext cx="3445388" cy="2315669"/>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3050552E-0701-4725-82DB-2FB41841264C}"/>
              </a:ext>
            </a:extLst>
          </p:cNvPr>
          <p:cNvSpPr txBox="1"/>
          <p:nvPr/>
        </p:nvSpPr>
        <p:spPr>
          <a:xfrm>
            <a:off x="139923" y="4880867"/>
            <a:ext cx="4551514" cy="584775"/>
          </a:xfrm>
          <a:prstGeom prst="rect">
            <a:avLst/>
          </a:prstGeom>
          <a:noFill/>
        </p:spPr>
        <p:txBody>
          <a:bodyPr wrap="square" rtlCol="0">
            <a:spAutoFit/>
          </a:bodyPr>
          <a:lstStyle/>
          <a:p>
            <a:pPr marL="342900" indent="-342900">
              <a:buFont typeface="+mj-lt"/>
              <a:buAutoNum type="arabicParenR" startAt="5"/>
            </a:pPr>
            <a:r>
              <a:rPr lang="en-IN" sz="1600" dirty="0"/>
              <a:t>Traversing of collection object and printing the attribute values of respective tags</a:t>
            </a:r>
            <a:endParaRPr lang="en-IN" sz="1200" dirty="0"/>
          </a:p>
        </p:txBody>
      </p:sp>
      <p:sp>
        <p:nvSpPr>
          <p:cNvPr id="2" name="Left Brace 1">
            <a:extLst>
              <a:ext uri="{FF2B5EF4-FFF2-40B4-BE49-F238E27FC236}">
                <a16:creationId xmlns:a16="http://schemas.microsoft.com/office/drawing/2014/main" id="{5F5490BF-F716-4326-A5F6-29867C2CA424}"/>
              </a:ext>
            </a:extLst>
          </p:cNvPr>
          <p:cNvSpPr/>
          <p:nvPr/>
        </p:nvSpPr>
        <p:spPr bwMode="auto">
          <a:xfrm rot="10800000" flipH="1">
            <a:off x="4349724" y="3429000"/>
            <a:ext cx="579120" cy="3306589"/>
          </a:xfrm>
          <a:prstGeom prst="leftBrace">
            <a:avLst>
              <a:gd name="adj1" fmla="val 8333"/>
              <a:gd name="adj2" fmla="val 53228"/>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1" name="TextBox 10"/>
          <p:cNvSpPr txBox="1"/>
          <p:nvPr/>
        </p:nvSpPr>
        <p:spPr>
          <a:xfrm>
            <a:off x="89729" y="72514"/>
            <a:ext cx="4127284"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.XML …</a:t>
            </a:r>
          </a:p>
        </p:txBody>
      </p:sp>
    </p:spTree>
    <p:extLst>
      <p:ext uri="{BB962C8B-B14F-4D97-AF65-F5344CB8AC3E}">
        <p14:creationId xmlns:p14="http://schemas.microsoft.com/office/powerpoint/2010/main" val="11583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3"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C9B50-2F6C-44B7-9253-6967F05E33D5}"/>
              </a:ext>
            </a:extLst>
          </p:cNvPr>
          <p:cNvPicPr>
            <a:picLocks noChangeAspect="1"/>
          </p:cNvPicPr>
          <p:nvPr/>
        </p:nvPicPr>
        <p:blipFill>
          <a:blip r:embed="rId3"/>
          <a:stretch>
            <a:fillRect/>
          </a:stretch>
        </p:blipFill>
        <p:spPr>
          <a:xfrm>
            <a:off x="6609080" y="929573"/>
            <a:ext cx="5288280" cy="53036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B40E1EE-F876-4DD9-B4DF-6DDAF773B9AB}"/>
              </a:ext>
            </a:extLst>
          </p:cNvPr>
          <p:cNvPicPr>
            <a:picLocks noChangeAspect="1"/>
          </p:cNvPicPr>
          <p:nvPr/>
        </p:nvPicPr>
        <p:blipFill>
          <a:blip r:embed="rId4"/>
          <a:stretch>
            <a:fillRect/>
          </a:stretch>
        </p:blipFill>
        <p:spPr>
          <a:xfrm>
            <a:off x="203199" y="924493"/>
            <a:ext cx="6285811" cy="5303653"/>
          </a:xfrm>
          <a:prstGeom prst="rect">
            <a:avLst/>
          </a:prstGeom>
          <a:ln>
            <a:noFill/>
          </a:ln>
          <a:effectLst>
            <a:outerShdw blurRad="292100" dist="139700" dir="2700000" algn="tl" rotWithShape="0">
              <a:srgbClr val="333333">
                <a:alpha val="65000"/>
              </a:srgbClr>
            </a:outerShdw>
          </a:effectLst>
        </p:spPr>
      </p:pic>
      <p:sp>
        <p:nvSpPr>
          <p:cNvPr id="4" name="Arrow: Right 3">
            <a:extLst>
              <a:ext uri="{FF2B5EF4-FFF2-40B4-BE49-F238E27FC236}">
                <a16:creationId xmlns:a16="http://schemas.microsoft.com/office/drawing/2014/main" id="{B59BE3B0-DF96-45C8-BA23-C4FDC17CC391}"/>
              </a:ext>
            </a:extLst>
          </p:cNvPr>
          <p:cNvSpPr/>
          <p:nvPr/>
        </p:nvSpPr>
        <p:spPr bwMode="auto">
          <a:xfrm>
            <a:off x="5596546" y="3429000"/>
            <a:ext cx="980440" cy="406400"/>
          </a:xfrm>
          <a:prstGeom prst="righ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6" name="TextBox 5"/>
          <p:cNvSpPr txBox="1"/>
          <p:nvPr/>
        </p:nvSpPr>
        <p:spPr>
          <a:xfrm>
            <a:off x="89729" y="72514"/>
            <a:ext cx="4127284"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.XML …</a:t>
            </a:r>
          </a:p>
        </p:txBody>
      </p:sp>
    </p:spTree>
    <p:extLst>
      <p:ext uri="{BB962C8B-B14F-4D97-AF65-F5344CB8AC3E}">
        <p14:creationId xmlns:p14="http://schemas.microsoft.com/office/powerpoint/2010/main" val="2473283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95563" y="64610"/>
            <a:ext cx="3895618"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Excel</a:t>
            </a:r>
          </a:p>
        </p:txBody>
      </p:sp>
      <p:sp>
        <p:nvSpPr>
          <p:cNvPr id="10" name="TextBox 9"/>
          <p:cNvSpPr txBox="1"/>
          <p:nvPr/>
        </p:nvSpPr>
        <p:spPr>
          <a:xfrm>
            <a:off x="181288" y="652545"/>
            <a:ext cx="11349872" cy="2308324"/>
          </a:xfrm>
          <a:prstGeom prst="rect">
            <a:avLst/>
          </a:prstGeom>
          <a:noFill/>
        </p:spPr>
        <p:txBody>
          <a:bodyPr wrap="square" rtlCol="0">
            <a:spAutoFit/>
          </a:bodyPr>
          <a:lstStyle/>
          <a:p>
            <a:r>
              <a:rPr lang="en-US" dirty="0"/>
              <a:t>Excel Files can be read from Python by using the following modules – </a:t>
            </a:r>
          </a:p>
          <a:p>
            <a:endParaRPr lang="en-US" dirty="0"/>
          </a:p>
          <a:p>
            <a:pPr marL="285750" indent="-285750">
              <a:buFont typeface="Arial" panose="020B0604020202020204" pitchFamily="34" charset="0"/>
              <a:buChar char="•"/>
            </a:pPr>
            <a:r>
              <a:rPr lang="en-IN" b="1" dirty="0"/>
              <a:t>xlrd</a:t>
            </a:r>
            <a:r>
              <a:rPr lang="en-IN" dirty="0"/>
              <a:t> : good for retrieving / reading content from </a:t>
            </a:r>
            <a:r>
              <a:rPr lang="en-IN" dirty="0" err="1"/>
              <a:t>spredsheets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openpyxl : </a:t>
            </a:r>
            <a:r>
              <a:rPr lang="en-IN" dirty="0"/>
              <a:t>good </a:t>
            </a:r>
            <a:r>
              <a:rPr lang="en-US" dirty="0"/>
              <a:t>for reading and writing Excel (with extension </a:t>
            </a:r>
            <a:r>
              <a:rPr lang="en-US" dirty="0" err="1"/>
              <a:t>xlsx</a:t>
            </a:r>
            <a:r>
              <a:rPr lang="en-US" dirty="0"/>
              <a:t>/</a:t>
            </a:r>
            <a:r>
              <a:rPr lang="en-US" dirty="0" err="1"/>
              <a:t>xlsm</a:t>
            </a:r>
            <a:r>
              <a:rPr lang="en-US" dirty="0"/>
              <a:t>/</a:t>
            </a:r>
            <a:r>
              <a:rPr lang="en-US" dirty="0" err="1"/>
              <a:t>xltx</a:t>
            </a:r>
            <a:r>
              <a:rPr lang="en-US" dirty="0"/>
              <a:t>/</a:t>
            </a:r>
            <a:r>
              <a:rPr lang="en-US" dirty="0" err="1"/>
              <a:t>xltm</a:t>
            </a:r>
            <a:r>
              <a:rPr lang="en-US" dirty="0"/>
              <a:t>) files</a:t>
            </a:r>
          </a:p>
          <a:p>
            <a:endParaRPr lang="en-IN" dirty="0"/>
          </a:p>
          <a:p>
            <a:endParaRPr lang="en-IN" dirty="0"/>
          </a:p>
          <a:p>
            <a:endParaRPr lang="en-US" dirty="0"/>
          </a:p>
        </p:txBody>
      </p:sp>
      <p:pic>
        <p:nvPicPr>
          <p:cNvPr id="4" name="Picture 3">
            <a:extLst>
              <a:ext uri="{FF2B5EF4-FFF2-40B4-BE49-F238E27FC236}">
                <a16:creationId xmlns:a16="http://schemas.microsoft.com/office/drawing/2014/main" id="{A88D91CF-69CD-453A-AF58-BEFE659F3C6C}"/>
              </a:ext>
            </a:extLst>
          </p:cNvPr>
          <p:cNvPicPr>
            <a:picLocks noChangeAspect="1"/>
          </p:cNvPicPr>
          <p:nvPr/>
        </p:nvPicPr>
        <p:blipFill>
          <a:blip r:embed="rId3"/>
          <a:stretch>
            <a:fillRect/>
          </a:stretch>
        </p:blipFill>
        <p:spPr>
          <a:xfrm>
            <a:off x="6603236" y="2645784"/>
            <a:ext cx="3409756" cy="1566431"/>
          </a:xfrm>
          <a:prstGeom prst="rect">
            <a:avLst/>
          </a:prstGeom>
          <a:ln>
            <a:noFill/>
          </a:ln>
          <a:effectLst>
            <a:outerShdw blurRad="292100" dist="139700" dir="2700000" algn="tl" rotWithShape="0">
              <a:srgbClr val="333333">
                <a:alpha val="65000"/>
              </a:srgbClr>
            </a:outerShdw>
          </a:effectLst>
        </p:spPr>
      </p:pic>
      <p:sp>
        <p:nvSpPr>
          <p:cNvPr id="5" name="Rectangle: Rounded Corners 4">
            <a:extLst>
              <a:ext uri="{FF2B5EF4-FFF2-40B4-BE49-F238E27FC236}">
                <a16:creationId xmlns:a16="http://schemas.microsoft.com/office/drawing/2014/main" id="{48A66F39-3293-460F-92D0-7ABE6BFDA09C}"/>
              </a:ext>
            </a:extLst>
          </p:cNvPr>
          <p:cNvSpPr/>
          <p:nvPr/>
        </p:nvSpPr>
        <p:spPr bwMode="auto">
          <a:xfrm rot="16200000">
            <a:off x="301464" y="4262823"/>
            <a:ext cx="670560" cy="304800"/>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Arial" charset="0"/>
                <a:ea typeface="MS PGothic" pitchFamily="34" charset="-128"/>
              </a:rPr>
              <a:t>xlrd</a:t>
            </a:r>
          </a:p>
        </p:txBody>
      </p:sp>
      <p:pic>
        <p:nvPicPr>
          <p:cNvPr id="6" name="Picture 5">
            <a:extLst>
              <a:ext uri="{FF2B5EF4-FFF2-40B4-BE49-F238E27FC236}">
                <a16:creationId xmlns:a16="http://schemas.microsoft.com/office/drawing/2014/main" id="{1015DF47-D869-4B5F-8D7A-DD975F726397}"/>
              </a:ext>
            </a:extLst>
          </p:cNvPr>
          <p:cNvPicPr>
            <a:picLocks noChangeAspect="1"/>
          </p:cNvPicPr>
          <p:nvPr/>
        </p:nvPicPr>
        <p:blipFill>
          <a:blip r:embed="rId4"/>
          <a:stretch>
            <a:fillRect/>
          </a:stretch>
        </p:blipFill>
        <p:spPr>
          <a:xfrm>
            <a:off x="1162564" y="2245745"/>
            <a:ext cx="4693660" cy="4338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09127A05-90C8-4301-9A89-C52427955EE4}"/>
              </a:ext>
            </a:extLst>
          </p:cNvPr>
          <p:cNvSpPr txBox="1"/>
          <p:nvPr/>
        </p:nvSpPr>
        <p:spPr>
          <a:xfrm>
            <a:off x="8308114" y="6292312"/>
            <a:ext cx="2534668" cy="584775"/>
          </a:xfrm>
          <a:prstGeom prst="rect">
            <a:avLst/>
          </a:prstGeom>
          <a:noFill/>
        </p:spPr>
        <p:txBody>
          <a:bodyPr wrap="none" rtlCol="0">
            <a:spAutoFit/>
          </a:bodyPr>
          <a:lstStyle/>
          <a:p>
            <a:r>
              <a:rPr lang="en-IN" sz="1400" i="1" dirty="0"/>
              <a:t>Example : readExcelExer1.py</a:t>
            </a:r>
            <a:endParaRPr lang="en-US" sz="1400" i="1" dirty="0"/>
          </a:p>
          <a:p>
            <a:endParaRPr lang="en-IN" dirty="0"/>
          </a:p>
        </p:txBody>
      </p:sp>
      <p:sp>
        <p:nvSpPr>
          <p:cNvPr id="8" name="Rectangle: Rounded Corners 8">
            <a:extLst>
              <a:ext uri="{FF2B5EF4-FFF2-40B4-BE49-F238E27FC236}">
                <a16:creationId xmlns:a16="http://schemas.microsoft.com/office/drawing/2014/main" id="{0E9FE011-076A-4D04-AB28-0B9D90F8D143}"/>
              </a:ext>
            </a:extLst>
          </p:cNvPr>
          <p:cNvSpPr/>
          <p:nvPr/>
        </p:nvSpPr>
        <p:spPr bwMode="auto">
          <a:xfrm>
            <a:off x="1164520" y="3527431"/>
            <a:ext cx="2826455" cy="203999"/>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2" name="Isosceles Triangle 1"/>
          <p:cNvSpPr/>
          <p:nvPr/>
        </p:nvSpPr>
        <p:spPr bwMode="auto">
          <a:xfrm rot="10800000">
            <a:off x="1123948" y="3790949"/>
            <a:ext cx="733425" cy="238125"/>
          </a:xfrm>
          <a:prstGeom prst="triangle">
            <a:avLst/>
          </a:prstGeom>
          <a:noFill/>
          <a:ln w="381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MS PGothic" pitchFamily="34" charset="-128"/>
            </a:endParaRPr>
          </a:p>
        </p:txBody>
      </p:sp>
      <p:sp>
        <p:nvSpPr>
          <p:cNvPr id="13" name="Rectangle: Rounded Corners 8">
            <a:extLst>
              <a:ext uri="{FF2B5EF4-FFF2-40B4-BE49-F238E27FC236}">
                <a16:creationId xmlns:a16="http://schemas.microsoft.com/office/drawing/2014/main" id="{0E9FE011-076A-4D04-AB28-0B9D90F8D143}"/>
              </a:ext>
            </a:extLst>
          </p:cNvPr>
          <p:cNvSpPr/>
          <p:nvPr/>
        </p:nvSpPr>
        <p:spPr bwMode="auto">
          <a:xfrm>
            <a:off x="1183570" y="4784731"/>
            <a:ext cx="4436180" cy="444494"/>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354253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52034" y="81306"/>
            <a:ext cx="2868093" cy="461665"/>
          </a:xfrm>
          <a:prstGeom prst="rect">
            <a:avLst/>
          </a:prstGeom>
          <a:noFill/>
        </p:spPr>
        <p:txBody>
          <a:bodyPr wrap="none" rtlCol="0" anchor="ctr">
            <a:spAutoFit/>
          </a:bodyPr>
          <a:lstStyle/>
          <a:p>
            <a:pPr algn="ctr"/>
            <a:r>
              <a:rPr lang="en-US" sz="2400" b="1" dirty="0">
                <a:solidFill>
                  <a:schemeClr val="accent6">
                    <a:lumMod val="75000"/>
                  </a:schemeClr>
                </a:solidFill>
              </a:rPr>
              <a:t>Python - Overview</a:t>
            </a:r>
          </a:p>
        </p:txBody>
      </p:sp>
      <p:sp>
        <p:nvSpPr>
          <p:cNvPr id="2" name="TextBox 1"/>
          <p:cNvSpPr txBox="1"/>
          <p:nvPr/>
        </p:nvSpPr>
        <p:spPr>
          <a:xfrm>
            <a:off x="228600" y="857250"/>
            <a:ext cx="10053735" cy="369332"/>
          </a:xfrm>
          <a:prstGeom prst="rect">
            <a:avLst/>
          </a:prstGeom>
          <a:noFill/>
        </p:spPr>
        <p:txBody>
          <a:bodyPr wrap="square" rtlCol="0">
            <a:spAutoFit/>
          </a:bodyPr>
          <a:lstStyle/>
          <a:p>
            <a:pPr algn="just"/>
            <a:r>
              <a:rPr lang="en-US" dirty="0"/>
              <a:t>Python is an interpreted, high-level, open-source and general-purpose programming language</a:t>
            </a:r>
          </a:p>
        </p:txBody>
      </p:sp>
      <p:sp>
        <p:nvSpPr>
          <p:cNvPr id="5" name="TextBox 4"/>
          <p:cNvSpPr txBox="1"/>
          <p:nvPr/>
        </p:nvSpPr>
        <p:spPr>
          <a:xfrm>
            <a:off x="199636" y="1416893"/>
            <a:ext cx="11591925" cy="369332"/>
          </a:xfrm>
          <a:prstGeom prst="rect">
            <a:avLst/>
          </a:prstGeom>
          <a:noFill/>
        </p:spPr>
        <p:txBody>
          <a:bodyPr wrap="square" rtlCol="0">
            <a:spAutoFit/>
          </a:bodyPr>
          <a:lstStyle/>
          <a:p>
            <a:pPr algn="just"/>
            <a:r>
              <a:rPr lang="en-US" dirty="0"/>
              <a:t>Created by Guido van Rossum and first released in 1991</a:t>
            </a:r>
          </a:p>
        </p:txBody>
      </p:sp>
      <p:sp>
        <p:nvSpPr>
          <p:cNvPr id="6" name="TextBox 5"/>
          <p:cNvSpPr txBox="1"/>
          <p:nvPr/>
        </p:nvSpPr>
        <p:spPr>
          <a:xfrm>
            <a:off x="218106" y="2090640"/>
            <a:ext cx="9924270" cy="923330"/>
          </a:xfrm>
          <a:prstGeom prst="rect">
            <a:avLst/>
          </a:prstGeom>
          <a:noFill/>
        </p:spPr>
        <p:txBody>
          <a:bodyPr wrap="square" rtlCol="0">
            <a:spAutoFit/>
          </a:bodyPr>
          <a:lstStyle/>
          <a:p>
            <a:pPr algn="just"/>
            <a:r>
              <a:rPr lang="en-US" dirty="0"/>
              <a:t>Python features a dynamic type system and automatic memory management. It supports multiple programming paradigms, including object-oriented, imperative, functional and procedural, and has a large and comprehensive standard library</a:t>
            </a:r>
          </a:p>
        </p:txBody>
      </p:sp>
      <p:sp>
        <p:nvSpPr>
          <p:cNvPr id="4" name="TextBox 3"/>
          <p:cNvSpPr txBox="1"/>
          <p:nvPr/>
        </p:nvSpPr>
        <p:spPr>
          <a:xfrm>
            <a:off x="366653" y="4477943"/>
            <a:ext cx="4037398" cy="1600438"/>
          </a:xfrm>
          <a:prstGeom prst="rect">
            <a:avLst/>
          </a:prstGeom>
          <a:noFill/>
        </p:spPr>
        <p:txBody>
          <a:bodyPr wrap="square" rtlCol="0">
            <a:spAutoFit/>
          </a:bodyPr>
          <a:lstStyle/>
          <a:p>
            <a:pPr algn="just"/>
            <a:r>
              <a:rPr lang="en-US" sz="1400" b="1" dirty="0"/>
              <a:t>Anaconda</a:t>
            </a:r>
            <a:r>
              <a:rPr lang="en-US" sz="1400" dirty="0"/>
              <a:t> is a free and open-source distribution of the </a:t>
            </a:r>
            <a:r>
              <a:rPr lang="en-US" sz="1400" b="1" dirty="0"/>
              <a:t>Python</a:t>
            </a:r>
            <a:r>
              <a:rPr lang="en-US" sz="1400" dirty="0"/>
              <a:t> and </a:t>
            </a:r>
            <a:r>
              <a:rPr lang="en-US" sz="1400" b="1" dirty="0"/>
              <a:t>R</a:t>
            </a:r>
            <a:r>
              <a:rPr lang="en-US" sz="1400" dirty="0"/>
              <a:t> programming languages for scientific computing (data science, machine learning applications, large-scale data processing, predictive analytics, etc.), that aims to simplify package management and deployment.</a:t>
            </a:r>
          </a:p>
        </p:txBody>
      </p:sp>
      <p:sp>
        <p:nvSpPr>
          <p:cNvPr id="10" name="Rounded Rectangle 9"/>
          <p:cNvSpPr/>
          <p:nvPr/>
        </p:nvSpPr>
        <p:spPr bwMode="auto">
          <a:xfrm>
            <a:off x="258533" y="3741766"/>
            <a:ext cx="4108191" cy="2444426"/>
          </a:xfrm>
          <a:prstGeom prst="roundRect">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MS PGothic" pitchFamily="34" charset="-128"/>
            </a:endParaRPr>
          </a:p>
        </p:txBody>
      </p:sp>
      <p:pic>
        <p:nvPicPr>
          <p:cNvPr id="3" name="Picture 2"/>
          <p:cNvPicPr>
            <a:picLocks noChangeAspect="1"/>
          </p:cNvPicPr>
          <p:nvPr/>
        </p:nvPicPr>
        <p:blipFill>
          <a:blip r:embed="rId3"/>
          <a:stretch>
            <a:fillRect/>
          </a:stretch>
        </p:blipFill>
        <p:spPr>
          <a:xfrm>
            <a:off x="10510934" y="984962"/>
            <a:ext cx="1003041" cy="1393932"/>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4"/>
          <a:stretch>
            <a:fillRect/>
          </a:stretch>
        </p:blipFill>
        <p:spPr>
          <a:xfrm>
            <a:off x="8776511" y="2922135"/>
            <a:ext cx="3092030" cy="2068988"/>
          </a:xfrm>
          <a:prstGeom prst="rect">
            <a:avLst/>
          </a:prstGeom>
          <a:ln>
            <a:noFill/>
          </a:ln>
          <a:effectLst>
            <a:outerShdw blurRad="292100" dist="139700" dir="2700000" algn="tl" rotWithShape="0">
              <a:srgbClr val="333333">
                <a:alpha val="65000"/>
              </a:srgbClr>
            </a:outerShdw>
          </a:effectLst>
        </p:spPr>
      </p:pic>
      <p:sp>
        <p:nvSpPr>
          <p:cNvPr id="14" name="Rounded Rectangle 13"/>
          <p:cNvSpPr/>
          <p:nvPr/>
        </p:nvSpPr>
        <p:spPr bwMode="auto">
          <a:xfrm>
            <a:off x="8994710" y="3629609"/>
            <a:ext cx="830425" cy="27991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MS PGothic" pitchFamily="34" charset="-128"/>
            </a:endParaRPr>
          </a:p>
        </p:txBody>
      </p:sp>
      <p:pic>
        <p:nvPicPr>
          <p:cNvPr id="15" name="Picture 14"/>
          <p:cNvPicPr>
            <a:picLocks noChangeAspect="1"/>
          </p:cNvPicPr>
          <p:nvPr/>
        </p:nvPicPr>
        <p:blipFill>
          <a:blip r:embed="rId5"/>
          <a:stretch>
            <a:fillRect/>
          </a:stretch>
        </p:blipFill>
        <p:spPr>
          <a:xfrm>
            <a:off x="943845" y="3888922"/>
            <a:ext cx="2424503" cy="641503"/>
          </a:xfrm>
          <a:prstGeom prst="rect">
            <a:avLst/>
          </a:prstGeom>
        </p:spPr>
      </p:pic>
      <p:pic>
        <p:nvPicPr>
          <p:cNvPr id="16" name="Picture 15"/>
          <p:cNvPicPr>
            <a:picLocks noChangeAspect="1"/>
          </p:cNvPicPr>
          <p:nvPr/>
        </p:nvPicPr>
        <p:blipFill>
          <a:blip r:embed="rId6"/>
          <a:stretch>
            <a:fillRect/>
          </a:stretch>
        </p:blipFill>
        <p:spPr>
          <a:xfrm>
            <a:off x="5608088" y="3827009"/>
            <a:ext cx="2095500" cy="771525"/>
          </a:xfrm>
          <a:prstGeom prst="rect">
            <a:avLst/>
          </a:prstGeom>
        </p:spPr>
      </p:pic>
      <p:sp>
        <p:nvSpPr>
          <p:cNvPr id="18" name="Rounded Rectangle 17"/>
          <p:cNvSpPr/>
          <p:nvPr/>
        </p:nvSpPr>
        <p:spPr bwMode="auto">
          <a:xfrm>
            <a:off x="4563058" y="3791534"/>
            <a:ext cx="4108191" cy="2444426"/>
          </a:xfrm>
          <a:prstGeom prst="roundRect">
            <a:avLst/>
          </a:prstGeom>
          <a:noFill/>
          <a:ln w="2857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MS PGothic" pitchFamily="34" charset="-128"/>
            </a:endParaRPr>
          </a:p>
        </p:txBody>
      </p:sp>
      <p:sp>
        <p:nvSpPr>
          <p:cNvPr id="19" name="TextBox 18"/>
          <p:cNvSpPr txBox="1"/>
          <p:nvPr/>
        </p:nvSpPr>
        <p:spPr>
          <a:xfrm>
            <a:off x="4568539" y="4658335"/>
            <a:ext cx="4037398" cy="954107"/>
          </a:xfrm>
          <a:prstGeom prst="rect">
            <a:avLst/>
          </a:prstGeom>
          <a:noFill/>
        </p:spPr>
        <p:txBody>
          <a:bodyPr wrap="square" rtlCol="0">
            <a:spAutoFit/>
          </a:bodyPr>
          <a:lstStyle/>
          <a:p>
            <a:pPr algn="just"/>
            <a:r>
              <a:rPr lang="en-US" sz="1400" b="1" dirty="0" err="1"/>
              <a:t>Jupyter</a:t>
            </a:r>
            <a:r>
              <a:rPr lang="en-US" sz="1400" dirty="0"/>
              <a:t> supports execution environments in several dozen languages. It refers to the three core programming languages - </a:t>
            </a:r>
            <a:r>
              <a:rPr lang="en-US" sz="1400" b="1" dirty="0"/>
              <a:t>Julia</a:t>
            </a:r>
            <a:r>
              <a:rPr lang="en-US" sz="1400" dirty="0"/>
              <a:t>, </a:t>
            </a:r>
            <a:r>
              <a:rPr lang="en-US" sz="1400" b="1" dirty="0"/>
              <a:t>Python</a:t>
            </a:r>
            <a:r>
              <a:rPr lang="en-US" sz="1400" dirty="0"/>
              <a:t> and </a:t>
            </a:r>
            <a:r>
              <a:rPr lang="en-US" sz="1400" b="1" dirty="0"/>
              <a:t>R</a:t>
            </a:r>
          </a:p>
        </p:txBody>
      </p:sp>
      <p:pic>
        <p:nvPicPr>
          <p:cNvPr id="7" name="Picture 6"/>
          <p:cNvPicPr>
            <a:picLocks noChangeAspect="1"/>
          </p:cNvPicPr>
          <p:nvPr/>
        </p:nvPicPr>
        <p:blipFill>
          <a:blip r:embed="rId7"/>
          <a:stretch>
            <a:fillRect/>
          </a:stretch>
        </p:blipFill>
        <p:spPr>
          <a:xfrm>
            <a:off x="9552894" y="5254301"/>
            <a:ext cx="1699823" cy="1430501"/>
          </a:xfrm>
          <a:prstGeom prst="rect">
            <a:avLst/>
          </a:prstGeom>
        </p:spPr>
      </p:pic>
    </p:spTree>
    <p:extLst>
      <p:ext uri="{BB962C8B-B14F-4D97-AF65-F5344CB8AC3E}">
        <p14:creationId xmlns:p14="http://schemas.microsoft.com/office/powerpoint/2010/main" val="51198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P spid="10" grpId="0" animBg="1"/>
      <p:bldP spid="14" grpId="0" animBg="1"/>
      <p:bldP spid="18" grpId="0" animBg="1"/>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07980" y="83660"/>
            <a:ext cx="4118435"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Excel…</a:t>
            </a:r>
          </a:p>
        </p:txBody>
      </p:sp>
      <p:sp>
        <p:nvSpPr>
          <p:cNvPr id="5" name="Rectangle: Rounded Corners 4">
            <a:extLst>
              <a:ext uri="{FF2B5EF4-FFF2-40B4-BE49-F238E27FC236}">
                <a16:creationId xmlns:a16="http://schemas.microsoft.com/office/drawing/2014/main" id="{48A66F39-3293-460F-92D0-7ABE6BFDA09C}"/>
              </a:ext>
            </a:extLst>
          </p:cNvPr>
          <p:cNvSpPr/>
          <p:nvPr/>
        </p:nvSpPr>
        <p:spPr bwMode="auto">
          <a:xfrm rot="16200000">
            <a:off x="-111806" y="3164159"/>
            <a:ext cx="1254057" cy="322109"/>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IN" b="1" dirty="0"/>
              <a:t>openpyxl</a:t>
            </a:r>
            <a:endParaRPr kumimoji="0" lang="en-IN" b="0" i="0" u="none" strike="noStrike" cap="none" normalizeH="0" baseline="0" dirty="0">
              <a:ln>
                <a:noFill/>
              </a:ln>
              <a:solidFill>
                <a:schemeClr val="tx1"/>
              </a:solidFill>
              <a:effectLst/>
              <a:latin typeface="Arial" charset="0"/>
              <a:ea typeface="MS PGothic" pitchFamily="34" charset="-128"/>
            </a:endParaRPr>
          </a:p>
        </p:txBody>
      </p:sp>
      <p:pic>
        <p:nvPicPr>
          <p:cNvPr id="7" name="Picture 6">
            <a:extLst>
              <a:ext uri="{FF2B5EF4-FFF2-40B4-BE49-F238E27FC236}">
                <a16:creationId xmlns:a16="http://schemas.microsoft.com/office/drawing/2014/main" id="{34F24032-4B43-44EB-9FF7-10459A8550AB}"/>
              </a:ext>
            </a:extLst>
          </p:cNvPr>
          <p:cNvPicPr>
            <a:picLocks noChangeAspect="1"/>
          </p:cNvPicPr>
          <p:nvPr/>
        </p:nvPicPr>
        <p:blipFill>
          <a:blip r:embed="rId3"/>
          <a:stretch>
            <a:fillRect/>
          </a:stretch>
        </p:blipFill>
        <p:spPr>
          <a:xfrm>
            <a:off x="831532" y="564375"/>
            <a:ext cx="7115175" cy="601027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E2AD3C1-951C-435D-A3E1-11FFAED780A1}"/>
              </a:ext>
            </a:extLst>
          </p:cNvPr>
          <p:cNvPicPr>
            <a:picLocks noChangeAspect="1"/>
          </p:cNvPicPr>
          <p:nvPr/>
        </p:nvPicPr>
        <p:blipFill>
          <a:blip r:embed="rId4"/>
          <a:stretch>
            <a:fillRect/>
          </a:stretch>
        </p:blipFill>
        <p:spPr>
          <a:xfrm>
            <a:off x="8373428" y="3580765"/>
            <a:ext cx="2987040" cy="22833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D0FF4D2E-DF73-4A78-9CD0-9965E0A759DD}"/>
              </a:ext>
            </a:extLst>
          </p:cNvPr>
          <p:cNvPicPr>
            <a:picLocks noChangeAspect="1"/>
          </p:cNvPicPr>
          <p:nvPr/>
        </p:nvPicPr>
        <p:blipFill>
          <a:blip r:embed="rId5"/>
          <a:stretch>
            <a:fillRect/>
          </a:stretch>
        </p:blipFill>
        <p:spPr>
          <a:xfrm>
            <a:off x="8503920" y="810994"/>
            <a:ext cx="3198398" cy="1469334"/>
          </a:xfrm>
          <a:prstGeom prst="rect">
            <a:avLst/>
          </a:prstGeom>
          <a:ln>
            <a:noFill/>
          </a:ln>
          <a:effectLst>
            <a:outerShdw blurRad="292100" dist="139700" dir="2700000" algn="tl" rotWithShape="0">
              <a:srgbClr val="333333">
                <a:alpha val="65000"/>
              </a:srgbClr>
            </a:outerShdw>
          </a:effectLst>
        </p:spPr>
      </p:pic>
      <p:sp>
        <p:nvSpPr>
          <p:cNvPr id="12" name="Oval 11">
            <a:extLst>
              <a:ext uri="{FF2B5EF4-FFF2-40B4-BE49-F238E27FC236}">
                <a16:creationId xmlns:a16="http://schemas.microsoft.com/office/drawing/2014/main" id="{D0767504-205E-4E00-945F-FC570FBDE108}"/>
              </a:ext>
            </a:extLst>
          </p:cNvPr>
          <p:cNvSpPr/>
          <p:nvPr/>
        </p:nvSpPr>
        <p:spPr bwMode="auto">
          <a:xfrm>
            <a:off x="7191002" y="2537035"/>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1</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3" name="Oval 12">
            <a:extLst>
              <a:ext uri="{FF2B5EF4-FFF2-40B4-BE49-F238E27FC236}">
                <a16:creationId xmlns:a16="http://schemas.microsoft.com/office/drawing/2014/main" id="{FA0FD108-3CFA-4607-AFC5-73216018BD11}"/>
              </a:ext>
            </a:extLst>
          </p:cNvPr>
          <p:cNvSpPr/>
          <p:nvPr/>
        </p:nvSpPr>
        <p:spPr bwMode="auto">
          <a:xfrm>
            <a:off x="11526881" y="3585210"/>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1</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4" name="Rectangle: Rounded Corners 13">
            <a:extLst>
              <a:ext uri="{FF2B5EF4-FFF2-40B4-BE49-F238E27FC236}">
                <a16:creationId xmlns:a16="http://schemas.microsoft.com/office/drawing/2014/main" id="{859BFB84-BCA1-4683-8F44-D583654413DD}"/>
              </a:ext>
            </a:extLst>
          </p:cNvPr>
          <p:cNvSpPr/>
          <p:nvPr/>
        </p:nvSpPr>
        <p:spPr bwMode="auto">
          <a:xfrm>
            <a:off x="8403203" y="3962016"/>
            <a:ext cx="2061597" cy="68372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5" name="Rectangle: Rounded Corners 14">
            <a:extLst>
              <a:ext uri="{FF2B5EF4-FFF2-40B4-BE49-F238E27FC236}">
                <a16:creationId xmlns:a16="http://schemas.microsoft.com/office/drawing/2014/main" id="{9048E70B-013A-4924-A33C-9768A9BDD190}"/>
              </a:ext>
            </a:extLst>
          </p:cNvPr>
          <p:cNvSpPr/>
          <p:nvPr/>
        </p:nvSpPr>
        <p:spPr bwMode="auto">
          <a:xfrm>
            <a:off x="8411564" y="4707206"/>
            <a:ext cx="2662835" cy="1065480"/>
          </a:xfrm>
          <a:prstGeom prst="roundRect">
            <a:avLst/>
          </a:prstGeom>
          <a:noFill/>
          <a:ln w="38100"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6" name="Rectangle: Rounded Corners 15">
            <a:extLst>
              <a:ext uri="{FF2B5EF4-FFF2-40B4-BE49-F238E27FC236}">
                <a16:creationId xmlns:a16="http://schemas.microsoft.com/office/drawing/2014/main" id="{7B78F014-74C5-46E9-BF81-FAF5311DE953}"/>
              </a:ext>
            </a:extLst>
          </p:cNvPr>
          <p:cNvSpPr/>
          <p:nvPr/>
        </p:nvSpPr>
        <p:spPr bwMode="auto">
          <a:xfrm>
            <a:off x="770572" y="4027565"/>
            <a:ext cx="5467668" cy="717155"/>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7" name="Rectangle: Rounded Corners 16">
            <a:extLst>
              <a:ext uri="{FF2B5EF4-FFF2-40B4-BE49-F238E27FC236}">
                <a16:creationId xmlns:a16="http://schemas.microsoft.com/office/drawing/2014/main" id="{E1939BE3-7F34-405E-B63E-2CB98DBB2B14}"/>
              </a:ext>
            </a:extLst>
          </p:cNvPr>
          <p:cNvSpPr/>
          <p:nvPr/>
        </p:nvSpPr>
        <p:spPr bwMode="auto">
          <a:xfrm>
            <a:off x="892371" y="5669280"/>
            <a:ext cx="5549069" cy="792480"/>
          </a:xfrm>
          <a:prstGeom prst="roundRect">
            <a:avLst/>
          </a:prstGeom>
          <a:noFill/>
          <a:ln w="38100"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8" name="Oval 17">
            <a:extLst>
              <a:ext uri="{FF2B5EF4-FFF2-40B4-BE49-F238E27FC236}">
                <a16:creationId xmlns:a16="http://schemas.microsoft.com/office/drawing/2014/main" id="{D7A8B91A-F63E-4ACE-8DD6-218925068EB3}"/>
              </a:ext>
            </a:extLst>
          </p:cNvPr>
          <p:cNvSpPr/>
          <p:nvPr/>
        </p:nvSpPr>
        <p:spPr bwMode="auto">
          <a:xfrm>
            <a:off x="4864362" y="1901440"/>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dirty="0">
                <a:solidFill>
                  <a:schemeClr val="bg1"/>
                </a:solidFill>
                <a:latin typeface="Arial" charset="0"/>
                <a:ea typeface="MS PGothic" pitchFamily="34" charset="-128"/>
              </a:rPr>
              <a:t>0</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9" name="TextBox 8">
            <a:extLst>
              <a:ext uri="{FF2B5EF4-FFF2-40B4-BE49-F238E27FC236}">
                <a16:creationId xmlns:a16="http://schemas.microsoft.com/office/drawing/2014/main" id="{E7C4ECAC-DDEC-45F4-9000-A8A2BDEEF464}"/>
              </a:ext>
            </a:extLst>
          </p:cNvPr>
          <p:cNvSpPr txBox="1"/>
          <p:nvPr/>
        </p:nvSpPr>
        <p:spPr>
          <a:xfrm>
            <a:off x="9085051" y="6334822"/>
            <a:ext cx="2036135" cy="276999"/>
          </a:xfrm>
          <a:prstGeom prst="rect">
            <a:avLst/>
          </a:prstGeom>
          <a:noFill/>
        </p:spPr>
        <p:txBody>
          <a:bodyPr wrap="none" rtlCol="0">
            <a:spAutoFit/>
          </a:bodyPr>
          <a:lstStyle/>
          <a:p>
            <a:r>
              <a:rPr lang="en-IN" sz="1200" i="1" dirty="0"/>
              <a:t>Example : readExceltwo.py</a:t>
            </a:r>
          </a:p>
        </p:txBody>
      </p:sp>
    </p:spTree>
    <p:extLst>
      <p:ext uri="{BB962C8B-B14F-4D97-AF65-F5344CB8AC3E}">
        <p14:creationId xmlns:p14="http://schemas.microsoft.com/office/powerpoint/2010/main" val="406246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365216" y="102710"/>
            <a:ext cx="3527762" cy="461665"/>
          </a:xfrm>
          <a:prstGeom prst="rect">
            <a:avLst/>
          </a:prstGeom>
          <a:noFill/>
        </p:spPr>
        <p:txBody>
          <a:bodyPr wrap="none" rtlCol="0" anchor="ctr">
            <a:spAutoFit/>
          </a:bodyPr>
          <a:lstStyle/>
          <a:p>
            <a:pPr algn="ctr"/>
            <a:r>
              <a:rPr lang="en-US" sz="2400" b="1" dirty="0">
                <a:solidFill>
                  <a:schemeClr val="accent6">
                    <a:lumMod val="75000"/>
                  </a:schemeClr>
                </a:solidFill>
              </a:rPr>
              <a:t>Writing Data into Excel</a:t>
            </a:r>
          </a:p>
        </p:txBody>
      </p:sp>
      <p:sp>
        <p:nvSpPr>
          <p:cNvPr id="5" name="Rectangle: Rounded Corners 4">
            <a:extLst>
              <a:ext uri="{FF2B5EF4-FFF2-40B4-BE49-F238E27FC236}">
                <a16:creationId xmlns:a16="http://schemas.microsoft.com/office/drawing/2014/main" id="{48A66F39-3293-460F-92D0-7ABE6BFDA09C}"/>
              </a:ext>
            </a:extLst>
          </p:cNvPr>
          <p:cNvSpPr/>
          <p:nvPr/>
        </p:nvSpPr>
        <p:spPr bwMode="auto">
          <a:xfrm rot="16200000">
            <a:off x="-138223" y="3305411"/>
            <a:ext cx="1254057" cy="247176"/>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IN" b="1" dirty="0"/>
              <a:t>openpyxl</a:t>
            </a:r>
            <a:endParaRPr kumimoji="0" lang="en-IN" b="0" i="0" u="none" strike="noStrike" cap="none" normalizeH="0" baseline="0" dirty="0">
              <a:ln>
                <a:noFill/>
              </a:ln>
              <a:solidFill>
                <a:schemeClr val="tx1"/>
              </a:solidFill>
              <a:effectLst/>
              <a:latin typeface="Arial" charset="0"/>
              <a:ea typeface="MS PGothic" pitchFamily="34" charset="-128"/>
            </a:endParaRPr>
          </a:p>
        </p:txBody>
      </p:sp>
      <p:pic>
        <p:nvPicPr>
          <p:cNvPr id="2" name="Picture 1">
            <a:extLst>
              <a:ext uri="{FF2B5EF4-FFF2-40B4-BE49-F238E27FC236}">
                <a16:creationId xmlns:a16="http://schemas.microsoft.com/office/drawing/2014/main" id="{6C74971D-BE1A-4938-A7C1-15D53A4E2F57}"/>
              </a:ext>
            </a:extLst>
          </p:cNvPr>
          <p:cNvPicPr>
            <a:picLocks noChangeAspect="1"/>
          </p:cNvPicPr>
          <p:nvPr/>
        </p:nvPicPr>
        <p:blipFill>
          <a:blip r:embed="rId3"/>
          <a:stretch>
            <a:fillRect/>
          </a:stretch>
        </p:blipFill>
        <p:spPr>
          <a:xfrm>
            <a:off x="832166" y="1207232"/>
            <a:ext cx="7134225" cy="4591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F1932EB7-CFA2-452D-B0DE-EDE9DAACC95C}"/>
              </a:ext>
            </a:extLst>
          </p:cNvPr>
          <p:cNvPicPr>
            <a:picLocks noChangeAspect="1"/>
          </p:cNvPicPr>
          <p:nvPr/>
        </p:nvPicPr>
        <p:blipFill>
          <a:blip r:embed="rId4"/>
          <a:stretch>
            <a:fillRect/>
          </a:stretch>
        </p:blipFill>
        <p:spPr>
          <a:xfrm>
            <a:off x="8532701" y="1204121"/>
            <a:ext cx="3108013" cy="4170519"/>
          </a:xfrm>
          <a:prstGeom prst="rect">
            <a:avLst/>
          </a:prstGeom>
        </p:spPr>
      </p:pic>
      <p:sp>
        <p:nvSpPr>
          <p:cNvPr id="7" name="Arrow: Right 6">
            <a:extLst>
              <a:ext uri="{FF2B5EF4-FFF2-40B4-BE49-F238E27FC236}">
                <a16:creationId xmlns:a16="http://schemas.microsoft.com/office/drawing/2014/main" id="{2DFDDF60-A4A6-46A5-B3A4-6277ECD47F5F}"/>
              </a:ext>
            </a:extLst>
          </p:cNvPr>
          <p:cNvSpPr/>
          <p:nvPr/>
        </p:nvSpPr>
        <p:spPr bwMode="auto">
          <a:xfrm>
            <a:off x="7176101" y="3289380"/>
            <a:ext cx="980440" cy="406400"/>
          </a:xfrm>
          <a:prstGeom prst="rightArrow">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8" name="Rectangle: Rounded Corners 7">
            <a:extLst>
              <a:ext uri="{FF2B5EF4-FFF2-40B4-BE49-F238E27FC236}">
                <a16:creationId xmlns:a16="http://schemas.microsoft.com/office/drawing/2014/main" id="{6081567C-1954-4215-ADA2-FD82BF84D661}"/>
              </a:ext>
            </a:extLst>
          </p:cNvPr>
          <p:cNvSpPr/>
          <p:nvPr/>
        </p:nvSpPr>
        <p:spPr bwMode="auto">
          <a:xfrm>
            <a:off x="10078015" y="1284749"/>
            <a:ext cx="1453585" cy="218931"/>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9" name="Rectangle: Rounded Corners 8">
            <a:extLst>
              <a:ext uri="{FF2B5EF4-FFF2-40B4-BE49-F238E27FC236}">
                <a16:creationId xmlns:a16="http://schemas.microsoft.com/office/drawing/2014/main" id="{F871CE54-F786-4152-A7CB-799E63B91101}"/>
              </a:ext>
            </a:extLst>
          </p:cNvPr>
          <p:cNvSpPr/>
          <p:nvPr/>
        </p:nvSpPr>
        <p:spPr bwMode="auto">
          <a:xfrm>
            <a:off x="8541455" y="3512900"/>
            <a:ext cx="1758838" cy="218931"/>
          </a:xfrm>
          <a:prstGeom prst="roundRect">
            <a:avLst/>
          </a:prstGeom>
          <a:noFill/>
          <a:ln w="38100" cap="flat" cmpd="sng" algn="ctr">
            <a:solidFill>
              <a:schemeClr val="accent6">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0" name="Rectangle: Rounded Corners 9">
            <a:extLst>
              <a:ext uri="{FF2B5EF4-FFF2-40B4-BE49-F238E27FC236}">
                <a16:creationId xmlns:a16="http://schemas.microsoft.com/office/drawing/2014/main" id="{AE1D9CEB-F38C-4BA2-A377-3C757BE52055}"/>
              </a:ext>
            </a:extLst>
          </p:cNvPr>
          <p:cNvSpPr/>
          <p:nvPr/>
        </p:nvSpPr>
        <p:spPr bwMode="auto">
          <a:xfrm>
            <a:off x="9441700" y="5065251"/>
            <a:ext cx="705488" cy="261108"/>
          </a:xfrm>
          <a:prstGeom prst="roundRect">
            <a:avLst>
              <a:gd name="adj" fmla="val 16667"/>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1" name="Oval 10">
            <a:extLst>
              <a:ext uri="{FF2B5EF4-FFF2-40B4-BE49-F238E27FC236}">
                <a16:creationId xmlns:a16="http://schemas.microsoft.com/office/drawing/2014/main" id="{314292A4-CE04-4A9B-BCA0-C36067529E38}"/>
              </a:ext>
            </a:extLst>
          </p:cNvPr>
          <p:cNvSpPr/>
          <p:nvPr/>
        </p:nvSpPr>
        <p:spPr bwMode="auto">
          <a:xfrm>
            <a:off x="3436005" y="1765898"/>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1</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2" name="Oval 11">
            <a:extLst>
              <a:ext uri="{FF2B5EF4-FFF2-40B4-BE49-F238E27FC236}">
                <a16:creationId xmlns:a16="http://schemas.microsoft.com/office/drawing/2014/main" id="{4596A133-8803-4320-A6A3-F0F2DE02BB5E}"/>
              </a:ext>
            </a:extLst>
          </p:cNvPr>
          <p:cNvSpPr/>
          <p:nvPr/>
        </p:nvSpPr>
        <p:spPr bwMode="auto">
          <a:xfrm>
            <a:off x="10954587" y="4742951"/>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2</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3" name="Oval 12">
            <a:extLst>
              <a:ext uri="{FF2B5EF4-FFF2-40B4-BE49-F238E27FC236}">
                <a16:creationId xmlns:a16="http://schemas.microsoft.com/office/drawing/2014/main" id="{06D71D67-8627-4964-A88B-B047F1D35D54}"/>
              </a:ext>
            </a:extLst>
          </p:cNvPr>
          <p:cNvSpPr/>
          <p:nvPr/>
        </p:nvSpPr>
        <p:spPr bwMode="auto">
          <a:xfrm>
            <a:off x="9568207" y="5451615"/>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1</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6" name="Right Brace 5">
            <a:extLst>
              <a:ext uri="{FF2B5EF4-FFF2-40B4-BE49-F238E27FC236}">
                <a16:creationId xmlns:a16="http://schemas.microsoft.com/office/drawing/2014/main" id="{ED35C045-12DF-4D23-955A-4BD7E4405BA2}"/>
              </a:ext>
            </a:extLst>
          </p:cNvPr>
          <p:cNvSpPr/>
          <p:nvPr/>
        </p:nvSpPr>
        <p:spPr bwMode="auto">
          <a:xfrm>
            <a:off x="5496560" y="2715298"/>
            <a:ext cx="980440" cy="1531582"/>
          </a:xfrm>
          <a:prstGeom prst="rightBrac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5" name="Oval 14">
            <a:extLst>
              <a:ext uri="{FF2B5EF4-FFF2-40B4-BE49-F238E27FC236}">
                <a16:creationId xmlns:a16="http://schemas.microsoft.com/office/drawing/2014/main" id="{811ADFB0-7405-4AE5-8443-1B98A1C7DC03}"/>
              </a:ext>
            </a:extLst>
          </p:cNvPr>
          <p:cNvSpPr/>
          <p:nvPr/>
        </p:nvSpPr>
        <p:spPr bwMode="auto">
          <a:xfrm>
            <a:off x="6301563" y="4700281"/>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2</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6" name="Oval 15">
            <a:extLst>
              <a:ext uri="{FF2B5EF4-FFF2-40B4-BE49-F238E27FC236}">
                <a16:creationId xmlns:a16="http://schemas.microsoft.com/office/drawing/2014/main" id="{8C7346ED-C6CC-43B6-96BA-EB5C11ACEDA4}"/>
              </a:ext>
            </a:extLst>
          </p:cNvPr>
          <p:cNvSpPr/>
          <p:nvPr/>
        </p:nvSpPr>
        <p:spPr bwMode="auto">
          <a:xfrm>
            <a:off x="6444157" y="5427437"/>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400" dirty="0">
                <a:solidFill>
                  <a:schemeClr val="bg1"/>
                </a:solidFill>
                <a:latin typeface="Arial" charset="0"/>
                <a:ea typeface="MS PGothic" pitchFamily="34" charset="-128"/>
              </a:rPr>
              <a:t>3</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7" name="Oval 16">
            <a:extLst>
              <a:ext uri="{FF2B5EF4-FFF2-40B4-BE49-F238E27FC236}">
                <a16:creationId xmlns:a16="http://schemas.microsoft.com/office/drawing/2014/main" id="{5E009A1E-7472-47A4-A72F-DCFA98C9ADD8}"/>
              </a:ext>
            </a:extLst>
          </p:cNvPr>
          <p:cNvSpPr/>
          <p:nvPr/>
        </p:nvSpPr>
        <p:spPr bwMode="auto">
          <a:xfrm>
            <a:off x="11008960" y="902728"/>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400" dirty="0">
                <a:solidFill>
                  <a:schemeClr val="bg1"/>
                </a:solidFill>
                <a:latin typeface="Arial" charset="0"/>
                <a:ea typeface="MS PGothic" pitchFamily="34" charset="-128"/>
              </a:rPr>
              <a:t>3</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8" name="TextBox 17">
            <a:extLst>
              <a:ext uri="{FF2B5EF4-FFF2-40B4-BE49-F238E27FC236}">
                <a16:creationId xmlns:a16="http://schemas.microsoft.com/office/drawing/2014/main" id="{575E10B0-B5CD-4558-9DB7-ECDF70DEDC29}"/>
              </a:ext>
            </a:extLst>
          </p:cNvPr>
          <p:cNvSpPr txBox="1"/>
          <p:nvPr/>
        </p:nvSpPr>
        <p:spPr>
          <a:xfrm>
            <a:off x="8901013" y="6382780"/>
            <a:ext cx="2036135" cy="276999"/>
          </a:xfrm>
          <a:prstGeom prst="rect">
            <a:avLst/>
          </a:prstGeom>
          <a:noFill/>
        </p:spPr>
        <p:txBody>
          <a:bodyPr wrap="none" rtlCol="0">
            <a:spAutoFit/>
          </a:bodyPr>
          <a:lstStyle/>
          <a:p>
            <a:r>
              <a:rPr lang="en-IN" sz="1200" i="1" dirty="0"/>
              <a:t>Example : readExceltwo.py</a:t>
            </a:r>
          </a:p>
        </p:txBody>
      </p:sp>
    </p:spTree>
    <p:extLst>
      <p:ext uri="{BB962C8B-B14F-4D97-AF65-F5344CB8AC3E}">
        <p14:creationId xmlns:p14="http://schemas.microsoft.com/office/powerpoint/2010/main" val="11767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6" grpId="0" animBg="1"/>
      <p:bldP spid="15" grpId="0" animBg="1"/>
      <p:bldP spid="16"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20366" y="112542"/>
            <a:ext cx="5708614"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Database : MySQL</a:t>
            </a:r>
          </a:p>
        </p:txBody>
      </p:sp>
      <p:sp>
        <p:nvSpPr>
          <p:cNvPr id="10" name="TextBox 9"/>
          <p:cNvSpPr txBox="1"/>
          <p:nvPr/>
        </p:nvSpPr>
        <p:spPr>
          <a:xfrm>
            <a:off x="313496" y="934899"/>
            <a:ext cx="7988169" cy="5632311"/>
          </a:xfrm>
          <a:prstGeom prst="rect">
            <a:avLst/>
          </a:prstGeom>
          <a:noFill/>
        </p:spPr>
        <p:txBody>
          <a:bodyPr wrap="square" rtlCol="0">
            <a:spAutoFit/>
          </a:bodyPr>
          <a:lstStyle/>
          <a:p>
            <a:r>
              <a:rPr lang="en-US" dirty="0"/>
              <a:t>Python Database APIs support wide range of database servers, such as –</a:t>
            </a:r>
          </a:p>
          <a:p>
            <a:endParaRPr lang="en-US" dirty="0"/>
          </a:p>
          <a:p>
            <a:pPr marL="742950" lvl="1" indent="-285750">
              <a:buFont typeface="Arial" panose="020B0604020202020204" pitchFamily="34" charset="0"/>
              <a:buChar char="•"/>
            </a:pPr>
            <a:r>
              <a:rPr lang="en-IN" dirty="0" err="1"/>
              <a:t>GadFly</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err="1"/>
              <a:t>mSQL</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MySQL</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PostgreSQL</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Microsoft SQL Server 2000</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Informix</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err="1"/>
              <a:t>Interbase</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Oracle</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Sybase</a:t>
            </a:r>
          </a:p>
          <a:p>
            <a:endParaRPr lang="en-US" dirty="0"/>
          </a:p>
        </p:txBody>
      </p:sp>
      <p:sp>
        <p:nvSpPr>
          <p:cNvPr id="2" name="TextBox 1">
            <a:extLst>
              <a:ext uri="{FF2B5EF4-FFF2-40B4-BE49-F238E27FC236}">
                <a16:creationId xmlns:a16="http://schemas.microsoft.com/office/drawing/2014/main" id="{C22C50BF-1DCB-4B28-912D-195C521805E1}"/>
              </a:ext>
            </a:extLst>
          </p:cNvPr>
          <p:cNvSpPr txBox="1"/>
          <p:nvPr/>
        </p:nvSpPr>
        <p:spPr>
          <a:xfrm>
            <a:off x="3890335" y="1839019"/>
            <a:ext cx="8210225" cy="3416320"/>
          </a:xfrm>
          <a:prstGeom prst="rect">
            <a:avLst/>
          </a:prstGeom>
          <a:noFill/>
        </p:spPr>
        <p:txBody>
          <a:bodyPr wrap="square" rtlCol="0">
            <a:spAutoFit/>
          </a:bodyPr>
          <a:lstStyle/>
          <a:p>
            <a:r>
              <a:rPr lang="en-US" dirty="0"/>
              <a:t>DB API provides a minimal standard for working with databases using Python structures and syntaxes –</a:t>
            </a:r>
          </a:p>
          <a:p>
            <a:endParaRPr lang="en-US" dirty="0"/>
          </a:p>
          <a:p>
            <a:pPr marL="742950" lvl="1" indent="-285750">
              <a:buFont typeface="Arial" panose="020B0604020202020204" pitchFamily="34" charset="0"/>
              <a:buChar char="•"/>
            </a:pPr>
            <a:r>
              <a:rPr lang="en-US" dirty="0"/>
              <a:t>Importing the API module   : </a:t>
            </a:r>
            <a:r>
              <a:rPr lang="en-US" dirty="0">
                <a:solidFill>
                  <a:srgbClr val="0070C0"/>
                </a:solidFill>
              </a:rPr>
              <a:t>import </a:t>
            </a:r>
            <a:r>
              <a:rPr lang="en-US" dirty="0" err="1">
                <a:solidFill>
                  <a:srgbClr val="0070C0"/>
                </a:solidFill>
              </a:rPr>
              <a:t>mysql</a:t>
            </a:r>
            <a:endParaRPr lang="en-US" dirty="0">
              <a:solidFill>
                <a:srgbClr val="0070C0"/>
              </a:solidFill>
            </a:endParaRP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Acquiring a connection with the database  : </a:t>
            </a:r>
            <a:r>
              <a:rPr lang="en-US" dirty="0" err="1">
                <a:solidFill>
                  <a:srgbClr val="0070C0"/>
                </a:solidFill>
              </a:rPr>
              <a:t>mysql.connector.connect</a:t>
            </a:r>
            <a:r>
              <a:rPr lang="en-US" dirty="0">
                <a:solidFill>
                  <a:srgbClr val="0070C0"/>
                </a:solidFill>
              </a:rPr>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Issuing SQL statements and stored procedures  : </a:t>
            </a:r>
            <a:r>
              <a:rPr lang="en-US" dirty="0" err="1">
                <a:solidFill>
                  <a:srgbClr val="0070C0"/>
                </a:solidFill>
              </a:rPr>
              <a:t>cursor.execute</a:t>
            </a:r>
            <a:r>
              <a:rPr lang="en-US" dirty="0">
                <a:solidFill>
                  <a:srgbClr val="0070C0"/>
                </a:solidFill>
              </a:rPr>
              <a:t>()  </a:t>
            </a:r>
          </a:p>
          <a:p>
            <a:pPr lvl="5"/>
            <a:r>
              <a:rPr lang="en-US" dirty="0">
                <a:solidFill>
                  <a:srgbClr val="0070C0"/>
                </a:solidFill>
              </a:rPr>
              <a:t>				     &amp; fetch</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Closing the connection : </a:t>
            </a:r>
            <a:r>
              <a:rPr lang="en-US" dirty="0">
                <a:solidFill>
                  <a:srgbClr val="0070C0"/>
                </a:solidFill>
              </a:rPr>
              <a:t>close()</a:t>
            </a:r>
          </a:p>
          <a:p>
            <a:endParaRPr lang="en-IN" dirty="0"/>
          </a:p>
        </p:txBody>
      </p:sp>
    </p:spTree>
    <p:extLst>
      <p:ext uri="{BB962C8B-B14F-4D97-AF65-F5344CB8AC3E}">
        <p14:creationId xmlns:p14="http://schemas.microsoft.com/office/powerpoint/2010/main" val="15530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73903" y="74442"/>
            <a:ext cx="5963492" cy="461665"/>
          </a:xfrm>
          <a:prstGeom prst="rect">
            <a:avLst/>
          </a:prstGeom>
          <a:noFill/>
        </p:spPr>
        <p:txBody>
          <a:bodyPr wrap="none" rtlCol="0" anchor="ctr">
            <a:spAutoFit/>
          </a:bodyPr>
          <a:lstStyle/>
          <a:p>
            <a:pPr algn="ctr"/>
            <a:r>
              <a:rPr lang="en-US" sz="2400" b="1" dirty="0">
                <a:solidFill>
                  <a:schemeClr val="accent6">
                    <a:lumMod val="75000"/>
                  </a:schemeClr>
                </a:solidFill>
              </a:rPr>
              <a:t>Reading Data from Database : MySQL…</a:t>
            </a:r>
          </a:p>
        </p:txBody>
      </p:sp>
      <p:pic>
        <p:nvPicPr>
          <p:cNvPr id="3" name="Picture 2">
            <a:extLst>
              <a:ext uri="{FF2B5EF4-FFF2-40B4-BE49-F238E27FC236}">
                <a16:creationId xmlns:a16="http://schemas.microsoft.com/office/drawing/2014/main" id="{3BFAA0A5-0DC7-44D7-8231-F85597D742C0}"/>
              </a:ext>
            </a:extLst>
          </p:cNvPr>
          <p:cNvPicPr>
            <a:picLocks noChangeAspect="1"/>
          </p:cNvPicPr>
          <p:nvPr/>
        </p:nvPicPr>
        <p:blipFill>
          <a:blip r:embed="rId3"/>
          <a:stretch>
            <a:fillRect/>
          </a:stretch>
        </p:blipFill>
        <p:spPr>
          <a:xfrm>
            <a:off x="3907873" y="574207"/>
            <a:ext cx="7288447" cy="60682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Rounded Corners 5">
            <a:extLst>
              <a:ext uri="{FF2B5EF4-FFF2-40B4-BE49-F238E27FC236}">
                <a16:creationId xmlns:a16="http://schemas.microsoft.com/office/drawing/2014/main" id="{480A8899-C352-4A85-9A27-E9C9EE97307B}"/>
              </a:ext>
            </a:extLst>
          </p:cNvPr>
          <p:cNvSpPr/>
          <p:nvPr/>
        </p:nvSpPr>
        <p:spPr bwMode="auto">
          <a:xfrm>
            <a:off x="4127220" y="5336363"/>
            <a:ext cx="1552219" cy="1105077"/>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7" name="Rectangle: Rounded Corners 6">
            <a:extLst>
              <a:ext uri="{FF2B5EF4-FFF2-40B4-BE49-F238E27FC236}">
                <a16:creationId xmlns:a16="http://schemas.microsoft.com/office/drawing/2014/main" id="{699911C0-4D66-4548-8996-1A4D5C15C7BD}"/>
              </a:ext>
            </a:extLst>
          </p:cNvPr>
          <p:cNvSpPr/>
          <p:nvPr/>
        </p:nvSpPr>
        <p:spPr bwMode="auto">
          <a:xfrm>
            <a:off x="5999877" y="3792043"/>
            <a:ext cx="1965563" cy="1247317"/>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8" name="Rectangle: Rounded Corners 7">
            <a:extLst>
              <a:ext uri="{FF2B5EF4-FFF2-40B4-BE49-F238E27FC236}">
                <a16:creationId xmlns:a16="http://schemas.microsoft.com/office/drawing/2014/main" id="{54AB21A0-7F0A-4A10-B8F8-0EACB0300510}"/>
              </a:ext>
            </a:extLst>
          </p:cNvPr>
          <p:cNvSpPr/>
          <p:nvPr/>
        </p:nvSpPr>
        <p:spPr bwMode="auto">
          <a:xfrm rot="10800000" flipV="1">
            <a:off x="995680" y="3044315"/>
            <a:ext cx="1940254" cy="769369"/>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IN" b="1" dirty="0"/>
              <a:t>MySQL DB :</a:t>
            </a:r>
          </a:p>
          <a:p>
            <a:pPr algn="ctr" eaLnBrk="0" fontAlgn="base" hangingPunct="0">
              <a:spcBef>
                <a:spcPct val="0"/>
              </a:spcBef>
              <a:spcAft>
                <a:spcPct val="0"/>
              </a:spcAft>
            </a:pPr>
            <a:r>
              <a:rPr kumimoji="0" lang="en-IN" b="1" i="0" u="none" strike="noStrike" cap="none" normalizeH="0" baseline="0" dirty="0">
                <a:ln>
                  <a:noFill/>
                </a:ln>
                <a:solidFill>
                  <a:srgbClr val="00B050"/>
                </a:solidFill>
                <a:effectLst/>
                <a:latin typeface="Arial" charset="0"/>
                <a:ea typeface="MS PGothic" pitchFamily="34" charset="-128"/>
              </a:rPr>
              <a:t>testemp</a:t>
            </a:r>
            <a:endParaRPr kumimoji="0" lang="en-IN" b="0" i="0" u="none" strike="noStrike" cap="none" normalizeH="0" baseline="0" dirty="0">
              <a:ln>
                <a:noFill/>
              </a:ln>
              <a:solidFill>
                <a:srgbClr val="00B050"/>
              </a:solidFill>
              <a:effectLst/>
              <a:latin typeface="Arial" charset="0"/>
              <a:ea typeface="MS PGothic" pitchFamily="34" charset="-128"/>
            </a:endParaRPr>
          </a:p>
        </p:txBody>
      </p:sp>
    </p:spTree>
    <p:extLst>
      <p:ext uri="{BB962C8B-B14F-4D97-AF65-F5344CB8AC3E}">
        <p14:creationId xmlns:p14="http://schemas.microsoft.com/office/powerpoint/2010/main" val="427634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11D2E2-41C3-48A5-B469-7ADA5B84D906}"/>
              </a:ext>
            </a:extLst>
          </p:cNvPr>
          <p:cNvPicPr>
            <a:picLocks noChangeAspect="1"/>
          </p:cNvPicPr>
          <p:nvPr/>
        </p:nvPicPr>
        <p:blipFill>
          <a:blip r:embed="rId3"/>
          <a:stretch>
            <a:fillRect/>
          </a:stretch>
        </p:blipFill>
        <p:spPr>
          <a:xfrm>
            <a:off x="296437" y="967475"/>
            <a:ext cx="11599125" cy="4057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Oval 3">
            <a:extLst>
              <a:ext uri="{FF2B5EF4-FFF2-40B4-BE49-F238E27FC236}">
                <a16:creationId xmlns:a16="http://schemas.microsoft.com/office/drawing/2014/main" id="{A0F29373-499E-4071-A5AC-8CF0F1A41739}"/>
              </a:ext>
            </a:extLst>
          </p:cNvPr>
          <p:cNvSpPr/>
          <p:nvPr/>
        </p:nvSpPr>
        <p:spPr bwMode="auto">
          <a:xfrm>
            <a:off x="2724805" y="996052"/>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1</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7" name="Oval 6">
            <a:extLst>
              <a:ext uri="{FF2B5EF4-FFF2-40B4-BE49-F238E27FC236}">
                <a16:creationId xmlns:a16="http://schemas.microsoft.com/office/drawing/2014/main" id="{FDBAC164-0782-42CB-89AB-598E050AD345}"/>
              </a:ext>
            </a:extLst>
          </p:cNvPr>
          <p:cNvSpPr/>
          <p:nvPr/>
        </p:nvSpPr>
        <p:spPr bwMode="auto">
          <a:xfrm>
            <a:off x="11542748" y="1737015"/>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2</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9" name="Oval 8">
            <a:extLst>
              <a:ext uri="{FF2B5EF4-FFF2-40B4-BE49-F238E27FC236}">
                <a16:creationId xmlns:a16="http://schemas.microsoft.com/office/drawing/2014/main" id="{EB3B5D06-4314-408E-A455-15844064314A}"/>
              </a:ext>
            </a:extLst>
          </p:cNvPr>
          <p:cNvSpPr/>
          <p:nvPr/>
        </p:nvSpPr>
        <p:spPr bwMode="auto">
          <a:xfrm>
            <a:off x="3316682" y="1970256"/>
            <a:ext cx="287750" cy="262711"/>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3</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1" name="Oval 10">
            <a:extLst>
              <a:ext uri="{FF2B5EF4-FFF2-40B4-BE49-F238E27FC236}">
                <a16:creationId xmlns:a16="http://schemas.microsoft.com/office/drawing/2014/main" id="{27236F74-B831-4AD1-BE23-DDAD10056384}"/>
              </a:ext>
            </a:extLst>
          </p:cNvPr>
          <p:cNvSpPr/>
          <p:nvPr/>
        </p:nvSpPr>
        <p:spPr bwMode="auto">
          <a:xfrm>
            <a:off x="3596672" y="2939375"/>
            <a:ext cx="287750" cy="262711"/>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4</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2" name="Oval 11">
            <a:extLst>
              <a:ext uri="{FF2B5EF4-FFF2-40B4-BE49-F238E27FC236}">
                <a16:creationId xmlns:a16="http://schemas.microsoft.com/office/drawing/2014/main" id="{5BD1E025-C952-472C-BD5A-E23ADC8085AA}"/>
              </a:ext>
            </a:extLst>
          </p:cNvPr>
          <p:cNvSpPr/>
          <p:nvPr/>
        </p:nvSpPr>
        <p:spPr bwMode="auto">
          <a:xfrm>
            <a:off x="4815875" y="3419498"/>
            <a:ext cx="287750" cy="262711"/>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IN" sz="2400" dirty="0">
                <a:solidFill>
                  <a:schemeClr val="bg1"/>
                </a:solidFill>
                <a:latin typeface="Arial" charset="0"/>
                <a:ea typeface="MS PGothic" pitchFamily="34" charset="-128"/>
              </a:rPr>
              <a:t>5</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3" name="Oval 12">
            <a:extLst>
              <a:ext uri="{FF2B5EF4-FFF2-40B4-BE49-F238E27FC236}">
                <a16:creationId xmlns:a16="http://schemas.microsoft.com/office/drawing/2014/main" id="{2637E2F3-9AB3-4E77-A778-0127950A6864}"/>
              </a:ext>
            </a:extLst>
          </p:cNvPr>
          <p:cNvSpPr/>
          <p:nvPr/>
        </p:nvSpPr>
        <p:spPr bwMode="auto">
          <a:xfrm>
            <a:off x="3782412" y="3914195"/>
            <a:ext cx="287750" cy="262711"/>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6</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5" name="TextBox 4">
            <a:extLst>
              <a:ext uri="{FF2B5EF4-FFF2-40B4-BE49-F238E27FC236}">
                <a16:creationId xmlns:a16="http://schemas.microsoft.com/office/drawing/2014/main" id="{EED4EDD7-BE98-49BB-A900-0CE15D571A67}"/>
              </a:ext>
            </a:extLst>
          </p:cNvPr>
          <p:cNvSpPr txBox="1"/>
          <p:nvPr/>
        </p:nvSpPr>
        <p:spPr>
          <a:xfrm>
            <a:off x="296437" y="6084028"/>
            <a:ext cx="2736647" cy="553998"/>
          </a:xfrm>
          <a:prstGeom prst="rect">
            <a:avLst/>
          </a:prstGeom>
          <a:noFill/>
        </p:spPr>
        <p:txBody>
          <a:bodyPr wrap="none" rtlCol="0">
            <a:spAutoFit/>
          </a:bodyPr>
          <a:lstStyle/>
          <a:p>
            <a:r>
              <a:rPr lang="en-IN" sz="1200" i="1" dirty="0"/>
              <a:t>Example : mySQlConnectExercise.py</a:t>
            </a:r>
            <a:endParaRPr lang="en-US" sz="1200" i="1" dirty="0"/>
          </a:p>
          <a:p>
            <a:endParaRPr lang="en-IN" dirty="0"/>
          </a:p>
        </p:txBody>
      </p:sp>
      <p:sp>
        <p:nvSpPr>
          <p:cNvPr id="14" name="TextBox 13"/>
          <p:cNvSpPr txBox="1"/>
          <p:nvPr/>
        </p:nvSpPr>
        <p:spPr>
          <a:xfrm>
            <a:off x="103707" y="94106"/>
            <a:ext cx="8561959" cy="461665"/>
          </a:xfrm>
          <a:prstGeom prst="rect">
            <a:avLst/>
          </a:prstGeom>
          <a:noFill/>
        </p:spPr>
        <p:txBody>
          <a:bodyPr wrap="none" rtlCol="0" anchor="ctr">
            <a:spAutoFit/>
          </a:bodyPr>
          <a:lstStyle/>
          <a:p>
            <a:pPr algn="ctr"/>
            <a:r>
              <a:rPr lang="en-US" sz="2400" b="1" dirty="0">
                <a:solidFill>
                  <a:srgbClr val="FF0000"/>
                </a:solidFill>
              </a:rPr>
              <a:t>Reading Data from Database : MySQL…  put result image</a:t>
            </a:r>
          </a:p>
        </p:txBody>
      </p:sp>
      <p:pic>
        <p:nvPicPr>
          <p:cNvPr id="2" name="Picture 1">
            <a:extLst>
              <a:ext uri="{FF2B5EF4-FFF2-40B4-BE49-F238E27FC236}">
                <a16:creationId xmlns:a16="http://schemas.microsoft.com/office/drawing/2014/main" id="{AF6C0BCB-32D1-4557-9755-1ECAC4CB54EB}"/>
              </a:ext>
            </a:extLst>
          </p:cNvPr>
          <p:cNvPicPr>
            <a:picLocks noChangeAspect="1"/>
          </p:cNvPicPr>
          <p:nvPr/>
        </p:nvPicPr>
        <p:blipFill>
          <a:blip r:embed="rId4"/>
          <a:stretch>
            <a:fillRect/>
          </a:stretch>
        </p:blipFill>
        <p:spPr>
          <a:xfrm>
            <a:off x="296437" y="5328699"/>
            <a:ext cx="11300791" cy="5332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008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17480" y="82144"/>
            <a:ext cx="6922088" cy="461665"/>
          </a:xfrm>
          <a:prstGeom prst="rect">
            <a:avLst/>
          </a:prstGeom>
          <a:noFill/>
        </p:spPr>
        <p:txBody>
          <a:bodyPr wrap="none" rtlCol="0" anchor="ctr">
            <a:spAutoFit/>
          </a:bodyPr>
          <a:lstStyle/>
          <a:p>
            <a:pPr algn="ctr"/>
            <a:r>
              <a:rPr lang="en-US" sz="2400" b="1" dirty="0">
                <a:solidFill>
                  <a:schemeClr val="accent6">
                    <a:lumMod val="75000"/>
                  </a:schemeClr>
                </a:solidFill>
              </a:rPr>
              <a:t>Insert &amp; Update Records in Database : MySQL</a:t>
            </a:r>
          </a:p>
        </p:txBody>
      </p:sp>
      <p:pic>
        <p:nvPicPr>
          <p:cNvPr id="5" name="Picture 4">
            <a:extLst>
              <a:ext uri="{FF2B5EF4-FFF2-40B4-BE49-F238E27FC236}">
                <a16:creationId xmlns:a16="http://schemas.microsoft.com/office/drawing/2014/main" id="{3BDC3E11-CA10-4B76-A604-C1939856C630}"/>
              </a:ext>
            </a:extLst>
          </p:cNvPr>
          <p:cNvPicPr>
            <a:picLocks noChangeAspect="1"/>
          </p:cNvPicPr>
          <p:nvPr/>
        </p:nvPicPr>
        <p:blipFill>
          <a:blip r:embed="rId3"/>
          <a:stretch>
            <a:fillRect/>
          </a:stretch>
        </p:blipFill>
        <p:spPr>
          <a:xfrm>
            <a:off x="377234" y="1354638"/>
            <a:ext cx="11182350" cy="4543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Rounded Corners 5">
            <a:extLst>
              <a:ext uri="{FF2B5EF4-FFF2-40B4-BE49-F238E27FC236}">
                <a16:creationId xmlns:a16="http://schemas.microsoft.com/office/drawing/2014/main" id="{FE533FB6-390F-4A40-A80D-B45204DB24B6}"/>
              </a:ext>
            </a:extLst>
          </p:cNvPr>
          <p:cNvSpPr/>
          <p:nvPr/>
        </p:nvSpPr>
        <p:spPr bwMode="auto">
          <a:xfrm>
            <a:off x="398500" y="2796363"/>
            <a:ext cx="7607817" cy="74427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4" name="Rectangle: Rounded Corners 13">
            <a:extLst>
              <a:ext uri="{FF2B5EF4-FFF2-40B4-BE49-F238E27FC236}">
                <a16:creationId xmlns:a16="http://schemas.microsoft.com/office/drawing/2014/main" id="{424CC076-E8E6-44FC-947F-678205485DDE}"/>
              </a:ext>
            </a:extLst>
          </p:cNvPr>
          <p:cNvSpPr/>
          <p:nvPr/>
        </p:nvSpPr>
        <p:spPr bwMode="auto">
          <a:xfrm>
            <a:off x="398499" y="4054549"/>
            <a:ext cx="7607817" cy="74427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
        <p:nvSpPr>
          <p:cNvPr id="15" name="Oval 14">
            <a:extLst>
              <a:ext uri="{FF2B5EF4-FFF2-40B4-BE49-F238E27FC236}">
                <a16:creationId xmlns:a16="http://schemas.microsoft.com/office/drawing/2014/main" id="{D294F59C-6248-46A9-A796-3B8052D2D47B}"/>
              </a:ext>
            </a:extLst>
          </p:cNvPr>
          <p:cNvSpPr/>
          <p:nvPr/>
        </p:nvSpPr>
        <p:spPr bwMode="auto">
          <a:xfrm>
            <a:off x="8136777" y="3007352"/>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1</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6" name="Oval 15">
            <a:extLst>
              <a:ext uri="{FF2B5EF4-FFF2-40B4-BE49-F238E27FC236}">
                <a16:creationId xmlns:a16="http://schemas.microsoft.com/office/drawing/2014/main" id="{BE2A337E-48BC-4596-B93C-BDF2DBDA4D8E}"/>
              </a:ext>
            </a:extLst>
          </p:cNvPr>
          <p:cNvSpPr/>
          <p:nvPr/>
        </p:nvSpPr>
        <p:spPr bwMode="auto">
          <a:xfrm>
            <a:off x="8136777" y="4291557"/>
            <a:ext cx="350874" cy="322300"/>
          </a:xfrm>
          <a:prstGeom prst="ellipse">
            <a:avLst/>
          </a:prstGeom>
          <a:solidFill>
            <a:srgbClr val="C0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bg1"/>
                </a:solidFill>
                <a:effectLst/>
                <a:latin typeface="Arial" charset="0"/>
                <a:ea typeface="MS PGothic" pitchFamily="34" charset="-128"/>
              </a:rPr>
              <a:t>2</a:t>
            </a:r>
            <a:endParaRPr kumimoji="0" lang="en-IN" sz="2400" b="0" i="0" u="none" strike="noStrike" cap="none" normalizeH="0" baseline="0" dirty="0">
              <a:ln>
                <a:noFill/>
              </a:ln>
              <a:solidFill>
                <a:schemeClr val="bg1"/>
              </a:solidFill>
              <a:effectLst/>
              <a:latin typeface="Arial" charset="0"/>
              <a:ea typeface="MS PGothic" pitchFamily="34" charset="-128"/>
            </a:endParaRPr>
          </a:p>
        </p:txBody>
      </p:sp>
      <p:sp>
        <p:nvSpPr>
          <p:cNvPr id="17" name="TextBox 16">
            <a:extLst>
              <a:ext uri="{FF2B5EF4-FFF2-40B4-BE49-F238E27FC236}">
                <a16:creationId xmlns:a16="http://schemas.microsoft.com/office/drawing/2014/main" id="{DFD45F07-49C5-430F-9A18-6E45766BE369}"/>
              </a:ext>
            </a:extLst>
          </p:cNvPr>
          <p:cNvSpPr txBox="1"/>
          <p:nvPr/>
        </p:nvSpPr>
        <p:spPr>
          <a:xfrm>
            <a:off x="253907" y="6245776"/>
            <a:ext cx="2014398" cy="553998"/>
          </a:xfrm>
          <a:prstGeom prst="rect">
            <a:avLst/>
          </a:prstGeom>
          <a:noFill/>
        </p:spPr>
        <p:txBody>
          <a:bodyPr wrap="none" rtlCol="0">
            <a:spAutoFit/>
          </a:bodyPr>
          <a:lstStyle/>
          <a:p>
            <a:r>
              <a:rPr lang="en-IN" sz="1200" i="1" dirty="0"/>
              <a:t>Example : insertDBExer.py</a:t>
            </a:r>
            <a:endParaRPr lang="en-US" sz="1200" i="1" dirty="0"/>
          </a:p>
          <a:p>
            <a:endParaRPr lang="en-IN" dirty="0"/>
          </a:p>
        </p:txBody>
      </p:sp>
    </p:spTree>
    <p:extLst>
      <p:ext uri="{BB962C8B-B14F-4D97-AF65-F5344CB8AC3E}">
        <p14:creationId xmlns:p14="http://schemas.microsoft.com/office/powerpoint/2010/main" val="394064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2868" y="2132619"/>
            <a:ext cx="10440996" cy="1938992"/>
          </a:xfrm>
          <a:prstGeom prst="rect">
            <a:avLst/>
          </a:prstGeom>
          <a:noFill/>
        </p:spPr>
        <p:txBody>
          <a:bodyPr wrap="square" rtlCol="0" anchor="ctr">
            <a:spAutoFit/>
          </a:bodyPr>
          <a:lstStyle/>
          <a:p>
            <a:pPr algn="ctr"/>
            <a:r>
              <a:rPr lang="en-US" sz="6000" b="1" dirty="0">
                <a:solidFill>
                  <a:schemeClr val="accent6">
                    <a:lumMod val="75000"/>
                  </a:schemeClr>
                </a:solidFill>
              </a:rPr>
              <a:t>Python – Charting with </a:t>
            </a:r>
            <a:r>
              <a:rPr lang="en-US" sz="6000" b="1" dirty="0" err="1">
                <a:solidFill>
                  <a:schemeClr val="accent6">
                    <a:lumMod val="75000"/>
                  </a:schemeClr>
                </a:solidFill>
              </a:rPr>
              <a:t>Matplotlib</a:t>
            </a:r>
            <a:endParaRPr lang="en-US" sz="6000" b="1" dirty="0">
              <a:solidFill>
                <a:schemeClr val="accent6">
                  <a:lumMod val="75000"/>
                </a:schemeClr>
              </a:solidFill>
            </a:endParaRPr>
          </a:p>
        </p:txBody>
      </p:sp>
    </p:spTree>
    <p:extLst>
      <p:ext uri="{BB962C8B-B14F-4D97-AF65-F5344CB8AC3E}">
        <p14:creationId xmlns:p14="http://schemas.microsoft.com/office/powerpoint/2010/main" val="3210025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73775" y="82249"/>
            <a:ext cx="3635932" cy="461665"/>
          </a:xfrm>
          <a:prstGeom prst="rect">
            <a:avLst/>
          </a:prstGeom>
          <a:noFill/>
        </p:spPr>
        <p:txBody>
          <a:bodyPr wrap="none" rtlCol="0" anchor="ctr">
            <a:spAutoFit/>
          </a:bodyPr>
          <a:lstStyle/>
          <a:p>
            <a:pPr algn="ctr"/>
            <a:r>
              <a:rPr lang="en-US" sz="2400" b="1" dirty="0">
                <a:solidFill>
                  <a:schemeClr val="accent6">
                    <a:lumMod val="75000"/>
                  </a:schemeClr>
                </a:solidFill>
              </a:rPr>
              <a:t>Charts Using </a:t>
            </a:r>
            <a:r>
              <a:rPr lang="en-US" sz="2400" b="1" dirty="0" err="1">
                <a:solidFill>
                  <a:schemeClr val="accent6">
                    <a:lumMod val="75000"/>
                  </a:schemeClr>
                </a:solidFill>
              </a:rPr>
              <a:t>Matplotlib</a:t>
            </a:r>
            <a:endParaRPr lang="en-US" sz="2400" b="1" dirty="0">
              <a:solidFill>
                <a:schemeClr val="accent6">
                  <a:lumMod val="75000"/>
                </a:schemeClr>
              </a:solidFill>
            </a:endParaRPr>
          </a:p>
        </p:txBody>
      </p:sp>
      <p:sp>
        <p:nvSpPr>
          <p:cNvPr id="10" name="TextBox 9"/>
          <p:cNvSpPr txBox="1"/>
          <p:nvPr/>
        </p:nvSpPr>
        <p:spPr>
          <a:xfrm>
            <a:off x="648269" y="985372"/>
            <a:ext cx="268694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Line Graph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Bar Chart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Pie Chart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Scatter Chart</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DB040C05-E823-4CBE-B56C-1BC6E1937EE1}"/>
              </a:ext>
            </a:extLst>
          </p:cNvPr>
          <p:cNvSpPr txBox="1"/>
          <p:nvPr/>
        </p:nvSpPr>
        <p:spPr>
          <a:xfrm>
            <a:off x="6967534" y="4824247"/>
            <a:ext cx="4782788" cy="1548765"/>
          </a:xfrm>
          <a:prstGeom prst="snipRoundRect">
            <a:avLst/>
          </a:prstGeom>
          <a:solidFill>
            <a:srgbClr val="E0FFD1"/>
          </a:solidFill>
          <a:ln>
            <a:solidFill>
              <a:srgbClr val="002060"/>
            </a:solidFill>
          </a:ln>
        </p:spPr>
        <p:txBody>
          <a:bodyPr wrap="none" rtlCol="0">
            <a:spAutoFit/>
          </a:bodyPr>
          <a:lstStyle/>
          <a:p>
            <a:r>
              <a:rPr lang="en-IN" dirty="0">
                <a:hlinkClick r:id="rId3"/>
              </a:rPr>
              <a:t>https://python-graph-gallery.com/all-charts/</a:t>
            </a:r>
            <a:r>
              <a:rPr lang="en-IN" dirty="0"/>
              <a:t> </a:t>
            </a:r>
          </a:p>
          <a:p>
            <a:endParaRPr lang="en-IN" dirty="0"/>
          </a:p>
          <a:p>
            <a:r>
              <a:rPr lang="en-IN" dirty="0">
                <a:hlinkClick r:id="rId4"/>
              </a:rPr>
              <a:t>https://seaborn.pydata.org/examples/</a:t>
            </a:r>
            <a:r>
              <a:rPr lang="en-IN" dirty="0"/>
              <a:t> </a:t>
            </a:r>
          </a:p>
          <a:p>
            <a:endParaRPr lang="en-IN" dirty="0"/>
          </a:p>
          <a:p>
            <a:r>
              <a:rPr lang="en-IN" dirty="0">
                <a:hlinkClick r:id="rId5"/>
              </a:rPr>
              <a:t>https://plot.ly/python/</a:t>
            </a:r>
            <a:r>
              <a:rPr lang="en-IN" dirty="0"/>
              <a:t> </a:t>
            </a:r>
          </a:p>
        </p:txBody>
      </p:sp>
      <p:pic>
        <p:nvPicPr>
          <p:cNvPr id="5" name="Picture 4">
            <a:extLst>
              <a:ext uri="{FF2B5EF4-FFF2-40B4-BE49-F238E27FC236}">
                <a16:creationId xmlns:a16="http://schemas.microsoft.com/office/drawing/2014/main" id="{7E466664-B1D0-48A1-A517-A9599F366E71}"/>
              </a:ext>
            </a:extLst>
          </p:cNvPr>
          <p:cNvPicPr>
            <a:picLocks noChangeAspect="1"/>
          </p:cNvPicPr>
          <p:nvPr/>
        </p:nvPicPr>
        <p:blipFill>
          <a:blip r:embed="rId6"/>
          <a:stretch>
            <a:fillRect/>
          </a:stretch>
        </p:blipFill>
        <p:spPr>
          <a:xfrm>
            <a:off x="4068200" y="766631"/>
            <a:ext cx="2879138" cy="2322308"/>
          </a:xfrm>
          <a:prstGeom prst="rect">
            <a:avLst/>
          </a:prstGeom>
        </p:spPr>
      </p:pic>
      <p:pic>
        <p:nvPicPr>
          <p:cNvPr id="6" name="Picture 5">
            <a:extLst>
              <a:ext uri="{FF2B5EF4-FFF2-40B4-BE49-F238E27FC236}">
                <a16:creationId xmlns:a16="http://schemas.microsoft.com/office/drawing/2014/main" id="{566802B1-1B93-4831-807C-48FF6C031CC8}"/>
              </a:ext>
            </a:extLst>
          </p:cNvPr>
          <p:cNvPicPr>
            <a:picLocks noChangeAspect="1"/>
          </p:cNvPicPr>
          <p:nvPr/>
        </p:nvPicPr>
        <p:blipFill>
          <a:blip r:embed="rId7"/>
          <a:stretch>
            <a:fillRect/>
          </a:stretch>
        </p:blipFill>
        <p:spPr>
          <a:xfrm>
            <a:off x="7115503" y="769223"/>
            <a:ext cx="3121573" cy="2383941"/>
          </a:xfrm>
          <a:prstGeom prst="rect">
            <a:avLst/>
          </a:prstGeom>
        </p:spPr>
      </p:pic>
      <p:pic>
        <p:nvPicPr>
          <p:cNvPr id="7" name="Picture 6">
            <a:extLst>
              <a:ext uri="{FF2B5EF4-FFF2-40B4-BE49-F238E27FC236}">
                <a16:creationId xmlns:a16="http://schemas.microsoft.com/office/drawing/2014/main" id="{309758CA-BECA-4329-8B1C-B8987854364C}"/>
              </a:ext>
            </a:extLst>
          </p:cNvPr>
          <p:cNvPicPr>
            <a:picLocks noChangeAspect="1"/>
          </p:cNvPicPr>
          <p:nvPr/>
        </p:nvPicPr>
        <p:blipFill>
          <a:blip r:embed="rId8"/>
          <a:stretch>
            <a:fillRect/>
          </a:stretch>
        </p:blipFill>
        <p:spPr>
          <a:xfrm>
            <a:off x="452188" y="3564305"/>
            <a:ext cx="2621634" cy="2153940"/>
          </a:xfrm>
          <a:prstGeom prst="rect">
            <a:avLst/>
          </a:prstGeom>
        </p:spPr>
      </p:pic>
      <p:pic>
        <p:nvPicPr>
          <p:cNvPr id="8" name="Picture 7">
            <a:extLst>
              <a:ext uri="{FF2B5EF4-FFF2-40B4-BE49-F238E27FC236}">
                <a16:creationId xmlns:a16="http://schemas.microsoft.com/office/drawing/2014/main" id="{61EF4AA3-AE41-4BDD-B15D-5137747ECA9D}"/>
              </a:ext>
            </a:extLst>
          </p:cNvPr>
          <p:cNvPicPr>
            <a:picLocks noChangeAspect="1"/>
          </p:cNvPicPr>
          <p:nvPr/>
        </p:nvPicPr>
        <p:blipFill>
          <a:blip r:embed="rId9"/>
          <a:stretch>
            <a:fillRect/>
          </a:stretch>
        </p:blipFill>
        <p:spPr>
          <a:xfrm>
            <a:off x="3596874" y="3429000"/>
            <a:ext cx="2847607" cy="2173674"/>
          </a:xfrm>
          <a:prstGeom prst="rect">
            <a:avLst/>
          </a:prstGeom>
        </p:spPr>
      </p:pic>
    </p:spTree>
    <p:extLst>
      <p:ext uri="{BB962C8B-B14F-4D97-AF65-F5344CB8AC3E}">
        <p14:creationId xmlns:p14="http://schemas.microsoft.com/office/powerpoint/2010/main" val="238260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413" y="73634"/>
            <a:ext cx="3018775" cy="461665"/>
          </a:xfrm>
          <a:prstGeom prst="rect">
            <a:avLst/>
          </a:prstGeom>
          <a:noFill/>
        </p:spPr>
        <p:txBody>
          <a:bodyPr wrap="none" rtlCol="0" anchor="ctr">
            <a:spAutoFit/>
          </a:bodyPr>
          <a:lstStyle/>
          <a:p>
            <a:pPr algn="ctr"/>
            <a:r>
              <a:rPr lang="en-US" sz="2400" b="1" dirty="0">
                <a:solidFill>
                  <a:schemeClr val="accent6">
                    <a:lumMod val="75000"/>
                  </a:schemeClr>
                </a:solidFill>
              </a:rPr>
              <a:t>Python – </a:t>
            </a:r>
            <a:r>
              <a:rPr lang="en-US" sz="2400" b="1" dirty="0" err="1">
                <a:solidFill>
                  <a:schemeClr val="accent6">
                    <a:lumMod val="75000"/>
                  </a:schemeClr>
                </a:solidFill>
              </a:rPr>
              <a:t>Matplotlib</a:t>
            </a:r>
            <a:endParaRPr lang="en-US" sz="2400" b="1" dirty="0">
              <a:solidFill>
                <a:schemeClr val="accent6">
                  <a:lumMod val="75000"/>
                </a:schemeClr>
              </a:solidFill>
            </a:endParaRPr>
          </a:p>
        </p:txBody>
      </p:sp>
      <p:sp>
        <p:nvSpPr>
          <p:cNvPr id="2" name="TextBox 1">
            <a:extLst>
              <a:ext uri="{FF2B5EF4-FFF2-40B4-BE49-F238E27FC236}">
                <a16:creationId xmlns:a16="http://schemas.microsoft.com/office/drawing/2014/main" id="{0B7C93BF-7A08-47B2-836A-DC754F95E30D}"/>
              </a:ext>
            </a:extLst>
          </p:cNvPr>
          <p:cNvSpPr txBox="1"/>
          <p:nvPr/>
        </p:nvSpPr>
        <p:spPr>
          <a:xfrm>
            <a:off x="241738" y="1881352"/>
            <a:ext cx="4658874" cy="2308324"/>
          </a:xfrm>
          <a:prstGeom prst="rect">
            <a:avLst/>
          </a:prstGeom>
          <a:noFill/>
        </p:spPr>
        <p:txBody>
          <a:bodyPr wrap="square" rtlCol="0">
            <a:spAutoFit/>
          </a:bodyPr>
          <a:lstStyle/>
          <a:p>
            <a:pPr marL="342900" indent="-342900">
              <a:buAutoNum type="arabicParenR"/>
            </a:pPr>
            <a:r>
              <a:rPr lang="en-IN" dirty="0"/>
              <a:t>Import the module </a:t>
            </a:r>
            <a:r>
              <a:rPr lang="en-IN" b="1" dirty="0"/>
              <a:t>Matplotlib, </a:t>
            </a:r>
            <a:r>
              <a:rPr lang="en-IN" dirty="0"/>
              <a:t>and assign the object</a:t>
            </a:r>
          </a:p>
          <a:p>
            <a:pPr marL="342900" indent="-342900">
              <a:buAutoNum type="arabicParenR"/>
            </a:pPr>
            <a:endParaRPr lang="en-IN" b="1" dirty="0"/>
          </a:p>
          <a:p>
            <a:pPr marL="342900" indent="-342900">
              <a:buAutoNum type="arabicParenR"/>
            </a:pPr>
            <a:r>
              <a:rPr lang="en-IN" dirty="0"/>
              <a:t>Identify the dependent and independent variables; and their data-sets</a:t>
            </a:r>
          </a:p>
          <a:p>
            <a:pPr marL="342900" indent="-342900">
              <a:buAutoNum type="arabicParenR"/>
            </a:pPr>
            <a:endParaRPr lang="en-IN" dirty="0"/>
          </a:p>
          <a:p>
            <a:pPr marL="342900" indent="-342900">
              <a:buAutoNum type="arabicParenR"/>
            </a:pPr>
            <a:r>
              <a:rPr lang="en-IN" dirty="0"/>
              <a:t>Use the function plot() from matplotlib-object with subsidiary attributes</a:t>
            </a:r>
          </a:p>
        </p:txBody>
      </p:sp>
      <p:sp>
        <p:nvSpPr>
          <p:cNvPr id="4" name="Rectangle: Rounded Corners 3">
            <a:extLst>
              <a:ext uri="{FF2B5EF4-FFF2-40B4-BE49-F238E27FC236}">
                <a16:creationId xmlns:a16="http://schemas.microsoft.com/office/drawing/2014/main" id="{DC64DB5D-8B46-4037-95FB-D9DD50F0ADE7}"/>
              </a:ext>
            </a:extLst>
          </p:cNvPr>
          <p:cNvSpPr/>
          <p:nvPr/>
        </p:nvSpPr>
        <p:spPr bwMode="auto">
          <a:xfrm>
            <a:off x="347539" y="1138714"/>
            <a:ext cx="1282261" cy="367862"/>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Arial" charset="0"/>
                <a:ea typeface="MS PGothic" pitchFamily="34" charset="-128"/>
              </a:rPr>
              <a:t>Line Chart</a:t>
            </a:r>
          </a:p>
        </p:txBody>
      </p:sp>
      <p:pic>
        <p:nvPicPr>
          <p:cNvPr id="5" name="Picture 4">
            <a:extLst>
              <a:ext uri="{FF2B5EF4-FFF2-40B4-BE49-F238E27FC236}">
                <a16:creationId xmlns:a16="http://schemas.microsoft.com/office/drawing/2014/main" id="{1CEA4BC3-511B-41D6-9A0D-5CED952E37E1}"/>
              </a:ext>
            </a:extLst>
          </p:cNvPr>
          <p:cNvPicPr>
            <a:picLocks noChangeAspect="1"/>
          </p:cNvPicPr>
          <p:nvPr/>
        </p:nvPicPr>
        <p:blipFill>
          <a:blip r:embed="rId3"/>
          <a:stretch>
            <a:fillRect/>
          </a:stretch>
        </p:blipFill>
        <p:spPr>
          <a:xfrm>
            <a:off x="4879592" y="556318"/>
            <a:ext cx="6657975" cy="607340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A9CADF87-54CA-4DED-979E-E14C994BD61D}"/>
              </a:ext>
            </a:extLst>
          </p:cNvPr>
          <p:cNvPicPr>
            <a:picLocks noChangeAspect="1"/>
          </p:cNvPicPr>
          <p:nvPr/>
        </p:nvPicPr>
        <p:blipFill>
          <a:blip r:embed="rId4"/>
          <a:stretch>
            <a:fillRect/>
          </a:stretch>
        </p:blipFill>
        <p:spPr>
          <a:xfrm>
            <a:off x="1325000" y="4189676"/>
            <a:ext cx="2879138" cy="2322308"/>
          </a:xfrm>
          <a:prstGeom prst="rect">
            <a:avLst/>
          </a:prstGeom>
        </p:spPr>
      </p:pic>
      <p:sp>
        <p:nvSpPr>
          <p:cNvPr id="7" name="Rectangle: Rounded Corners 5">
            <a:extLst>
              <a:ext uri="{FF2B5EF4-FFF2-40B4-BE49-F238E27FC236}">
                <a16:creationId xmlns:a16="http://schemas.microsoft.com/office/drawing/2014/main" id="{FE533FB6-390F-4A40-A80D-B45204DB24B6}"/>
              </a:ext>
            </a:extLst>
          </p:cNvPr>
          <p:cNvSpPr/>
          <p:nvPr/>
        </p:nvSpPr>
        <p:spPr bwMode="auto">
          <a:xfrm>
            <a:off x="4876800" y="2243913"/>
            <a:ext cx="6548992" cy="74427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315815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413" y="73634"/>
            <a:ext cx="3018775" cy="461665"/>
          </a:xfrm>
          <a:prstGeom prst="rect">
            <a:avLst/>
          </a:prstGeom>
          <a:noFill/>
        </p:spPr>
        <p:txBody>
          <a:bodyPr wrap="none" rtlCol="0" anchor="ctr">
            <a:spAutoFit/>
          </a:bodyPr>
          <a:lstStyle/>
          <a:p>
            <a:pPr algn="ctr"/>
            <a:r>
              <a:rPr lang="en-US" sz="2400" b="1" dirty="0">
                <a:solidFill>
                  <a:schemeClr val="accent6">
                    <a:lumMod val="75000"/>
                  </a:schemeClr>
                </a:solidFill>
              </a:rPr>
              <a:t>Python – Matplotlib</a:t>
            </a:r>
          </a:p>
        </p:txBody>
      </p:sp>
      <p:sp>
        <p:nvSpPr>
          <p:cNvPr id="4" name="Rectangle: Rounded Corners 3">
            <a:extLst>
              <a:ext uri="{FF2B5EF4-FFF2-40B4-BE49-F238E27FC236}">
                <a16:creationId xmlns:a16="http://schemas.microsoft.com/office/drawing/2014/main" id="{DC64DB5D-8B46-4037-95FB-D9DD50F0ADE7}"/>
              </a:ext>
            </a:extLst>
          </p:cNvPr>
          <p:cNvSpPr/>
          <p:nvPr/>
        </p:nvSpPr>
        <p:spPr bwMode="auto">
          <a:xfrm>
            <a:off x="242435" y="875956"/>
            <a:ext cx="1282261" cy="367862"/>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Arial" charset="0"/>
                <a:ea typeface="MS PGothic" pitchFamily="34" charset="-128"/>
              </a:rPr>
              <a:t>Bar Chart</a:t>
            </a:r>
          </a:p>
        </p:txBody>
      </p:sp>
      <p:pic>
        <p:nvPicPr>
          <p:cNvPr id="7" name="Picture 6">
            <a:extLst>
              <a:ext uri="{FF2B5EF4-FFF2-40B4-BE49-F238E27FC236}">
                <a16:creationId xmlns:a16="http://schemas.microsoft.com/office/drawing/2014/main" id="{EA7C2C22-A22A-4D96-9C61-69F27ED57B78}"/>
              </a:ext>
            </a:extLst>
          </p:cNvPr>
          <p:cNvPicPr>
            <a:picLocks noChangeAspect="1"/>
          </p:cNvPicPr>
          <p:nvPr/>
        </p:nvPicPr>
        <p:blipFill>
          <a:blip r:embed="rId3"/>
          <a:stretch>
            <a:fillRect/>
          </a:stretch>
        </p:blipFill>
        <p:spPr>
          <a:xfrm>
            <a:off x="4868423" y="535299"/>
            <a:ext cx="6238875" cy="595312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A44CC57F-5910-412E-8DF1-F658D7531AD9}"/>
              </a:ext>
            </a:extLst>
          </p:cNvPr>
          <p:cNvPicPr>
            <a:picLocks noChangeAspect="1"/>
          </p:cNvPicPr>
          <p:nvPr/>
        </p:nvPicPr>
        <p:blipFill>
          <a:blip r:embed="rId4"/>
          <a:stretch>
            <a:fillRect/>
          </a:stretch>
        </p:blipFill>
        <p:spPr>
          <a:xfrm>
            <a:off x="399393" y="1720023"/>
            <a:ext cx="4035973" cy="3082267"/>
          </a:xfrm>
          <a:prstGeom prst="rect">
            <a:avLst/>
          </a:prstGeom>
        </p:spPr>
      </p:pic>
      <p:sp>
        <p:nvSpPr>
          <p:cNvPr id="9" name="Rectangle: Rounded Corners 8">
            <a:extLst>
              <a:ext uri="{FF2B5EF4-FFF2-40B4-BE49-F238E27FC236}">
                <a16:creationId xmlns:a16="http://schemas.microsoft.com/office/drawing/2014/main" id="{39939E07-739A-445B-ABCF-216C502BEBFE}"/>
              </a:ext>
            </a:extLst>
          </p:cNvPr>
          <p:cNvSpPr/>
          <p:nvPr/>
        </p:nvSpPr>
        <p:spPr bwMode="auto">
          <a:xfrm>
            <a:off x="4952507" y="3266264"/>
            <a:ext cx="4832625" cy="785307"/>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138684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43907" y="71975"/>
            <a:ext cx="3139001" cy="461665"/>
          </a:xfrm>
          <a:prstGeom prst="rect">
            <a:avLst/>
          </a:prstGeom>
          <a:noFill/>
        </p:spPr>
        <p:txBody>
          <a:bodyPr wrap="none" rtlCol="0" anchor="ctr">
            <a:spAutoFit/>
          </a:bodyPr>
          <a:lstStyle/>
          <a:p>
            <a:pPr algn="ctr"/>
            <a:r>
              <a:rPr lang="en-US" sz="2400" b="1" dirty="0">
                <a:solidFill>
                  <a:srgbClr val="002060"/>
                </a:solidFill>
              </a:rPr>
              <a:t>Python – in Industry</a:t>
            </a:r>
          </a:p>
        </p:txBody>
      </p:sp>
      <p:pic>
        <p:nvPicPr>
          <p:cNvPr id="3" name="Picture 2"/>
          <p:cNvPicPr>
            <a:picLocks noChangeAspect="1"/>
          </p:cNvPicPr>
          <p:nvPr/>
        </p:nvPicPr>
        <p:blipFill>
          <a:blip r:embed="rId3"/>
          <a:stretch>
            <a:fillRect/>
          </a:stretch>
        </p:blipFill>
        <p:spPr>
          <a:xfrm>
            <a:off x="5834062" y="795337"/>
            <a:ext cx="5929313" cy="5573709"/>
          </a:xfrm>
          <a:prstGeom prst="rect">
            <a:avLst/>
          </a:prstGeom>
          <a:ln>
            <a:noFill/>
          </a:ln>
          <a:effectLst>
            <a:outerShdw blurRad="292100" dist="139700" dir="2700000" algn="tl" rotWithShape="0">
              <a:srgbClr val="333333">
                <a:alpha val="65000"/>
              </a:srgbClr>
            </a:outerShdw>
          </a:effectLst>
        </p:spPr>
      </p:pic>
      <p:pic>
        <p:nvPicPr>
          <p:cNvPr id="14" name="Picture 2" descr="Companies using Python - Distribution by indust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44" y="973030"/>
            <a:ext cx="4755031" cy="23775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5" name="Picture 4" descr="Python customers by count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91" y="3916456"/>
            <a:ext cx="4757084" cy="2378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2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413" y="73634"/>
            <a:ext cx="3018775" cy="461665"/>
          </a:xfrm>
          <a:prstGeom prst="rect">
            <a:avLst/>
          </a:prstGeom>
          <a:noFill/>
        </p:spPr>
        <p:txBody>
          <a:bodyPr wrap="none" rtlCol="0" anchor="ctr">
            <a:spAutoFit/>
          </a:bodyPr>
          <a:lstStyle/>
          <a:p>
            <a:pPr algn="ctr"/>
            <a:r>
              <a:rPr lang="en-US" sz="2400" b="1" dirty="0">
                <a:solidFill>
                  <a:schemeClr val="accent6">
                    <a:lumMod val="75000"/>
                  </a:schemeClr>
                </a:solidFill>
              </a:rPr>
              <a:t>Python – Matplotlib</a:t>
            </a:r>
          </a:p>
        </p:txBody>
      </p:sp>
      <p:sp>
        <p:nvSpPr>
          <p:cNvPr id="4" name="Rectangle: Rounded Corners 3">
            <a:extLst>
              <a:ext uri="{FF2B5EF4-FFF2-40B4-BE49-F238E27FC236}">
                <a16:creationId xmlns:a16="http://schemas.microsoft.com/office/drawing/2014/main" id="{DC64DB5D-8B46-4037-95FB-D9DD50F0ADE7}"/>
              </a:ext>
            </a:extLst>
          </p:cNvPr>
          <p:cNvSpPr/>
          <p:nvPr/>
        </p:nvSpPr>
        <p:spPr bwMode="auto">
          <a:xfrm>
            <a:off x="242436" y="875956"/>
            <a:ext cx="1195839" cy="390869"/>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Arial" charset="0"/>
                <a:ea typeface="MS PGothic" pitchFamily="34" charset="-128"/>
              </a:rPr>
              <a:t>Pie Chart</a:t>
            </a:r>
          </a:p>
        </p:txBody>
      </p:sp>
      <p:pic>
        <p:nvPicPr>
          <p:cNvPr id="6" name="Picture 5">
            <a:extLst>
              <a:ext uri="{FF2B5EF4-FFF2-40B4-BE49-F238E27FC236}">
                <a16:creationId xmlns:a16="http://schemas.microsoft.com/office/drawing/2014/main" id="{D0BD5A7F-57FB-4BF3-9D17-5505CF9EE786}"/>
              </a:ext>
            </a:extLst>
          </p:cNvPr>
          <p:cNvPicPr>
            <a:picLocks noChangeAspect="1"/>
          </p:cNvPicPr>
          <p:nvPr/>
        </p:nvPicPr>
        <p:blipFill>
          <a:blip r:embed="rId3"/>
          <a:stretch>
            <a:fillRect/>
          </a:stretch>
        </p:blipFill>
        <p:spPr>
          <a:xfrm>
            <a:off x="342900" y="2033587"/>
            <a:ext cx="3924300" cy="3224213"/>
          </a:xfrm>
          <a:prstGeom prst="rect">
            <a:avLst/>
          </a:prstGeom>
        </p:spPr>
      </p:pic>
      <p:pic>
        <p:nvPicPr>
          <p:cNvPr id="7" name="Picture 6">
            <a:extLst>
              <a:ext uri="{FF2B5EF4-FFF2-40B4-BE49-F238E27FC236}">
                <a16:creationId xmlns:a16="http://schemas.microsoft.com/office/drawing/2014/main" id="{E49A715A-FAC6-4828-BAB7-142FEA4F7330}"/>
              </a:ext>
            </a:extLst>
          </p:cNvPr>
          <p:cNvPicPr>
            <a:picLocks noChangeAspect="1"/>
          </p:cNvPicPr>
          <p:nvPr/>
        </p:nvPicPr>
        <p:blipFill>
          <a:blip r:embed="rId4"/>
          <a:stretch>
            <a:fillRect/>
          </a:stretch>
        </p:blipFill>
        <p:spPr>
          <a:xfrm>
            <a:off x="4393326" y="788439"/>
            <a:ext cx="7062952" cy="5673519"/>
          </a:xfrm>
          <a:prstGeom prst="rect">
            <a:avLst/>
          </a:prstGeom>
          <a:ln>
            <a:noFill/>
          </a:ln>
          <a:effectLst>
            <a:outerShdw blurRad="292100" dist="139700" dir="2700000" algn="tl" rotWithShape="0">
              <a:srgbClr val="333333">
                <a:alpha val="65000"/>
              </a:srgbClr>
            </a:outerShdw>
          </a:effectLst>
        </p:spPr>
      </p:pic>
      <p:sp>
        <p:nvSpPr>
          <p:cNvPr id="9" name="Rectangle: Rounded Corners 8">
            <a:extLst>
              <a:ext uri="{FF2B5EF4-FFF2-40B4-BE49-F238E27FC236}">
                <a16:creationId xmlns:a16="http://schemas.microsoft.com/office/drawing/2014/main" id="{3029837A-76C3-4D92-9751-7944239194A2}"/>
              </a:ext>
            </a:extLst>
          </p:cNvPr>
          <p:cNvSpPr/>
          <p:nvPr/>
        </p:nvSpPr>
        <p:spPr bwMode="auto">
          <a:xfrm>
            <a:off x="4393327" y="3625197"/>
            <a:ext cx="6979524" cy="1283133"/>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361039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413" y="73634"/>
            <a:ext cx="3018775" cy="461665"/>
          </a:xfrm>
          <a:prstGeom prst="rect">
            <a:avLst/>
          </a:prstGeom>
          <a:noFill/>
        </p:spPr>
        <p:txBody>
          <a:bodyPr wrap="none" rtlCol="0" anchor="ctr">
            <a:spAutoFit/>
          </a:bodyPr>
          <a:lstStyle/>
          <a:p>
            <a:pPr algn="ctr"/>
            <a:r>
              <a:rPr lang="en-US" sz="2400" b="1" dirty="0">
                <a:solidFill>
                  <a:schemeClr val="accent6">
                    <a:lumMod val="75000"/>
                  </a:schemeClr>
                </a:solidFill>
              </a:rPr>
              <a:t>Python – Matplotlib</a:t>
            </a:r>
          </a:p>
        </p:txBody>
      </p:sp>
      <p:sp>
        <p:nvSpPr>
          <p:cNvPr id="4" name="Rectangle: Rounded Corners 3">
            <a:extLst>
              <a:ext uri="{FF2B5EF4-FFF2-40B4-BE49-F238E27FC236}">
                <a16:creationId xmlns:a16="http://schemas.microsoft.com/office/drawing/2014/main" id="{DC64DB5D-8B46-4037-95FB-D9DD50F0ADE7}"/>
              </a:ext>
            </a:extLst>
          </p:cNvPr>
          <p:cNvSpPr/>
          <p:nvPr/>
        </p:nvSpPr>
        <p:spPr bwMode="auto">
          <a:xfrm>
            <a:off x="242435" y="875956"/>
            <a:ext cx="1722999" cy="461664"/>
          </a:xfrm>
          <a:prstGeom prst="roundRect">
            <a:avLst/>
          </a:prstGeom>
          <a:solidFill>
            <a:srgbClr val="E0FFD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IN" b="0" i="0" u="none" strike="noStrike" cap="none" normalizeH="0" baseline="0" dirty="0">
                <a:ln>
                  <a:noFill/>
                </a:ln>
                <a:solidFill>
                  <a:schemeClr val="tx1"/>
                </a:solidFill>
                <a:effectLst/>
                <a:latin typeface="Arial" charset="0"/>
                <a:ea typeface="MS PGothic" pitchFamily="34" charset="-128"/>
              </a:rPr>
              <a:t>Scatter Chart</a:t>
            </a:r>
          </a:p>
        </p:txBody>
      </p:sp>
      <p:pic>
        <p:nvPicPr>
          <p:cNvPr id="2" name="Picture 1">
            <a:extLst>
              <a:ext uri="{FF2B5EF4-FFF2-40B4-BE49-F238E27FC236}">
                <a16:creationId xmlns:a16="http://schemas.microsoft.com/office/drawing/2014/main" id="{A920BFAC-F348-4980-9B53-8E9A43FCAE79}"/>
              </a:ext>
            </a:extLst>
          </p:cNvPr>
          <p:cNvPicPr>
            <a:picLocks noChangeAspect="1"/>
          </p:cNvPicPr>
          <p:nvPr/>
        </p:nvPicPr>
        <p:blipFill>
          <a:blip r:embed="rId3"/>
          <a:stretch>
            <a:fillRect/>
          </a:stretch>
        </p:blipFill>
        <p:spPr>
          <a:xfrm>
            <a:off x="410600" y="1813230"/>
            <a:ext cx="3951193" cy="3016078"/>
          </a:xfrm>
          <a:prstGeom prst="rect">
            <a:avLst/>
          </a:prstGeom>
        </p:spPr>
      </p:pic>
      <p:pic>
        <p:nvPicPr>
          <p:cNvPr id="5" name="Picture 4">
            <a:extLst>
              <a:ext uri="{FF2B5EF4-FFF2-40B4-BE49-F238E27FC236}">
                <a16:creationId xmlns:a16="http://schemas.microsoft.com/office/drawing/2014/main" id="{61B2FA5E-6BB7-428A-AA4A-2E344BFC2B3A}"/>
              </a:ext>
            </a:extLst>
          </p:cNvPr>
          <p:cNvPicPr>
            <a:picLocks noChangeAspect="1"/>
          </p:cNvPicPr>
          <p:nvPr/>
        </p:nvPicPr>
        <p:blipFill>
          <a:blip r:embed="rId4"/>
          <a:stretch>
            <a:fillRect/>
          </a:stretch>
        </p:blipFill>
        <p:spPr>
          <a:xfrm>
            <a:off x="5285225" y="535299"/>
            <a:ext cx="5757116" cy="6023156"/>
          </a:xfrm>
          <a:prstGeom prst="rect">
            <a:avLst/>
          </a:prstGeom>
          <a:ln>
            <a:noFill/>
          </a:ln>
          <a:effectLst>
            <a:outerShdw blurRad="292100" dist="139700" dir="2700000" algn="tl" rotWithShape="0">
              <a:srgbClr val="333333">
                <a:alpha val="65000"/>
              </a:srgbClr>
            </a:outerShdw>
          </a:effectLst>
        </p:spPr>
      </p:pic>
      <p:sp>
        <p:nvSpPr>
          <p:cNvPr id="10" name="Rectangle: Rounded Corners 9">
            <a:extLst>
              <a:ext uri="{FF2B5EF4-FFF2-40B4-BE49-F238E27FC236}">
                <a16:creationId xmlns:a16="http://schemas.microsoft.com/office/drawing/2014/main" id="{875CB7B5-8B4A-46D9-B99C-E794341CD191}"/>
              </a:ext>
            </a:extLst>
          </p:cNvPr>
          <p:cNvSpPr/>
          <p:nvPr/>
        </p:nvSpPr>
        <p:spPr bwMode="auto">
          <a:xfrm>
            <a:off x="5285225" y="2404337"/>
            <a:ext cx="5571961" cy="91693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251499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438" y="782979"/>
            <a:ext cx="9631560" cy="452431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 </a:t>
            </a:r>
            <a:r>
              <a:rPr lang="en-US" sz="1600" dirty="0">
                <a:solidFill>
                  <a:srgbClr val="002060"/>
                </a:solidFill>
              </a:rPr>
              <a:t>Introduction to Python &amp; Syntax Basics with Operators</a:t>
            </a:r>
          </a:p>
          <a:p>
            <a:pPr marL="285750" indent="-285750">
              <a:buFont typeface="Wingdings" panose="05000000000000000000" pitchFamily="2" charset="2"/>
              <a:buChar char="Ø"/>
            </a:pPr>
            <a:endParaRPr lang="en-US" sz="1600" dirty="0">
              <a:solidFill>
                <a:srgbClr val="002060"/>
              </a:solidFill>
            </a:endParaRPr>
          </a:p>
          <a:p>
            <a:pPr marL="285750" indent="-285750">
              <a:buFont typeface="Wingdings" panose="05000000000000000000" pitchFamily="2" charset="2"/>
              <a:buChar char="Ø"/>
            </a:pPr>
            <a:r>
              <a:rPr lang="en-US" sz="1600" dirty="0">
                <a:solidFill>
                  <a:srgbClr val="002060"/>
                </a:solidFill>
              </a:rPr>
              <a:t>  String manipulations – replace, join, split, reverse, upper &amp; lower case conversions</a:t>
            </a:r>
          </a:p>
          <a:p>
            <a:r>
              <a:rPr lang="en-US" sz="1600" dirty="0">
                <a:solidFill>
                  <a:srgbClr val="002060"/>
                </a:solidFill>
              </a:rPr>
              <a:t> </a:t>
            </a:r>
          </a:p>
          <a:p>
            <a:pPr marL="285750" indent="-285750">
              <a:buFont typeface="Wingdings" panose="05000000000000000000" pitchFamily="2" charset="2"/>
              <a:buChar char="Ø"/>
            </a:pPr>
            <a:r>
              <a:rPr lang="en-US" sz="1600" dirty="0">
                <a:solidFill>
                  <a:srgbClr val="002060"/>
                </a:solidFill>
              </a:rPr>
              <a:t>Data Types</a:t>
            </a:r>
          </a:p>
          <a:p>
            <a:pPr marL="285750" indent="-285750">
              <a:buFont typeface="Wingdings" panose="05000000000000000000" pitchFamily="2" charset="2"/>
              <a:buChar char="Ø"/>
            </a:pPr>
            <a:endParaRPr lang="en-US" sz="1600" dirty="0">
              <a:solidFill>
                <a:srgbClr val="002060"/>
              </a:solidFill>
            </a:endParaRPr>
          </a:p>
          <a:p>
            <a:pPr marL="742950" lvl="1" indent="-285750">
              <a:buFont typeface="Wingdings" panose="05000000000000000000" pitchFamily="2" charset="2"/>
              <a:buChar char="q"/>
            </a:pPr>
            <a:r>
              <a:rPr lang="en-US" sz="1600" dirty="0">
                <a:solidFill>
                  <a:srgbClr val="002060"/>
                </a:solidFill>
              </a:rPr>
              <a:t>  Lists</a:t>
            </a:r>
          </a:p>
          <a:p>
            <a:pPr marL="742950" lvl="1" indent="-285750">
              <a:buFont typeface="Wingdings" panose="05000000000000000000" pitchFamily="2" charset="2"/>
              <a:buChar char="q"/>
            </a:pPr>
            <a:r>
              <a:rPr lang="en-US" sz="1600" dirty="0">
                <a:solidFill>
                  <a:srgbClr val="002060"/>
                </a:solidFill>
              </a:rPr>
              <a:t>  Tuples</a:t>
            </a:r>
          </a:p>
          <a:p>
            <a:pPr marL="742950" lvl="1" indent="-285750">
              <a:buFont typeface="Wingdings" panose="05000000000000000000" pitchFamily="2" charset="2"/>
              <a:buChar char="q"/>
            </a:pPr>
            <a:r>
              <a:rPr lang="en-US" sz="1600" dirty="0">
                <a:solidFill>
                  <a:srgbClr val="002060"/>
                </a:solidFill>
              </a:rPr>
              <a:t>  Sets</a:t>
            </a:r>
          </a:p>
          <a:p>
            <a:pPr marL="742950" lvl="1" indent="-285750">
              <a:buFont typeface="Wingdings" panose="05000000000000000000" pitchFamily="2" charset="2"/>
              <a:buChar char="q"/>
            </a:pPr>
            <a:r>
              <a:rPr lang="en-US" sz="1600" dirty="0">
                <a:solidFill>
                  <a:srgbClr val="002060"/>
                </a:solidFill>
              </a:rPr>
              <a:t>  Dictionary</a:t>
            </a:r>
          </a:p>
          <a:p>
            <a:r>
              <a:rPr lang="en-US" sz="1600" dirty="0">
                <a:solidFill>
                  <a:srgbClr val="002060"/>
                </a:solidFill>
              </a:rPr>
              <a:t> </a:t>
            </a:r>
          </a:p>
          <a:p>
            <a:pPr marL="285750" indent="-285750">
              <a:buFont typeface="Wingdings" panose="05000000000000000000" pitchFamily="2" charset="2"/>
              <a:buChar char="Ø"/>
            </a:pPr>
            <a:r>
              <a:rPr lang="en-US" sz="1600" dirty="0">
                <a:solidFill>
                  <a:srgbClr val="002060"/>
                </a:solidFill>
              </a:rPr>
              <a:t>Conditional Statements &amp; Loops – while, for &amp; nested</a:t>
            </a:r>
          </a:p>
          <a:p>
            <a:pPr marL="285750" indent="-285750">
              <a:buFont typeface="Wingdings" panose="05000000000000000000" pitchFamily="2" charset="2"/>
              <a:buChar char="Ø"/>
            </a:pPr>
            <a:endParaRPr lang="en-US" sz="1600" dirty="0">
              <a:solidFill>
                <a:srgbClr val="002060"/>
              </a:solidFill>
            </a:endParaRPr>
          </a:p>
          <a:p>
            <a:pPr marL="285750" indent="-285750">
              <a:buFont typeface="Wingdings" panose="05000000000000000000" pitchFamily="2" charset="2"/>
              <a:buChar char="Ø"/>
            </a:pPr>
            <a:r>
              <a:rPr lang="en-US" sz="1600" dirty="0">
                <a:solidFill>
                  <a:srgbClr val="002060"/>
                </a:solidFill>
              </a:rPr>
              <a:t>Classes &amp; Objects - Inheritance</a:t>
            </a:r>
          </a:p>
          <a:p>
            <a:r>
              <a:rPr lang="en-US" sz="1600" dirty="0">
                <a:solidFill>
                  <a:srgbClr val="002060"/>
                </a:solidFill>
              </a:rPr>
              <a:t> </a:t>
            </a:r>
          </a:p>
          <a:p>
            <a:pPr marL="285750" indent="-285750">
              <a:buFont typeface="Wingdings" panose="05000000000000000000" pitchFamily="2" charset="2"/>
              <a:buChar char="Ø"/>
            </a:pPr>
            <a:r>
              <a:rPr lang="en-US" sz="1600" dirty="0">
                <a:solidFill>
                  <a:srgbClr val="002060"/>
                </a:solidFill>
              </a:rPr>
              <a:t>Reading Data from External Sources – XML, JSON, .CSV, Excel &amp; Databases</a:t>
            </a:r>
          </a:p>
          <a:p>
            <a:pPr marL="285750" indent="-285750">
              <a:buFont typeface="Wingdings" panose="05000000000000000000" pitchFamily="2" charset="2"/>
              <a:buChar char="Ø"/>
            </a:pPr>
            <a:endParaRPr lang="en-US" sz="1600" dirty="0">
              <a:solidFill>
                <a:srgbClr val="002060"/>
              </a:solidFill>
            </a:endParaRPr>
          </a:p>
          <a:p>
            <a:pPr marL="285750" indent="-285750">
              <a:buFont typeface="Wingdings" panose="05000000000000000000" pitchFamily="2" charset="2"/>
              <a:buChar char="Ø"/>
            </a:pPr>
            <a:r>
              <a:rPr lang="en-US" sz="1600" dirty="0">
                <a:solidFill>
                  <a:srgbClr val="002060"/>
                </a:solidFill>
              </a:rPr>
              <a:t>Charting with </a:t>
            </a:r>
            <a:r>
              <a:rPr lang="en-US" sz="1600" dirty="0" err="1">
                <a:solidFill>
                  <a:srgbClr val="002060"/>
                </a:solidFill>
              </a:rPr>
              <a:t>Matplotlib</a:t>
            </a:r>
            <a:endParaRPr lang="en-US" sz="1600" dirty="0">
              <a:solidFill>
                <a:srgbClr val="002060"/>
              </a:solidFill>
            </a:endParaRPr>
          </a:p>
        </p:txBody>
      </p:sp>
      <p:sp>
        <p:nvSpPr>
          <p:cNvPr id="4" name="TextBox 3"/>
          <p:cNvSpPr txBox="1"/>
          <p:nvPr/>
        </p:nvSpPr>
        <p:spPr>
          <a:xfrm>
            <a:off x="110963" y="99895"/>
            <a:ext cx="4810549" cy="461665"/>
          </a:xfrm>
          <a:prstGeom prst="rect">
            <a:avLst/>
          </a:prstGeom>
          <a:noFill/>
        </p:spPr>
        <p:txBody>
          <a:bodyPr wrap="none" rtlCol="0" anchor="ctr">
            <a:spAutoFit/>
          </a:bodyPr>
          <a:lstStyle/>
          <a:p>
            <a:pPr algn="ctr"/>
            <a:r>
              <a:rPr lang="en-US" sz="2400" b="1" dirty="0">
                <a:solidFill>
                  <a:schemeClr val="accent6">
                    <a:lumMod val="75000"/>
                  </a:schemeClr>
                </a:solidFill>
              </a:rPr>
              <a:t>What have we covered.. Today !</a:t>
            </a:r>
          </a:p>
        </p:txBody>
      </p:sp>
      <p:pic>
        <p:nvPicPr>
          <p:cNvPr id="2" name="Picture 1"/>
          <p:cNvPicPr>
            <a:picLocks noChangeAspect="1"/>
          </p:cNvPicPr>
          <p:nvPr/>
        </p:nvPicPr>
        <p:blipFill>
          <a:blip r:embed="rId3"/>
          <a:stretch>
            <a:fillRect/>
          </a:stretch>
        </p:blipFill>
        <p:spPr>
          <a:xfrm>
            <a:off x="7907306" y="1928035"/>
            <a:ext cx="3067050" cy="9239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8695644" y="3130226"/>
            <a:ext cx="1699823" cy="1430501"/>
          </a:xfrm>
          <a:prstGeom prst="rect">
            <a:avLst/>
          </a:prstGeom>
        </p:spPr>
      </p:pic>
    </p:spTree>
    <p:extLst>
      <p:ext uri="{BB962C8B-B14F-4D97-AF65-F5344CB8AC3E}">
        <p14:creationId xmlns:p14="http://schemas.microsoft.com/office/powerpoint/2010/main" val="3575799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00016" y="2715768"/>
            <a:ext cx="2679192" cy="584775"/>
          </a:xfrm>
          <a:prstGeom prst="rect">
            <a:avLst/>
          </a:prstGeom>
          <a:noFill/>
        </p:spPr>
        <p:txBody>
          <a:bodyPr wrap="square" rtlCol="0">
            <a:spAutoFit/>
          </a:bodyPr>
          <a:lstStyle/>
          <a:p>
            <a:r>
              <a:rPr lang="en-US" sz="3200" dirty="0"/>
              <a:t>THANK YOU</a:t>
            </a:r>
          </a:p>
        </p:txBody>
      </p:sp>
    </p:spTree>
    <p:extLst>
      <p:ext uri="{BB962C8B-B14F-4D97-AF65-F5344CB8AC3E}">
        <p14:creationId xmlns:p14="http://schemas.microsoft.com/office/powerpoint/2010/main" val="1769320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8356" y="195616"/>
            <a:ext cx="8507413" cy="1143000"/>
          </a:xfrm>
        </p:spPr>
        <p:txBody>
          <a:bodyPr/>
          <a:lstStyle/>
          <a:p>
            <a:r>
              <a:rPr lang="en-US" dirty="0"/>
              <a:t>Template Revision History</a:t>
            </a:r>
          </a:p>
        </p:txBody>
      </p:sp>
      <p:graphicFrame>
        <p:nvGraphicFramePr>
          <p:cNvPr id="4" name="Table 3"/>
          <p:cNvGraphicFramePr>
            <a:graphicFrameLocks noGrp="1"/>
          </p:cNvGraphicFramePr>
          <p:nvPr>
            <p:extLst>
              <p:ext uri="{D42A27DB-BD31-4B8C-83A1-F6EECF244321}">
                <p14:modId xmlns:p14="http://schemas.microsoft.com/office/powerpoint/2010/main" val="286957577"/>
              </p:ext>
            </p:extLst>
          </p:nvPr>
        </p:nvGraphicFramePr>
        <p:xfrm>
          <a:off x="1703513" y="1250868"/>
          <a:ext cx="8640961" cy="1728897"/>
        </p:xfrm>
        <a:graphic>
          <a:graphicData uri="http://schemas.openxmlformats.org/drawingml/2006/table">
            <a:tbl>
              <a:tblPr firstRow="1" firstCol="1" bandRow="1" bandCol="1">
                <a:tableStyleId>{5C22544A-7EE6-4342-B048-85BDC9FD1C3A}</a:tableStyleId>
              </a:tblPr>
              <a:tblGrid>
                <a:gridCol w="792088">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3888433">
                  <a:extLst>
                    <a:ext uri="{9D8B030D-6E8A-4147-A177-3AD203B41FA5}">
                      <a16:colId xmlns:a16="http://schemas.microsoft.com/office/drawing/2014/main" val="20004"/>
                    </a:ext>
                  </a:extLst>
                </a:gridCol>
              </a:tblGrid>
              <a:tr h="500331">
                <a:tc>
                  <a:txBody>
                    <a:bodyPr/>
                    <a:lstStyle/>
                    <a:p>
                      <a:pPr marL="0" marR="0" algn="ctr">
                        <a:spcBef>
                          <a:spcPts val="300"/>
                        </a:spcBef>
                        <a:spcAft>
                          <a:spcPts val="300"/>
                        </a:spcAft>
                      </a:pPr>
                      <a:r>
                        <a:rPr lang="en-US" sz="1050" b="1" dirty="0">
                          <a:solidFill>
                            <a:schemeClr val="tx1"/>
                          </a:solidFill>
                          <a:effectLst/>
                        </a:rPr>
                        <a:t>Revision Number</a:t>
                      </a:r>
                      <a:endParaRPr lang="en-US" sz="1050" b="1" dirty="0">
                        <a:solidFill>
                          <a:schemeClr val="tx1"/>
                        </a:solidFill>
                        <a:effectLst/>
                        <a:latin typeface="Times New Roman"/>
                        <a:ea typeface="Times New Roman"/>
                      </a:endParaRPr>
                    </a:p>
                  </a:txBody>
                  <a:tcPr marL="68580" marR="68580" marT="0" marB="0" anchor="ctr">
                    <a:solidFill>
                      <a:schemeClr val="bg2"/>
                    </a:solidFill>
                  </a:tcPr>
                </a:tc>
                <a:tc>
                  <a:txBody>
                    <a:bodyPr/>
                    <a:lstStyle/>
                    <a:p>
                      <a:pPr marL="0" marR="0" algn="just">
                        <a:spcBef>
                          <a:spcPts val="300"/>
                        </a:spcBef>
                        <a:spcAft>
                          <a:spcPts val="300"/>
                        </a:spcAft>
                      </a:pPr>
                      <a:r>
                        <a:rPr lang="en-US" sz="1050" b="1" dirty="0">
                          <a:solidFill>
                            <a:schemeClr val="tx1"/>
                          </a:solidFill>
                          <a:effectLst/>
                        </a:rPr>
                        <a:t>Revision Date (DD-Mmm-YY) </a:t>
                      </a:r>
                      <a:endParaRPr lang="en-US" sz="1050" b="1" dirty="0">
                        <a:solidFill>
                          <a:schemeClr val="tx1"/>
                        </a:solidFill>
                        <a:effectLst/>
                        <a:latin typeface="Times New Roman"/>
                        <a:ea typeface="Times New Roman"/>
                      </a:endParaRPr>
                    </a:p>
                  </a:txBody>
                  <a:tcPr marL="68580" marR="68580" marT="0" marB="0" anchor="ctr">
                    <a:solidFill>
                      <a:schemeClr val="bg2"/>
                    </a:solidFill>
                  </a:tcPr>
                </a:tc>
                <a:tc>
                  <a:txBody>
                    <a:bodyPr/>
                    <a:lstStyle/>
                    <a:p>
                      <a:pPr marL="0" marR="0" algn="just">
                        <a:spcBef>
                          <a:spcPts val="300"/>
                        </a:spcBef>
                        <a:spcAft>
                          <a:spcPts val="300"/>
                        </a:spcAft>
                      </a:pPr>
                      <a:r>
                        <a:rPr lang="en-US" sz="1050" b="1" dirty="0">
                          <a:solidFill>
                            <a:schemeClr val="tx1"/>
                          </a:solidFill>
                          <a:effectLst/>
                        </a:rPr>
                        <a:t>Revision Description</a:t>
                      </a:r>
                      <a:endParaRPr lang="en-US" sz="1050" b="1" dirty="0">
                        <a:solidFill>
                          <a:schemeClr val="tx1"/>
                        </a:solidFill>
                        <a:effectLst/>
                        <a:latin typeface="Times New Roman"/>
                        <a:ea typeface="Times New Roman"/>
                      </a:endParaRPr>
                    </a:p>
                  </a:txBody>
                  <a:tcPr marL="68580" marR="68580" marT="0" marB="0" anchor="ctr">
                    <a:solidFill>
                      <a:schemeClr val="bg2"/>
                    </a:solidFill>
                  </a:tcPr>
                </a:tc>
                <a:tc>
                  <a:txBody>
                    <a:bodyPr/>
                    <a:lstStyle/>
                    <a:p>
                      <a:pPr marL="0" marR="0" algn="just">
                        <a:spcBef>
                          <a:spcPts val="300"/>
                        </a:spcBef>
                        <a:spcAft>
                          <a:spcPts val="300"/>
                        </a:spcAft>
                      </a:pPr>
                      <a:r>
                        <a:rPr lang="en-US" sz="1050" b="1" dirty="0">
                          <a:solidFill>
                            <a:schemeClr val="tx1"/>
                          </a:solidFill>
                          <a:effectLst/>
                        </a:rPr>
                        <a:t>Revised By</a:t>
                      </a:r>
                      <a:endParaRPr lang="en-US" sz="1050" b="1" dirty="0">
                        <a:solidFill>
                          <a:schemeClr val="tx1"/>
                        </a:solidFill>
                        <a:effectLst/>
                        <a:latin typeface="Times New Roman"/>
                        <a:ea typeface="Times New Roman"/>
                      </a:endParaRPr>
                    </a:p>
                  </a:txBody>
                  <a:tcPr marL="68580" marR="68580" marT="0" marB="0" anchor="ctr">
                    <a:solidFill>
                      <a:schemeClr val="bg2"/>
                    </a:solidFill>
                  </a:tcPr>
                </a:tc>
                <a:tc>
                  <a:txBody>
                    <a:bodyPr/>
                    <a:lstStyle/>
                    <a:p>
                      <a:pPr marL="0" marR="0" algn="just">
                        <a:spcBef>
                          <a:spcPts val="300"/>
                        </a:spcBef>
                        <a:spcAft>
                          <a:spcPts val="300"/>
                        </a:spcAft>
                      </a:pPr>
                      <a:r>
                        <a:rPr lang="en-US" sz="1050" b="1" dirty="0">
                          <a:solidFill>
                            <a:schemeClr val="tx1"/>
                          </a:solidFill>
                          <a:effectLst/>
                        </a:rPr>
                        <a:t>Rationale for Change</a:t>
                      </a:r>
                      <a:endParaRPr lang="en-US" sz="1050" b="1" dirty="0">
                        <a:solidFill>
                          <a:schemeClr val="tx1"/>
                        </a:solidFill>
                        <a:effectLst/>
                        <a:latin typeface="Times New Roman"/>
                        <a:ea typeface="Times New Roman"/>
                      </a:endParaRPr>
                    </a:p>
                  </a:txBody>
                  <a:tcPr marL="68580" marR="68580" marT="0" marB="0" anchor="ctr">
                    <a:solidFill>
                      <a:schemeClr val="bg2"/>
                    </a:solidFill>
                  </a:tcPr>
                </a:tc>
                <a:extLst>
                  <a:ext uri="{0D108BD9-81ED-4DB2-BD59-A6C34878D82A}">
                    <a16:rowId xmlns:a16="http://schemas.microsoft.com/office/drawing/2014/main" val="10000"/>
                  </a:ext>
                </a:extLst>
              </a:tr>
              <a:tr h="618966">
                <a:tc>
                  <a:txBody>
                    <a:bodyPr/>
                    <a:lstStyle/>
                    <a:p>
                      <a:pPr marL="0" marR="0" algn="ctr" defTabSz="914400" rtl="0" eaLnBrk="1" latinLnBrk="0" hangingPunct="1">
                        <a:spcBef>
                          <a:spcPts val="300"/>
                        </a:spcBef>
                        <a:spcAft>
                          <a:spcPts val="300"/>
                        </a:spcAft>
                      </a:pPr>
                      <a:r>
                        <a:rPr lang="en-US" sz="1000" b="0" kern="1200" dirty="0">
                          <a:solidFill>
                            <a:schemeClr val="tx1"/>
                          </a:solidFill>
                          <a:effectLst/>
                          <a:latin typeface="+mn-lt"/>
                          <a:ea typeface="+mn-ea"/>
                          <a:cs typeface="+mn-cs"/>
                        </a:rPr>
                        <a:t>1.0</a:t>
                      </a:r>
                    </a:p>
                  </a:txBody>
                  <a:tcPr marL="68580" marR="68580" marT="0" marB="0" anchor="ctr">
                    <a:solidFill>
                      <a:schemeClr val="bg2"/>
                    </a:solidFill>
                  </a:tcPr>
                </a:tc>
                <a:tc>
                  <a:txBody>
                    <a:bodyPr/>
                    <a:lstStyle/>
                    <a:p>
                      <a:pPr marL="0" marR="0" algn="just" defTabSz="914400" rtl="0" eaLnBrk="1" latinLnBrk="0" hangingPunct="1">
                        <a:spcBef>
                          <a:spcPts val="300"/>
                        </a:spcBef>
                        <a:spcAft>
                          <a:spcPts val="300"/>
                        </a:spcAft>
                      </a:pPr>
                      <a:endParaRPr lang="en-US" sz="1000" kern="1200" dirty="0">
                        <a:solidFill>
                          <a:schemeClr val="tx1"/>
                        </a:solidFill>
                        <a:effectLst/>
                        <a:latin typeface="+mn-lt"/>
                        <a:ea typeface="+mn-ea"/>
                        <a:cs typeface="+mn-cs"/>
                      </a:endParaRPr>
                    </a:p>
                  </a:txBody>
                  <a:tcPr marL="68580" marR="68580" marT="0" marB="0" anchor="ct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r>
                        <a:rPr lang="en-US" sz="1000" dirty="0">
                          <a:effectLst/>
                          <a:latin typeface="+mn-lt"/>
                          <a:ea typeface="Times New Roman"/>
                        </a:rPr>
                        <a:t>Send</a:t>
                      </a:r>
                      <a:r>
                        <a:rPr lang="en-US" sz="1000" baseline="0" dirty="0">
                          <a:effectLst/>
                          <a:latin typeface="+mn-lt"/>
                          <a:ea typeface="Times New Roman"/>
                        </a:rPr>
                        <a:t> revised module for approval</a:t>
                      </a:r>
                      <a:endParaRPr lang="en-US" sz="1000" dirty="0">
                        <a:effectLst/>
                        <a:latin typeface="+mn-lt"/>
                        <a:ea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r>
                        <a:rPr lang="en-US" sz="1000">
                          <a:effectLst/>
                          <a:latin typeface="+mn-lt"/>
                          <a:ea typeface="Times New Roman"/>
                        </a:rPr>
                        <a:t>Pawan Dhail</a:t>
                      </a:r>
                      <a:endParaRPr lang="en-US" sz="1000" dirty="0">
                        <a:effectLst/>
                        <a:latin typeface="+mn-lt"/>
                        <a:ea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r>
                        <a:rPr lang="en-US" sz="1000" dirty="0">
                          <a:effectLst/>
                          <a:latin typeface="+mn-lt"/>
                          <a:ea typeface="Times New Roman"/>
                        </a:rPr>
                        <a:t>Approved</a:t>
                      </a:r>
                      <a:r>
                        <a:rPr lang="en-US" sz="1000" baseline="0" dirty="0">
                          <a:effectLst/>
                          <a:latin typeface="+mn-lt"/>
                          <a:ea typeface="Times New Roman"/>
                        </a:rPr>
                        <a:t> by Mrinal Benipuri</a:t>
                      </a:r>
                      <a:endParaRPr lang="en-US" sz="1000" dirty="0">
                        <a:effectLst/>
                        <a:latin typeface="+mn-lt"/>
                        <a:ea typeface="Times New Roman"/>
                      </a:endParaRPr>
                    </a:p>
                  </a:txBody>
                  <a:tcPr marL="68580" marR="68580" marT="0" marB="0" anchor="ctr"/>
                </a:tc>
                <a:extLst>
                  <a:ext uri="{0D108BD9-81ED-4DB2-BD59-A6C34878D82A}">
                    <a16:rowId xmlns:a16="http://schemas.microsoft.com/office/drawing/2014/main" val="255424280"/>
                  </a:ext>
                </a:extLst>
              </a:tr>
              <a:tr h="176847">
                <a:tc>
                  <a:txBody>
                    <a:bodyPr/>
                    <a:lstStyle/>
                    <a:p>
                      <a:pPr marL="0" marR="0" algn="ctr" defTabSz="914400" rtl="0" eaLnBrk="1" latinLnBrk="0" hangingPunct="1">
                        <a:spcBef>
                          <a:spcPts val="300"/>
                        </a:spcBef>
                        <a:spcAft>
                          <a:spcPts val="300"/>
                        </a:spcAft>
                      </a:pPr>
                      <a:r>
                        <a:rPr lang="en-US" sz="1000" b="0" kern="1200" dirty="0">
                          <a:solidFill>
                            <a:schemeClr val="tx1"/>
                          </a:solidFill>
                          <a:effectLst/>
                          <a:latin typeface="+mn-lt"/>
                          <a:ea typeface="+mn-ea"/>
                          <a:cs typeface="+mn-cs"/>
                        </a:rPr>
                        <a:t>0.1</a:t>
                      </a:r>
                    </a:p>
                  </a:txBody>
                  <a:tcPr marL="68580" marR="68580" marT="0" marB="0" anchor="ctr">
                    <a:solidFill>
                      <a:schemeClr val="bg2"/>
                    </a:solidFill>
                  </a:tcPr>
                </a:tc>
                <a:tc>
                  <a:txBody>
                    <a:bodyPr/>
                    <a:lstStyle/>
                    <a:p>
                      <a:pPr marL="0" marR="0" algn="just" defTabSz="914400" rtl="0" eaLnBrk="1" latinLnBrk="0" hangingPunct="1">
                        <a:spcBef>
                          <a:spcPts val="300"/>
                        </a:spcBef>
                        <a:spcAft>
                          <a:spcPts val="300"/>
                        </a:spcAft>
                      </a:pPr>
                      <a:endParaRPr lang="en-US" sz="1000" kern="1200" dirty="0">
                        <a:solidFill>
                          <a:schemeClr val="tx1"/>
                        </a:solidFill>
                        <a:effectLst/>
                        <a:latin typeface="+mn-lt"/>
                        <a:ea typeface="+mn-ea"/>
                        <a:cs typeface="+mn-cs"/>
                      </a:endParaRPr>
                    </a:p>
                  </a:txBody>
                  <a:tcPr marL="68580" marR="68580" marT="0" marB="0" anchor="ct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endParaRPr lang="en-US" sz="1000" dirty="0">
                        <a:effectLst/>
                        <a:latin typeface="+mn-lt"/>
                        <a:ea typeface="Times New Roman"/>
                      </a:endParaRPr>
                    </a:p>
                    <a:p>
                      <a:pPr marL="0" marR="0" indent="0" algn="just" defTabSz="914400" rtl="0" eaLnBrk="1" fontAlgn="auto" latinLnBrk="0" hangingPunct="1">
                        <a:lnSpc>
                          <a:spcPct val="100000"/>
                        </a:lnSpc>
                        <a:spcBef>
                          <a:spcPts val="300"/>
                        </a:spcBef>
                        <a:spcAft>
                          <a:spcPts val="300"/>
                        </a:spcAft>
                        <a:buClrTx/>
                        <a:buSzTx/>
                        <a:buFontTx/>
                        <a:buNone/>
                        <a:tabLst/>
                        <a:defRPr/>
                      </a:pPr>
                      <a:r>
                        <a:rPr lang="en-US" sz="1000" dirty="0">
                          <a:effectLst/>
                          <a:latin typeface="+mn-lt"/>
                          <a:ea typeface="Times New Roman"/>
                        </a:rPr>
                        <a:t>Final module created</a:t>
                      </a:r>
                    </a:p>
                    <a:p>
                      <a:pPr marL="0" marR="0" indent="0" algn="just" defTabSz="914400" rtl="0" eaLnBrk="1" fontAlgn="auto" latinLnBrk="0" hangingPunct="1">
                        <a:lnSpc>
                          <a:spcPct val="100000"/>
                        </a:lnSpc>
                        <a:spcBef>
                          <a:spcPts val="300"/>
                        </a:spcBef>
                        <a:spcAft>
                          <a:spcPts val="300"/>
                        </a:spcAft>
                        <a:buClrTx/>
                        <a:buSzTx/>
                        <a:buFontTx/>
                        <a:buNone/>
                        <a:tabLst/>
                        <a:defRPr/>
                      </a:pPr>
                      <a:endParaRPr lang="en-US" sz="1000" dirty="0">
                        <a:effectLst/>
                        <a:latin typeface="+mn-lt"/>
                        <a:ea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endParaRPr lang="en-US" sz="1000" dirty="0">
                        <a:effectLst/>
                        <a:latin typeface="+mn-lt"/>
                        <a:ea typeface="Times New Roman"/>
                      </a:endParaRPr>
                    </a:p>
                  </a:txBody>
                  <a:tcPr marL="68580" marR="68580" marT="0" marB="0" anchor="ct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endParaRPr lang="en-US" sz="1000" dirty="0">
                        <a:effectLst/>
                        <a:latin typeface="+mn-lt"/>
                        <a:ea typeface="Times New Roman"/>
                      </a:endParaRPr>
                    </a:p>
                  </a:txBody>
                  <a:tcPr marL="68580" marR="68580" marT="0" marB="0" anchor="ctr"/>
                </a:tc>
                <a:extLst>
                  <a:ext uri="{0D108BD9-81ED-4DB2-BD59-A6C34878D82A}">
                    <a16:rowId xmlns:a16="http://schemas.microsoft.com/office/drawing/2014/main" val="1274040207"/>
                  </a:ext>
                </a:extLst>
              </a:tr>
            </a:tbl>
          </a:graphicData>
        </a:graphic>
      </p:graphicFrame>
    </p:spTree>
    <p:extLst>
      <p:ext uri="{BB962C8B-B14F-4D97-AF65-F5344CB8AC3E}">
        <p14:creationId xmlns:p14="http://schemas.microsoft.com/office/powerpoint/2010/main" val="32463618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extBox 43"/>
          <p:cNvSpPr txBox="1"/>
          <p:nvPr/>
        </p:nvSpPr>
        <p:spPr>
          <a:xfrm>
            <a:off x="123369" y="71975"/>
            <a:ext cx="3446777" cy="461665"/>
          </a:xfrm>
          <a:prstGeom prst="rect">
            <a:avLst/>
          </a:prstGeom>
          <a:noFill/>
        </p:spPr>
        <p:txBody>
          <a:bodyPr wrap="none" rtlCol="0" anchor="ctr">
            <a:spAutoFit/>
          </a:bodyPr>
          <a:lstStyle/>
          <a:p>
            <a:pPr algn="ctr"/>
            <a:r>
              <a:rPr lang="en-US" sz="2400" b="1" dirty="0">
                <a:solidFill>
                  <a:srgbClr val="FF0000"/>
                </a:solidFill>
              </a:rPr>
              <a:t>Python – in Industry…</a:t>
            </a:r>
          </a:p>
        </p:txBody>
      </p:sp>
      <p:sp>
        <p:nvSpPr>
          <p:cNvPr id="2" name="TextBox 1"/>
          <p:cNvSpPr txBox="1"/>
          <p:nvPr/>
        </p:nvSpPr>
        <p:spPr>
          <a:xfrm>
            <a:off x="257175" y="781050"/>
            <a:ext cx="11363325" cy="369332"/>
          </a:xfrm>
          <a:prstGeom prst="rect">
            <a:avLst/>
          </a:prstGeom>
          <a:noFill/>
        </p:spPr>
        <p:txBody>
          <a:bodyPr wrap="square" rtlCol="0">
            <a:spAutoFit/>
          </a:bodyPr>
          <a:lstStyle/>
          <a:p>
            <a:pPr algn="just"/>
            <a:r>
              <a:rPr lang="en-US" dirty="0"/>
              <a:t>Following are few of the organizations using Python –</a:t>
            </a:r>
          </a:p>
        </p:txBody>
      </p:sp>
      <p:pic>
        <p:nvPicPr>
          <p:cNvPr id="5" name="Picture 4"/>
          <p:cNvPicPr>
            <a:picLocks noChangeAspect="1"/>
          </p:cNvPicPr>
          <p:nvPr/>
        </p:nvPicPr>
        <p:blipFill>
          <a:blip r:embed="rId3"/>
          <a:stretch>
            <a:fillRect/>
          </a:stretch>
        </p:blipFill>
        <p:spPr>
          <a:xfrm>
            <a:off x="7940222" y="945936"/>
            <a:ext cx="1394538" cy="445646"/>
          </a:xfrm>
          <a:prstGeom prst="rect">
            <a:avLst/>
          </a:prstGeom>
        </p:spPr>
      </p:pic>
      <p:sp>
        <p:nvSpPr>
          <p:cNvPr id="6" name="TextBox 5"/>
          <p:cNvSpPr txBox="1"/>
          <p:nvPr/>
        </p:nvSpPr>
        <p:spPr>
          <a:xfrm>
            <a:off x="243632" y="2128002"/>
            <a:ext cx="8784777" cy="338554"/>
          </a:xfrm>
          <a:prstGeom prst="rect">
            <a:avLst/>
          </a:prstGeom>
          <a:noFill/>
        </p:spPr>
        <p:txBody>
          <a:bodyPr wrap="none" rtlCol="0">
            <a:spAutoFit/>
          </a:bodyPr>
          <a:lstStyle/>
          <a:p>
            <a:r>
              <a:rPr lang="en-US" sz="1600" dirty="0"/>
              <a:t>Amazon built the features connected with suggestions (e.g. recommended deals) using Python</a:t>
            </a:r>
          </a:p>
        </p:txBody>
      </p:sp>
      <p:sp>
        <p:nvSpPr>
          <p:cNvPr id="13" name="TextBox 12"/>
          <p:cNvSpPr txBox="1"/>
          <p:nvPr/>
        </p:nvSpPr>
        <p:spPr>
          <a:xfrm>
            <a:off x="233472" y="2727442"/>
            <a:ext cx="9066906" cy="338554"/>
          </a:xfrm>
          <a:prstGeom prst="rect">
            <a:avLst/>
          </a:prstGeom>
          <a:noFill/>
        </p:spPr>
        <p:txBody>
          <a:bodyPr wrap="none" rtlCol="0">
            <a:spAutoFit/>
          </a:bodyPr>
          <a:lstStyle/>
          <a:p>
            <a:r>
              <a:rPr lang="en-US" sz="1600" dirty="0"/>
              <a:t>Facebook uses Python for the applications connected with image-processing (e.g. image resizing)</a:t>
            </a:r>
          </a:p>
        </p:txBody>
      </p:sp>
      <p:pic>
        <p:nvPicPr>
          <p:cNvPr id="9" name="Picture 8"/>
          <p:cNvPicPr>
            <a:picLocks noChangeAspect="1"/>
          </p:cNvPicPr>
          <p:nvPr/>
        </p:nvPicPr>
        <p:blipFill>
          <a:blip r:embed="rId4"/>
          <a:stretch>
            <a:fillRect/>
          </a:stretch>
        </p:blipFill>
        <p:spPr>
          <a:xfrm>
            <a:off x="10708323" y="891222"/>
            <a:ext cx="1009798" cy="744538"/>
          </a:xfrm>
          <a:prstGeom prst="rect">
            <a:avLst/>
          </a:prstGeom>
        </p:spPr>
      </p:pic>
      <p:pic>
        <p:nvPicPr>
          <p:cNvPr id="10" name="Picture 9"/>
          <p:cNvPicPr>
            <a:picLocks noChangeAspect="1"/>
          </p:cNvPicPr>
          <p:nvPr/>
        </p:nvPicPr>
        <p:blipFill>
          <a:blip r:embed="rId5"/>
          <a:stretch>
            <a:fillRect/>
          </a:stretch>
        </p:blipFill>
        <p:spPr>
          <a:xfrm>
            <a:off x="9653587" y="917575"/>
            <a:ext cx="790893" cy="802490"/>
          </a:xfrm>
          <a:prstGeom prst="rect">
            <a:avLst/>
          </a:prstGeom>
        </p:spPr>
      </p:pic>
      <p:pic>
        <p:nvPicPr>
          <p:cNvPr id="11" name="Picture 10"/>
          <p:cNvPicPr>
            <a:picLocks noChangeAspect="1"/>
          </p:cNvPicPr>
          <p:nvPr/>
        </p:nvPicPr>
        <p:blipFill>
          <a:blip r:embed="rId6"/>
          <a:stretch>
            <a:fillRect/>
          </a:stretch>
        </p:blipFill>
        <p:spPr>
          <a:xfrm>
            <a:off x="9932670" y="1978660"/>
            <a:ext cx="1409700" cy="685800"/>
          </a:xfrm>
          <a:prstGeom prst="rect">
            <a:avLst/>
          </a:prstGeom>
        </p:spPr>
      </p:pic>
    </p:spTree>
    <p:extLst>
      <p:ext uri="{BB962C8B-B14F-4D97-AF65-F5344CB8AC3E}">
        <p14:creationId xmlns:p14="http://schemas.microsoft.com/office/powerpoint/2010/main" val="14351535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5764" y="2810593"/>
            <a:ext cx="9076524" cy="1015663"/>
          </a:xfrm>
          <a:prstGeom prst="rect">
            <a:avLst/>
          </a:prstGeom>
          <a:noFill/>
        </p:spPr>
        <p:txBody>
          <a:bodyPr wrap="none" rtlCol="0" anchor="ctr">
            <a:spAutoFit/>
          </a:bodyPr>
          <a:lstStyle/>
          <a:p>
            <a:pPr algn="ctr"/>
            <a:r>
              <a:rPr lang="en-US" sz="6000" b="1" dirty="0">
                <a:solidFill>
                  <a:schemeClr val="accent6">
                    <a:lumMod val="75000"/>
                  </a:schemeClr>
                </a:solidFill>
              </a:rPr>
              <a:t>Python – Syntax Basics </a:t>
            </a:r>
          </a:p>
        </p:txBody>
      </p:sp>
    </p:spTree>
    <p:extLst>
      <p:ext uri="{BB962C8B-B14F-4D97-AF65-F5344CB8AC3E}">
        <p14:creationId xmlns:p14="http://schemas.microsoft.com/office/powerpoint/2010/main" val="368282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48966" y="92295"/>
            <a:ext cx="3964547" cy="461665"/>
          </a:xfrm>
          <a:prstGeom prst="rect">
            <a:avLst/>
          </a:prstGeom>
          <a:noFill/>
        </p:spPr>
        <p:txBody>
          <a:bodyPr wrap="none" rtlCol="0" anchor="ctr">
            <a:spAutoFit/>
          </a:bodyPr>
          <a:lstStyle/>
          <a:p>
            <a:pPr algn="ctr"/>
            <a:r>
              <a:rPr lang="en-US" sz="2400" b="1" dirty="0">
                <a:solidFill>
                  <a:schemeClr val="accent6">
                    <a:lumMod val="75000"/>
                  </a:schemeClr>
                </a:solidFill>
              </a:rPr>
              <a:t>Python – Syntax &amp; Basics</a:t>
            </a:r>
          </a:p>
        </p:txBody>
      </p:sp>
      <p:sp>
        <p:nvSpPr>
          <p:cNvPr id="2" name="TextBox 1"/>
          <p:cNvSpPr txBox="1"/>
          <p:nvPr/>
        </p:nvSpPr>
        <p:spPr>
          <a:xfrm>
            <a:off x="257175" y="781050"/>
            <a:ext cx="8551545" cy="273921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Python is case-sensitive in scripting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Punctuation-characters are not allowed within identifiers; </a:t>
            </a:r>
            <a:r>
              <a:rPr lang="en-US" sz="1600" dirty="0"/>
              <a:t>such as - </a:t>
            </a:r>
            <a:r>
              <a:rPr lang="en-US" sz="1400" b="1" dirty="0"/>
              <a:t>@</a:t>
            </a:r>
            <a:r>
              <a:rPr lang="en-US" sz="1600" dirty="0"/>
              <a:t>, </a:t>
            </a:r>
            <a:r>
              <a:rPr lang="en-US" sz="1400" b="1" dirty="0"/>
              <a:t>$</a:t>
            </a:r>
            <a:r>
              <a:rPr lang="en-US" sz="1600" dirty="0"/>
              <a:t> and </a:t>
            </a:r>
            <a:r>
              <a:rPr lang="en-US" sz="1400" b="1" dirty="0"/>
              <a:t>%</a:t>
            </a:r>
            <a:endParaRPr lang="en-US" b="1"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70C0"/>
                </a:solidFill>
              </a:rPr>
              <a:t>Class</a:t>
            </a:r>
            <a:r>
              <a:rPr lang="en-US" dirty="0"/>
              <a:t> names – starts with capital-alphabet, and </a:t>
            </a:r>
            <a:r>
              <a:rPr lang="en-US" dirty="0">
                <a:solidFill>
                  <a:srgbClr val="0070C0"/>
                </a:solidFill>
              </a:rPr>
              <a:t>identifiers</a:t>
            </a:r>
            <a:r>
              <a:rPr lang="en-US" dirty="0"/>
              <a:t> with small-letters</a:t>
            </a:r>
          </a:p>
          <a:p>
            <a:pPr marL="285750" indent="-285750" algn="just">
              <a:buFont typeface="Arial" panose="020B0604020202020204" pitchFamily="34" charset="0"/>
              <a:buChar char="•"/>
            </a:pPr>
            <a:endParaRPr lang="en-US" dirty="0"/>
          </a:p>
          <a:p>
            <a:pPr marL="742950" lvl="1" indent="-285750" algn="just">
              <a:buFont typeface="Courier New" panose="02070309020205020404" pitchFamily="49" charset="0"/>
              <a:buChar char="o"/>
            </a:pPr>
            <a:r>
              <a:rPr lang="en-US" sz="1600" dirty="0"/>
              <a:t>_</a:t>
            </a:r>
            <a:r>
              <a:rPr lang="en-US" sz="1600" dirty="0" err="1"/>
              <a:t>identifierName</a:t>
            </a:r>
            <a:r>
              <a:rPr lang="en-US" sz="1600" dirty="0"/>
              <a:t> : private</a:t>
            </a:r>
          </a:p>
          <a:p>
            <a:pPr marL="742950" lvl="1" indent="-285750" algn="just">
              <a:buFont typeface="Courier New" panose="02070309020205020404" pitchFamily="49" charset="0"/>
              <a:buChar char="o"/>
            </a:pPr>
            <a:r>
              <a:rPr lang="en-US" sz="1600" dirty="0"/>
              <a:t>__</a:t>
            </a:r>
            <a:r>
              <a:rPr lang="en-US" sz="1600" dirty="0" err="1"/>
              <a:t>IdentifierName</a:t>
            </a:r>
            <a:r>
              <a:rPr lang="en-US" sz="1600" dirty="0"/>
              <a:t>  : strongly private</a:t>
            </a:r>
          </a:p>
          <a:p>
            <a:pPr marL="742950" lvl="1" indent="-285750" algn="just">
              <a:buFont typeface="Courier New" panose="02070309020205020404" pitchFamily="49" charset="0"/>
              <a:buChar char="o"/>
            </a:pPr>
            <a:r>
              <a:rPr lang="en-US" sz="1600" dirty="0" err="1"/>
              <a:t>identifierName</a:t>
            </a:r>
            <a:r>
              <a:rPr lang="en-US" sz="1600" dirty="0"/>
              <a:t>__ : </a:t>
            </a:r>
            <a:r>
              <a:rPr lang="en-US" sz="1600" dirty="0" err="1"/>
              <a:t>langaue</a:t>
            </a:r>
            <a:r>
              <a:rPr lang="en-US" sz="1600" dirty="0"/>
              <a:t>-defined special name</a:t>
            </a:r>
          </a:p>
          <a:p>
            <a:pPr marL="742950" lvl="1" indent="-285750" algn="just">
              <a:buFont typeface="Courier New" panose="02070309020205020404" pitchFamily="49" charset="0"/>
              <a:buChar char="o"/>
            </a:pPr>
            <a:r>
              <a:rPr lang="en-US" sz="1600" dirty="0"/>
              <a:t>- </a:t>
            </a:r>
            <a:r>
              <a:rPr lang="en-US" sz="1200" i="1" dirty="0"/>
              <a:t>hyphens &amp; spaces not allowed</a:t>
            </a:r>
            <a:endParaRPr lang="en-US" sz="1600" dirty="0"/>
          </a:p>
        </p:txBody>
      </p:sp>
      <p:sp>
        <p:nvSpPr>
          <p:cNvPr id="3" name="TextBox 2"/>
          <p:cNvSpPr txBox="1"/>
          <p:nvPr/>
        </p:nvSpPr>
        <p:spPr>
          <a:xfrm>
            <a:off x="8397551" y="2101257"/>
            <a:ext cx="2936240" cy="369332"/>
          </a:xfrm>
          <a:prstGeom prst="rect">
            <a:avLst/>
          </a:prstGeom>
          <a:noFill/>
        </p:spPr>
        <p:txBody>
          <a:bodyPr wrap="square" rtlCol="0">
            <a:spAutoFit/>
          </a:bodyPr>
          <a:lstStyle/>
          <a:p>
            <a:r>
              <a:rPr lang="en-US" b="1" dirty="0"/>
              <a:t>Reserved Keywords</a:t>
            </a:r>
          </a:p>
        </p:txBody>
      </p:sp>
      <p:pic>
        <p:nvPicPr>
          <p:cNvPr id="4" name="Picture 3"/>
          <p:cNvPicPr>
            <a:picLocks noChangeAspect="1"/>
          </p:cNvPicPr>
          <p:nvPr/>
        </p:nvPicPr>
        <p:blipFill>
          <a:blip r:embed="rId3"/>
          <a:stretch>
            <a:fillRect/>
          </a:stretch>
        </p:blipFill>
        <p:spPr>
          <a:xfrm>
            <a:off x="7483219" y="2547256"/>
            <a:ext cx="4380550" cy="276515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284480" y="3439795"/>
            <a:ext cx="5436232" cy="1631216"/>
          </a:xfrm>
          <a:prstGeom prst="rect">
            <a:avLst/>
          </a:prstGeom>
          <a:noFill/>
        </p:spPr>
        <p:txBody>
          <a:bodyPr wrap="none" rtlCol="0">
            <a:spAutoFit/>
          </a:bodyPr>
          <a:lstStyle/>
          <a:p>
            <a:pPr marL="285750" indent="-285750">
              <a:buFont typeface="Wingdings" panose="05000000000000000000" pitchFamily="2" charset="2"/>
              <a:buChar char="q"/>
            </a:pPr>
            <a:r>
              <a:rPr lang="en-US" dirty="0"/>
              <a:t>No braces are allowed – for blocks of code, w.r.t </a:t>
            </a: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sz="1600" dirty="0"/>
              <a:t>class</a:t>
            </a:r>
          </a:p>
          <a:p>
            <a:pPr marL="742950" lvl="1" indent="-285750">
              <a:buFont typeface="Courier New" panose="02070309020205020404" pitchFamily="49" charset="0"/>
              <a:buChar char="o"/>
            </a:pPr>
            <a:r>
              <a:rPr lang="en-US" sz="1600" dirty="0"/>
              <a:t>functions or </a:t>
            </a:r>
          </a:p>
          <a:p>
            <a:pPr marL="742950" lvl="1" indent="-285750">
              <a:buFont typeface="Courier New" panose="02070309020205020404" pitchFamily="49" charset="0"/>
              <a:buChar char="o"/>
            </a:pPr>
            <a:r>
              <a:rPr lang="en-US" sz="1600" dirty="0"/>
              <a:t>control-flow statements</a:t>
            </a:r>
            <a:endParaRPr lang="en-US" dirty="0"/>
          </a:p>
          <a:p>
            <a:endParaRPr lang="en-US" dirty="0"/>
          </a:p>
        </p:txBody>
      </p:sp>
      <p:sp>
        <p:nvSpPr>
          <p:cNvPr id="8" name="Rectangle 7"/>
          <p:cNvSpPr/>
          <p:nvPr/>
        </p:nvSpPr>
        <p:spPr>
          <a:xfrm>
            <a:off x="219348" y="4748014"/>
            <a:ext cx="5633273" cy="369332"/>
          </a:xfrm>
          <a:prstGeom prst="rect">
            <a:avLst/>
          </a:prstGeom>
        </p:spPr>
        <p:txBody>
          <a:bodyPr wrap="none">
            <a:spAutoFit/>
          </a:bodyPr>
          <a:lstStyle/>
          <a:p>
            <a:r>
              <a:rPr lang="en-US" b="1" dirty="0">
                <a:solidFill>
                  <a:srgbClr val="0070C0"/>
                </a:solidFill>
                <a:latin typeface="Verdana" panose="020B0604030504040204" pitchFamily="34" charset="0"/>
              </a:rPr>
              <a:t>*** Line indentations are rigidly enforced</a:t>
            </a:r>
            <a:endParaRPr lang="en-US" b="1" dirty="0">
              <a:solidFill>
                <a:srgbClr val="0070C0"/>
              </a:solidFill>
            </a:endParaRPr>
          </a:p>
        </p:txBody>
      </p:sp>
      <p:sp>
        <p:nvSpPr>
          <p:cNvPr id="14" name="TextBox 13"/>
          <p:cNvSpPr txBox="1"/>
          <p:nvPr/>
        </p:nvSpPr>
        <p:spPr>
          <a:xfrm>
            <a:off x="233680" y="5226784"/>
            <a:ext cx="3494996" cy="1415772"/>
          </a:xfrm>
          <a:prstGeom prst="rect">
            <a:avLst/>
          </a:prstGeom>
          <a:noFill/>
        </p:spPr>
        <p:txBody>
          <a:bodyPr wrap="none" rtlCol="0">
            <a:spAutoFit/>
          </a:bodyPr>
          <a:lstStyle/>
          <a:p>
            <a:pPr marL="285750" indent="-285750">
              <a:buFont typeface="Wingdings" panose="05000000000000000000" pitchFamily="2" charset="2"/>
              <a:buChar char="q"/>
            </a:pPr>
            <a:r>
              <a:rPr lang="en-US" dirty="0"/>
              <a:t>Comments</a:t>
            </a:r>
          </a:p>
          <a:p>
            <a:pPr marL="742950" lvl="1" indent="-285750">
              <a:buFont typeface="Courier New" panose="02070309020205020404" pitchFamily="49" charset="0"/>
              <a:buChar char="o"/>
            </a:pPr>
            <a:endParaRPr lang="en-US" sz="1600" dirty="0"/>
          </a:p>
          <a:p>
            <a:pPr marL="742950" lvl="1" indent="-285750">
              <a:buFont typeface="Courier New" panose="02070309020205020404" pitchFamily="49" charset="0"/>
              <a:buChar char="o"/>
            </a:pPr>
            <a:r>
              <a:rPr lang="en-US" sz="1600" dirty="0">
                <a:solidFill>
                  <a:srgbClr val="0070C0"/>
                </a:solidFill>
              </a:rPr>
              <a:t>#</a:t>
            </a:r>
            <a:r>
              <a:rPr lang="en-US" sz="1600" dirty="0"/>
              <a:t>    -  </a:t>
            </a:r>
            <a:r>
              <a:rPr lang="en-US" sz="1400" i="1" dirty="0"/>
              <a:t>single-line-of-code</a:t>
            </a:r>
            <a:endParaRPr lang="en-US" sz="1600" i="1" dirty="0"/>
          </a:p>
          <a:p>
            <a:pPr marL="742950" lvl="1" indent="-285750">
              <a:buFont typeface="Courier New" panose="02070309020205020404" pitchFamily="49" charset="0"/>
              <a:buChar char="o"/>
            </a:pPr>
            <a:r>
              <a:rPr lang="en-US" b="1" dirty="0">
                <a:solidFill>
                  <a:srgbClr val="0070C0"/>
                </a:solidFill>
              </a:rPr>
              <a:t>‘’’</a:t>
            </a:r>
            <a:r>
              <a:rPr lang="en-US" dirty="0"/>
              <a:t>     </a:t>
            </a:r>
            <a:r>
              <a:rPr lang="en-US" sz="1400" i="1" dirty="0"/>
              <a:t>multiple-lines-of-code</a:t>
            </a:r>
            <a:r>
              <a:rPr lang="en-US" dirty="0"/>
              <a:t> </a:t>
            </a:r>
            <a:r>
              <a:rPr lang="en-US" b="1" dirty="0">
                <a:solidFill>
                  <a:srgbClr val="0070C0"/>
                </a:solidFill>
              </a:rPr>
              <a:t>‘’’</a:t>
            </a:r>
            <a:r>
              <a:rPr lang="en-US" dirty="0"/>
              <a:t> </a:t>
            </a:r>
          </a:p>
          <a:p>
            <a:endParaRPr lang="en-US" dirty="0"/>
          </a:p>
        </p:txBody>
      </p:sp>
      <p:sp>
        <p:nvSpPr>
          <p:cNvPr id="15" name="TextBox 14"/>
          <p:cNvSpPr txBox="1"/>
          <p:nvPr/>
        </p:nvSpPr>
        <p:spPr>
          <a:xfrm>
            <a:off x="4276945" y="5649180"/>
            <a:ext cx="4051109" cy="461665"/>
          </a:xfrm>
          <a:prstGeom prst="rect">
            <a:avLst/>
          </a:prstGeom>
          <a:noFill/>
        </p:spPr>
        <p:txBody>
          <a:bodyPr wrap="none" rtlCol="0">
            <a:spAutoFit/>
          </a:bodyPr>
          <a:lstStyle/>
          <a:p>
            <a:pPr marL="285750" indent="-285750">
              <a:buFont typeface="Wingdings" panose="05000000000000000000" pitchFamily="2" charset="2"/>
              <a:buChar char="q"/>
            </a:pPr>
            <a:r>
              <a:rPr lang="en-US" dirty="0">
                <a:solidFill>
                  <a:srgbClr val="0070C0"/>
                </a:solidFill>
              </a:rPr>
              <a:t>Python Suite</a:t>
            </a:r>
            <a:r>
              <a:rPr lang="en-US" dirty="0"/>
              <a:t> – exhibited by using </a:t>
            </a:r>
            <a:r>
              <a:rPr lang="en-US" sz="2400" b="1" dirty="0">
                <a:solidFill>
                  <a:srgbClr val="0070C0"/>
                </a:solidFill>
              </a:rPr>
              <a:t>:</a:t>
            </a:r>
            <a:endParaRPr lang="en-US" dirty="0"/>
          </a:p>
        </p:txBody>
      </p:sp>
      <p:pic>
        <p:nvPicPr>
          <p:cNvPr id="12" name="Picture 11"/>
          <p:cNvPicPr>
            <a:picLocks noChangeAspect="1"/>
          </p:cNvPicPr>
          <p:nvPr/>
        </p:nvPicPr>
        <p:blipFill>
          <a:blip r:embed="rId4"/>
          <a:stretch>
            <a:fillRect/>
          </a:stretch>
        </p:blipFill>
        <p:spPr>
          <a:xfrm>
            <a:off x="8727397" y="5458406"/>
            <a:ext cx="1153914" cy="119665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a:xfrm>
            <a:off x="4273423" y="6063350"/>
            <a:ext cx="4448654" cy="461665"/>
          </a:xfrm>
          <a:prstGeom prst="rect">
            <a:avLst/>
          </a:prstGeom>
          <a:noFill/>
        </p:spPr>
        <p:txBody>
          <a:bodyPr wrap="none" rtlCol="0">
            <a:spAutoFit/>
          </a:bodyPr>
          <a:lstStyle/>
          <a:p>
            <a:pPr marL="285750" indent="-285750">
              <a:buFont typeface="Wingdings" panose="05000000000000000000" pitchFamily="2" charset="2"/>
              <a:buChar char="q"/>
            </a:pPr>
            <a:r>
              <a:rPr lang="en-US" dirty="0"/>
              <a:t> Multiple LoCs can exhibited by using </a:t>
            </a:r>
            <a:r>
              <a:rPr lang="en-US" sz="2400" b="1" dirty="0">
                <a:solidFill>
                  <a:srgbClr val="0070C0"/>
                </a:solidFill>
              </a:rPr>
              <a:t>;</a:t>
            </a:r>
            <a:endParaRPr lang="en-US" dirty="0"/>
          </a:p>
        </p:txBody>
      </p:sp>
      <p:pic>
        <p:nvPicPr>
          <p:cNvPr id="17" name="Picture 16"/>
          <p:cNvPicPr>
            <a:picLocks noChangeAspect="1"/>
          </p:cNvPicPr>
          <p:nvPr/>
        </p:nvPicPr>
        <p:blipFill>
          <a:blip r:embed="rId5"/>
          <a:stretch>
            <a:fillRect/>
          </a:stretch>
        </p:blipFill>
        <p:spPr>
          <a:xfrm>
            <a:off x="9994835" y="5870899"/>
            <a:ext cx="1962150" cy="2667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0381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164866" y="81662"/>
            <a:ext cx="3039615" cy="461665"/>
          </a:xfrm>
          <a:prstGeom prst="rect">
            <a:avLst/>
          </a:prstGeom>
          <a:noFill/>
        </p:spPr>
        <p:txBody>
          <a:bodyPr wrap="none" rtlCol="0" anchor="ctr">
            <a:spAutoFit/>
          </a:bodyPr>
          <a:lstStyle/>
          <a:p>
            <a:pPr algn="ctr"/>
            <a:r>
              <a:rPr lang="en-US" sz="2400" b="1" dirty="0">
                <a:solidFill>
                  <a:schemeClr val="accent6">
                    <a:lumMod val="75000"/>
                  </a:schemeClr>
                </a:solidFill>
              </a:rPr>
              <a:t>Python – Operators</a:t>
            </a:r>
          </a:p>
        </p:txBody>
      </p:sp>
      <p:graphicFrame>
        <p:nvGraphicFramePr>
          <p:cNvPr id="5" name="Table 4"/>
          <p:cNvGraphicFramePr>
            <a:graphicFrameLocks noGrp="1"/>
          </p:cNvGraphicFramePr>
          <p:nvPr>
            <p:extLst>
              <p:ext uri="{D42A27DB-BD31-4B8C-83A1-F6EECF244321}">
                <p14:modId xmlns:p14="http://schemas.microsoft.com/office/powerpoint/2010/main" val="743852315"/>
              </p:ext>
            </p:extLst>
          </p:nvPr>
        </p:nvGraphicFramePr>
        <p:xfrm>
          <a:off x="586273" y="1436914"/>
          <a:ext cx="5385319" cy="2194560"/>
        </p:xfrm>
        <a:graphic>
          <a:graphicData uri="http://schemas.openxmlformats.org/drawingml/2006/table">
            <a:tbl>
              <a:tblPr/>
              <a:tblGrid>
                <a:gridCol w="790491">
                  <a:extLst>
                    <a:ext uri="{9D8B030D-6E8A-4147-A177-3AD203B41FA5}">
                      <a16:colId xmlns:a16="http://schemas.microsoft.com/office/drawing/2014/main" val="1959432384"/>
                    </a:ext>
                  </a:extLst>
                </a:gridCol>
                <a:gridCol w="2402134">
                  <a:extLst>
                    <a:ext uri="{9D8B030D-6E8A-4147-A177-3AD203B41FA5}">
                      <a16:colId xmlns:a16="http://schemas.microsoft.com/office/drawing/2014/main" val="134532325"/>
                    </a:ext>
                  </a:extLst>
                </a:gridCol>
                <a:gridCol w="933061">
                  <a:extLst>
                    <a:ext uri="{9D8B030D-6E8A-4147-A177-3AD203B41FA5}">
                      <a16:colId xmlns:a16="http://schemas.microsoft.com/office/drawing/2014/main" val="2991394254"/>
                    </a:ext>
                  </a:extLst>
                </a:gridCol>
                <a:gridCol w="1259633">
                  <a:extLst>
                    <a:ext uri="{9D8B030D-6E8A-4147-A177-3AD203B41FA5}">
                      <a16:colId xmlns:a16="http://schemas.microsoft.com/office/drawing/2014/main" val="4080697802"/>
                    </a:ext>
                  </a:extLst>
                </a:gridCol>
              </a:tblGrid>
              <a:tr h="202801">
                <a:tc>
                  <a:txBody>
                    <a:bodyPr/>
                    <a:lstStyle/>
                    <a:p>
                      <a:pPr algn="ctr"/>
                      <a:r>
                        <a:rPr lang="en-US" sz="1200" dirty="0"/>
                        <a:t>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200" dirty="0"/>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200" dirty="0"/>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200" dirty="0"/>
                        <a:t>Evaluates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849792292"/>
                  </a:ext>
                </a:extLst>
              </a:tr>
              <a:tr h="0">
                <a:tc>
                  <a:txBody>
                    <a:bodyPr/>
                    <a:lstStyle/>
                    <a:p>
                      <a:pPr algn="ctr"/>
                      <a:r>
                        <a:rPr lang="en-US" sz="12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dirty="0"/>
                        <a:t>Exponent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a:t>2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ctr"/>
                      <a:r>
                        <a:rPr lang="en-US" sz="12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498854260"/>
                  </a:ext>
                </a:extLst>
              </a:tr>
              <a:tr h="0">
                <a:tc>
                  <a:txBody>
                    <a:bodyPr/>
                    <a:lstStyle/>
                    <a:p>
                      <a:pPr algn="ctr"/>
                      <a:r>
                        <a:rPr lang="en-US" sz="12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dirty="0"/>
                        <a:t>Modulus/remainder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dirty="0"/>
                        <a:t>22 %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ctr"/>
                      <a:r>
                        <a:rPr lang="en-US" sz="1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254054238"/>
                  </a:ext>
                </a:extLst>
              </a:tr>
              <a:tr h="0">
                <a:tc>
                  <a:txBody>
                    <a:bodyPr/>
                    <a:lstStyle/>
                    <a:p>
                      <a:pPr algn="ctr"/>
                      <a:r>
                        <a:rPr lang="en-US" sz="12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dirty="0"/>
                        <a:t>Integer division/floored quotient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a:t>22 //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ct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555948193"/>
                  </a:ext>
                </a:extLst>
              </a:tr>
              <a:tr h="0">
                <a:tc>
                  <a:txBody>
                    <a:bodyPr/>
                    <a:lstStyle/>
                    <a:p>
                      <a:pPr algn="ctr"/>
                      <a:r>
                        <a:rPr lang="en-US" sz="12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dirty="0"/>
                        <a:t>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a:t>22 /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ctr"/>
                      <a:r>
                        <a:rPr lang="en-US" sz="1200" dirty="0"/>
                        <a:t>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597466057"/>
                  </a:ext>
                </a:extLst>
              </a:tr>
              <a:tr h="0">
                <a:tc>
                  <a:txBody>
                    <a:bodyPr/>
                    <a:lstStyle/>
                    <a:p>
                      <a:pPr algn="ctr"/>
                      <a:r>
                        <a:rPr lang="en-US" sz="12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dirty="0"/>
                        <a:t>Multiplication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dirty="0"/>
                        <a:t>3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ctr"/>
                      <a:r>
                        <a:rPr lang="en-US" sz="12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926183232"/>
                  </a:ext>
                </a:extLst>
              </a:tr>
              <a:tr h="0">
                <a:tc>
                  <a:txBody>
                    <a:bodyPr/>
                    <a:lstStyle/>
                    <a:p>
                      <a:pPr algn="ctr"/>
                      <a:r>
                        <a:rPr lang="en-US" sz="12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a:t>Subtraction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a:t>5 - 2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234567670"/>
                  </a:ext>
                </a:extLst>
              </a:tr>
              <a:tr h="0">
                <a:tc>
                  <a:txBody>
                    <a:bodyPr/>
                    <a:lstStyle/>
                    <a:p>
                      <a:pPr algn="ctr"/>
                      <a:r>
                        <a:rPr lang="en-US" sz="12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a:t>Addition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r>
                        <a:rPr lang="en-US" sz="1200"/>
                        <a:t>2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ctr"/>
                      <a:r>
                        <a:rPr lang="en-US"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474208218"/>
                  </a:ext>
                </a:extLst>
              </a:tr>
            </a:tbl>
          </a:graphicData>
        </a:graphic>
      </p:graphicFrame>
      <p:sp>
        <p:nvSpPr>
          <p:cNvPr id="6" name="Rounded Rectangle 5"/>
          <p:cNvSpPr/>
          <p:nvPr/>
        </p:nvSpPr>
        <p:spPr bwMode="auto">
          <a:xfrm>
            <a:off x="2471093" y="905936"/>
            <a:ext cx="1847460" cy="373225"/>
          </a:xfrm>
          <a:prstGeom prst="roundRect">
            <a:avLst/>
          </a:prstGeom>
          <a:solidFill>
            <a:srgbClr val="FFC00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Arithmetic Operators</a:t>
            </a:r>
          </a:p>
        </p:txBody>
      </p:sp>
      <p:sp>
        <p:nvSpPr>
          <p:cNvPr id="11" name="Rounded Rectangle 10"/>
          <p:cNvSpPr/>
          <p:nvPr/>
        </p:nvSpPr>
        <p:spPr bwMode="auto">
          <a:xfrm>
            <a:off x="2506536" y="4141780"/>
            <a:ext cx="1847460" cy="373225"/>
          </a:xfrm>
          <a:prstGeom prst="roundRect">
            <a:avLst/>
          </a:prstGeom>
          <a:solidFill>
            <a:srgbClr val="FFC00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Relational Operators</a:t>
            </a:r>
          </a:p>
        </p:txBody>
      </p:sp>
      <p:sp>
        <p:nvSpPr>
          <p:cNvPr id="12" name="Rounded Rectangle 11"/>
          <p:cNvSpPr/>
          <p:nvPr/>
        </p:nvSpPr>
        <p:spPr bwMode="auto">
          <a:xfrm>
            <a:off x="7528648" y="934292"/>
            <a:ext cx="1847460" cy="373225"/>
          </a:xfrm>
          <a:prstGeom prst="roundRect">
            <a:avLst/>
          </a:prstGeom>
          <a:solidFill>
            <a:srgbClr val="FFC00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Bitwise Operators</a:t>
            </a:r>
          </a:p>
        </p:txBody>
      </p:sp>
      <p:sp>
        <p:nvSpPr>
          <p:cNvPr id="14" name="Rounded Rectangle 13"/>
          <p:cNvSpPr/>
          <p:nvPr/>
        </p:nvSpPr>
        <p:spPr bwMode="auto">
          <a:xfrm>
            <a:off x="8141792" y="4354430"/>
            <a:ext cx="2207232" cy="373225"/>
          </a:xfrm>
          <a:prstGeom prst="roundRect">
            <a:avLst/>
          </a:prstGeom>
          <a:solidFill>
            <a:srgbClr val="FFC000"/>
          </a:solid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MS PGothic" pitchFamily="34" charset="-128"/>
              </a:rPr>
              <a:t>Identity Operators</a:t>
            </a:r>
          </a:p>
        </p:txBody>
      </p:sp>
      <p:graphicFrame>
        <p:nvGraphicFramePr>
          <p:cNvPr id="15" name="Table 14"/>
          <p:cNvGraphicFramePr>
            <a:graphicFrameLocks noGrp="1"/>
          </p:cNvGraphicFramePr>
          <p:nvPr>
            <p:extLst>
              <p:ext uri="{D42A27DB-BD31-4B8C-83A1-F6EECF244321}">
                <p14:modId xmlns:p14="http://schemas.microsoft.com/office/powerpoint/2010/main" val="287620831"/>
              </p:ext>
            </p:extLst>
          </p:nvPr>
        </p:nvGraphicFramePr>
        <p:xfrm>
          <a:off x="564312" y="4688959"/>
          <a:ext cx="6032500" cy="1790396"/>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2462462334"/>
                    </a:ext>
                  </a:extLst>
                </a:gridCol>
                <a:gridCol w="4597400">
                  <a:extLst>
                    <a:ext uri="{9D8B030D-6E8A-4147-A177-3AD203B41FA5}">
                      <a16:colId xmlns:a16="http://schemas.microsoft.com/office/drawing/2014/main" val="3707399209"/>
                    </a:ext>
                  </a:extLst>
                </a:gridCol>
                <a:gridCol w="609600">
                  <a:extLst>
                    <a:ext uri="{9D8B030D-6E8A-4147-A177-3AD203B41FA5}">
                      <a16:colId xmlns:a16="http://schemas.microsoft.com/office/drawing/2014/main" val="2164845616"/>
                    </a:ext>
                  </a:extLst>
                </a:gridCol>
              </a:tblGrid>
              <a:tr h="357836">
                <a:tc>
                  <a:txBody>
                    <a:bodyPr/>
                    <a:lstStyle/>
                    <a:p>
                      <a:pPr algn="ctr" fontAlgn="ctr"/>
                      <a:r>
                        <a:rPr lang="en-US" sz="1200" u="none" strike="noStrike" dirty="0">
                          <a:effectLst/>
                        </a:rPr>
                        <a:t>Operator</a:t>
                      </a:r>
                      <a:endParaRPr lang="en-US" sz="12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200" u="none" strike="noStrike" dirty="0">
                          <a:effectLst/>
                        </a:rPr>
                        <a:t>Description</a:t>
                      </a:r>
                      <a:endParaRPr lang="en-US" sz="12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200" u="none" strike="noStrike" dirty="0">
                          <a:effectLst/>
                        </a:rPr>
                        <a:t>Syntax</a:t>
                      </a:r>
                      <a:endParaRPr lang="en-US" sz="12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53495354"/>
                  </a:ext>
                </a:extLst>
              </a:tr>
              <a:tr h="198120">
                <a:tc>
                  <a:txBody>
                    <a:bodyPr/>
                    <a:lstStyle/>
                    <a:p>
                      <a:pPr algn="ctr" fontAlgn="ctr"/>
                      <a:r>
                        <a:rPr lang="en-US" sz="1400" u="none" strike="noStrike" dirty="0">
                          <a:effectLst/>
                        </a:rPr>
                        <a:t>&gt;</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Greater than: True if left operand is greater than the right</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x &gt; y</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169378673"/>
                  </a:ext>
                </a:extLst>
              </a:tr>
              <a:tr h="182880">
                <a:tc>
                  <a:txBody>
                    <a:bodyPr/>
                    <a:lstStyle/>
                    <a:p>
                      <a:pPr algn="ctr" fontAlgn="ctr"/>
                      <a:r>
                        <a:rPr lang="en-US" sz="1400" u="none" strike="noStrike" dirty="0">
                          <a:effectLst/>
                        </a:rPr>
                        <a:t>&lt;</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Less than: True if left operand is less than the right</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x &lt; y</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811633863"/>
                  </a:ext>
                </a:extLst>
              </a:tr>
              <a:tr h="182880">
                <a:tc>
                  <a:txBody>
                    <a:bodyPr/>
                    <a:lstStyle/>
                    <a:p>
                      <a:pPr algn="ctr" fontAlgn="ctr"/>
                      <a:r>
                        <a:rPr lang="en-US" sz="1400" u="none" strike="noStrike" dirty="0">
                          <a:effectLst/>
                        </a:rPr>
                        <a:t>==</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Equal to: True if both operands are equal</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x == y</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492965388"/>
                  </a:ext>
                </a:extLst>
              </a:tr>
              <a:tr h="182880">
                <a:tc>
                  <a:txBody>
                    <a:bodyPr/>
                    <a:lstStyle/>
                    <a:p>
                      <a:pPr algn="ctr" fontAlgn="ctr"/>
                      <a:r>
                        <a:rPr lang="en-US" sz="1400" u="none" strike="noStrike" dirty="0">
                          <a:effectLst/>
                        </a:rPr>
                        <a:t>!=</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Not equal to - True if operands are not equal</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x != y</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059992125"/>
                  </a:ext>
                </a:extLst>
              </a:tr>
              <a:tr h="243840">
                <a:tc>
                  <a:txBody>
                    <a:bodyPr/>
                    <a:lstStyle/>
                    <a:p>
                      <a:pPr algn="ctr" fontAlgn="ctr"/>
                      <a:r>
                        <a:rPr lang="en-US" sz="1400" u="none" strike="noStrike" dirty="0">
                          <a:effectLst/>
                        </a:rPr>
                        <a:t>&gt;=</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Greater than or equal to: True if left operand is greater than or equal to the right</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x &gt;= y</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157128436"/>
                  </a:ext>
                </a:extLst>
              </a:tr>
              <a:tr h="175260">
                <a:tc>
                  <a:txBody>
                    <a:bodyPr/>
                    <a:lstStyle/>
                    <a:p>
                      <a:pPr algn="ctr" fontAlgn="ctr"/>
                      <a:r>
                        <a:rPr lang="en-US" sz="1400" u="none" strike="noStrike" dirty="0">
                          <a:effectLst/>
                        </a:rPr>
                        <a:t>&lt;=</a:t>
                      </a:r>
                      <a:endParaRPr lang="en-US" sz="140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Less than or equal to: True if left operand is less than or equal to the right</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050" u="none" strike="noStrike" dirty="0">
                          <a:effectLst/>
                        </a:rPr>
                        <a:t>x &lt;= y</a:t>
                      </a:r>
                      <a:endParaRPr lang="en-US" sz="1050" b="0" i="0" u="none" strike="noStrike" dirty="0">
                        <a:solidFill>
                          <a:srgbClr val="000000"/>
                        </a:solidFill>
                        <a:effectLst/>
                        <a:latin typeface="Arial" panose="020B0604020202020204"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66315316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114647318"/>
              </p:ext>
            </p:extLst>
          </p:nvPr>
        </p:nvGraphicFramePr>
        <p:xfrm>
          <a:off x="6851649" y="1596951"/>
          <a:ext cx="3408770" cy="1394460"/>
        </p:xfrm>
        <a:graphic>
          <a:graphicData uri="http://schemas.openxmlformats.org/drawingml/2006/table">
            <a:tbl>
              <a:tblPr>
                <a:tableStyleId>{5C22544A-7EE6-4342-B048-85BDC9FD1C3A}</a:tableStyleId>
              </a:tblPr>
              <a:tblGrid>
                <a:gridCol w="825500">
                  <a:extLst>
                    <a:ext uri="{9D8B030D-6E8A-4147-A177-3AD203B41FA5}">
                      <a16:colId xmlns:a16="http://schemas.microsoft.com/office/drawing/2014/main" val="3126105020"/>
                    </a:ext>
                  </a:extLst>
                </a:gridCol>
                <a:gridCol w="1753930">
                  <a:extLst>
                    <a:ext uri="{9D8B030D-6E8A-4147-A177-3AD203B41FA5}">
                      <a16:colId xmlns:a16="http://schemas.microsoft.com/office/drawing/2014/main" val="4168692522"/>
                    </a:ext>
                  </a:extLst>
                </a:gridCol>
                <a:gridCol w="829340">
                  <a:extLst>
                    <a:ext uri="{9D8B030D-6E8A-4147-A177-3AD203B41FA5}">
                      <a16:colId xmlns:a16="http://schemas.microsoft.com/office/drawing/2014/main" val="672590947"/>
                    </a:ext>
                  </a:extLst>
                </a:gridCol>
              </a:tblGrid>
              <a:tr h="182880">
                <a:tc>
                  <a:txBody>
                    <a:bodyPr/>
                    <a:lstStyle/>
                    <a:p>
                      <a:pPr algn="ctr" fontAlgn="ctr"/>
                      <a:r>
                        <a:rPr lang="en-US" sz="1200" u="none" strike="noStrike" dirty="0">
                          <a:effectLst/>
                        </a:rPr>
                        <a:t>Operator</a:t>
                      </a:r>
                      <a:endParaRPr lang="en-US" sz="12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200" u="none" strike="noStrike" dirty="0">
                          <a:effectLst/>
                        </a:rPr>
                        <a:t>Description</a:t>
                      </a:r>
                      <a:endParaRPr lang="en-US" sz="12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en-US" sz="1200" u="none" strike="noStrike" dirty="0">
                          <a:effectLst/>
                        </a:rPr>
                        <a:t>Syntax</a:t>
                      </a:r>
                      <a:endParaRPr lang="en-US" sz="1200" b="1" i="0" u="none" strike="noStrike" dirty="0">
                        <a:solidFill>
                          <a:srgbClr val="000000"/>
                        </a:solidFill>
                        <a:effectLst/>
                        <a:latin typeface="Arial" panose="020B06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983753339"/>
                  </a:ext>
                </a:extLst>
              </a:tr>
              <a:tr h="198120">
                <a:tc>
                  <a:txBody>
                    <a:bodyPr/>
                    <a:lstStyle/>
                    <a:p>
                      <a:pPr algn="ctr" fontAlgn="ctr"/>
                      <a:r>
                        <a:rPr lang="en-US" sz="1200" kern="1200" dirty="0">
                          <a:solidFill>
                            <a:schemeClr val="tx1"/>
                          </a:solidFill>
                          <a:latin typeface="+mn-lt"/>
                          <a:ea typeface="+mn-ea"/>
                          <a:cs typeface="+mn-cs"/>
                        </a:rPr>
                        <a:t>&amp;</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a:solidFill>
                            <a:schemeClr val="tx1"/>
                          </a:solidFill>
                          <a:latin typeface="+mn-lt"/>
                          <a:ea typeface="+mn-ea"/>
                          <a:cs typeface="+mn-cs"/>
                        </a:rPr>
                        <a:t>Bitwise AND</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dirty="0">
                          <a:solidFill>
                            <a:schemeClr val="tx1"/>
                          </a:solidFill>
                          <a:latin typeface="+mn-lt"/>
                          <a:ea typeface="+mn-ea"/>
                          <a:cs typeface="+mn-cs"/>
                        </a:rPr>
                        <a:t>x &amp; y</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040657971"/>
                  </a:ext>
                </a:extLst>
              </a:tr>
              <a:tr h="182880">
                <a:tc>
                  <a:txBody>
                    <a:bodyPr/>
                    <a:lstStyle/>
                    <a:p>
                      <a:pPr algn="ctr" fontAlgn="ctr"/>
                      <a:r>
                        <a:rPr lang="en-US" sz="1200" kern="1200" dirty="0">
                          <a:solidFill>
                            <a:schemeClr val="tx1"/>
                          </a:solidFill>
                          <a:latin typeface="+mn-lt"/>
                          <a:ea typeface="+mn-ea"/>
                          <a:cs typeface="+mn-cs"/>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dirty="0">
                          <a:solidFill>
                            <a:schemeClr val="tx1"/>
                          </a:solidFill>
                          <a:latin typeface="+mn-lt"/>
                          <a:ea typeface="+mn-ea"/>
                          <a:cs typeface="+mn-cs"/>
                        </a:rPr>
                        <a:t>Bitwise OR</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a:solidFill>
                            <a:schemeClr val="tx1"/>
                          </a:solidFill>
                          <a:latin typeface="+mn-lt"/>
                          <a:ea typeface="+mn-ea"/>
                          <a:cs typeface="+mn-cs"/>
                        </a:rPr>
                        <a:t>x | y</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708576956"/>
                  </a:ext>
                </a:extLst>
              </a:tr>
              <a:tr h="182880">
                <a:tc>
                  <a:txBody>
                    <a:bodyPr/>
                    <a:lstStyle/>
                    <a:p>
                      <a:pPr algn="ctr" fontAlgn="ctr"/>
                      <a:r>
                        <a:rPr lang="en-US" sz="1200" kern="1200" dirty="0">
                          <a:solidFill>
                            <a:schemeClr val="tx1"/>
                          </a:solidFill>
                          <a:latin typeface="+mn-lt"/>
                          <a:ea typeface="+mn-ea"/>
                          <a:cs typeface="+mn-cs"/>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dirty="0">
                          <a:solidFill>
                            <a:schemeClr val="tx1"/>
                          </a:solidFill>
                          <a:latin typeface="+mn-lt"/>
                          <a:ea typeface="+mn-ea"/>
                          <a:cs typeface="+mn-cs"/>
                        </a:rPr>
                        <a:t>Bitwise NOT</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a:solidFill>
                            <a:schemeClr val="tx1"/>
                          </a:solidFill>
                          <a:latin typeface="+mn-lt"/>
                          <a:ea typeface="+mn-ea"/>
                          <a:cs typeface="+mn-cs"/>
                        </a:rPr>
                        <a:t>~x</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1563320439"/>
                  </a:ext>
                </a:extLst>
              </a:tr>
              <a:tr h="182880">
                <a:tc>
                  <a:txBody>
                    <a:bodyPr/>
                    <a:lstStyle/>
                    <a:p>
                      <a:pPr algn="ctr" fontAlgn="ctr"/>
                      <a:r>
                        <a:rPr lang="en-US" sz="1200" kern="1200" dirty="0">
                          <a:solidFill>
                            <a:schemeClr val="tx1"/>
                          </a:solidFill>
                          <a:latin typeface="+mn-lt"/>
                          <a:ea typeface="+mn-ea"/>
                          <a:cs typeface="+mn-cs"/>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dirty="0">
                          <a:solidFill>
                            <a:schemeClr val="tx1"/>
                          </a:solidFill>
                          <a:latin typeface="+mn-lt"/>
                          <a:ea typeface="+mn-ea"/>
                          <a:cs typeface="+mn-cs"/>
                        </a:rPr>
                        <a:t>Bitwise XOR</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a:solidFill>
                            <a:schemeClr val="tx1"/>
                          </a:solidFill>
                          <a:latin typeface="+mn-lt"/>
                          <a:ea typeface="+mn-ea"/>
                          <a:cs typeface="+mn-cs"/>
                        </a:rPr>
                        <a:t>x ^ y</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416637001"/>
                  </a:ext>
                </a:extLst>
              </a:tr>
              <a:tr h="243840">
                <a:tc>
                  <a:txBody>
                    <a:bodyPr/>
                    <a:lstStyle/>
                    <a:p>
                      <a:pPr algn="ctr" fontAlgn="ctr"/>
                      <a:r>
                        <a:rPr lang="en-US" sz="1200" kern="1200" dirty="0">
                          <a:solidFill>
                            <a:schemeClr val="tx1"/>
                          </a:solidFill>
                          <a:latin typeface="+mn-lt"/>
                          <a:ea typeface="+mn-ea"/>
                          <a:cs typeface="+mn-cs"/>
                        </a:rPr>
                        <a:t>&gt;&gt;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dirty="0">
                          <a:solidFill>
                            <a:schemeClr val="tx1"/>
                          </a:solidFill>
                          <a:latin typeface="+mn-lt"/>
                          <a:ea typeface="+mn-ea"/>
                          <a:cs typeface="+mn-cs"/>
                        </a:rPr>
                        <a:t>Bitwise right shift</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a:solidFill>
                            <a:schemeClr val="tx1"/>
                          </a:solidFill>
                          <a:latin typeface="+mn-lt"/>
                          <a:ea typeface="+mn-ea"/>
                          <a:cs typeface="+mn-cs"/>
                        </a:rPr>
                        <a:t>x&gt;&gt;</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3480127923"/>
                  </a:ext>
                </a:extLst>
              </a:tr>
              <a:tr h="175260">
                <a:tc>
                  <a:txBody>
                    <a:bodyPr/>
                    <a:lstStyle/>
                    <a:p>
                      <a:pPr algn="ctr" fontAlgn="ctr"/>
                      <a:r>
                        <a:rPr lang="en-US" sz="1200" kern="1200" dirty="0">
                          <a:solidFill>
                            <a:schemeClr val="tx1"/>
                          </a:solidFill>
                          <a:latin typeface="+mn-lt"/>
                          <a:ea typeface="+mn-ea"/>
                          <a:cs typeface="+mn-cs"/>
                        </a:rPr>
                        <a:t>&lt;&lt;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dirty="0">
                          <a:solidFill>
                            <a:schemeClr val="tx1"/>
                          </a:solidFill>
                          <a:latin typeface="+mn-lt"/>
                          <a:ea typeface="+mn-ea"/>
                          <a:cs typeface="+mn-cs"/>
                        </a:rPr>
                        <a:t>Bitwise left shift</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tc>
                  <a:txBody>
                    <a:bodyPr/>
                    <a:lstStyle/>
                    <a:p>
                      <a:pPr algn="l" fontAlgn="ctr"/>
                      <a:r>
                        <a:rPr lang="en-US" sz="1200" kern="1200" dirty="0">
                          <a:solidFill>
                            <a:schemeClr val="tx1"/>
                          </a:solidFill>
                          <a:latin typeface="+mn-lt"/>
                          <a:ea typeface="+mn-ea"/>
                          <a:cs typeface="+mn-cs"/>
                        </a:rPr>
                        <a:t>x&lt;&lt;</a:t>
                      </a: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FDD"/>
                    </a:solidFill>
                  </a:tcPr>
                </a:tc>
                <a:extLst>
                  <a:ext uri="{0D108BD9-81ED-4DB2-BD59-A6C34878D82A}">
                    <a16:rowId xmlns:a16="http://schemas.microsoft.com/office/drawing/2014/main" val="2543675764"/>
                  </a:ext>
                </a:extLst>
              </a:tr>
            </a:tbl>
          </a:graphicData>
        </a:graphic>
      </p:graphicFrame>
      <p:sp>
        <p:nvSpPr>
          <p:cNvPr id="17" name="Rectangle 1"/>
          <p:cNvSpPr>
            <a:spLocks noChangeArrowheads="1"/>
          </p:cNvSpPr>
          <p:nvPr/>
        </p:nvSpPr>
        <p:spPr bwMode="auto">
          <a:xfrm>
            <a:off x="7666075" y="4931276"/>
            <a:ext cx="3349256" cy="461665"/>
          </a:xfrm>
          <a:prstGeom prst="rect">
            <a:avLst/>
          </a:prstGeom>
          <a:solidFill>
            <a:srgbClr val="F5FFDD"/>
          </a:solidFill>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tx1"/>
                </a:solidFill>
              </a:rPr>
              <a:t> is</a:t>
            </a:r>
            <a:r>
              <a:rPr lang="en-US" altLang="en-US" sz="1200" dirty="0">
                <a:solidFill>
                  <a:schemeClr val="tx1"/>
                </a:solidFill>
              </a:rPr>
              <a:t> :    True if the operands are identical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rPr>
              <a:t> is not : </a:t>
            </a:r>
            <a:r>
              <a:rPr lang="en-US" altLang="en-US" sz="1200" dirty="0">
                <a:solidFill>
                  <a:schemeClr val="tx1"/>
                </a:solidFill>
              </a:rPr>
              <a:t> True if the operands are not identical </a:t>
            </a:r>
          </a:p>
        </p:txBody>
      </p:sp>
    </p:spTree>
    <p:extLst>
      <p:ext uri="{BB962C8B-B14F-4D97-AF65-F5344CB8AC3E}">
        <p14:creationId xmlns:p14="http://schemas.microsoft.com/office/powerpoint/2010/main" val="1727034828"/>
      </p:ext>
    </p:extLst>
  </p:cSld>
  <p:clrMapOvr>
    <a:masterClrMapping/>
  </p:clrMapOvr>
</p:sld>
</file>

<file path=ppt/theme/theme1.xml><?xml version="1.0" encoding="utf-8"?>
<a:theme xmlns:a="http://schemas.openxmlformats.org/drawingml/2006/main" name="090609 - SLF PPT template">
  <a:themeElements>
    <a:clrScheme name="090609 - SLF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090609 - SLF PPT templat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MS PGothic" pitchFamily="34" charset="-128"/>
          </a:defRPr>
        </a:defPPr>
      </a:lstStyle>
    </a:lnDef>
  </a:objectDefaults>
  <a:extraClrSchemeLst>
    <a:extraClrScheme>
      <a:clrScheme name="090609 - SLF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090609 - SLF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090609 - SLF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090609 - SLF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090609 - SLF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090609 - SLF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090609 - SLF PPT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090609 - SLF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090609 - SLF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090609 - SLF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090609 - SLF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090609 - SLF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QFR Deck Nov 22F</Template>
  <TotalTime>44906</TotalTime>
  <Words>3808</Words>
  <Application>Microsoft Office PowerPoint</Application>
  <PresentationFormat>Widescreen</PresentationFormat>
  <Paragraphs>949</Paragraphs>
  <Slides>54</Slides>
  <Notes>53</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54</vt:i4>
      </vt:variant>
    </vt:vector>
  </HeadingPairs>
  <TitlesOfParts>
    <vt:vector size="69" baseType="lpstr">
      <vt:lpstr>MS PGothic</vt:lpstr>
      <vt:lpstr>MS PGothic</vt:lpstr>
      <vt:lpstr>Agenda Tabular Light</vt:lpstr>
      <vt:lpstr>Agenda Tabular Medium</vt:lpstr>
      <vt:lpstr>Arial</vt:lpstr>
      <vt:lpstr>Calibri</vt:lpstr>
      <vt:lpstr>Courier New</vt:lpstr>
      <vt:lpstr>Lucida Sans</vt:lpstr>
      <vt:lpstr>Menlo</vt:lpstr>
      <vt:lpstr>Tahoma</vt:lpstr>
      <vt:lpstr>Times</vt:lpstr>
      <vt:lpstr>Times New Roman</vt:lpstr>
      <vt:lpstr>Verdana</vt:lpstr>
      <vt:lpstr>Wingdings</vt:lpstr>
      <vt:lpstr>090609 - SLF PPT template</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Template Revision History</vt:lpstr>
    </vt:vector>
  </TitlesOfParts>
  <Company>Sun Life Financial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Jatin Tanwar</dc:creator>
  <cp:lastModifiedBy>Pawan Dhail</cp:lastModifiedBy>
  <cp:revision>2062</cp:revision>
  <dcterms:created xsi:type="dcterms:W3CDTF">2017-06-29T13:23:11Z</dcterms:created>
  <dcterms:modified xsi:type="dcterms:W3CDTF">2019-06-14T11:45:19Z</dcterms:modified>
</cp:coreProperties>
</file>