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5a45f407c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5a45f407c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6cc3e21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6cc3e21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5a45f40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5a45f40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5a45f407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5a45f407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5a45f407c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5a45f407c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5a45f407c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5a45f407c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5a45f407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5a45f407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6cc3e213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6cc3e213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6cc3e213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6cc3e213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DBMS Mini Project</a:t>
            </a:r>
            <a:endParaRPr/>
          </a:p>
          <a:p>
            <a:pPr indent="0" lvl="0" marL="0" rtl="0" algn="l">
              <a:spcBef>
                <a:spcPts val="0"/>
              </a:spcBef>
              <a:spcAft>
                <a:spcPts val="0"/>
              </a:spcAft>
              <a:buNone/>
            </a:pPr>
            <a:r>
              <a:rPr lang="en"/>
              <a:t>18CSC303J</a:t>
            </a:r>
            <a:endParaRPr/>
          </a:p>
        </p:txBody>
      </p:sp>
      <p:sp>
        <p:nvSpPr>
          <p:cNvPr id="87" name="Google Shape;87;p13"/>
          <p:cNvSpPr txBox="1"/>
          <p:nvPr>
            <p:ph idx="1" type="subTitle"/>
          </p:nvPr>
        </p:nvSpPr>
        <p:spPr>
          <a:xfrm>
            <a:off x="729625" y="3172900"/>
            <a:ext cx="7688100" cy="12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Made by -</a:t>
            </a:r>
            <a:endParaRPr sz="1700"/>
          </a:p>
          <a:p>
            <a:pPr indent="0" lvl="0" marL="0" rtl="0" algn="l">
              <a:spcBef>
                <a:spcPts val="0"/>
              </a:spcBef>
              <a:spcAft>
                <a:spcPts val="0"/>
              </a:spcAft>
              <a:buNone/>
            </a:pPr>
            <a:r>
              <a:rPr lang="en" sz="1700"/>
              <a:t>Tejas Chintala   ( RA1811027010014 )</a:t>
            </a:r>
            <a:endParaRPr sz="1700"/>
          </a:p>
          <a:p>
            <a:pPr indent="0" lvl="0" marL="0" rtl="0" algn="l">
              <a:spcBef>
                <a:spcPts val="0"/>
              </a:spcBef>
              <a:spcAft>
                <a:spcPts val="0"/>
              </a:spcAft>
              <a:buNone/>
            </a:pPr>
            <a:r>
              <a:rPr lang="en" sz="1700"/>
              <a:t>Vishrut Pundir  </a:t>
            </a:r>
            <a:r>
              <a:rPr lang="en" sz="1700"/>
              <a:t>( RA1811027010029 )</a:t>
            </a:r>
            <a:endParaRPr sz="1700"/>
          </a:p>
          <a:p>
            <a:pPr indent="0" lvl="0" marL="0" rtl="0" algn="l">
              <a:spcBef>
                <a:spcPts val="0"/>
              </a:spcBef>
              <a:spcAft>
                <a:spcPts val="0"/>
              </a:spcAft>
              <a:buNone/>
            </a:pPr>
            <a:r>
              <a:rPr lang="en" sz="1700"/>
              <a:t>Rohan Mathur  ( RA1811027010048 )</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9" name="Google Shape;139;p22"/>
          <p:cNvSpPr txBox="1"/>
          <p:nvPr>
            <p:ph idx="1" type="body"/>
          </p:nvPr>
        </p:nvSpPr>
        <p:spPr>
          <a:xfrm>
            <a:off x="729450" y="2078875"/>
            <a:ext cx="7688700" cy="28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hospital management system has been implemented using the necessary tools.</a:t>
            </a:r>
            <a:endParaRPr sz="1800"/>
          </a:p>
          <a:p>
            <a:pPr indent="0" lvl="0" marL="0" rtl="0" algn="l">
              <a:spcBef>
                <a:spcPts val="1200"/>
              </a:spcBef>
              <a:spcAft>
                <a:spcPts val="0"/>
              </a:spcAft>
              <a:buNone/>
            </a:pPr>
            <a:r>
              <a:rPr b="1" lang="en" sz="1800" u="sng"/>
              <a:t>Future Add ons</a:t>
            </a:r>
            <a:endParaRPr b="1" sz="1800" u="sng"/>
          </a:p>
          <a:p>
            <a:pPr indent="-342900" lvl="0" marL="457200" rtl="0" algn="l">
              <a:spcBef>
                <a:spcPts val="1200"/>
              </a:spcBef>
              <a:spcAft>
                <a:spcPts val="0"/>
              </a:spcAft>
              <a:buSzPts val="1800"/>
              <a:buChar char="●"/>
            </a:pPr>
            <a:r>
              <a:rPr lang="en" sz="1800"/>
              <a:t>More details can be added such as Payment Status , Allotment of Room Numbers,  Possible Home Remedies in Covid Times etc.</a:t>
            </a:r>
            <a:endParaRPr sz="1800"/>
          </a:p>
          <a:p>
            <a:pPr indent="-342900" lvl="0" marL="457200" rtl="0" algn="l">
              <a:spcBef>
                <a:spcPts val="0"/>
              </a:spcBef>
              <a:spcAft>
                <a:spcPts val="0"/>
              </a:spcAft>
              <a:buSzPts val="1800"/>
              <a:buChar char="●"/>
            </a:pPr>
            <a:r>
              <a:rPr lang="en" sz="1800"/>
              <a:t>Connecting our frontend to a better, online hosted </a:t>
            </a:r>
            <a:r>
              <a:rPr lang="en" sz="1800"/>
              <a:t>database using APIs to expand &amp; increase our database size</a:t>
            </a:r>
            <a:endParaRPr sz="1800"/>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7950" y="2130125"/>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Hospital Management </a:t>
            </a:r>
            <a:endParaRPr/>
          </a:p>
          <a:p>
            <a:pPr indent="0" lvl="0" marL="0" rtl="0" algn="ctr">
              <a:spcBef>
                <a:spcPts val="0"/>
              </a:spcBef>
              <a:spcAft>
                <a:spcPts val="0"/>
              </a:spcAft>
              <a:buNone/>
            </a:pPr>
            <a:r>
              <a:rPr lang="en"/>
              <a:t>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a:t>
            </a:r>
            <a:endParaRPr/>
          </a:p>
          <a:p>
            <a:pPr indent="0" lvl="0" marL="0" rtl="0" algn="l">
              <a:spcBef>
                <a:spcPts val="0"/>
              </a:spcBef>
              <a:spcAft>
                <a:spcPts val="0"/>
              </a:spcAft>
              <a:buNone/>
            </a:pPr>
            <a:r>
              <a:rPr lang="en"/>
              <a:t> </a:t>
            </a:r>
            <a:endParaRPr/>
          </a:p>
        </p:txBody>
      </p:sp>
      <p:sp>
        <p:nvSpPr>
          <p:cNvPr id="98" name="Google Shape;98;p15"/>
          <p:cNvSpPr txBox="1"/>
          <p:nvPr>
            <p:ph idx="1" type="body"/>
          </p:nvPr>
        </p:nvSpPr>
        <p:spPr>
          <a:xfrm>
            <a:off x="729450" y="1806600"/>
            <a:ext cx="7688700" cy="2975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800"/>
              <a:t>Our project is aimed to act as a management system for both patients and doctors for managing their </a:t>
            </a:r>
            <a:r>
              <a:rPr lang="en" sz="1800"/>
              <a:t>interactions</a:t>
            </a:r>
            <a:r>
              <a:rPr lang="en" sz="1800"/>
              <a:t>.  Patients &amp; doctors both can see all the details that are required &amp; add , delete &amp; update it.</a:t>
            </a:r>
            <a:endParaRPr sz="1800"/>
          </a:p>
          <a:p>
            <a:pPr indent="0" lvl="0" marL="0" rtl="0" algn="l">
              <a:lnSpc>
                <a:spcPct val="105000"/>
              </a:lnSpc>
              <a:spcBef>
                <a:spcPts val="1200"/>
              </a:spcBef>
              <a:spcAft>
                <a:spcPts val="0"/>
              </a:spcAft>
              <a:buNone/>
            </a:pPr>
            <a:r>
              <a:t/>
            </a:r>
            <a:endParaRPr sz="1800"/>
          </a:p>
          <a:p>
            <a:pPr indent="0" lvl="0" marL="0" rtl="0" algn="l">
              <a:lnSpc>
                <a:spcPct val="105000"/>
              </a:lnSpc>
              <a:spcBef>
                <a:spcPts val="1200"/>
              </a:spcBef>
              <a:spcAft>
                <a:spcPts val="0"/>
              </a:spcAft>
              <a:buNone/>
            </a:pPr>
            <a:r>
              <a:rPr lang="en" sz="1800"/>
              <a:t>Hospital</a:t>
            </a:r>
            <a:r>
              <a:rPr lang="en" sz="1800"/>
              <a:t> Management System project is a smart and effective way to store records of the patients tagged with their diseases &amp; appointments with the doctors. The main target of this project is to target the patient information according to their details.</a:t>
            </a:r>
            <a:endParaRPr sz="1800"/>
          </a:p>
          <a:p>
            <a:pPr indent="0" lvl="0" marL="0" rtl="0" algn="l">
              <a:lnSpc>
                <a:spcPct val="105000"/>
              </a:lnSpc>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Used For Front &amp; Back End </a:t>
            </a:r>
            <a:endParaRPr/>
          </a:p>
        </p:txBody>
      </p:sp>
      <p:sp>
        <p:nvSpPr>
          <p:cNvPr id="104" name="Google Shape;104;p16"/>
          <p:cNvSpPr txBox="1"/>
          <p:nvPr>
            <p:ph idx="1" type="body"/>
          </p:nvPr>
        </p:nvSpPr>
        <p:spPr>
          <a:xfrm>
            <a:off x="729450" y="2078875"/>
            <a:ext cx="7688700" cy="2852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804" u="sng"/>
              <a:t>Front End</a:t>
            </a:r>
            <a:endParaRPr b="1" sz="1804" u="sng"/>
          </a:p>
          <a:p>
            <a:pPr indent="0" lvl="0" marL="0" rtl="0" algn="l">
              <a:lnSpc>
                <a:spcPct val="95000"/>
              </a:lnSpc>
              <a:spcBef>
                <a:spcPts val="1200"/>
              </a:spcBef>
              <a:spcAft>
                <a:spcPts val="0"/>
              </a:spcAft>
              <a:buSzPts val="935"/>
              <a:buNone/>
            </a:pPr>
            <a:r>
              <a:rPr lang="en" sz="1804"/>
              <a:t>Our front end is a simplistic UI which shows all  the details of the Hospital management system. We created this simple system from scratch by designing the UI using HTML for structure  and CSS for styling.</a:t>
            </a:r>
            <a:endParaRPr sz="1804"/>
          </a:p>
          <a:p>
            <a:pPr indent="0" lvl="0" marL="0" rtl="0" algn="l">
              <a:lnSpc>
                <a:spcPct val="95000"/>
              </a:lnSpc>
              <a:spcBef>
                <a:spcPts val="1200"/>
              </a:spcBef>
              <a:spcAft>
                <a:spcPts val="0"/>
              </a:spcAft>
              <a:buSzPts val="935"/>
              <a:buNone/>
            </a:pPr>
            <a:r>
              <a:rPr b="1" lang="en" sz="1804" u="sng"/>
              <a:t>Back End</a:t>
            </a:r>
            <a:endParaRPr b="1" sz="1804" u="sng"/>
          </a:p>
          <a:p>
            <a:pPr indent="0" lvl="0" marL="0" rtl="0" algn="l">
              <a:lnSpc>
                <a:spcPct val="95000"/>
              </a:lnSpc>
              <a:spcBef>
                <a:spcPts val="1200"/>
              </a:spcBef>
              <a:spcAft>
                <a:spcPts val="0"/>
              </a:spcAft>
              <a:buSzPts val="935"/>
              <a:buNone/>
            </a:pPr>
            <a:r>
              <a:rPr lang="en" sz="1804"/>
              <a:t>We are using MongoDB to connect to our backend database using python as our programming language.</a:t>
            </a:r>
            <a:endParaRPr sz="1804"/>
          </a:p>
          <a:p>
            <a:pPr indent="0" lvl="0" marL="0" rtl="0" algn="l">
              <a:lnSpc>
                <a:spcPct val="95000"/>
              </a:lnSpc>
              <a:spcBef>
                <a:spcPts val="1200"/>
              </a:spcBef>
              <a:spcAft>
                <a:spcPts val="1200"/>
              </a:spcAft>
              <a:buSzPts val="935"/>
              <a:buNone/>
            </a:pPr>
            <a:r>
              <a:t/>
            </a:r>
            <a:endParaRPr sz="150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Connectivity Steps &amp; Procedure </a:t>
            </a:r>
            <a:endParaRPr/>
          </a:p>
        </p:txBody>
      </p:sp>
      <p:sp>
        <p:nvSpPr>
          <p:cNvPr id="110" name="Google Shape;110;p17"/>
          <p:cNvSpPr txBox="1"/>
          <p:nvPr>
            <p:ph idx="1" type="body"/>
          </p:nvPr>
        </p:nvSpPr>
        <p:spPr>
          <a:xfrm>
            <a:off x="729450" y="2078875"/>
            <a:ext cx="7688700" cy="29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data input is being h</a:t>
            </a:r>
            <a:r>
              <a:rPr lang="en" sz="1800"/>
              <a:t>andled from the frontend &amp; is being stored in the database. This database can be added, stored. updated, deleted &amp; can also be searched based on keywords The keywords are -</a:t>
            </a:r>
            <a:endParaRPr sz="1800"/>
          </a:p>
          <a:p>
            <a:pPr indent="-342900" lvl="0" marL="457200" rtl="0" algn="l">
              <a:spcBef>
                <a:spcPts val="1200"/>
              </a:spcBef>
              <a:spcAft>
                <a:spcPts val="0"/>
              </a:spcAft>
              <a:buSzPts val="1800"/>
              <a:buAutoNum type="arabicParenR"/>
            </a:pPr>
            <a:r>
              <a:rPr lang="en" sz="1800"/>
              <a:t>Patients - Username , Password , Email ID</a:t>
            </a:r>
            <a:endParaRPr sz="1800"/>
          </a:p>
          <a:p>
            <a:pPr indent="-342900" lvl="0" marL="457200" rtl="0" algn="l">
              <a:spcBef>
                <a:spcPts val="0"/>
              </a:spcBef>
              <a:spcAft>
                <a:spcPts val="0"/>
              </a:spcAft>
              <a:buSzPts val="1800"/>
              <a:buAutoNum type="arabicParenR"/>
            </a:pPr>
            <a:r>
              <a:rPr lang="en" sz="1800"/>
              <a:t>Doctors - Name , Email ID , Specialization , Phone number , Password</a:t>
            </a:r>
            <a:endParaRPr sz="1800"/>
          </a:p>
          <a:p>
            <a:pPr indent="0" lvl="0" marL="0" rtl="0" algn="l">
              <a:spcBef>
                <a:spcPts val="1200"/>
              </a:spcBef>
              <a:spcAft>
                <a:spcPts val="1200"/>
              </a:spcAft>
              <a:buNone/>
            </a:pPr>
            <a:r>
              <a:rPr lang="en" sz="1800"/>
              <a:t>The web app also has a login system which can be used with the above keywords.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667225" y="23041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Demo Screenshots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idx="1" type="body"/>
          </p:nvPr>
        </p:nvSpPr>
        <p:spPr>
          <a:xfrm>
            <a:off x="6223475" y="1174950"/>
            <a:ext cx="22758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700"/>
              <a:t>The First Page</a:t>
            </a:r>
            <a:endParaRPr b="1" sz="1700"/>
          </a:p>
          <a:p>
            <a:pPr indent="0" lvl="0" marL="0" rtl="0" algn="ctr">
              <a:spcBef>
                <a:spcPts val="1200"/>
              </a:spcBef>
              <a:spcAft>
                <a:spcPts val="0"/>
              </a:spcAft>
              <a:buNone/>
            </a:pPr>
            <a:r>
              <a:rPr lang="en" sz="1500"/>
              <a:t>User can select if they are Doctor or Patient </a:t>
            </a:r>
            <a:endParaRPr sz="1500"/>
          </a:p>
          <a:p>
            <a:pPr indent="0" lvl="0" marL="0" rtl="0" algn="l">
              <a:spcBef>
                <a:spcPts val="1200"/>
              </a:spcBef>
              <a:spcAft>
                <a:spcPts val="1200"/>
              </a:spcAft>
              <a:buNone/>
            </a:pPr>
            <a:r>
              <a:t/>
            </a:r>
            <a:endParaRPr/>
          </a:p>
        </p:txBody>
      </p:sp>
      <p:pic>
        <p:nvPicPr>
          <p:cNvPr id="121" name="Google Shape;121;p19"/>
          <p:cNvPicPr preferRelativeResize="0"/>
          <p:nvPr/>
        </p:nvPicPr>
        <p:blipFill>
          <a:blip r:embed="rId3">
            <a:alphaModFix/>
          </a:blip>
          <a:stretch>
            <a:fillRect/>
          </a:stretch>
        </p:blipFill>
        <p:spPr>
          <a:xfrm>
            <a:off x="0" y="0"/>
            <a:ext cx="6004301" cy="491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idx="1" type="body"/>
          </p:nvPr>
        </p:nvSpPr>
        <p:spPr>
          <a:xfrm>
            <a:off x="6068050" y="2078875"/>
            <a:ext cx="2975700" cy="2261100"/>
          </a:xfrm>
          <a:prstGeom prst="rect">
            <a:avLst/>
          </a:prstGeom>
        </p:spPr>
        <p:txBody>
          <a:bodyPr anchorCtr="0" anchor="t" bIns="91425" lIns="91425" spcFirstLastPara="1" rIns="91425" wrap="square" tIns="91425">
            <a:normAutofit fontScale="62500" lnSpcReduction="10000"/>
          </a:bodyPr>
          <a:lstStyle/>
          <a:p>
            <a:pPr indent="0" lvl="0" marL="0" rtl="0" algn="ctr">
              <a:spcBef>
                <a:spcPts val="0"/>
              </a:spcBef>
              <a:spcAft>
                <a:spcPts val="0"/>
              </a:spcAft>
              <a:buNone/>
            </a:pPr>
            <a:r>
              <a:rPr b="1" lang="en" sz="2800"/>
              <a:t>The Patient’s Page</a:t>
            </a:r>
            <a:endParaRPr b="1" sz="2800"/>
          </a:p>
          <a:p>
            <a:pPr indent="0" lvl="0" marL="0" rtl="0" algn="ctr">
              <a:spcBef>
                <a:spcPts val="1200"/>
              </a:spcBef>
              <a:spcAft>
                <a:spcPts val="0"/>
              </a:spcAft>
              <a:buNone/>
            </a:pPr>
            <a:r>
              <a:t/>
            </a:r>
            <a:endParaRPr sz="1818"/>
          </a:p>
          <a:p>
            <a:pPr indent="0" lvl="0" marL="0" rtl="0" algn="l">
              <a:spcBef>
                <a:spcPts val="1200"/>
              </a:spcBef>
              <a:spcAft>
                <a:spcPts val="0"/>
              </a:spcAft>
              <a:buNone/>
            </a:pPr>
            <a:r>
              <a:rPr lang="en" sz="2228"/>
              <a:t>The Patient can edit t</a:t>
            </a:r>
            <a:r>
              <a:rPr lang="en" sz="2228"/>
              <a:t>he following - </a:t>
            </a:r>
            <a:endParaRPr sz="2228"/>
          </a:p>
          <a:p>
            <a:pPr indent="-317049" lvl="0" marL="457200" rtl="0" algn="l">
              <a:spcBef>
                <a:spcPts val="1200"/>
              </a:spcBef>
              <a:spcAft>
                <a:spcPts val="0"/>
              </a:spcAft>
              <a:buSzPct val="100000"/>
              <a:buAutoNum type="arabicParenR"/>
            </a:pPr>
            <a:r>
              <a:rPr lang="en" sz="2228"/>
              <a:t>Medical Record</a:t>
            </a:r>
            <a:endParaRPr sz="2228"/>
          </a:p>
          <a:p>
            <a:pPr indent="-317049" lvl="0" marL="457200" rtl="0" algn="l">
              <a:spcBef>
                <a:spcPts val="0"/>
              </a:spcBef>
              <a:spcAft>
                <a:spcPts val="0"/>
              </a:spcAft>
              <a:buSzPct val="100000"/>
              <a:buAutoNum type="arabicParenR"/>
            </a:pPr>
            <a:r>
              <a:rPr lang="en" sz="2228"/>
              <a:t>See List of Appointments with the Doctor</a:t>
            </a:r>
            <a:endParaRPr sz="2228"/>
          </a:p>
          <a:p>
            <a:pPr indent="-317049" lvl="0" marL="457200" rtl="0" algn="l">
              <a:spcBef>
                <a:spcPts val="0"/>
              </a:spcBef>
              <a:spcAft>
                <a:spcPts val="0"/>
              </a:spcAft>
              <a:buSzPct val="100000"/>
              <a:buAutoNum type="arabicParenR"/>
            </a:pPr>
            <a:r>
              <a:rPr lang="en" sz="2228"/>
              <a:t>See List of Available Doctors</a:t>
            </a:r>
            <a:endParaRPr sz="2228"/>
          </a:p>
        </p:txBody>
      </p:sp>
      <p:pic>
        <p:nvPicPr>
          <p:cNvPr id="127" name="Google Shape;127;p20"/>
          <p:cNvPicPr preferRelativeResize="0"/>
          <p:nvPr/>
        </p:nvPicPr>
        <p:blipFill>
          <a:blip r:embed="rId3">
            <a:alphaModFix/>
          </a:blip>
          <a:stretch>
            <a:fillRect/>
          </a:stretch>
        </p:blipFill>
        <p:spPr>
          <a:xfrm>
            <a:off x="-148800" y="0"/>
            <a:ext cx="5972426" cy="4989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idx="1" type="body"/>
          </p:nvPr>
        </p:nvSpPr>
        <p:spPr>
          <a:xfrm>
            <a:off x="5951150" y="1834450"/>
            <a:ext cx="3192900" cy="2261100"/>
          </a:xfrm>
          <a:prstGeom prst="rect">
            <a:avLst/>
          </a:prstGeom>
        </p:spPr>
        <p:txBody>
          <a:bodyPr anchorCtr="0" anchor="t" bIns="91425" lIns="91425" spcFirstLastPara="1" rIns="91425" wrap="square" tIns="91425">
            <a:normAutofit fontScale="55000"/>
          </a:bodyPr>
          <a:lstStyle/>
          <a:p>
            <a:pPr indent="0" lvl="0" marL="0" rtl="0" algn="ctr">
              <a:spcBef>
                <a:spcPts val="0"/>
              </a:spcBef>
              <a:spcAft>
                <a:spcPts val="0"/>
              </a:spcAft>
              <a:buNone/>
            </a:pPr>
            <a:r>
              <a:rPr b="1" lang="en" sz="3145"/>
              <a:t>The Doctor’s Login Page</a:t>
            </a:r>
            <a:endParaRPr b="1" sz="3145"/>
          </a:p>
          <a:p>
            <a:pPr indent="0" lvl="0" marL="0" rtl="0" algn="l">
              <a:spcBef>
                <a:spcPts val="1200"/>
              </a:spcBef>
              <a:spcAft>
                <a:spcPts val="0"/>
              </a:spcAft>
              <a:buNone/>
            </a:pPr>
            <a:r>
              <a:t/>
            </a:r>
            <a:endParaRPr/>
          </a:p>
          <a:p>
            <a:pPr indent="0" lvl="0" marL="0" rtl="0" algn="l">
              <a:spcBef>
                <a:spcPts val="1200"/>
              </a:spcBef>
              <a:spcAft>
                <a:spcPts val="0"/>
              </a:spcAft>
              <a:buNone/>
            </a:pPr>
            <a:r>
              <a:rPr lang="en" sz="2064"/>
              <a:t>The Doctor can enter their necessary details to login - such as Specialization , Email ID etc.</a:t>
            </a:r>
            <a:endParaRPr sz="2064"/>
          </a:p>
          <a:p>
            <a:pPr indent="0" lvl="0" marL="0" rtl="0" algn="l">
              <a:spcBef>
                <a:spcPts val="1200"/>
              </a:spcBef>
              <a:spcAft>
                <a:spcPts val="0"/>
              </a:spcAft>
              <a:buNone/>
            </a:pPr>
            <a:r>
              <a:t/>
            </a:r>
            <a:endParaRPr sz="2064"/>
          </a:p>
          <a:p>
            <a:pPr indent="0" lvl="0" marL="0" rtl="0" algn="l">
              <a:spcBef>
                <a:spcPts val="1200"/>
              </a:spcBef>
              <a:spcAft>
                <a:spcPts val="1200"/>
              </a:spcAft>
              <a:buNone/>
            </a:pPr>
            <a:r>
              <a:rPr lang="en" sz="2064"/>
              <a:t>Multiple Doctors can be added &amp; selected for Appointments</a:t>
            </a:r>
            <a:endParaRPr sz="2064"/>
          </a:p>
        </p:txBody>
      </p:sp>
      <p:pic>
        <p:nvPicPr>
          <p:cNvPr id="133" name="Google Shape;133;p21"/>
          <p:cNvPicPr preferRelativeResize="0"/>
          <p:nvPr/>
        </p:nvPicPr>
        <p:blipFill>
          <a:blip r:embed="rId3">
            <a:alphaModFix/>
          </a:blip>
          <a:stretch>
            <a:fillRect/>
          </a:stretch>
        </p:blipFill>
        <p:spPr>
          <a:xfrm>
            <a:off x="0" y="228600"/>
            <a:ext cx="5632349" cy="4686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