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
  </p:notesMasterIdLst>
  <p:sldIdLst>
    <p:sldId id="291" r:id="rId2"/>
    <p:sldId id="297" r:id="rId3"/>
    <p:sldId id="281" r:id="rId4"/>
    <p:sldId id="290" r:id="rId5"/>
    <p:sldId id="293" r:id="rId6"/>
    <p:sldId id="294" r:id="rId7"/>
    <p:sldId id="296" r:id="rId8"/>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4" d="100"/>
          <a:sy n="64" d="100"/>
        </p:scale>
        <p:origin x="1397" y="91"/>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9B1BD1-866D-47E8-91C1-7222447F115A}"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5C6B677A-5C46-4E27-BD30-67A487699C87}">
      <dgm:prSet phldrT="[Text]"/>
      <dgm:spPr/>
      <dgm:t>
        <a:bodyPr/>
        <a:lstStyle/>
        <a:p>
          <a:r>
            <a:rPr lang="en-IN" dirty="0" err="1"/>
            <a:t>Zedboard</a:t>
          </a:r>
          <a:endParaRPr lang="en-IN" dirty="0"/>
        </a:p>
      </dgm:t>
    </dgm:pt>
    <dgm:pt modelId="{B7644938-1856-4B08-BC74-0C3DFCDBA20B}" type="parTrans" cxnId="{FB167450-5B10-482A-A011-6389D769E985}">
      <dgm:prSet/>
      <dgm:spPr/>
      <dgm:t>
        <a:bodyPr/>
        <a:lstStyle/>
        <a:p>
          <a:endParaRPr lang="en-IN"/>
        </a:p>
      </dgm:t>
    </dgm:pt>
    <dgm:pt modelId="{4CEFB01D-25EC-480D-96A3-B07AB33C082F}" type="sibTrans" cxnId="{FB167450-5B10-482A-A011-6389D769E985}">
      <dgm:prSet/>
      <dgm:spPr/>
      <dgm:t>
        <a:bodyPr/>
        <a:lstStyle/>
        <a:p>
          <a:endParaRPr lang="en-IN"/>
        </a:p>
      </dgm:t>
    </dgm:pt>
    <dgm:pt modelId="{6EFAE73A-49D9-4152-8290-FC693D7E02A6}">
      <dgm:prSet phldrT="[Text]"/>
      <dgm:spPr/>
      <dgm:t>
        <a:bodyPr/>
        <a:lstStyle/>
        <a:p>
          <a:r>
            <a:rPr lang="en-IN" dirty="0"/>
            <a:t>Interfacing Microphones</a:t>
          </a:r>
        </a:p>
      </dgm:t>
    </dgm:pt>
    <dgm:pt modelId="{527A569E-AFFF-43FA-95F1-41321D125E91}" type="parTrans" cxnId="{41D42A6F-FF9F-409B-891E-C44815CBC1A5}">
      <dgm:prSet/>
      <dgm:spPr/>
      <dgm:t>
        <a:bodyPr/>
        <a:lstStyle/>
        <a:p>
          <a:endParaRPr lang="en-IN"/>
        </a:p>
      </dgm:t>
    </dgm:pt>
    <dgm:pt modelId="{FA6FFFDF-CA05-45A3-8185-F47051A6468C}" type="sibTrans" cxnId="{41D42A6F-FF9F-409B-891E-C44815CBC1A5}">
      <dgm:prSet/>
      <dgm:spPr/>
      <dgm:t>
        <a:bodyPr/>
        <a:lstStyle/>
        <a:p>
          <a:endParaRPr lang="en-IN"/>
        </a:p>
      </dgm:t>
    </dgm:pt>
    <dgm:pt modelId="{F1260607-B266-4234-8D90-2A9370ABE06B}">
      <dgm:prSet phldrT="[Text]"/>
      <dgm:spPr/>
      <dgm:t>
        <a:bodyPr/>
        <a:lstStyle/>
        <a:p>
          <a:r>
            <a:rPr lang="en-IN" dirty="0" err="1"/>
            <a:t>Vivado</a:t>
          </a:r>
          <a:endParaRPr lang="en-IN" dirty="0"/>
        </a:p>
      </dgm:t>
    </dgm:pt>
    <dgm:pt modelId="{8B4AFC8A-5E31-4D3B-92B2-9A8F6F01F9C9}" type="parTrans" cxnId="{3B069183-1CAF-4856-9FAD-F1F34BD3F8AB}">
      <dgm:prSet/>
      <dgm:spPr/>
      <dgm:t>
        <a:bodyPr/>
        <a:lstStyle/>
        <a:p>
          <a:endParaRPr lang="en-IN"/>
        </a:p>
      </dgm:t>
    </dgm:pt>
    <dgm:pt modelId="{FF6DE091-F639-4010-8299-C7B5D0112837}" type="sibTrans" cxnId="{3B069183-1CAF-4856-9FAD-F1F34BD3F8AB}">
      <dgm:prSet/>
      <dgm:spPr/>
      <dgm:t>
        <a:bodyPr/>
        <a:lstStyle/>
        <a:p>
          <a:endParaRPr lang="en-IN"/>
        </a:p>
      </dgm:t>
    </dgm:pt>
    <dgm:pt modelId="{FCC834A1-BFB9-421E-BAE7-D519807A89C3}">
      <dgm:prSet phldrT="[Text]"/>
      <dgm:spPr/>
      <dgm:t>
        <a:bodyPr/>
        <a:lstStyle/>
        <a:p>
          <a:r>
            <a:rPr lang="en-IN" dirty="0"/>
            <a:t>Designing a Hardware Block Design using Verilog </a:t>
          </a:r>
        </a:p>
      </dgm:t>
    </dgm:pt>
    <dgm:pt modelId="{A5E49213-1161-496A-8764-3340E592F755}" type="parTrans" cxnId="{F4A85239-FA63-4046-9764-C8B76ED6EC9D}">
      <dgm:prSet/>
      <dgm:spPr/>
      <dgm:t>
        <a:bodyPr/>
        <a:lstStyle/>
        <a:p>
          <a:endParaRPr lang="en-IN"/>
        </a:p>
      </dgm:t>
    </dgm:pt>
    <dgm:pt modelId="{581791C1-FEAE-4CA2-AF39-47AD9BF499FE}" type="sibTrans" cxnId="{F4A85239-FA63-4046-9764-C8B76ED6EC9D}">
      <dgm:prSet/>
      <dgm:spPr/>
      <dgm:t>
        <a:bodyPr/>
        <a:lstStyle/>
        <a:p>
          <a:endParaRPr lang="en-IN"/>
        </a:p>
      </dgm:t>
    </dgm:pt>
    <dgm:pt modelId="{40569052-AF1C-4D5D-8DED-F4538E6B93C6}">
      <dgm:prSet phldrT="[Text]"/>
      <dgm:spPr/>
      <dgm:t>
        <a:bodyPr/>
        <a:lstStyle/>
        <a:p>
          <a:r>
            <a:rPr lang="en-IN" dirty="0"/>
            <a:t>Exporting the XSA file from it</a:t>
          </a:r>
        </a:p>
      </dgm:t>
    </dgm:pt>
    <dgm:pt modelId="{8C51AC3E-9897-4FA3-AE12-2F6C72D9944C}" type="parTrans" cxnId="{A6AD6187-C835-4D46-96F7-F0AB99BF6319}">
      <dgm:prSet/>
      <dgm:spPr/>
      <dgm:t>
        <a:bodyPr/>
        <a:lstStyle/>
        <a:p>
          <a:endParaRPr lang="en-IN"/>
        </a:p>
      </dgm:t>
    </dgm:pt>
    <dgm:pt modelId="{8FD03B75-879D-4D1D-831B-4085E0505097}" type="sibTrans" cxnId="{A6AD6187-C835-4D46-96F7-F0AB99BF6319}">
      <dgm:prSet/>
      <dgm:spPr/>
      <dgm:t>
        <a:bodyPr/>
        <a:lstStyle/>
        <a:p>
          <a:endParaRPr lang="en-IN"/>
        </a:p>
      </dgm:t>
    </dgm:pt>
    <dgm:pt modelId="{CFCCF32E-9162-427A-B727-A37D108BC123}">
      <dgm:prSet phldrT="[Text]"/>
      <dgm:spPr/>
      <dgm:t>
        <a:bodyPr/>
        <a:lstStyle/>
        <a:p>
          <a:r>
            <a:rPr lang="en-IN" dirty="0"/>
            <a:t>Vitis</a:t>
          </a:r>
        </a:p>
      </dgm:t>
    </dgm:pt>
    <dgm:pt modelId="{6CFA7DAD-06C3-48C3-95CE-94D6D9C2B6BA}" type="parTrans" cxnId="{6423847E-1E59-43DB-95DD-10CF42C6693B}">
      <dgm:prSet/>
      <dgm:spPr/>
      <dgm:t>
        <a:bodyPr/>
        <a:lstStyle/>
        <a:p>
          <a:endParaRPr lang="en-IN"/>
        </a:p>
      </dgm:t>
    </dgm:pt>
    <dgm:pt modelId="{D3FF7593-BBDA-4B10-91BE-CEF043C9E501}" type="sibTrans" cxnId="{6423847E-1E59-43DB-95DD-10CF42C6693B}">
      <dgm:prSet/>
      <dgm:spPr/>
      <dgm:t>
        <a:bodyPr/>
        <a:lstStyle/>
        <a:p>
          <a:endParaRPr lang="en-IN"/>
        </a:p>
      </dgm:t>
    </dgm:pt>
    <dgm:pt modelId="{01D7229E-F732-4150-8CC2-37EF0A9F8DAD}">
      <dgm:prSet phldrT="[Text]"/>
      <dgm:spPr/>
      <dgm:t>
        <a:bodyPr/>
        <a:lstStyle/>
        <a:p>
          <a:r>
            <a:rPr lang="en-IN" dirty="0"/>
            <a:t>Developing a codes for algorithms using embedded C, using exported XSA file</a:t>
          </a:r>
        </a:p>
      </dgm:t>
    </dgm:pt>
    <dgm:pt modelId="{280C3815-D9E7-4606-8CE1-26999BD04FA8}" type="parTrans" cxnId="{3A0B8056-3413-4A97-B846-D360C5C2FB51}">
      <dgm:prSet/>
      <dgm:spPr/>
      <dgm:t>
        <a:bodyPr/>
        <a:lstStyle/>
        <a:p>
          <a:endParaRPr lang="en-IN"/>
        </a:p>
      </dgm:t>
    </dgm:pt>
    <dgm:pt modelId="{6F089C88-CB54-4D07-AFD3-8F753DFE616D}" type="sibTrans" cxnId="{3A0B8056-3413-4A97-B846-D360C5C2FB51}">
      <dgm:prSet/>
      <dgm:spPr/>
      <dgm:t>
        <a:bodyPr/>
        <a:lstStyle/>
        <a:p>
          <a:endParaRPr lang="en-IN"/>
        </a:p>
      </dgm:t>
    </dgm:pt>
    <dgm:pt modelId="{40A0209F-52A7-4123-9558-924CF5464D47}">
      <dgm:prSet phldrT="[Text]"/>
      <dgm:spPr/>
      <dgm:t>
        <a:bodyPr/>
        <a:lstStyle/>
        <a:p>
          <a:r>
            <a:rPr lang="en-IN" dirty="0"/>
            <a:t>Displaying the in Putty interface</a:t>
          </a:r>
        </a:p>
      </dgm:t>
    </dgm:pt>
    <dgm:pt modelId="{E9AC7CC5-59C4-4682-AE1E-D2DB50DC7786}" type="parTrans" cxnId="{0D1D5161-B7EE-4627-854C-14A2FF04C264}">
      <dgm:prSet/>
      <dgm:spPr/>
      <dgm:t>
        <a:bodyPr/>
        <a:lstStyle/>
        <a:p>
          <a:endParaRPr lang="en-IN"/>
        </a:p>
      </dgm:t>
    </dgm:pt>
    <dgm:pt modelId="{A205F247-4520-4455-A452-6356EDE57EF2}" type="sibTrans" cxnId="{0D1D5161-B7EE-4627-854C-14A2FF04C264}">
      <dgm:prSet/>
      <dgm:spPr/>
      <dgm:t>
        <a:bodyPr/>
        <a:lstStyle/>
        <a:p>
          <a:endParaRPr lang="en-IN"/>
        </a:p>
      </dgm:t>
    </dgm:pt>
    <dgm:pt modelId="{B23DEF6B-26A0-44AB-8F2C-D56B878FA32C}" type="pres">
      <dgm:prSet presAssocID="{E79B1BD1-866D-47E8-91C1-7222447F115A}" presName="linearFlow" presStyleCnt="0">
        <dgm:presLayoutVars>
          <dgm:dir/>
          <dgm:animLvl val="lvl"/>
          <dgm:resizeHandles val="exact"/>
        </dgm:presLayoutVars>
      </dgm:prSet>
      <dgm:spPr/>
    </dgm:pt>
    <dgm:pt modelId="{4B764891-7C9E-42C6-9389-362E49E17DA6}" type="pres">
      <dgm:prSet presAssocID="{5C6B677A-5C46-4E27-BD30-67A487699C87}" presName="composite" presStyleCnt="0"/>
      <dgm:spPr/>
    </dgm:pt>
    <dgm:pt modelId="{AB324F48-76EB-471E-9064-F786A8666691}" type="pres">
      <dgm:prSet presAssocID="{5C6B677A-5C46-4E27-BD30-67A487699C87}" presName="parentText" presStyleLbl="alignNode1" presStyleIdx="0" presStyleCnt="3" custLinFactNeighborX="0" custLinFactNeighborY="1535">
        <dgm:presLayoutVars>
          <dgm:chMax val="1"/>
          <dgm:bulletEnabled val="1"/>
        </dgm:presLayoutVars>
      </dgm:prSet>
      <dgm:spPr/>
    </dgm:pt>
    <dgm:pt modelId="{FC4570C6-3819-4E3E-83C4-551C7962F0F5}" type="pres">
      <dgm:prSet presAssocID="{5C6B677A-5C46-4E27-BD30-67A487699C87}" presName="descendantText" presStyleLbl="alignAcc1" presStyleIdx="0" presStyleCnt="3">
        <dgm:presLayoutVars>
          <dgm:bulletEnabled val="1"/>
        </dgm:presLayoutVars>
      </dgm:prSet>
      <dgm:spPr/>
    </dgm:pt>
    <dgm:pt modelId="{B82A9019-25A7-47D9-8905-DAD240A3AE22}" type="pres">
      <dgm:prSet presAssocID="{4CEFB01D-25EC-480D-96A3-B07AB33C082F}" presName="sp" presStyleCnt="0"/>
      <dgm:spPr/>
    </dgm:pt>
    <dgm:pt modelId="{7ED52958-3A21-40A9-AFEE-FB34FCEA6C47}" type="pres">
      <dgm:prSet presAssocID="{F1260607-B266-4234-8D90-2A9370ABE06B}" presName="composite" presStyleCnt="0"/>
      <dgm:spPr/>
    </dgm:pt>
    <dgm:pt modelId="{C594ED36-4D23-442B-9ADE-91E86EAC86FC}" type="pres">
      <dgm:prSet presAssocID="{F1260607-B266-4234-8D90-2A9370ABE06B}" presName="parentText" presStyleLbl="alignNode1" presStyleIdx="1" presStyleCnt="3">
        <dgm:presLayoutVars>
          <dgm:chMax val="1"/>
          <dgm:bulletEnabled val="1"/>
        </dgm:presLayoutVars>
      </dgm:prSet>
      <dgm:spPr/>
    </dgm:pt>
    <dgm:pt modelId="{98B00BD1-4F10-4EAA-98CA-0168BF660410}" type="pres">
      <dgm:prSet presAssocID="{F1260607-B266-4234-8D90-2A9370ABE06B}" presName="descendantText" presStyleLbl="alignAcc1" presStyleIdx="1" presStyleCnt="3" custLinFactNeighborX="245" custLinFactNeighborY="760">
        <dgm:presLayoutVars>
          <dgm:bulletEnabled val="1"/>
        </dgm:presLayoutVars>
      </dgm:prSet>
      <dgm:spPr/>
    </dgm:pt>
    <dgm:pt modelId="{C5230208-5A80-4C69-BC12-C4FF36A7E1EA}" type="pres">
      <dgm:prSet presAssocID="{FF6DE091-F639-4010-8299-C7B5D0112837}" presName="sp" presStyleCnt="0"/>
      <dgm:spPr/>
    </dgm:pt>
    <dgm:pt modelId="{70B05952-6695-4B06-A69A-333E663EE0EA}" type="pres">
      <dgm:prSet presAssocID="{CFCCF32E-9162-427A-B727-A37D108BC123}" presName="composite" presStyleCnt="0"/>
      <dgm:spPr/>
    </dgm:pt>
    <dgm:pt modelId="{CB1FE71F-99E0-413D-BC27-B5B91D471871}" type="pres">
      <dgm:prSet presAssocID="{CFCCF32E-9162-427A-B727-A37D108BC123}" presName="parentText" presStyleLbl="alignNode1" presStyleIdx="2" presStyleCnt="3">
        <dgm:presLayoutVars>
          <dgm:chMax val="1"/>
          <dgm:bulletEnabled val="1"/>
        </dgm:presLayoutVars>
      </dgm:prSet>
      <dgm:spPr/>
    </dgm:pt>
    <dgm:pt modelId="{39C9E8FE-E047-4D73-ABE5-2578CCACD761}" type="pres">
      <dgm:prSet presAssocID="{CFCCF32E-9162-427A-B727-A37D108BC123}" presName="descendantText" presStyleLbl="alignAcc1" presStyleIdx="2" presStyleCnt="3">
        <dgm:presLayoutVars>
          <dgm:bulletEnabled val="1"/>
        </dgm:presLayoutVars>
      </dgm:prSet>
      <dgm:spPr/>
    </dgm:pt>
  </dgm:ptLst>
  <dgm:cxnLst>
    <dgm:cxn modelId="{BE41A909-1B62-4F89-A91D-C4A02D34436D}" type="presOf" srcId="{FCC834A1-BFB9-421E-BAE7-D519807A89C3}" destId="{98B00BD1-4F10-4EAA-98CA-0168BF660410}" srcOrd="0" destOrd="0" presId="urn:microsoft.com/office/officeart/2005/8/layout/chevron2"/>
    <dgm:cxn modelId="{FB606218-1B99-4B27-BEC2-08926A7F6C8B}" type="presOf" srcId="{40A0209F-52A7-4123-9558-924CF5464D47}" destId="{39C9E8FE-E047-4D73-ABE5-2578CCACD761}" srcOrd="0" destOrd="1" presId="urn:microsoft.com/office/officeart/2005/8/layout/chevron2"/>
    <dgm:cxn modelId="{6DFE1B2E-8CB2-4F27-B871-52BF97030B4E}" type="presOf" srcId="{6EFAE73A-49D9-4152-8290-FC693D7E02A6}" destId="{FC4570C6-3819-4E3E-83C4-551C7962F0F5}" srcOrd="0" destOrd="0" presId="urn:microsoft.com/office/officeart/2005/8/layout/chevron2"/>
    <dgm:cxn modelId="{AEF29534-E53C-4371-9A91-B3CB7FE0A746}" type="presOf" srcId="{F1260607-B266-4234-8D90-2A9370ABE06B}" destId="{C594ED36-4D23-442B-9ADE-91E86EAC86FC}" srcOrd="0" destOrd="0" presId="urn:microsoft.com/office/officeart/2005/8/layout/chevron2"/>
    <dgm:cxn modelId="{7AAEDB35-1911-442B-8C89-E3AE55CD176D}" type="presOf" srcId="{40569052-AF1C-4D5D-8DED-F4538E6B93C6}" destId="{98B00BD1-4F10-4EAA-98CA-0168BF660410}" srcOrd="0" destOrd="1" presId="urn:microsoft.com/office/officeart/2005/8/layout/chevron2"/>
    <dgm:cxn modelId="{F4A85239-FA63-4046-9764-C8B76ED6EC9D}" srcId="{F1260607-B266-4234-8D90-2A9370ABE06B}" destId="{FCC834A1-BFB9-421E-BAE7-D519807A89C3}" srcOrd="0" destOrd="0" parTransId="{A5E49213-1161-496A-8764-3340E592F755}" sibTransId="{581791C1-FEAE-4CA2-AF39-47AD9BF499FE}"/>
    <dgm:cxn modelId="{97A05439-EE9A-4A5C-AC2A-C4E7F3AADA68}" type="presOf" srcId="{CFCCF32E-9162-427A-B727-A37D108BC123}" destId="{CB1FE71F-99E0-413D-BC27-B5B91D471871}" srcOrd="0" destOrd="0" presId="urn:microsoft.com/office/officeart/2005/8/layout/chevron2"/>
    <dgm:cxn modelId="{54252A3B-B4A7-4DEF-A3DD-C4A6CAFA638B}" type="presOf" srcId="{E79B1BD1-866D-47E8-91C1-7222447F115A}" destId="{B23DEF6B-26A0-44AB-8F2C-D56B878FA32C}" srcOrd="0" destOrd="0" presId="urn:microsoft.com/office/officeart/2005/8/layout/chevron2"/>
    <dgm:cxn modelId="{0D1D5161-B7EE-4627-854C-14A2FF04C264}" srcId="{CFCCF32E-9162-427A-B727-A37D108BC123}" destId="{40A0209F-52A7-4123-9558-924CF5464D47}" srcOrd="1" destOrd="0" parTransId="{E9AC7CC5-59C4-4682-AE1E-D2DB50DC7786}" sibTransId="{A205F247-4520-4455-A452-6356EDE57EF2}"/>
    <dgm:cxn modelId="{41D42A6F-FF9F-409B-891E-C44815CBC1A5}" srcId="{5C6B677A-5C46-4E27-BD30-67A487699C87}" destId="{6EFAE73A-49D9-4152-8290-FC693D7E02A6}" srcOrd="0" destOrd="0" parTransId="{527A569E-AFFF-43FA-95F1-41321D125E91}" sibTransId="{FA6FFFDF-CA05-45A3-8185-F47051A6468C}"/>
    <dgm:cxn modelId="{FB167450-5B10-482A-A011-6389D769E985}" srcId="{E79B1BD1-866D-47E8-91C1-7222447F115A}" destId="{5C6B677A-5C46-4E27-BD30-67A487699C87}" srcOrd="0" destOrd="0" parTransId="{B7644938-1856-4B08-BC74-0C3DFCDBA20B}" sibTransId="{4CEFB01D-25EC-480D-96A3-B07AB33C082F}"/>
    <dgm:cxn modelId="{3A0B8056-3413-4A97-B846-D360C5C2FB51}" srcId="{CFCCF32E-9162-427A-B727-A37D108BC123}" destId="{01D7229E-F732-4150-8CC2-37EF0A9F8DAD}" srcOrd="0" destOrd="0" parTransId="{280C3815-D9E7-4606-8CE1-26999BD04FA8}" sibTransId="{6F089C88-CB54-4D07-AFD3-8F753DFE616D}"/>
    <dgm:cxn modelId="{F41FE679-2D83-4ECD-8289-92023B2AB1BE}" type="presOf" srcId="{01D7229E-F732-4150-8CC2-37EF0A9F8DAD}" destId="{39C9E8FE-E047-4D73-ABE5-2578CCACD761}" srcOrd="0" destOrd="0" presId="urn:microsoft.com/office/officeart/2005/8/layout/chevron2"/>
    <dgm:cxn modelId="{6423847E-1E59-43DB-95DD-10CF42C6693B}" srcId="{E79B1BD1-866D-47E8-91C1-7222447F115A}" destId="{CFCCF32E-9162-427A-B727-A37D108BC123}" srcOrd="2" destOrd="0" parTransId="{6CFA7DAD-06C3-48C3-95CE-94D6D9C2B6BA}" sibTransId="{D3FF7593-BBDA-4B10-91BE-CEF043C9E501}"/>
    <dgm:cxn modelId="{3B069183-1CAF-4856-9FAD-F1F34BD3F8AB}" srcId="{E79B1BD1-866D-47E8-91C1-7222447F115A}" destId="{F1260607-B266-4234-8D90-2A9370ABE06B}" srcOrd="1" destOrd="0" parTransId="{8B4AFC8A-5E31-4D3B-92B2-9A8F6F01F9C9}" sibTransId="{FF6DE091-F639-4010-8299-C7B5D0112837}"/>
    <dgm:cxn modelId="{A6AD6187-C835-4D46-96F7-F0AB99BF6319}" srcId="{F1260607-B266-4234-8D90-2A9370ABE06B}" destId="{40569052-AF1C-4D5D-8DED-F4538E6B93C6}" srcOrd="1" destOrd="0" parTransId="{8C51AC3E-9897-4FA3-AE12-2F6C72D9944C}" sibTransId="{8FD03B75-879D-4D1D-831B-4085E0505097}"/>
    <dgm:cxn modelId="{BDED8898-1FD1-400D-A70D-DC4C9D96C829}" type="presOf" srcId="{5C6B677A-5C46-4E27-BD30-67A487699C87}" destId="{AB324F48-76EB-471E-9064-F786A8666691}" srcOrd="0" destOrd="0" presId="urn:microsoft.com/office/officeart/2005/8/layout/chevron2"/>
    <dgm:cxn modelId="{C2C0D84A-EABA-493F-B46F-D5005A1AD159}" type="presParOf" srcId="{B23DEF6B-26A0-44AB-8F2C-D56B878FA32C}" destId="{4B764891-7C9E-42C6-9389-362E49E17DA6}" srcOrd="0" destOrd="0" presId="urn:microsoft.com/office/officeart/2005/8/layout/chevron2"/>
    <dgm:cxn modelId="{C616B3C4-E121-438A-A399-5F87FB84BDCF}" type="presParOf" srcId="{4B764891-7C9E-42C6-9389-362E49E17DA6}" destId="{AB324F48-76EB-471E-9064-F786A8666691}" srcOrd="0" destOrd="0" presId="urn:microsoft.com/office/officeart/2005/8/layout/chevron2"/>
    <dgm:cxn modelId="{97B97BDF-53F0-4F56-81DF-747D7D499D16}" type="presParOf" srcId="{4B764891-7C9E-42C6-9389-362E49E17DA6}" destId="{FC4570C6-3819-4E3E-83C4-551C7962F0F5}" srcOrd="1" destOrd="0" presId="urn:microsoft.com/office/officeart/2005/8/layout/chevron2"/>
    <dgm:cxn modelId="{03DFD01D-5889-49B7-9CED-950FCE733397}" type="presParOf" srcId="{B23DEF6B-26A0-44AB-8F2C-D56B878FA32C}" destId="{B82A9019-25A7-47D9-8905-DAD240A3AE22}" srcOrd="1" destOrd="0" presId="urn:microsoft.com/office/officeart/2005/8/layout/chevron2"/>
    <dgm:cxn modelId="{08AFEAF4-29AF-4B93-9785-DD8950052071}" type="presParOf" srcId="{B23DEF6B-26A0-44AB-8F2C-D56B878FA32C}" destId="{7ED52958-3A21-40A9-AFEE-FB34FCEA6C47}" srcOrd="2" destOrd="0" presId="urn:microsoft.com/office/officeart/2005/8/layout/chevron2"/>
    <dgm:cxn modelId="{46121AAF-1E90-4695-A9CE-D7549E712E0F}" type="presParOf" srcId="{7ED52958-3A21-40A9-AFEE-FB34FCEA6C47}" destId="{C594ED36-4D23-442B-9ADE-91E86EAC86FC}" srcOrd="0" destOrd="0" presId="urn:microsoft.com/office/officeart/2005/8/layout/chevron2"/>
    <dgm:cxn modelId="{15EB1933-6460-4607-A494-C1700FA6E3B3}" type="presParOf" srcId="{7ED52958-3A21-40A9-AFEE-FB34FCEA6C47}" destId="{98B00BD1-4F10-4EAA-98CA-0168BF660410}" srcOrd="1" destOrd="0" presId="urn:microsoft.com/office/officeart/2005/8/layout/chevron2"/>
    <dgm:cxn modelId="{E5F8C078-B0A1-41CC-9748-899180C47DD4}" type="presParOf" srcId="{B23DEF6B-26A0-44AB-8F2C-D56B878FA32C}" destId="{C5230208-5A80-4C69-BC12-C4FF36A7E1EA}" srcOrd="3" destOrd="0" presId="urn:microsoft.com/office/officeart/2005/8/layout/chevron2"/>
    <dgm:cxn modelId="{E3EBD628-B3DA-4888-9262-131FEE3FBD9D}" type="presParOf" srcId="{B23DEF6B-26A0-44AB-8F2C-D56B878FA32C}" destId="{70B05952-6695-4B06-A69A-333E663EE0EA}" srcOrd="4" destOrd="0" presId="urn:microsoft.com/office/officeart/2005/8/layout/chevron2"/>
    <dgm:cxn modelId="{C8D58A46-316E-40E4-A727-26E33F4CD5B4}" type="presParOf" srcId="{70B05952-6695-4B06-A69A-333E663EE0EA}" destId="{CB1FE71F-99E0-413D-BC27-B5B91D471871}" srcOrd="0" destOrd="0" presId="urn:microsoft.com/office/officeart/2005/8/layout/chevron2"/>
    <dgm:cxn modelId="{5CE9C9B7-3F95-4320-85CE-E1F7B32C4A4E}" type="presParOf" srcId="{70B05952-6695-4B06-A69A-333E663EE0EA}" destId="{39C9E8FE-E047-4D73-ABE5-2578CCACD761}" srcOrd="1" destOrd="0" presId="urn:microsoft.com/office/officeart/2005/8/layout/chevron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324F48-76EB-471E-9064-F786A8666691}">
      <dsp:nvSpPr>
        <dsp:cNvPr id="0" name=""/>
        <dsp:cNvSpPr/>
      </dsp:nvSpPr>
      <dsp:spPr>
        <a:xfrm rot="5400000">
          <a:off x="-204054" y="226919"/>
          <a:ext cx="1360364" cy="95225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err="1"/>
            <a:t>Zedboard</a:t>
          </a:r>
          <a:endParaRPr lang="en-IN" sz="1800" kern="1200" dirty="0"/>
        </a:p>
      </dsp:txBody>
      <dsp:txXfrm rot="-5400000">
        <a:off x="1" y="498993"/>
        <a:ext cx="952255" cy="408109"/>
      </dsp:txXfrm>
    </dsp:sp>
    <dsp:sp modelId="{FC4570C6-3819-4E3E-83C4-551C7962F0F5}">
      <dsp:nvSpPr>
        <dsp:cNvPr id="0" name=""/>
        <dsp:cNvSpPr/>
      </dsp:nvSpPr>
      <dsp:spPr>
        <a:xfrm rot="5400000">
          <a:off x="2516654" y="-1562415"/>
          <a:ext cx="884236" cy="401303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IN" sz="1700" kern="1200" dirty="0"/>
            <a:t>Interfacing Microphones</a:t>
          </a:r>
        </a:p>
      </dsp:txBody>
      <dsp:txXfrm rot="-5400000">
        <a:off x="952256" y="45148"/>
        <a:ext cx="3969869" cy="797906"/>
      </dsp:txXfrm>
    </dsp:sp>
    <dsp:sp modelId="{C594ED36-4D23-442B-9ADE-91E86EAC86FC}">
      <dsp:nvSpPr>
        <dsp:cNvPr id="0" name=""/>
        <dsp:cNvSpPr/>
      </dsp:nvSpPr>
      <dsp:spPr>
        <a:xfrm rot="5400000">
          <a:off x="-204054" y="1368922"/>
          <a:ext cx="1360364" cy="95225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err="1"/>
            <a:t>Vivado</a:t>
          </a:r>
          <a:endParaRPr lang="en-IN" sz="1800" kern="1200" dirty="0"/>
        </a:p>
      </dsp:txBody>
      <dsp:txXfrm rot="-5400000">
        <a:off x="1" y="1640996"/>
        <a:ext cx="952255" cy="408109"/>
      </dsp:txXfrm>
    </dsp:sp>
    <dsp:sp modelId="{98B00BD1-4F10-4EAA-98CA-0168BF660410}">
      <dsp:nvSpPr>
        <dsp:cNvPr id="0" name=""/>
        <dsp:cNvSpPr/>
      </dsp:nvSpPr>
      <dsp:spPr>
        <a:xfrm rot="5400000">
          <a:off x="2516654" y="-392810"/>
          <a:ext cx="884236" cy="401303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IN" sz="1700" kern="1200" dirty="0"/>
            <a:t>Designing a Hardware Block Design using Verilog </a:t>
          </a:r>
        </a:p>
        <a:p>
          <a:pPr marL="171450" lvl="1" indent="-171450" algn="l" defTabSz="755650">
            <a:lnSpc>
              <a:spcPct val="90000"/>
            </a:lnSpc>
            <a:spcBef>
              <a:spcPct val="0"/>
            </a:spcBef>
            <a:spcAft>
              <a:spcPct val="15000"/>
            </a:spcAft>
            <a:buChar char="•"/>
          </a:pPr>
          <a:r>
            <a:rPr lang="en-IN" sz="1700" kern="1200" dirty="0"/>
            <a:t>Exporting the XSA file from it</a:t>
          </a:r>
        </a:p>
      </dsp:txBody>
      <dsp:txXfrm rot="-5400000">
        <a:off x="952256" y="1214753"/>
        <a:ext cx="3969869" cy="797906"/>
      </dsp:txXfrm>
    </dsp:sp>
    <dsp:sp modelId="{CB1FE71F-99E0-413D-BC27-B5B91D471871}">
      <dsp:nvSpPr>
        <dsp:cNvPr id="0" name=""/>
        <dsp:cNvSpPr/>
      </dsp:nvSpPr>
      <dsp:spPr>
        <a:xfrm rot="5400000">
          <a:off x="-204054" y="2531807"/>
          <a:ext cx="1360364" cy="95225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Vitis</a:t>
          </a:r>
        </a:p>
      </dsp:txBody>
      <dsp:txXfrm rot="-5400000">
        <a:off x="1" y="2803881"/>
        <a:ext cx="952255" cy="408109"/>
      </dsp:txXfrm>
    </dsp:sp>
    <dsp:sp modelId="{39C9E8FE-E047-4D73-ABE5-2578CCACD761}">
      <dsp:nvSpPr>
        <dsp:cNvPr id="0" name=""/>
        <dsp:cNvSpPr/>
      </dsp:nvSpPr>
      <dsp:spPr>
        <a:xfrm rot="5400000">
          <a:off x="2516654" y="763353"/>
          <a:ext cx="884236" cy="401303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IN" sz="1700" kern="1200" dirty="0"/>
            <a:t>Developing a codes for algorithms using embedded C, using exported XSA file</a:t>
          </a:r>
        </a:p>
        <a:p>
          <a:pPr marL="171450" lvl="1" indent="-171450" algn="l" defTabSz="755650">
            <a:lnSpc>
              <a:spcPct val="90000"/>
            </a:lnSpc>
            <a:spcBef>
              <a:spcPct val="0"/>
            </a:spcBef>
            <a:spcAft>
              <a:spcPct val="15000"/>
            </a:spcAft>
            <a:buChar char="•"/>
          </a:pPr>
          <a:r>
            <a:rPr lang="en-IN" sz="1700" kern="1200" dirty="0"/>
            <a:t>Displaying the in Putty interface</a:t>
          </a:r>
        </a:p>
      </dsp:txBody>
      <dsp:txXfrm rot="-5400000">
        <a:off x="952256" y="2370917"/>
        <a:ext cx="3969869" cy="79790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9/14/2024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043257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3</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4</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9/14/2024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9/14/2024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9/14/2024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9/14/2024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9/14/2024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9/14/2024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9/14/2024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9/14/2024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9/14/2024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9/14/2024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9/14/2024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9/14/2024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jpe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www.researchgate.net/publication/342752309_Gunshot_Detection_System_for_National_Security" TargetMode="External"/><Relationship Id="rId7" Type="http://schemas.openxmlformats.org/officeDocument/2006/relationships/hyperlink" Target="https://digital.library.txst.edu/server/api/core/bitstreams/c2454f8a-7617-4613-a9ef-7d8446cc7e6e/conten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in.mathworks.com/help/phased/ug/music-super-resolution-doa-estimation.html" TargetMode="External"/><Relationship Id="rId5" Type="http://schemas.openxmlformats.org/officeDocument/2006/relationships/hyperlink" Target="https://in.mathworks.com/help/phased/ref/gccphat.html" TargetMode="External"/><Relationship Id="rId4" Type="http://schemas.openxmlformats.org/officeDocument/2006/relationships/hyperlink" Target="https://www.linkedin.com/pulse/accurate-time-delay-estimation-gcc-phat-patrick-marmaroli-eu7j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854891" y="1757208"/>
            <a:ext cx="3203509" cy="3426237"/>
          </a:xfrm>
          <a:prstGeom prst="rect">
            <a:avLst/>
          </a:prstGeom>
        </p:spPr>
      </p:pic>
      <p:sp>
        <p:nvSpPr>
          <p:cNvPr id="4" name="Subtitle 3"/>
          <p:cNvSpPr>
            <a:spLocks noGrp="1"/>
          </p:cNvSpPr>
          <p:nvPr>
            <p:ph type="subTitle" idx="1"/>
          </p:nvPr>
        </p:nvSpPr>
        <p:spPr>
          <a:xfrm>
            <a:off x="1245686" y="222849"/>
            <a:ext cx="8534400"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Microphone Array-based Direction of Arrival for Gunshot Detection </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331287" y="1713867"/>
            <a:ext cx="6803440" cy="4921284"/>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College ID: C - 26162</a:t>
            </a:r>
            <a:endParaRPr lang="en-IN" sz="20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Problem Statement ID - 1651</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Problem Statement Title - Microphone Array-based Direction of Arrival for Gunshot Detection</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Theme - Miscellaneous</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PS Category - Software</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ID – VCE-SIH24-042</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Name - AURUM</a:t>
            </a:r>
          </a:p>
        </p:txBody>
      </p:sp>
      <p:pic>
        <p:nvPicPr>
          <p:cNvPr id="9"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329774" y="41468"/>
            <a:ext cx="10972800" cy="1143000"/>
          </a:xfrm>
        </p:spPr>
        <p:txBody>
          <a:bodyPr/>
          <a:lstStyle/>
          <a:p>
            <a:br>
              <a:rPr lang="en-US" sz="2400" b="1" dirty="0">
                <a:solidFill>
                  <a:schemeClr val="tx1"/>
                </a:solidFill>
                <a:latin typeface="Times New Roman" panose="02020603050405020304" pitchFamily="18" charset="0"/>
                <a:cs typeface="Times New Roman" panose="02020603050405020304" pitchFamily="18" charset="0"/>
              </a:rPr>
            </a:br>
            <a:r>
              <a:rPr lang="en-US" sz="4000" b="1" dirty="0">
                <a:solidFill>
                  <a:schemeClr val="tx1"/>
                </a:solidFill>
                <a:latin typeface="Times New Roman" panose="02020603050405020304" pitchFamily="18" charset="0"/>
                <a:cs typeface="Times New Roman" panose="02020603050405020304" pitchFamily="18" charset="0"/>
              </a:rPr>
              <a:t>Microphone Array-based Direction</a:t>
            </a:r>
            <a:br>
              <a:rPr lang="en-US" sz="4000" b="1" dirty="0">
                <a:solidFill>
                  <a:schemeClr val="tx1"/>
                </a:solidFill>
                <a:latin typeface="Times New Roman" panose="02020603050405020304" pitchFamily="18" charset="0"/>
                <a:cs typeface="Times New Roman" panose="02020603050405020304" pitchFamily="18" charset="0"/>
              </a:rPr>
            </a:br>
            <a:r>
              <a:rPr lang="en-US" sz="4000" b="1" dirty="0">
                <a:solidFill>
                  <a:schemeClr val="tx1"/>
                </a:solidFill>
                <a:latin typeface="Times New Roman" panose="02020603050405020304" pitchFamily="18" charset="0"/>
                <a:cs typeface="Times New Roman" panose="02020603050405020304" pitchFamily="18" charset="0"/>
              </a:rPr>
              <a:t> of Arrival for Gunshot Detection </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4" y="252246"/>
            <a:ext cx="1248656"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AURUM</a:t>
            </a:r>
            <a:endParaRPr lang="en-IN" sz="1600" dirty="0"/>
          </a:p>
        </p:txBody>
      </p:sp>
      <p:pic>
        <p:nvPicPr>
          <p:cNvPr id="11"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3" name="TextBox 2">
            <a:extLst>
              <a:ext uri="{FF2B5EF4-FFF2-40B4-BE49-F238E27FC236}">
                <a16:creationId xmlns:a16="http://schemas.microsoft.com/office/drawing/2014/main" id="{0118B266-790E-3A9E-E95A-FC73207DF9E9}"/>
              </a:ext>
            </a:extLst>
          </p:cNvPr>
          <p:cNvSpPr txBox="1"/>
          <p:nvPr/>
        </p:nvSpPr>
        <p:spPr>
          <a:xfrm>
            <a:off x="954102" y="1785002"/>
            <a:ext cx="10348472" cy="2862322"/>
          </a:xfrm>
          <a:prstGeom prst="rect">
            <a:avLst/>
          </a:prstGeom>
          <a:noFill/>
        </p:spPr>
        <p:txBody>
          <a:bodyPr wrap="square" rtlCol="0">
            <a:spAutoFit/>
          </a:bodyPr>
          <a:lstStyle/>
          <a:p>
            <a:r>
              <a:rPr lang="en-US" sz="2000" u="sng" dirty="0"/>
              <a:t>Description:</a:t>
            </a:r>
            <a:r>
              <a:rPr lang="en-US" sz="2000" dirty="0"/>
              <a:t> The system consists of a number of omnidirectional microphones, in an array arrangement. The output of the microphones will be fed to the analog to digital converter and then this signal is fed to the FPGA.</a:t>
            </a:r>
          </a:p>
          <a:p>
            <a:r>
              <a:rPr lang="en-US" sz="2000" dirty="0"/>
              <a:t>Inside the FPGA, each channel will be filtered using a Bandpass filter so as to limit the band to   approximately 3Khz. After this, sound classification and localization algorithms will deduce the direction from where the bullet has been fired and display the result on a Graphical LCD. </a:t>
            </a:r>
          </a:p>
          <a:p>
            <a:endParaRPr lang="en-US" sz="2000" dirty="0"/>
          </a:p>
          <a:p>
            <a:r>
              <a:rPr lang="en-US" sz="2000" u="sng" dirty="0"/>
              <a:t>Expected Solution:</a:t>
            </a:r>
            <a:r>
              <a:rPr lang="en-US" sz="2000" dirty="0"/>
              <a:t> An FPGA based solution with a suitable algorithm for classification and localization of sound. The final result will be displayed on a Graphic LCD.</a:t>
            </a:r>
            <a:endParaRPr lang="en-IN" sz="2000" dirty="0"/>
          </a:p>
        </p:txBody>
      </p:sp>
    </p:spTree>
    <p:extLst>
      <p:ext uri="{BB962C8B-B14F-4D97-AF65-F5344CB8AC3E}">
        <p14:creationId xmlns:p14="http://schemas.microsoft.com/office/powerpoint/2010/main" val="240213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329774" y="41468"/>
            <a:ext cx="10972800" cy="1143000"/>
          </a:xfrm>
        </p:spPr>
        <p:txBody>
          <a:bodyPr/>
          <a:lstStyle/>
          <a:p>
            <a:br>
              <a:rPr lang="en-US" sz="2400" b="1" dirty="0">
                <a:solidFill>
                  <a:schemeClr val="tx1"/>
                </a:solidFill>
                <a:latin typeface="Times New Roman" panose="02020603050405020304" pitchFamily="18" charset="0"/>
                <a:cs typeface="Times New Roman" panose="02020603050405020304" pitchFamily="18" charset="0"/>
              </a:rPr>
            </a:br>
            <a:r>
              <a:rPr lang="en-US" sz="4000" b="1" dirty="0">
                <a:solidFill>
                  <a:schemeClr val="tx1"/>
                </a:solidFill>
                <a:latin typeface="Times New Roman" panose="02020603050405020304" pitchFamily="18" charset="0"/>
                <a:cs typeface="Times New Roman" panose="02020603050405020304" pitchFamily="18" charset="0"/>
              </a:rPr>
              <a:t>Microphone Array-based Direction</a:t>
            </a:r>
            <a:br>
              <a:rPr lang="en-US" sz="4000" b="1" dirty="0">
                <a:solidFill>
                  <a:schemeClr val="tx1"/>
                </a:solidFill>
                <a:latin typeface="Times New Roman" panose="02020603050405020304" pitchFamily="18" charset="0"/>
                <a:cs typeface="Times New Roman" panose="02020603050405020304" pitchFamily="18" charset="0"/>
              </a:rPr>
            </a:br>
            <a:r>
              <a:rPr lang="en-US" sz="4000" b="1" dirty="0">
                <a:solidFill>
                  <a:schemeClr val="tx1"/>
                </a:solidFill>
                <a:latin typeface="Times New Roman" panose="02020603050405020304" pitchFamily="18" charset="0"/>
                <a:cs typeface="Times New Roman" panose="02020603050405020304" pitchFamily="18" charset="0"/>
              </a:rPr>
              <a:t> of Arrival for Gunshot Detection </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15362" name="TextBox 8"/>
          <p:cNvSpPr txBox="1">
            <a:spLocks noChangeArrowheads="1"/>
          </p:cNvSpPr>
          <p:nvPr/>
        </p:nvSpPr>
        <p:spPr bwMode="auto">
          <a:xfrm>
            <a:off x="329774" y="1395246"/>
            <a:ext cx="5766226" cy="4770537"/>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3200" b="1" u="sng" dirty="0">
                <a:solidFill>
                  <a:srgbClr val="0070C0"/>
                </a:solidFill>
                <a:latin typeface="Arial" pitchFamily="34" charset="0"/>
                <a:cs typeface="Arial" pitchFamily="34" charset="0"/>
              </a:rPr>
              <a:t>Proposed Solution:</a:t>
            </a:r>
            <a:endParaRPr lang="en-US" sz="3200" u="sng" dirty="0">
              <a:solidFill>
                <a:srgbClr val="0070C0"/>
              </a:solidFill>
              <a:latin typeface="Arial" pitchFamily="34" charset="0"/>
              <a:cs typeface="Arial" pitchFamily="34" charset="0"/>
            </a:endParaRPr>
          </a:p>
          <a:p>
            <a:endParaRPr lang="en-US" sz="2000" u="sng" dirty="0">
              <a:solidFill>
                <a:schemeClr val="tx2"/>
              </a:solidFill>
              <a:latin typeface="Arial" pitchFamily="34" charset="0"/>
              <a:cs typeface="Arial" pitchFamily="34" charset="0"/>
            </a:endParaRPr>
          </a:p>
          <a:p>
            <a:pPr marL="342900" indent="-342900" algn="just">
              <a:buFont typeface="Arial" panose="020B0604020202020204" pitchFamily="34" charset="0"/>
              <a:buChar char="•"/>
            </a:pPr>
            <a:r>
              <a:rPr lang="en-US" dirty="0">
                <a:latin typeface="Arial" pitchFamily="34" charset="0"/>
                <a:cs typeface="Arial" pitchFamily="34" charset="0"/>
              </a:rPr>
              <a:t>Design a Gunshot Detection System using an FPGA Board to detect the Direction of Arrival of the gunshot (Requires both hardware and software design)</a:t>
            </a:r>
          </a:p>
          <a:p>
            <a:pPr marL="342900" indent="-342900" algn="just">
              <a:buFont typeface="Arial" panose="020B0604020202020204" pitchFamily="34" charset="0"/>
              <a:buChar char="•"/>
            </a:pPr>
            <a:endParaRPr lang="en-US" dirty="0">
              <a:latin typeface="Arial" pitchFamily="34" charset="0"/>
              <a:cs typeface="Arial" pitchFamily="34" charset="0"/>
            </a:endParaRPr>
          </a:p>
          <a:p>
            <a:pPr marL="342900" indent="-342900" algn="just">
              <a:buFont typeface="Arial" panose="020B0604020202020204" pitchFamily="34" charset="0"/>
              <a:buChar char="•"/>
            </a:pPr>
            <a:r>
              <a:rPr lang="en-US" dirty="0">
                <a:latin typeface="Arial" pitchFamily="34" charset="0"/>
                <a:cs typeface="Arial" pitchFamily="34" charset="0"/>
              </a:rPr>
              <a:t>6 Omni-directional microphones placed in a circular array record the sound signals, which are passed through an ADC before being sent to the FPGA.</a:t>
            </a:r>
          </a:p>
          <a:p>
            <a:pPr marL="342900" indent="-342900" algn="just">
              <a:buFont typeface="Arial" panose="020B0604020202020204" pitchFamily="34" charset="0"/>
              <a:buChar char="•"/>
            </a:pPr>
            <a:endParaRPr lang="en-US" dirty="0">
              <a:latin typeface="Arial" pitchFamily="34" charset="0"/>
              <a:cs typeface="Arial" pitchFamily="34" charset="0"/>
            </a:endParaRPr>
          </a:p>
          <a:p>
            <a:pPr marL="342900" indent="-342900" algn="just">
              <a:buFont typeface="Arial" panose="020B0604020202020204" pitchFamily="34" charset="0"/>
              <a:buChar char="•"/>
            </a:pPr>
            <a:r>
              <a:rPr lang="en-US" dirty="0">
                <a:latin typeface="Arial" pitchFamily="34" charset="0"/>
                <a:cs typeface="Arial" pitchFamily="34" charset="0"/>
              </a:rPr>
              <a:t>After applying band-pass filters on the signals, algorithms like GCC and MUSIC are used to deduce the direction from where the bullet has been fired, which is then indicated via a graphical display, or a GUI.</a:t>
            </a: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4" y="252246"/>
            <a:ext cx="1248656"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AURUM</a:t>
            </a:r>
            <a:endParaRPr lang="en-IN" sz="1600" dirty="0"/>
          </a:p>
        </p:txBody>
      </p:sp>
      <p:pic>
        <p:nvPicPr>
          <p:cNvPr id="11"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2" name="TextBox 1">
            <a:extLst>
              <a:ext uri="{FF2B5EF4-FFF2-40B4-BE49-F238E27FC236}">
                <a16:creationId xmlns:a16="http://schemas.microsoft.com/office/drawing/2014/main" id="{9B0A531B-48B1-A6BA-C305-6D078EB8B854}"/>
              </a:ext>
            </a:extLst>
          </p:cNvPr>
          <p:cNvSpPr txBox="1"/>
          <p:nvPr/>
        </p:nvSpPr>
        <p:spPr>
          <a:xfrm>
            <a:off x="6172200" y="1419430"/>
            <a:ext cx="5766225" cy="2246769"/>
          </a:xfrm>
          <a:prstGeom prst="rect">
            <a:avLst/>
          </a:prstGeom>
          <a:noFill/>
        </p:spPr>
        <p:txBody>
          <a:bodyPr wrap="square" rtlCol="0">
            <a:spAutoFit/>
          </a:bodyPr>
          <a:lstStyle/>
          <a:p>
            <a:pPr marL="457200" indent="-457200">
              <a:buFont typeface="Wingdings" panose="05000000000000000000" pitchFamily="2" charset="2"/>
              <a:buChar char="v"/>
            </a:pPr>
            <a:r>
              <a:rPr lang="en-US" sz="3200" b="1" u="sng" dirty="0">
                <a:solidFill>
                  <a:srgbClr val="0070C0"/>
                </a:solidFill>
                <a:latin typeface="Arial" panose="020B0604020202020204" pitchFamily="34" charset="0"/>
                <a:cs typeface="Arial" panose="020B0604020202020204" pitchFamily="34" charset="0"/>
              </a:rPr>
              <a:t>Unique Value Proposition:</a:t>
            </a:r>
          </a:p>
          <a:p>
            <a:pPr marL="285750" indent="-285750">
              <a:buFont typeface="Arial" panose="020B0604020202020204" pitchFamily="34" charset="0"/>
              <a:buChar char="•"/>
            </a:pPr>
            <a:endParaRPr lang="en-US" dirty="0">
              <a:solidFill>
                <a:srgbClr val="0070C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Accuracy and Precision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Real time processing</a:t>
            </a:r>
            <a:endParaRPr lang="en-US" dirty="0">
              <a:solidFill>
                <a:srgbClr val="0070C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Reconfigurability</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Durability</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Customization</a:t>
            </a:r>
          </a:p>
        </p:txBody>
      </p:sp>
      <p:sp>
        <p:nvSpPr>
          <p:cNvPr id="4" name="TextBox 3">
            <a:extLst>
              <a:ext uri="{FF2B5EF4-FFF2-40B4-BE49-F238E27FC236}">
                <a16:creationId xmlns:a16="http://schemas.microsoft.com/office/drawing/2014/main" id="{7D571269-3A90-B0D4-8FB8-C5BACE255328}"/>
              </a:ext>
            </a:extLst>
          </p:cNvPr>
          <p:cNvSpPr txBox="1"/>
          <p:nvPr/>
        </p:nvSpPr>
        <p:spPr>
          <a:xfrm>
            <a:off x="6193134" y="3736505"/>
            <a:ext cx="4653838" cy="2523768"/>
          </a:xfrm>
          <a:prstGeom prst="rect">
            <a:avLst/>
          </a:prstGeom>
          <a:noFill/>
        </p:spPr>
        <p:txBody>
          <a:bodyPr wrap="none" rtlCol="0">
            <a:spAutoFit/>
          </a:bodyPr>
          <a:lstStyle/>
          <a:p>
            <a:pPr marL="457200" indent="-457200">
              <a:buFont typeface="Wingdings" panose="05000000000000000000" pitchFamily="2" charset="2"/>
              <a:buChar char="v"/>
            </a:pPr>
            <a:r>
              <a:rPr lang="en-US" sz="3200" b="1" u="sng" dirty="0">
                <a:solidFill>
                  <a:srgbClr val="0070C0"/>
                </a:solidFill>
                <a:latin typeface="Arial" panose="020B0604020202020204" pitchFamily="34" charset="0"/>
                <a:cs typeface="Arial" panose="020B0604020202020204" pitchFamily="34" charset="0"/>
              </a:rPr>
              <a:t>Problem Resolution:</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Noise Interference and Distortions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False Positives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High Initial Costs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Power Consumption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Environment-based tuning</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17410" name="TextBox 8"/>
          <p:cNvSpPr txBox="1">
            <a:spLocks noChangeArrowheads="1"/>
          </p:cNvSpPr>
          <p:nvPr/>
        </p:nvSpPr>
        <p:spPr bwMode="auto">
          <a:xfrm>
            <a:off x="329773" y="1012954"/>
            <a:ext cx="5853313" cy="4832092"/>
          </a:xfrm>
          <a:prstGeom prst="rect">
            <a:avLst/>
          </a:prstGeom>
          <a:noFill/>
          <a:ln w="9525">
            <a:noFill/>
            <a:miter lim="800000"/>
            <a:headEnd/>
            <a:tailEnd/>
          </a:ln>
        </p:spPr>
        <p:txBody>
          <a:bodyPr wrap="square">
            <a:spAutoFit/>
          </a:bodyPr>
          <a:lstStyle/>
          <a:p>
            <a:pPr algn="just"/>
            <a:r>
              <a:rPr lang="en-US" sz="2800" b="1" dirty="0">
                <a:latin typeface="Arial" pitchFamily="34" charset="0"/>
                <a:cs typeface="Arial" pitchFamily="34" charset="0"/>
              </a:rPr>
              <a:t>Technologies being used:</a:t>
            </a:r>
          </a:p>
          <a:p>
            <a:pPr algn="just"/>
            <a:r>
              <a:rPr lang="en-US" sz="2000" u="sng" dirty="0">
                <a:latin typeface="Arial" pitchFamily="34" charset="0"/>
                <a:cs typeface="Arial" pitchFamily="34" charset="0"/>
              </a:rPr>
              <a:t>Hardware :</a:t>
            </a:r>
          </a:p>
          <a:p>
            <a:pPr marL="457200" indent="-457200" algn="just">
              <a:buFont typeface="Arial" panose="020B0604020202020204" pitchFamily="34" charset="0"/>
              <a:buChar char="•"/>
            </a:pPr>
            <a:r>
              <a:rPr lang="en-US" sz="2000" dirty="0">
                <a:latin typeface="Arial" pitchFamily="34" charset="0"/>
                <a:cs typeface="Arial" pitchFamily="34" charset="0"/>
              </a:rPr>
              <a:t>FPGA: </a:t>
            </a:r>
            <a:r>
              <a:rPr lang="en-US" sz="2000" i="0" dirty="0">
                <a:effectLst/>
                <a:latin typeface="Arial" panose="020B0604020202020204" pitchFamily="34" charset="0"/>
                <a:cs typeface="Arial" panose="020B0604020202020204" pitchFamily="34" charset="0"/>
              </a:rPr>
              <a:t>ZedBoard Zynq-7000 ARM/FPGA SoC Development Board</a:t>
            </a:r>
          </a:p>
          <a:p>
            <a:pPr marL="457200" indent="-457200" algn="just">
              <a:buFont typeface="Arial" panose="020B0604020202020204" pitchFamily="34" charset="0"/>
              <a:buChar char="•"/>
            </a:pPr>
            <a:r>
              <a:rPr lang="en-US" sz="2000" dirty="0">
                <a:latin typeface="Arial" panose="020B0604020202020204" pitchFamily="34" charset="0"/>
                <a:cs typeface="Arial" panose="020B0604020202020204" pitchFamily="34" charset="0"/>
              </a:rPr>
              <a:t>Microphone : MAX9814 Omnidirectional Electret Microphone with Amplifier</a:t>
            </a:r>
            <a:endParaRPr lang="en-US" sz="2000" i="0" dirty="0">
              <a:effectLst/>
              <a:latin typeface="Arial" panose="020B0604020202020204" pitchFamily="34" charset="0"/>
              <a:cs typeface="Arial" panose="020B0604020202020204" pitchFamily="34" charset="0"/>
            </a:endParaRPr>
          </a:p>
          <a:p>
            <a:pPr algn="just"/>
            <a:r>
              <a:rPr lang="en-US" sz="2000" u="sng" dirty="0">
                <a:latin typeface="Arial" pitchFamily="34" charset="0"/>
                <a:cs typeface="Arial" pitchFamily="34" charset="0"/>
              </a:rPr>
              <a:t>Software : </a:t>
            </a:r>
          </a:p>
          <a:p>
            <a:pPr marL="457200" indent="-457200" algn="just">
              <a:buFont typeface="Arial" panose="020B0604020202020204" pitchFamily="34" charset="0"/>
              <a:buChar char="•"/>
            </a:pPr>
            <a:r>
              <a:rPr lang="en-US" sz="2000" dirty="0">
                <a:latin typeface="Arial" pitchFamily="34" charset="0"/>
                <a:cs typeface="Arial" pitchFamily="34" charset="0"/>
              </a:rPr>
              <a:t>Vitis and Vivado 2021.2</a:t>
            </a:r>
          </a:p>
          <a:p>
            <a:pPr marL="457200" indent="-457200" algn="just">
              <a:buFont typeface="Arial" panose="020B0604020202020204" pitchFamily="34" charset="0"/>
              <a:buChar char="•"/>
            </a:pPr>
            <a:r>
              <a:rPr lang="en-US" sz="2000" dirty="0">
                <a:latin typeface="Arial" pitchFamily="34" charset="0"/>
                <a:cs typeface="Arial" pitchFamily="34" charset="0"/>
              </a:rPr>
              <a:t>MATLAB(Vitis Model Composer)</a:t>
            </a:r>
          </a:p>
          <a:p>
            <a:pPr algn="just"/>
            <a:r>
              <a:rPr lang="en-US" sz="2000" u="sng" dirty="0">
                <a:latin typeface="Arial" pitchFamily="34" charset="0"/>
                <a:cs typeface="Arial" pitchFamily="34" charset="0"/>
              </a:rPr>
              <a:t>Languages:</a:t>
            </a:r>
          </a:p>
          <a:p>
            <a:pPr marL="457200" indent="-457200" algn="just">
              <a:buFont typeface="Arial" panose="020B0604020202020204" pitchFamily="34" charset="0"/>
              <a:buChar char="•"/>
            </a:pPr>
            <a:r>
              <a:rPr lang="en-US" sz="2000" dirty="0">
                <a:latin typeface="Arial" pitchFamily="34" charset="0"/>
                <a:cs typeface="Arial" pitchFamily="34" charset="0"/>
              </a:rPr>
              <a:t>Verilog HDL and Embedded C</a:t>
            </a:r>
          </a:p>
          <a:p>
            <a:pPr algn="just"/>
            <a:r>
              <a:rPr lang="en-US" sz="2000" u="sng" dirty="0">
                <a:latin typeface="Arial" pitchFamily="34" charset="0"/>
                <a:cs typeface="Arial" pitchFamily="34" charset="0"/>
              </a:rPr>
              <a:t>Algorithms:</a:t>
            </a:r>
          </a:p>
          <a:p>
            <a:pPr marL="342900" indent="-342900" algn="just">
              <a:buFont typeface="Arial" panose="020B0604020202020204" pitchFamily="34" charset="0"/>
              <a:buChar char="•"/>
            </a:pPr>
            <a:r>
              <a:rPr lang="en-US" sz="2000" dirty="0">
                <a:latin typeface="Arial" pitchFamily="34" charset="0"/>
                <a:cs typeface="Arial" pitchFamily="34" charset="0"/>
              </a:rPr>
              <a:t>GCC(TDOA)(General Cross Correlation)</a:t>
            </a:r>
          </a:p>
          <a:p>
            <a:pPr marL="342900" indent="-342900" algn="just">
              <a:buFont typeface="Arial" panose="020B0604020202020204" pitchFamily="34" charset="0"/>
              <a:buChar char="•"/>
            </a:pPr>
            <a:r>
              <a:rPr lang="en-US" sz="2000" dirty="0">
                <a:latin typeface="Arial" pitchFamily="34" charset="0"/>
                <a:cs typeface="Arial" pitchFamily="34" charset="0"/>
              </a:rPr>
              <a:t>MUSIC(Multiple signal classification)</a:t>
            </a:r>
          </a:p>
          <a:p>
            <a:pPr algn="just"/>
            <a:endParaRPr lang="en-US" sz="2000" u="sng" dirty="0">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4</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1" name="Oval 10"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AURUM</a:t>
            </a:r>
            <a:endParaRPr lang="en-IN" sz="1600" dirty="0"/>
          </a:p>
        </p:txBody>
      </p:sp>
      <p:pic>
        <p:nvPicPr>
          <p:cNvPr id="1026" name="Picture 2">
            <a:extLst>
              <a:ext uri="{FF2B5EF4-FFF2-40B4-BE49-F238E27FC236}">
                <a16:creationId xmlns:a16="http://schemas.microsoft.com/office/drawing/2014/main" id="{29B88F29-9732-F198-95FE-A9CBBBD7A1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6090" y="4372684"/>
            <a:ext cx="3026463" cy="17023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3B0BE33B-EA40-AFD1-7BAB-58862B2CE3E8}"/>
              </a:ext>
            </a:extLst>
          </p:cNvPr>
          <p:cNvGraphicFramePr/>
          <p:nvPr>
            <p:extLst>
              <p:ext uri="{D42A27DB-BD31-4B8C-83A1-F6EECF244321}">
                <p14:modId xmlns:p14="http://schemas.microsoft.com/office/powerpoint/2010/main" val="4149931328"/>
              </p:ext>
            </p:extLst>
          </p:nvPr>
        </p:nvGraphicFramePr>
        <p:xfrm>
          <a:off x="6961989" y="1012954"/>
          <a:ext cx="4965290" cy="369010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329773" y="1136199"/>
            <a:ext cx="11394141" cy="4524315"/>
          </a:xfrm>
          <a:prstGeom prst="rect">
            <a:avLst/>
          </a:prstGeom>
          <a:noFill/>
          <a:ln w="9525">
            <a:noFill/>
            <a:miter lim="800000"/>
            <a:headEnd/>
            <a:tailEnd/>
          </a:ln>
        </p:spPr>
        <p:txBody>
          <a:bodyPr wrap="square">
            <a:spAutoFit/>
          </a:bodyPr>
          <a:lstStyle/>
          <a:p>
            <a:pPr marR="0" lvl="0" algn="just" defTabSz="457200" rtl="0" eaLnBrk="1" fontAlgn="base" latinLnBrk="0" hangingPunct="1">
              <a:lnSpc>
                <a:spcPct val="100000"/>
              </a:lnSpc>
              <a:spcBef>
                <a:spcPct val="0"/>
              </a:spcBef>
              <a:spcAft>
                <a:spcPct val="0"/>
              </a:spcAft>
              <a:buClrTx/>
              <a:buSzTx/>
              <a:tabLst/>
              <a:defRPr/>
            </a:pPr>
            <a:r>
              <a:rPr kumimoji="0" lang="en-US" sz="2400" b="1"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Feasibility:</a:t>
            </a:r>
          </a:p>
          <a:p>
            <a:pPr marR="0" lvl="0" algn="just" defTabSz="457200" rtl="0" eaLnBrk="1" fontAlgn="base" latinLnBrk="0" hangingPunct="1">
              <a:lnSpc>
                <a:spcPct val="100000"/>
              </a:lnSpc>
              <a:spcBef>
                <a:spcPct val="0"/>
              </a:spcBef>
              <a:spcAft>
                <a:spcPct val="0"/>
              </a:spcAft>
              <a:buClrTx/>
              <a:buSzTx/>
              <a:tabLst/>
              <a:defRPr/>
            </a:pPr>
            <a:r>
              <a:rPr kumimoji="0" lang="en-US" sz="2400" b="0" i="0" u="sng"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Hardware:</a:t>
            </a:r>
            <a:r>
              <a:rPr kumimoji="0" lang="en-US" sz="2400" b="0" i="0"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 </a:t>
            </a:r>
            <a:r>
              <a:rPr kumimoji="0" lang="en-US" sz="24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Omnidirectional microphones, ADCs, and FPGAs are suitable. Graphical LCDs are easy to integrate.</a:t>
            </a:r>
          </a:p>
          <a:p>
            <a:pPr marR="0" lvl="0" algn="just" defTabSz="457200" rtl="0" eaLnBrk="1" fontAlgn="base" latinLnBrk="0" hangingPunct="1">
              <a:lnSpc>
                <a:spcPct val="100000"/>
              </a:lnSpc>
              <a:spcBef>
                <a:spcPct val="0"/>
              </a:spcBef>
              <a:spcAft>
                <a:spcPct val="0"/>
              </a:spcAft>
              <a:buClrTx/>
              <a:buSzTx/>
              <a:tabLst/>
              <a:defRPr/>
            </a:pPr>
            <a:r>
              <a:rPr kumimoji="0" lang="en-US" sz="2400" b="0" i="0" u="sng"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Signal Processing:</a:t>
            </a:r>
            <a:r>
              <a:rPr kumimoji="0" lang="en-US" sz="2400" b="0" i="0"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 </a:t>
            </a:r>
            <a:r>
              <a:rPr kumimoji="0" lang="en-US" sz="24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Bandpass filtering, classification, and localization algorithms are done effectively with an FPGA.</a:t>
            </a:r>
          </a:p>
          <a:p>
            <a:pPr marR="0" lvl="0" algn="just" defTabSz="457200" rtl="0" eaLnBrk="1" fontAlgn="base" latinLnBrk="0" hangingPunct="1">
              <a:lnSpc>
                <a:spcPct val="100000"/>
              </a:lnSpc>
              <a:spcBef>
                <a:spcPct val="0"/>
              </a:spcBef>
              <a:spcAft>
                <a:spcPct val="0"/>
              </a:spcAft>
              <a:buClrTx/>
              <a:buSzTx/>
              <a:tabLst/>
              <a:defRPr/>
            </a:pPr>
            <a:r>
              <a:rPr kumimoji="0" lang="en-US" sz="2400" b="0" i="0" u="sng"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FPGA Capability:</a:t>
            </a:r>
            <a:r>
              <a:rPr kumimoji="0" lang="en-US" sz="2400" b="0" i="0"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 </a:t>
            </a:r>
            <a:r>
              <a:rPr kumimoji="0" lang="en-US" sz="24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Modern FPGAs handle multi-channel processing effectively.</a:t>
            </a:r>
          </a:p>
          <a:p>
            <a:pPr marR="0" lvl="0" algn="just" defTabSz="457200" rtl="0" eaLnBrk="1" fontAlgn="base" latinLnBrk="0" hangingPunct="1">
              <a:lnSpc>
                <a:spcPct val="100000"/>
              </a:lnSpc>
              <a:spcBef>
                <a:spcPct val="0"/>
              </a:spcBef>
              <a:spcAft>
                <a:spcPct val="0"/>
              </a:spcAft>
              <a:buClrTx/>
              <a:buSzTx/>
              <a:tabLst/>
              <a:defRPr/>
            </a:pPr>
            <a:endParaRPr kumimoji="0" lang="en-US" sz="24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r>
              <a:rPr kumimoji="0" lang="en-US" sz="2400" b="1"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Viability:</a:t>
            </a:r>
          </a:p>
          <a:p>
            <a:pPr marR="0" lvl="0" algn="just" defTabSz="457200" rtl="0" eaLnBrk="1" fontAlgn="base" latinLnBrk="0" hangingPunct="1">
              <a:lnSpc>
                <a:spcPct val="100000"/>
              </a:lnSpc>
              <a:spcBef>
                <a:spcPct val="0"/>
              </a:spcBef>
              <a:spcAft>
                <a:spcPct val="0"/>
              </a:spcAft>
              <a:buClrTx/>
              <a:buSzTx/>
              <a:tabLst/>
              <a:defRPr/>
            </a:pPr>
            <a:r>
              <a:rPr kumimoji="0" lang="en-US" sz="2400" b="0" i="0" u="sng"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Complexity:</a:t>
            </a:r>
            <a:r>
              <a:rPr kumimoji="0" lang="en-US" sz="2400" b="0" i="0"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 </a:t>
            </a:r>
            <a:r>
              <a:rPr kumimoji="0" lang="en-US" sz="24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Requires FPGA programming and DSP expertise. </a:t>
            </a:r>
            <a:endParaRPr lang="en-US" sz="2400" dirty="0">
              <a:solidFill>
                <a:prstClr val="black"/>
              </a:solidFill>
              <a:latin typeface="Arial" pitchFamily="34" charset="0"/>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r>
              <a:rPr kumimoji="0" lang="en-US" sz="2400" b="0" i="0" u="sng"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Environmental Factors:</a:t>
            </a:r>
            <a:r>
              <a:rPr kumimoji="0" lang="en-US" sz="2400" b="0" i="0"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 </a:t>
            </a:r>
            <a:r>
              <a:rPr kumimoji="0" lang="en-US" sz="24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Outdoor conditions need robust algorithms.</a:t>
            </a:r>
          </a:p>
          <a:p>
            <a:pPr marR="0" lvl="0" algn="just" defTabSz="457200" rtl="0" eaLnBrk="1" fontAlgn="base" latinLnBrk="0" hangingPunct="1">
              <a:lnSpc>
                <a:spcPct val="100000"/>
              </a:lnSpc>
              <a:spcBef>
                <a:spcPct val="0"/>
              </a:spcBef>
              <a:spcAft>
                <a:spcPct val="0"/>
              </a:spcAft>
              <a:buClrTx/>
              <a:buSzTx/>
              <a:tabLst/>
              <a:defRPr/>
            </a:pPr>
            <a:r>
              <a:rPr kumimoji="0" lang="en-US" sz="2400" b="0" i="0" u="sng"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Cost:</a:t>
            </a:r>
            <a:r>
              <a:rPr kumimoji="0" lang="en-US" sz="2400" b="0" i="0"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 </a:t>
            </a:r>
            <a:r>
              <a:rPr kumimoji="0" lang="en-US" sz="24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High initial cost.</a:t>
            </a:r>
          </a:p>
          <a:p>
            <a:pPr marR="0" lvl="0" algn="just" defTabSz="457200" rtl="0" eaLnBrk="1" fontAlgn="base" latinLnBrk="0" hangingPunct="1">
              <a:lnSpc>
                <a:spcPct val="100000"/>
              </a:lnSpc>
              <a:spcBef>
                <a:spcPct val="0"/>
              </a:spcBef>
              <a:spcAft>
                <a:spcPct val="0"/>
              </a:spcAft>
              <a:buClrTx/>
              <a:buSzTx/>
              <a:tabLst/>
              <a:defRPr/>
            </a:pPr>
            <a:r>
              <a:rPr kumimoji="0" lang="en-US" sz="2400" b="0" i="0" u="sng"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Power Consumption</a:t>
            </a:r>
            <a:r>
              <a:rPr kumimoji="0" lang="en-US" sz="24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 Considerable power use; important for portable systems.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AURUM</a:t>
            </a:r>
            <a:endParaRPr lang="en-IN" sz="1600" dirty="0"/>
          </a:p>
        </p:txBody>
      </p:sp>
    </p:spTree>
    <p:extLst>
      <p:ext uri="{BB962C8B-B14F-4D97-AF65-F5344CB8AC3E}">
        <p14:creationId xmlns:p14="http://schemas.microsoft.com/office/powerpoint/2010/main" val="3753387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609599" y="1059580"/>
            <a:ext cx="11103429" cy="5632311"/>
          </a:xfrm>
          <a:prstGeom prst="rect">
            <a:avLst/>
          </a:prstGeom>
          <a:noFill/>
          <a:ln w="9525">
            <a:noFill/>
            <a:miter lim="800000"/>
            <a:headEnd/>
            <a:tailEnd/>
          </a:ln>
        </p:spPr>
        <p:txBody>
          <a:bodyPr wrap="square">
            <a:sp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400" u="sng" dirty="0">
                <a:solidFill>
                  <a:prstClr val="black"/>
                </a:solidFill>
                <a:latin typeface="Arial" pitchFamily="34" charset="0"/>
                <a:cs typeface="Arial" pitchFamily="34" charset="0"/>
              </a:rPr>
              <a:t>Soldier Safety:</a:t>
            </a:r>
            <a:r>
              <a:rPr lang="en-US" sz="2400" dirty="0">
                <a:solidFill>
                  <a:prstClr val="black"/>
                </a:solidFill>
                <a:latin typeface="Arial" pitchFamily="34" charset="0"/>
                <a:cs typeface="Arial" pitchFamily="34" charset="0"/>
              </a:rPr>
              <a:t> Can help reduce casualties.</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2400" dirty="0">
              <a:solidFill>
                <a:prstClr val="black"/>
              </a:solidFill>
              <a:latin typeface="Arial" pitchFamily="34" charset="0"/>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400" u="sng" dirty="0">
                <a:solidFill>
                  <a:prstClr val="black"/>
                </a:solidFill>
                <a:latin typeface="Arial" pitchFamily="34" charset="0"/>
                <a:cs typeface="Arial" pitchFamily="34" charset="0"/>
              </a:rPr>
              <a:t>Decision-Making:</a:t>
            </a:r>
            <a:r>
              <a:rPr lang="en-US" sz="2400" dirty="0">
                <a:solidFill>
                  <a:prstClr val="black"/>
                </a:solidFill>
                <a:latin typeface="Arial" pitchFamily="34" charset="0"/>
                <a:cs typeface="Arial" pitchFamily="34" charset="0"/>
              </a:rPr>
              <a:t> Immediate feedback speeds up combat reactions.</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400" u="sng" dirty="0">
                <a:solidFill>
                  <a:prstClr val="black"/>
                </a:solidFill>
                <a:latin typeface="Arial" pitchFamily="34" charset="0"/>
                <a:cs typeface="Arial" pitchFamily="34" charset="0"/>
              </a:rPr>
              <a:t>Improved Situational Awareness:</a:t>
            </a:r>
            <a:r>
              <a:rPr lang="en-US" sz="2400" dirty="0">
                <a:solidFill>
                  <a:prstClr val="black"/>
                </a:solidFill>
                <a:latin typeface="Arial" pitchFamily="34" charset="0"/>
                <a:cs typeface="Arial" pitchFamily="34" charset="0"/>
              </a:rPr>
              <a:t> Provides precise direction of enemy fire, giving tactical advantages.</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2400" dirty="0">
              <a:solidFill>
                <a:prstClr val="black"/>
              </a:solidFill>
              <a:latin typeface="Arial" pitchFamily="34" charset="0"/>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400" u="sng" dirty="0">
                <a:solidFill>
                  <a:prstClr val="black"/>
                </a:solidFill>
                <a:latin typeface="Arial" pitchFamily="34" charset="0"/>
                <a:cs typeface="Arial" pitchFamily="34" charset="0"/>
              </a:rPr>
              <a:t>Cost-Effective Long Term:</a:t>
            </a:r>
            <a:r>
              <a:rPr lang="en-US" sz="2400" dirty="0">
                <a:solidFill>
                  <a:prstClr val="black"/>
                </a:solidFill>
                <a:latin typeface="Arial" pitchFamily="34" charset="0"/>
                <a:cs typeface="Arial" pitchFamily="34" charset="0"/>
              </a:rPr>
              <a:t> Provides a durable solution, reducing operational costs over time.</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2400" dirty="0">
              <a:solidFill>
                <a:prstClr val="black"/>
              </a:solidFill>
              <a:latin typeface="Arial" pitchFamily="34" charset="0"/>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400" u="sng" dirty="0">
                <a:solidFill>
                  <a:prstClr val="black"/>
                </a:solidFill>
                <a:latin typeface="Arial" pitchFamily="34" charset="0"/>
                <a:cs typeface="Arial" pitchFamily="34" charset="0"/>
              </a:rPr>
              <a:t>Adaptability:</a:t>
            </a:r>
            <a:r>
              <a:rPr lang="en-US" sz="2400" dirty="0">
                <a:solidFill>
                  <a:prstClr val="black"/>
                </a:solidFill>
                <a:latin typeface="Arial" pitchFamily="34" charset="0"/>
                <a:cs typeface="Arial" pitchFamily="34" charset="0"/>
              </a:rPr>
              <a:t> Can function in urban, open field, and forest combat situations.</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2400" dirty="0">
              <a:solidFill>
                <a:prstClr val="black"/>
              </a:solidFill>
              <a:latin typeface="Arial" pitchFamily="34" charset="0"/>
              <a:cs typeface="Arial" pitchFamily="34" charset="0"/>
            </a:endParaRPr>
          </a:p>
          <a:p>
            <a:pPr marL="342900" indent="-342900" algn="just">
              <a:buFont typeface="Arial" panose="020B0604020202020204" pitchFamily="34" charset="0"/>
              <a:buChar char="•"/>
              <a:defRPr/>
            </a:pPr>
            <a:r>
              <a:rPr lang="en-US" sz="2400" u="sng" dirty="0">
                <a:solidFill>
                  <a:prstClr val="black"/>
                </a:solidFill>
                <a:latin typeface="Arial" pitchFamily="34" charset="0"/>
                <a:cs typeface="Arial" pitchFamily="34" charset="0"/>
              </a:rPr>
              <a:t>Integration with Other Systems:</a:t>
            </a:r>
            <a:r>
              <a:rPr lang="en-US" sz="2400" dirty="0">
                <a:solidFill>
                  <a:prstClr val="black"/>
                </a:solidFill>
                <a:latin typeface="Arial" pitchFamily="34" charset="0"/>
                <a:cs typeface="Arial" pitchFamily="34" charset="0"/>
              </a:rPr>
              <a:t> Can be integrated with communication and surveillance systems for broader intelligence.</a:t>
            </a:r>
          </a:p>
          <a:p>
            <a:pPr marL="342900" indent="-342900" algn="just">
              <a:buFont typeface="Arial" panose="020B0604020202020204" pitchFamily="34" charset="0"/>
              <a:buChar char="•"/>
              <a:defRPr/>
            </a:pPr>
            <a:r>
              <a:rPr lang="en-US" sz="2400" u="sng" dirty="0">
                <a:solidFill>
                  <a:prstClr val="black"/>
                </a:solidFill>
                <a:latin typeface="Arial" pitchFamily="34" charset="0"/>
                <a:cs typeface="Arial" pitchFamily="34" charset="0"/>
              </a:rPr>
              <a:t>Data Analysis:</a:t>
            </a:r>
            <a:r>
              <a:rPr lang="en-US" sz="2400" dirty="0">
                <a:solidFill>
                  <a:prstClr val="black"/>
                </a:solidFill>
                <a:latin typeface="Arial" pitchFamily="34" charset="0"/>
                <a:cs typeface="Arial" pitchFamily="34" charset="0"/>
              </a:rPr>
              <a:t> Collects valuable for future analysis.</a:t>
            </a:r>
          </a:p>
          <a:p>
            <a:pPr marL="342900" indent="-342900" algn="just">
              <a:buFont typeface="Arial" panose="020B0604020202020204" pitchFamily="34" charset="0"/>
              <a:buChar char="•"/>
              <a:defRPr/>
            </a:pPr>
            <a:endParaRPr lang="en-US" sz="2400" dirty="0">
              <a:solidFill>
                <a:prstClr val="black"/>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AURUM</a:t>
            </a:r>
            <a:endParaRPr lang="en-IN" sz="1600" dirty="0"/>
          </a:p>
        </p:txBody>
      </p:sp>
    </p:spTree>
    <p:extLst>
      <p:ext uri="{BB962C8B-B14F-4D97-AF65-F5344CB8AC3E}">
        <p14:creationId xmlns:p14="http://schemas.microsoft.com/office/powerpoint/2010/main" val="2997144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609600" y="1232042"/>
            <a:ext cx="10591800" cy="4893647"/>
          </a:xfrm>
          <a:prstGeom prst="rect">
            <a:avLst/>
          </a:prstGeom>
          <a:noFill/>
          <a:ln w="9525">
            <a:noFill/>
            <a:miter lim="800000"/>
            <a:headEnd/>
            <a:tailEnd/>
          </a:ln>
        </p:spPr>
        <p:txBody>
          <a:bodyPr wrap="square">
            <a:sp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400" noProof="0" dirty="0">
                <a:solidFill>
                  <a:prstClr val="black"/>
                </a:solidFill>
                <a:latin typeface="Arial" pitchFamily="34" charset="0"/>
                <a:cs typeface="Arial" pitchFamily="34" charset="0"/>
                <a:hlinkClick r:id="rId3"/>
              </a:rPr>
              <a:t>https://www.researchgate.net/publication/342752309_Gunshot_Detection_System_for_National_Security</a:t>
            </a:r>
            <a:endParaRPr lang="en-US" sz="2400" noProof="0" dirty="0">
              <a:solidFill>
                <a:prstClr val="black"/>
              </a:solidFill>
              <a:latin typeface="Arial" pitchFamily="34" charset="0"/>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2400" dirty="0">
              <a:solidFill>
                <a:prstClr val="black"/>
              </a:solidFill>
              <a:latin typeface="Arial" pitchFamily="34" charset="0"/>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400" noProof="0" dirty="0">
                <a:solidFill>
                  <a:prstClr val="black"/>
                </a:solidFill>
                <a:latin typeface="Arial" pitchFamily="34" charset="0"/>
                <a:cs typeface="Arial" pitchFamily="34" charset="0"/>
                <a:hlinkClick r:id="rId4"/>
              </a:rPr>
              <a:t>https://www.linkedin.com/pulse/accurate-time-delay-estimation-gcc-phat-patrick-marmaroli-eu7jf/</a:t>
            </a:r>
            <a:endParaRPr lang="en-US" sz="2400" noProof="0" dirty="0">
              <a:solidFill>
                <a:prstClr val="black"/>
              </a:solidFill>
              <a:latin typeface="Arial" pitchFamily="34" charset="0"/>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2400" dirty="0">
              <a:solidFill>
                <a:prstClr val="black"/>
              </a:solidFill>
              <a:latin typeface="Arial" pitchFamily="34" charset="0"/>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400" noProof="0" dirty="0">
                <a:solidFill>
                  <a:prstClr val="black"/>
                </a:solidFill>
                <a:latin typeface="Arial" pitchFamily="34" charset="0"/>
                <a:cs typeface="Arial" pitchFamily="34" charset="0"/>
                <a:hlinkClick r:id="rId5"/>
              </a:rPr>
              <a:t>https://in.mathworks.com/help/phased/ref/gccphat.html</a:t>
            </a:r>
            <a:endParaRPr lang="en-US" sz="2400" noProof="0" dirty="0">
              <a:solidFill>
                <a:prstClr val="black"/>
              </a:solidFill>
              <a:latin typeface="Arial" pitchFamily="34" charset="0"/>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2400" dirty="0">
              <a:solidFill>
                <a:prstClr val="black"/>
              </a:solidFill>
              <a:latin typeface="Arial" pitchFamily="34" charset="0"/>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400" noProof="0" dirty="0">
                <a:solidFill>
                  <a:prstClr val="black"/>
                </a:solidFill>
                <a:latin typeface="Arial" pitchFamily="34" charset="0"/>
                <a:cs typeface="Arial" pitchFamily="34" charset="0"/>
                <a:hlinkClick r:id="rId6"/>
              </a:rPr>
              <a:t>https://in.mathworks.com/help/phased/ug/music-super-resolution-doa-estimation.html</a:t>
            </a:r>
            <a:endParaRPr lang="en-US" sz="2400" dirty="0">
              <a:solidFill>
                <a:prstClr val="black"/>
              </a:solidFill>
              <a:latin typeface="Arial" pitchFamily="34" charset="0"/>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2400" b="0" i="0" u="none" strike="noStrike" kern="1200" cap="none" spc="0" normalizeH="0" baseline="0" dirty="0">
              <a:ln>
                <a:noFill/>
              </a:ln>
              <a:solidFill>
                <a:prstClr val="black"/>
              </a:solidFill>
              <a:effectLst/>
              <a:uLnTx/>
              <a:uFillTx/>
              <a:latin typeface="Arial" pitchFamily="34" charset="0"/>
              <a:ea typeface="ＭＳ Ｐゴシック" pitchFamily="1" charset="-128"/>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dirty="0">
                <a:ln>
                  <a:noFill/>
                </a:ln>
                <a:solidFill>
                  <a:prstClr val="black"/>
                </a:solidFill>
                <a:effectLst/>
                <a:uLnTx/>
                <a:uFillTx/>
                <a:latin typeface="Arial" pitchFamily="34" charset="0"/>
                <a:ea typeface="ＭＳ Ｐゴシック" pitchFamily="1" charset="-128"/>
                <a:cs typeface="Arial" pitchFamily="34" charset="0"/>
                <a:hlinkClick r:id="rId7"/>
              </a:rPr>
              <a:t>https://digital.library.txst.edu/server/api/core/bitstreams/c2454f8a-7617-4613-a9ef-7d8446cc7e6e/content</a:t>
            </a:r>
            <a:endParaRPr lang="en-US" sz="2400" dirty="0">
              <a:solidFill>
                <a:prstClr val="black"/>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8">
            <a:alphaModFix/>
          </a:blip>
          <a:srcRect/>
          <a:stretch/>
        </p:blipFill>
        <p:spPr>
          <a:xfrm>
            <a:off x="9803911" y="81376"/>
            <a:ext cx="2246575" cy="1149075"/>
          </a:xfrm>
          <a:prstGeom prst="rect">
            <a:avLst/>
          </a:prstGeom>
          <a:noFill/>
          <a:ln>
            <a:noFill/>
          </a:ln>
        </p:spPr>
      </p:pic>
      <p:sp>
        <p:nvSpPr>
          <p:cNvPr id="9" name="Oval 8"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AURUM</a:t>
            </a:r>
            <a:endParaRPr lang="en-IN" sz="1600" dirty="0"/>
          </a:p>
        </p:txBody>
      </p:sp>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7715</TotalTime>
  <Words>736</Words>
  <Application>Microsoft Office PowerPoint</Application>
  <PresentationFormat>Widescreen</PresentationFormat>
  <Paragraphs>115</Paragraphs>
  <Slides>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ＭＳ Ｐゴシック</vt:lpstr>
      <vt:lpstr>Arial</vt:lpstr>
      <vt:lpstr>Calibri</vt:lpstr>
      <vt:lpstr>Garamond</vt:lpstr>
      <vt:lpstr>Times New Roman</vt:lpstr>
      <vt:lpstr>TradeGothic</vt:lpstr>
      <vt:lpstr>Wingdings</vt:lpstr>
      <vt:lpstr>Office Theme</vt:lpstr>
      <vt:lpstr>SMART INDIA HACKATHON 2024</vt:lpstr>
      <vt:lpstr> Microphone Array-based Direction  of Arrival for Gunshot Detection </vt:lpstr>
      <vt:lpstr> Microphone Array-based Direction  of Arrival for Gunshot Detection </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Rohan 47</cp:lastModifiedBy>
  <cp:revision>153</cp:revision>
  <dcterms:created xsi:type="dcterms:W3CDTF">2013-12-12T18:46:50Z</dcterms:created>
  <dcterms:modified xsi:type="dcterms:W3CDTF">2024-09-14T07:01:43Z</dcterms:modified>
  <cp:category/>
</cp:coreProperties>
</file>