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embeddedFontLst>
    <p:embeddedFont>
      <p:font typeface="Amatic SC" panose="00000500000000000000" pitchFamily="2" charset="-79"/>
      <p:regular r:id="rId12"/>
      <p:bold r:id="rId13"/>
    </p:embeddedFont>
    <p:embeddedFont>
      <p:font typeface="Comfortaa" panose="020B0604020202020204" charset="0"/>
      <p:regular r:id="rId14"/>
      <p:bold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E2UsUwLb+uvCfvoiROIfii0v4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0"/>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10"/>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9"/>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9"/>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1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0" name="Google Shape;20;p12"/>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12"/>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31" name="Google Shape;31;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5" name="Google Shape;3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17"/>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17"/>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40" name="Google Shape;40;p17"/>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8"/>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9"/>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obvila.com/slideshow/10-ways-to-burglar-proof-your-home-for-under-100-5014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n-GB"/>
              <a:t>Push Button Combination Lock</a:t>
            </a:r>
            <a:endParaRPr/>
          </a:p>
        </p:txBody>
      </p:sp>
      <p:sp>
        <p:nvSpPr>
          <p:cNvPr id="57" name="Google Shape;57;p1"/>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2100"/>
              <a:buNone/>
            </a:pPr>
            <a:r>
              <a:rPr lang="en-GB"/>
              <a:t>By: Rohan Nair</a:t>
            </a:r>
            <a:br>
              <a:rPr lang="en-GB"/>
            </a:br>
            <a:r>
              <a:rPr lang="en-GB"/>
              <a:t>Roll number: 108075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311700" y="292850"/>
            <a:ext cx="8520600" cy="801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⤝Contents⤞ </a:t>
            </a:r>
            <a:endParaRPr/>
          </a:p>
        </p:txBody>
      </p:sp>
      <p:sp>
        <p:nvSpPr>
          <p:cNvPr id="63" name="Google Shape;63;p2"/>
          <p:cNvSpPr txBox="1">
            <a:spLocks noGrp="1"/>
          </p:cNvSpPr>
          <p:nvPr>
            <p:ph type="body" idx="1"/>
          </p:nvPr>
        </p:nvSpPr>
        <p:spPr>
          <a:xfrm>
            <a:off x="311700" y="1228675"/>
            <a:ext cx="8520600" cy="334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914400" lvl="0" indent="-374650" algn="l" rtl="0">
              <a:lnSpc>
                <a:spcPct val="95000"/>
              </a:lnSpc>
              <a:spcBef>
                <a:spcPts val="0"/>
              </a:spcBef>
              <a:spcAft>
                <a:spcPts val="0"/>
              </a:spcAft>
              <a:buClr>
                <a:srgbClr val="000000"/>
              </a:buClr>
              <a:buSzPts val="2300"/>
              <a:buFont typeface="Amatic SC"/>
              <a:buChar char="❖"/>
            </a:pPr>
            <a:r>
              <a:rPr lang="en-GB" sz="2300" b="1">
                <a:solidFill>
                  <a:srgbClr val="000000"/>
                </a:solidFill>
                <a:latin typeface="Amatic SC"/>
                <a:ea typeface="Amatic SC"/>
                <a:cs typeface="Amatic SC"/>
                <a:sym typeface="Amatic SC"/>
              </a:rPr>
              <a:t>Introduction</a:t>
            </a:r>
            <a:endParaRPr sz="2300" b="1">
              <a:solidFill>
                <a:srgbClr val="000000"/>
              </a:solidFill>
              <a:latin typeface="Amatic SC"/>
              <a:ea typeface="Amatic SC"/>
              <a:cs typeface="Amatic SC"/>
              <a:sym typeface="Amatic SC"/>
            </a:endParaRPr>
          </a:p>
          <a:p>
            <a:pPr marL="914400" lvl="0" indent="0" algn="l" rtl="0">
              <a:lnSpc>
                <a:spcPct val="95000"/>
              </a:lnSpc>
              <a:spcBef>
                <a:spcPts val="0"/>
              </a:spcBef>
              <a:spcAft>
                <a:spcPts val="0"/>
              </a:spcAft>
              <a:buSzPts val="1800"/>
              <a:buNone/>
            </a:pPr>
            <a:endParaRPr sz="2300" b="1">
              <a:solidFill>
                <a:srgbClr val="000000"/>
              </a:solidFill>
              <a:latin typeface="Amatic SC"/>
              <a:ea typeface="Amatic SC"/>
              <a:cs typeface="Amatic SC"/>
              <a:sym typeface="Amatic SC"/>
            </a:endParaRPr>
          </a:p>
          <a:p>
            <a:pPr marL="914400" lvl="0" indent="-374650" algn="l" rtl="0">
              <a:lnSpc>
                <a:spcPct val="95000"/>
              </a:lnSpc>
              <a:spcBef>
                <a:spcPts val="0"/>
              </a:spcBef>
              <a:spcAft>
                <a:spcPts val="0"/>
              </a:spcAft>
              <a:buClr>
                <a:srgbClr val="000000"/>
              </a:buClr>
              <a:buSzPts val="2300"/>
              <a:buFont typeface="Amatic SC"/>
              <a:buChar char="❖"/>
            </a:pPr>
            <a:r>
              <a:rPr lang="en-GB" sz="2300" b="1">
                <a:solidFill>
                  <a:srgbClr val="000000"/>
                </a:solidFill>
                <a:latin typeface="Amatic SC"/>
                <a:ea typeface="Amatic SC"/>
                <a:cs typeface="Amatic SC"/>
                <a:sym typeface="Amatic SC"/>
              </a:rPr>
              <a:t>Circuit Diagram</a:t>
            </a:r>
            <a:endParaRPr sz="2300" b="1">
              <a:solidFill>
                <a:srgbClr val="000000"/>
              </a:solidFill>
              <a:latin typeface="Amatic SC"/>
              <a:ea typeface="Amatic SC"/>
              <a:cs typeface="Amatic SC"/>
              <a:sym typeface="Amatic SC"/>
            </a:endParaRPr>
          </a:p>
          <a:p>
            <a:pPr marL="914400" lvl="0" indent="0" algn="l" rtl="0">
              <a:lnSpc>
                <a:spcPct val="95000"/>
              </a:lnSpc>
              <a:spcBef>
                <a:spcPts val="0"/>
              </a:spcBef>
              <a:spcAft>
                <a:spcPts val="0"/>
              </a:spcAft>
              <a:buSzPts val="1800"/>
              <a:buNone/>
            </a:pPr>
            <a:endParaRPr sz="2300" b="1">
              <a:solidFill>
                <a:srgbClr val="000000"/>
              </a:solidFill>
              <a:latin typeface="Amatic SC"/>
              <a:ea typeface="Amatic SC"/>
              <a:cs typeface="Amatic SC"/>
              <a:sym typeface="Amatic SC"/>
            </a:endParaRPr>
          </a:p>
          <a:p>
            <a:pPr marL="914400" lvl="0" indent="-374650" algn="l" rtl="0">
              <a:lnSpc>
                <a:spcPct val="95000"/>
              </a:lnSpc>
              <a:spcBef>
                <a:spcPts val="0"/>
              </a:spcBef>
              <a:spcAft>
                <a:spcPts val="0"/>
              </a:spcAft>
              <a:buClr>
                <a:srgbClr val="000000"/>
              </a:buClr>
              <a:buSzPts val="2300"/>
              <a:buFont typeface="Amatic SC"/>
              <a:buChar char="❖"/>
            </a:pPr>
            <a:r>
              <a:rPr lang="en-GB" sz="2300" b="1">
                <a:solidFill>
                  <a:srgbClr val="000000"/>
                </a:solidFill>
                <a:latin typeface="Amatic SC"/>
                <a:ea typeface="Amatic SC"/>
                <a:cs typeface="Amatic SC"/>
                <a:sym typeface="Amatic SC"/>
              </a:rPr>
              <a:t>Components List</a:t>
            </a:r>
            <a:endParaRPr sz="2300" b="1">
              <a:solidFill>
                <a:srgbClr val="000000"/>
              </a:solidFill>
              <a:latin typeface="Amatic SC"/>
              <a:ea typeface="Amatic SC"/>
              <a:cs typeface="Amatic SC"/>
              <a:sym typeface="Amatic SC"/>
            </a:endParaRPr>
          </a:p>
          <a:p>
            <a:pPr marL="914400" lvl="0" indent="0" algn="l" rtl="0">
              <a:lnSpc>
                <a:spcPct val="95000"/>
              </a:lnSpc>
              <a:spcBef>
                <a:spcPts val="0"/>
              </a:spcBef>
              <a:spcAft>
                <a:spcPts val="0"/>
              </a:spcAft>
              <a:buSzPts val="1800"/>
              <a:buNone/>
            </a:pPr>
            <a:endParaRPr sz="2300" b="1">
              <a:solidFill>
                <a:srgbClr val="000000"/>
              </a:solidFill>
              <a:latin typeface="Amatic SC"/>
              <a:ea typeface="Amatic SC"/>
              <a:cs typeface="Amatic SC"/>
              <a:sym typeface="Amatic SC"/>
            </a:endParaRPr>
          </a:p>
          <a:p>
            <a:pPr marL="914400" lvl="0" indent="-374650" algn="l" rtl="0">
              <a:lnSpc>
                <a:spcPct val="95000"/>
              </a:lnSpc>
              <a:spcBef>
                <a:spcPts val="0"/>
              </a:spcBef>
              <a:spcAft>
                <a:spcPts val="0"/>
              </a:spcAft>
              <a:buClr>
                <a:srgbClr val="000000"/>
              </a:buClr>
              <a:buSzPts val="2300"/>
              <a:buFont typeface="Amatic SC"/>
              <a:buChar char="❖"/>
            </a:pPr>
            <a:r>
              <a:rPr lang="en-GB" sz="2300" b="1">
                <a:solidFill>
                  <a:srgbClr val="000000"/>
                </a:solidFill>
                <a:latin typeface="Amatic SC"/>
                <a:ea typeface="Amatic SC"/>
                <a:cs typeface="Amatic SC"/>
                <a:sym typeface="Amatic SC"/>
              </a:rPr>
              <a:t>Circuit operation / working principle</a:t>
            </a:r>
            <a:endParaRPr sz="2300" b="1">
              <a:solidFill>
                <a:srgbClr val="000000"/>
              </a:solidFill>
              <a:latin typeface="Amatic SC"/>
              <a:ea typeface="Amatic SC"/>
              <a:cs typeface="Amatic SC"/>
              <a:sym typeface="Amatic SC"/>
            </a:endParaRPr>
          </a:p>
          <a:p>
            <a:pPr marL="914400" lvl="0" indent="0" algn="l" rtl="0">
              <a:lnSpc>
                <a:spcPct val="95000"/>
              </a:lnSpc>
              <a:spcBef>
                <a:spcPts val="0"/>
              </a:spcBef>
              <a:spcAft>
                <a:spcPts val="0"/>
              </a:spcAft>
              <a:buSzPts val="1800"/>
              <a:buNone/>
            </a:pPr>
            <a:endParaRPr sz="2300" b="1">
              <a:solidFill>
                <a:srgbClr val="000000"/>
              </a:solidFill>
              <a:latin typeface="Amatic SC"/>
              <a:ea typeface="Amatic SC"/>
              <a:cs typeface="Amatic SC"/>
              <a:sym typeface="Amatic SC"/>
            </a:endParaRPr>
          </a:p>
          <a:p>
            <a:pPr marL="914400" lvl="0" indent="-374650" algn="l" rtl="0">
              <a:lnSpc>
                <a:spcPct val="95000"/>
              </a:lnSpc>
              <a:spcBef>
                <a:spcPts val="0"/>
              </a:spcBef>
              <a:spcAft>
                <a:spcPts val="0"/>
              </a:spcAft>
              <a:buClr>
                <a:srgbClr val="000000"/>
              </a:buClr>
              <a:buSzPts val="2300"/>
              <a:buFont typeface="Amatic SC"/>
              <a:buChar char="❖"/>
            </a:pPr>
            <a:r>
              <a:rPr lang="en-GB" sz="2300" b="1">
                <a:solidFill>
                  <a:srgbClr val="000000"/>
                </a:solidFill>
                <a:highlight>
                  <a:srgbClr val="FFFFFF"/>
                </a:highlight>
                <a:latin typeface="Amatic SC"/>
                <a:ea typeface="Amatic SC"/>
                <a:cs typeface="Amatic SC"/>
                <a:sym typeface="Amatic SC"/>
              </a:rPr>
              <a:t>Applications</a:t>
            </a:r>
            <a:endParaRPr sz="2200" b="1">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⤝Introduction⤞</a:t>
            </a:r>
            <a:endParaRPr/>
          </a:p>
        </p:txBody>
      </p:sp>
      <p:sp>
        <p:nvSpPr>
          <p:cNvPr id="69" name="Google Shape;69;p3"/>
          <p:cNvSpPr txBox="1">
            <a:spLocks noGrp="1"/>
          </p:cNvSpPr>
          <p:nvPr>
            <p:ph type="body" idx="1"/>
          </p:nvPr>
        </p:nvSpPr>
        <p:spPr>
          <a:xfrm>
            <a:off x="311700" y="1228675"/>
            <a:ext cx="4334100" cy="33402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800"/>
              <a:buNone/>
            </a:pPr>
            <a:r>
              <a:rPr lang="en-GB" sz="2300">
                <a:solidFill>
                  <a:srgbClr val="000000"/>
                </a:solidFill>
                <a:latin typeface="Amatic SC"/>
                <a:ea typeface="Amatic SC"/>
                <a:cs typeface="Amatic SC"/>
                <a:sym typeface="Amatic SC"/>
              </a:rPr>
              <a:t>Combination locks have been there for decades- and many products such as briefcases and doors are protected by them.</a:t>
            </a:r>
            <a:endParaRPr sz="2300">
              <a:solidFill>
                <a:srgbClr val="000000"/>
              </a:solidFill>
              <a:latin typeface="Amatic SC"/>
              <a:ea typeface="Amatic SC"/>
              <a:cs typeface="Amatic SC"/>
              <a:sym typeface="Amatic SC"/>
            </a:endParaRPr>
          </a:p>
          <a:p>
            <a:pPr marL="0" lvl="0" indent="0" algn="l" rtl="0">
              <a:lnSpc>
                <a:spcPct val="115000"/>
              </a:lnSpc>
              <a:spcBef>
                <a:spcPts val="0"/>
              </a:spcBef>
              <a:spcAft>
                <a:spcPts val="0"/>
              </a:spcAft>
              <a:buSzPts val="1800"/>
              <a:buNone/>
            </a:pPr>
            <a:r>
              <a:rPr lang="en-GB" sz="2300">
                <a:solidFill>
                  <a:srgbClr val="000000"/>
                </a:solidFill>
                <a:latin typeface="Amatic SC"/>
                <a:ea typeface="Amatic SC"/>
                <a:cs typeface="Amatic SC"/>
                <a:sym typeface="Amatic SC"/>
              </a:rPr>
              <a:t>A quality combination lock can secure your valuables away from home or add extra protection to a backyard gate or outbuilding. The best models on the market are portable enough to go anywhere, built to withstand the elements, and imposing enough to </a:t>
            </a:r>
            <a:r>
              <a:rPr lang="en-GB" sz="2300">
                <a:solidFill>
                  <a:srgbClr val="000000"/>
                </a:solidFill>
                <a:uFill>
                  <a:noFill/>
                </a:uFill>
                <a:latin typeface="Amatic SC"/>
                <a:ea typeface="Amatic SC"/>
                <a:cs typeface="Amatic SC"/>
                <a:sym typeface="Amatic SC"/>
                <a:hlinkClick r:id="rId3">
                  <a:extLst>
                    <a:ext uri="{A12FA001-AC4F-418D-AE19-62706E023703}">
                      <ahyp:hlinkClr xmlns:ahyp="http://schemas.microsoft.com/office/drawing/2018/hyperlinkcolor" val="tx"/>
                    </a:ext>
                  </a:extLst>
                </a:hlinkClick>
              </a:rPr>
              <a:t>ward off thieves</a:t>
            </a:r>
            <a:r>
              <a:rPr lang="en-GB" sz="2300">
                <a:solidFill>
                  <a:srgbClr val="000000"/>
                </a:solidFill>
                <a:latin typeface="Amatic SC"/>
                <a:ea typeface="Amatic SC"/>
                <a:cs typeface="Amatic SC"/>
                <a:sym typeface="Amatic SC"/>
              </a:rPr>
              <a:t>.</a:t>
            </a:r>
            <a:endParaRPr sz="2800">
              <a:latin typeface="Amatic SC"/>
              <a:ea typeface="Amatic SC"/>
              <a:cs typeface="Amatic SC"/>
              <a:sym typeface="Amatic SC"/>
            </a:endParaRPr>
          </a:p>
        </p:txBody>
      </p:sp>
      <p:pic>
        <p:nvPicPr>
          <p:cNvPr id="70" name="Google Shape;70;p3"/>
          <p:cNvPicPr preferRelativeResize="0"/>
          <p:nvPr/>
        </p:nvPicPr>
        <p:blipFill rotWithShape="1">
          <a:blip r:embed="rId4">
            <a:alphaModFix/>
          </a:blip>
          <a:srcRect/>
          <a:stretch/>
        </p:blipFill>
        <p:spPr>
          <a:xfrm>
            <a:off x="4809775" y="1228675"/>
            <a:ext cx="1701025" cy="1528775"/>
          </a:xfrm>
          <a:prstGeom prst="rect">
            <a:avLst/>
          </a:prstGeom>
          <a:noFill/>
          <a:ln>
            <a:noFill/>
          </a:ln>
        </p:spPr>
      </p:pic>
      <p:pic>
        <p:nvPicPr>
          <p:cNvPr id="71" name="Google Shape;71;p3"/>
          <p:cNvPicPr preferRelativeResize="0"/>
          <p:nvPr/>
        </p:nvPicPr>
        <p:blipFill rotWithShape="1">
          <a:blip r:embed="rId5">
            <a:alphaModFix/>
          </a:blip>
          <a:srcRect/>
          <a:stretch/>
        </p:blipFill>
        <p:spPr>
          <a:xfrm>
            <a:off x="4798200" y="2909850"/>
            <a:ext cx="2905800" cy="1743075"/>
          </a:xfrm>
          <a:prstGeom prst="rect">
            <a:avLst/>
          </a:prstGeom>
          <a:noFill/>
          <a:ln>
            <a:noFill/>
          </a:ln>
        </p:spPr>
      </p:pic>
      <p:pic>
        <p:nvPicPr>
          <p:cNvPr id="72" name="Google Shape;72;p3"/>
          <p:cNvPicPr preferRelativeResize="0"/>
          <p:nvPr/>
        </p:nvPicPr>
        <p:blipFill rotWithShape="1">
          <a:blip r:embed="rId6">
            <a:alphaModFix/>
          </a:blip>
          <a:srcRect/>
          <a:stretch/>
        </p:blipFill>
        <p:spPr>
          <a:xfrm>
            <a:off x="6941226" y="1228683"/>
            <a:ext cx="1446174" cy="132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281275"/>
            <a:ext cx="8520600" cy="80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05531"/>
              <a:buNone/>
            </a:pPr>
            <a:r>
              <a:rPr lang="en-GB" sz="4422"/>
              <a:t>Circuit build-up</a:t>
            </a:r>
            <a:endParaRPr sz="4422"/>
          </a:p>
        </p:txBody>
      </p:sp>
      <p:pic>
        <p:nvPicPr>
          <p:cNvPr id="3" name="Picture 2">
            <a:extLst>
              <a:ext uri="{FF2B5EF4-FFF2-40B4-BE49-F238E27FC236}">
                <a16:creationId xmlns:a16="http://schemas.microsoft.com/office/drawing/2014/main" id="{FEF89057-805D-4F25-8BA0-FDDD3B3FDE15}"/>
              </a:ext>
            </a:extLst>
          </p:cNvPr>
          <p:cNvPicPr>
            <a:picLocks noChangeAspect="1"/>
          </p:cNvPicPr>
          <p:nvPr/>
        </p:nvPicPr>
        <p:blipFill>
          <a:blip r:embed="rId3"/>
          <a:stretch>
            <a:fillRect/>
          </a:stretch>
        </p:blipFill>
        <p:spPr>
          <a:xfrm>
            <a:off x="254424" y="1228675"/>
            <a:ext cx="3888085" cy="3633550"/>
          </a:xfrm>
          <a:prstGeom prst="rect">
            <a:avLst/>
          </a:prstGeom>
        </p:spPr>
      </p:pic>
      <p:pic>
        <p:nvPicPr>
          <p:cNvPr id="5" name="Picture 4">
            <a:extLst>
              <a:ext uri="{FF2B5EF4-FFF2-40B4-BE49-F238E27FC236}">
                <a16:creationId xmlns:a16="http://schemas.microsoft.com/office/drawing/2014/main" id="{6FC4F4C8-A943-480B-BF2D-93F3E55BFEAD}"/>
              </a:ext>
            </a:extLst>
          </p:cNvPr>
          <p:cNvPicPr>
            <a:picLocks noChangeAspect="1"/>
          </p:cNvPicPr>
          <p:nvPr/>
        </p:nvPicPr>
        <p:blipFill>
          <a:blip r:embed="rId4"/>
          <a:stretch>
            <a:fillRect/>
          </a:stretch>
        </p:blipFill>
        <p:spPr>
          <a:xfrm>
            <a:off x="4322618" y="1228674"/>
            <a:ext cx="4509682" cy="36335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SzPct val="113821"/>
              <a:buNone/>
            </a:pPr>
            <a:r>
              <a:rPr lang="en-GB" sz="4100">
                <a:solidFill>
                  <a:srgbClr val="000000"/>
                </a:solidFill>
              </a:rPr>
              <a:t>List Of Components</a:t>
            </a:r>
            <a:endParaRPr sz="4100">
              <a:solidFill>
                <a:srgbClr val="000000"/>
              </a:solidFill>
            </a:endParaRPr>
          </a:p>
          <a:p>
            <a:pPr marL="0" lvl="0" indent="0" algn="l" rtl="0">
              <a:lnSpc>
                <a:spcPct val="100000"/>
              </a:lnSpc>
              <a:spcBef>
                <a:spcPts val="0"/>
              </a:spcBef>
              <a:spcAft>
                <a:spcPts val="0"/>
              </a:spcAft>
              <a:buSzPct val="111111"/>
              <a:buNone/>
            </a:pPr>
            <a:endParaRPr/>
          </a:p>
        </p:txBody>
      </p:sp>
      <p:pic>
        <p:nvPicPr>
          <p:cNvPr id="3" name="Picture 2">
            <a:extLst>
              <a:ext uri="{FF2B5EF4-FFF2-40B4-BE49-F238E27FC236}">
                <a16:creationId xmlns:a16="http://schemas.microsoft.com/office/drawing/2014/main" id="{5666274E-DD1E-4A33-92A2-1E23E1A08065}"/>
              </a:ext>
            </a:extLst>
          </p:cNvPr>
          <p:cNvPicPr>
            <a:picLocks noChangeAspect="1"/>
          </p:cNvPicPr>
          <p:nvPr/>
        </p:nvPicPr>
        <p:blipFill>
          <a:blip r:embed="rId3"/>
          <a:stretch>
            <a:fillRect/>
          </a:stretch>
        </p:blipFill>
        <p:spPr>
          <a:xfrm>
            <a:off x="1156811" y="1093850"/>
            <a:ext cx="6830378" cy="37914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dirty="0"/>
              <a:t>⤝Working of the circuit⤞</a:t>
            </a:r>
            <a:endParaRPr dirty="0"/>
          </a:p>
        </p:txBody>
      </p:sp>
      <p:sp>
        <p:nvSpPr>
          <p:cNvPr id="91" name="Google Shape;91;p6"/>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SzPts val="1800"/>
              <a:buNone/>
            </a:pPr>
            <a:endParaRPr sz="2050" b="1">
              <a:solidFill>
                <a:srgbClr val="000000"/>
              </a:solidFill>
              <a:highlight>
                <a:srgbClr val="FFFFFF"/>
              </a:highlight>
              <a:latin typeface="Amatic SC"/>
              <a:ea typeface="Amatic SC"/>
              <a:cs typeface="Amatic SC"/>
              <a:sym typeface="Amatic SC"/>
            </a:endParaRPr>
          </a:p>
          <a:p>
            <a:pPr marL="457200" lvl="0" indent="-358775" algn="l" rtl="0">
              <a:lnSpc>
                <a:spcPct val="150000"/>
              </a:lnSpc>
              <a:spcBef>
                <a:spcPts val="0"/>
              </a:spcBef>
              <a:spcAft>
                <a:spcPts val="0"/>
              </a:spcAft>
              <a:buClr>
                <a:srgbClr val="000000"/>
              </a:buClr>
              <a:buSzPts val="2050"/>
              <a:buFont typeface="Amatic SC"/>
              <a:buChar char="●"/>
            </a:pPr>
            <a:r>
              <a:rPr lang="en-GB" sz="2050" b="1">
                <a:solidFill>
                  <a:srgbClr val="000000"/>
                </a:solidFill>
                <a:highlight>
                  <a:srgbClr val="FFFFFF"/>
                </a:highlight>
                <a:latin typeface="Amatic SC"/>
                <a:ea typeface="Amatic SC"/>
                <a:cs typeface="Amatic SC"/>
                <a:sym typeface="Amatic SC"/>
              </a:rPr>
              <a:t>The project will help us to set combination passwords and you can set passwords by using 1-6 digits. </a:t>
            </a:r>
            <a:endParaRPr sz="2050" b="1">
              <a:solidFill>
                <a:srgbClr val="000000"/>
              </a:solidFill>
              <a:highlight>
                <a:srgbClr val="FFFFFF"/>
              </a:highlight>
              <a:latin typeface="Amatic SC"/>
              <a:ea typeface="Amatic SC"/>
              <a:cs typeface="Amatic SC"/>
              <a:sym typeface="Amatic SC"/>
            </a:endParaRPr>
          </a:p>
          <a:p>
            <a:pPr marL="457200" lvl="0" indent="-358775" algn="l" rtl="0">
              <a:lnSpc>
                <a:spcPct val="150000"/>
              </a:lnSpc>
              <a:spcBef>
                <a:spcPts val="0"/>
              </a:spcBef>
              <a:spcAft>
                <a:spcPts val="0"/>
              </a:spcAft>
              <a:buClr>
                <a:srgbClr val="000000"/>
              </a:buClr>
              <a:buSzPts val="2050"/>
              <a:buFont typeface="Amatic SC"/>
              <a:buChar char="●"/>
            </a:pPr>
            <a:r>
              <a:rPr lang="en-GB" sz="2050" b="1">
                <a:solidFill>
                  <a:srgbClr val="000000"/>
                </a:solidFill>
                <a:highlight>
                  <a:srgbClr val="FFFFFF"/>
                </a:highlight>
                <a:latin typeface="Amatic SC"/>
                <a:ea typeface="Amatic SC"/>
                <a:cs typeface="Amatic SC"/>
                <a:sym typeface="Amatic SC"/>
              </a:rPr>
              <a:t>The pushbuttons are named as 1,2,3...6. They thus represent the digits in your combination password. </a:t>
            </a:r>
            <a:endParaRPr sz="2050" b="1">
              <a:solidFill>
                <a:srgbClr val="000000"/>
              </a:solidFill>
              <a:highlight>
                <a:srgbClr val="FFFFFF"/>
              </a:highlight>
              <a:latin typeface="Amatic SC"/>
              <a:ea typeface="Amatic SC"/>
              <a:cs typeface="Amatic SC"/>
              <a:sym typeface="Amatic SC"/>
            </a:endParaRPr>
          </a:p>
          <a:p>
            <a:pPr marL="457200" lvl="0" indent="-342900" algn="l" rtl="0">
              <a:lnSpc>
                <a:spcPct val="150000"/>
              </a:lnSpc>
              <a:spcBef>
                <a:spcPts val="0"/>
              </a:spcBef>
              <a:spcAft>
                <a:spcPts val="0"/>
              </a:spcAft>
              <a:buClr>
                <a:srgbClr val="000000"/>
              </a:buClr>
              <a:buSzPts val="1800"/>
              <a:buChar char="●"/>
            </a:pPr>
            <a:r>
              <a:rPr lang="en-GB" sz="2050" b="1">
                <a:solidFill>
                  <a:srgbClr val="000000"/>
                </a:solidFill>
                <a:highlight>
                  <a:srgbClr val="FFFFFF"/>
                </a:highlight>
                <a:latin typeface="Amatic SC"/>
                <a:ea typeface="Amatic SC"/>
                <a:cs typeface="Amatic SC"/>
                <a:sym typeface="Amatic SC"/>
              </a:rPr>
              <a:t>When you push the buttons, and the combination is matched the green LED will be turned on and if the combination is not matched the Red LED will indicate that the password is wrong. </a:t>
            </a:r>
            <a:endParaRPr sz="2050" b="1">
              <a:solidFill>
                <a:srgbClr val="000000"/>
              </a:solidFill>
              <a:highlight>
                <a:srgbClr val="FFFFFF"/>
              </a:highlight>
              <a:latin typeface="Amatic SC"/>
              <a:ea typeface="Amatic SC"/>
              <a:cs typeface="Amatic SC"/>
              <a:sym typeface="Amatic SC"/>
            </a:endParaRPr>
          </a:p>
          <a:p>
            <a:pPr marL="457200" lvl="0" indent="-342900" algn="l" rtl="0">
              <a:lnSpc>
                <a:spcPct val="150000"/>
              </a:lnSpc>
              <a:spcBef>
                <a:spcPts val="0"/>
              </a:spcBef>
              <a:spcAft>
                <a:spcPts val="0"/>
              </a:spcAft>
              <a:buClr>
                <a:srgbClr val="000000"/>
              </a:buClr>
              <a:buSzPts val="1800"/>
              <a:buChar char="●"/>
            </a:pPr>
            <a:r>
              <a:rPr lang="en-GB" sz="2050" b="1">
                <a:solidFill>
                  <a:srgbClr val="000000"/>
                </a:solidFill>
                <a:highlight>
                  <a:srgbClr val="FFFFFF"/>
                </a:highlight>
                <a:latin typeface="Amatic SC"/>
                <a:ea typeface="Amatic SC"/>
                <a:cs typeface="Amatic SC"/>
                <a:sym typeface="Amatic SC"/>
              </a:rPr>
              <a:t>Even if just one digit is wrong, the red LED will glow.</a:t>
            </a:r>
            <a:br>
              <a:rPr lang="en-GB" sz="1250">
                <a:solidFill>
                  <a:srgbClr val="000000"/>
                </a:solidFill>
                <a:highlight>
                  <a:srgbClr val="FFFFFF"/>
                </a:highlight>
                <a:latin typeface="Comfortaa"/>
                <a:ea typeface="Comfortaa"/>
                <a:cs typeface="Comfortaa"/>
                <a:sym typeface="Comfortaa"/>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D459-E35E-48B7-BB88-F0E45453598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C92E213-C5F2-4D37-941A-076AB3CF834E}"/>
              </a:ext>
            </a:extLst>
          </p:cNvPr>
          <p:cNvSpPr>
            <a:spLocks noGrp="1"/>
          </p:cNvSpPr>
          <p:nvPr>
            <p:ph type="subTitle" idx="1"/>
          </p:nvPr>
        </p:nvSpPr>
        <p:spPr/>
        <p:txBody>
          <a:bodyPr>
            <a:noAutofit/>
          </a:bodyPr>
          <a:lstStyle/>
          <a:p>
            <a:r>
              <a:rPr lang="en-US" sz="6000" dirty="0">
                <a:latin typeface="Amatic SC" panose="00000500000000000000" pitchFamily="2" charset="-79"/>
                <a:cs typeface="Amatic SC" panose="00000500000000000000" pitchFamily="2" charset="-79"/>
              </a:rPr>
              <a:t>Visual representation</a:t>
            </a:r>
            <a:endParaRPr lang="en-IN" sz="6000" dirty="0">
              <a:latin typeface="Amatic SC" panose="00000500000000000000" pitchFamily="2" charset="-79"/>
              <a:cs typeface="Amatic SC" panose="00000500000000000000" pitchFamily="2" charset="-79"/>
            </a:endParaRPr>
          </a:p>
        </p:txBody>
      </p:sp>
      <p:pic>
        <p:nvPicPr>
          <p:cNvPr id="5" name="bandicam 2022-02-26 15-50-01-030">
            <a:hlinkClick r:id="" action="ppaction://media"/>
            <a:extLst>
              <a:ext uri="{FF2B5EF4-FFF2-40B4-BE49-F238E27FC236}">
                <a16:creationId xmlns:a16="http://schemas.microsoft.com/office/drawing/2014/main" id="{38BFCD43-EF1E-4BDE-B9C5-6419EBC1A61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1700" y="50548"/>
            <a:ext cx="8520600" cy="3683252"/>
          </a:xfrm>
          <a:prstGeom prst="rect">
            <a:avLst/>
          </a:prstGeom>
        </p:spPr>
      </p:pic>
    </p:spTree>
    <p:extLst>
      <p:ext uri="{BB962C8B-B14F-4D97-AF65-F5344CB8AC3E}">
        <p14:creationId xmlns:p14="http://schemas.microsoft.com/office/powerpoint/2010/main" val="33270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5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65350" y="316025"/>
            <a:ext cx="8520600" cy="80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⤝Applications⤞</a:t>
            </a:r>
            <a:endParaRPr/>
          </a:p>
        </p:txBody>
      </p:sp>
      <p:sp>
        <p:nvSpPr>
          <p:cNvPr id="97" name="Google Shape;97;p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457200" lvl="0" indent="-342900" algn="ctr" rtl="0">
              <a:lnSpc>
                <a:spcPct val="115000"/>
              </a:lnSpc>
              <a:spcBef>
                <a:spcPts val="0"/>
              </a:spcBef>
              <a:spcAft>
                <a:spcPts val="0"/>
              </a:spcAft>
              <a:buClr>
                <a:srgbClr val="333333"/>
              </a:buClr>
              <a:buSzPts val="1800"/>
              <a:buFont typeface="Comfortaa"/>
              <a:buChar char="●"/>
            </a:pPr>
            <a:r>
              <a:rPr lang="en-GB" sz="1450" b="1">
                <a:solidFill>
                  <a:srgbClr val="333333"/>
                </a:solidFill>
                <a:highlight>
                  <a:srgbClr val="FFFFFF"/>
                </a:highlight>
                <a:latin typeface="Comfortaa"/>
                <a:ea typeface="Comfortaa"/>
                <a:cs typeface="Comfortaa"/>
                <a:sym typeface="Comfortaa"/>
              </a:rPr>
              <a:t>The increasing rate of crime, attacks by thieves, intruders and vandals, despite all forms of security gadgets and locks still need the attention of researchers to find a permanent solution to the well being of lives and properties of individuals.</a:t>
            </a:r>
            <a:endParaRPr sz="1450" b="1">
              <a:solidFill>
                <a:srgbClr val="333333"/>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Clr>
                <a:srgbClr val="333333"/>
              </a:buClr>
              <a:buSzPts val="1800"/>
              <a:buFont typeface="Comfortaa"/>
              <a:buChar char="●"/>
            </a:pPr>
            <a:r>
              <a:rPr lang="en-GB" sz="1450" b="1">
                <a:solidFill>
                  <a:srgbClr val="333333"/>
                </a:solidFill>
                <a:highlight>
                  <a:srgbClr val="FFFFFF"/>
                </a:highlight>
                <a:latin typeface="Comfortaa"/>
                <a:ea typeface="Comfortaa"/>
                <a:cs typeface="Comfortaa"/>
                <a:sym typeface="Comfortaa"/>
              </a:rPr>
              <a:t> To this end, a cheap and effective</a:t>
            </a:r>
            <a:r>
              <a:rPr lang="en-GB" sz="1450" b="1">
                <a:solidFill>
                  <a:srgbClr val="333333"/>
                </a:solidFill>
                <a:latin typeface="Comfortaa"/>
                <a:ea typeface="Comfortaa"/>
                <a:cs typeface="Comfortaa"/>
                <a:sym typeface="Comfortaa"/>
              </a:rPr>
              <a:t> security system for buildings, cars, safes, doors and gates was designed</a:t>
            </a:r>
            <a:r>
              <a:rPr lang="en-GB" sz="1450" b="1">
                <a:solidFill>
                  <a:srgbClr val="333333"/>
                </a:solidFill>
                <a:highlight>
                  <a:srgbClr val="FFFFFF"/>
                </a:highlight>
                <a:latin typeface="Comfortaa"/>
                <a:ea typeface="Comfortaa"/>
                <a:cs typeface="Comfortaa"/>
                <a:sym typeface="Comfortaa"/>
              </a:rPr>
              <a:t>, so as to prevent unauthorized persons from having access to one's properties through the use of codes, I therefore experimented with the application of electronic components as locks.</a:t>
            </a:r>
            <a:r>
              <a:rPr lang="en-GB" sz="1250" b="1">
                <a:solidFill>
                  <a:srgbClr val="333333"/>
                </a:solidFill>
                <a:highlight>
                  <a:srgbClr val="FFFFFF"/>
                </a:highlight>
                <a:latin typeface="Comfortaa"/>
                <a:ea typeface="Comfortaa"/>
                <a:cs typeface="Comfortaa"/>
                <a:sym typeface="Comfortaa"/>
              </a:rPr>
              <a:t> </a:t>
            </a:r>
            <a:endParaRPr sz="1250" b="1">
              <a:solidFill>
                <a:srgbClr val="333333"/>
              </a:solidFill>
              <a:highlight>
                <a:srgbClr val="FFFFFF"/>
              </a:highlight>
              <a:latin typeface="Comfortaa"/>
              <a:ea typeface="Comfortaa"/>
              <a:cs typeface="Comfortaa"/>
              <a:sym typeface="Comfortaa"/>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2802750" y="802500"/>
            <a:ext cx="3538500" cy="3538500"/>
          </a:xfrm>
          <a:prstGeom prst="rect">
            <a:avLst/>
          </a:prstGeom>
          <a:solidFill>
            <a:schemeClr val="dk1"/>
          </a:solid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800"/>
              <a:buNone/>
            </a:pPr>
            <a:r>
              <a:rPr lang="en-GB" sz="6600"/>
              <a:t>Thank You!</a:t>
            </a:r>
            <a:endParaRPr sz="6600"/>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305</Words>
  <Application>Microsoft Office PowerPoint</Application>
  <PresentationFormat>On-screen Show (16:9)</PresentationFormat>
  <Paragraphs>28</Paragraphs>
  <Slides>9</Slides>
  <Notes>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Source Code Pro</vt:lpstr>
      <vt:lpstr>Amatic SC</vt:lpstr>
      <vt:lpstr>Comfortaa</vt:lpstr>
      <vt:lpstr>Arial</vt:lpstr>
      <vt:lpstr>Beach Day</vt:lpstr>
      <vt:lpstr>Push Button Combination Lock</vt:lpstr>
      <vt:lpstr>⤝Contents⤞ </vt:lpstr>
      <vt:lpstr>⤝Introduction⤞</vt:lpstr>
      <vt:lpstr>Circuit build-up</vt:lpstr>
      <vt:lpstr>List Of Components </vt:lpstr>
      <vt:lpstr>⤝Working of the circuit⤞</vt:lpstr>
      <vt:lpstr>PowerPoint Presentation</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 Button Combination Lock</dc:title>
  <cp:lastModifiedBy>Rohan Nair</cp:lastModifiedBy>
  <cp:revision>2</cp:revision>
  <dcterms:modified xsi:type="dcterms:W3CDTF">2022-02-26T10:30:08Z</dcterms:modified>
</cp:coreProperties>
</file>