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60" r:id="rId5"/>
    <p:sldId id="259" r:id="rId6"/>
    <p:sldId id="263" r:id="rId7"/>
    <p:sldId id="261" r:id="rId8"/>
    <p:sldId id="264" r:id="rId9"/>
    <p:sldId id="265"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ln w="15875">
                  <a:solidFill>
                    <a:schemeClr val="bg1"/>
                  </a:solidFill>
                </a:ln>
                <a:solidFill>
                  <a:schemeClr val="accent1"/>
                </a:solidFill>
                <a:effectLst>
                  <a:outerShdw dist="38100" dir="2700000" algn="tl" rotWithShape="0">
                    <a:schemeClr val="accent1"/>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chemeClr val="accent1"/>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1D8BD707-D9CF-40AE-B4C6-C98DA3205C09}" type="datetimeFigureOut">
              <a:rPr lang="en-US" smtClean="0"/>
              <a:pPr/>
              <a:t>5/22/2023</a:t>
            </a:fld>
            <a:endParaRPr lang="en-US"/>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B6F15528-21DE-4FAA-801E-634DDDAF4B2B}" type="slidenum">
              <a:rPr lang="en-US" smtClean="0"/>
              <a:pPr/>
              <a:t>‹#›</a:t>
            </a:fld>
            <a:endParaRPr lang="en-US"/>
          </a:p>
        </p:txBody>
      </p:sp>
      <p:cxnSp>
        <p:nvCxnSpPr>
          <p:cNvPr id="8" name="Straight Connector 7"/>
          <p:cNvCxnSpPr/>
          <p:nvPr/>
        </p:nvCxnSpPr>
        <p:spPr>
          <a:xfrm>
            <a:off x="1483995" y="3733800"/>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314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47530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34101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2759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lang="en-US" sz="6000" b="1" kern="1200" cap="all" baseline="0" dirty="0">
                <a:ln w="15875">
                  <a:solidFill>
                    <a:schemeClr val="bg1"/>
                  </a:solidFill>
                </a:ln>
                <a:solidFill>
                  <a:schemeClr val="accent1"/>
                </a:solidFill>
                <a:effectLst>
                  <a:outerShdw dist="38100" dir="2700000" algn="tl" rotWithShape="0">
                    <a:schemeClr val="accent1"/>
                  </a:outerShdw>
                </a:effectLst>
                <a:latin typeface="+mj-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03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68375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09161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09409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77320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72267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98524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1D8BD707-D9CF-40AE-B4C6-C98DA3205C09}" type="datetimeFigureOut">
              <a:rPr lang="en-US" smtClean="0"/>
              <a:pPr/>
              <a:t>5/22/2023</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40300913"/>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447800"/>
            <a:ext cx="8534400" cy="2862322"/>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FUTURE INSTITUTE OF ENGINEERING AND MANAGEMENT</a:t>
            </a:r>
          </a:p>
          <a:p>
            <a:r>
              <a:rPr lang="en-US" sz="2000" b="1" dirty="0">
                <a:latin typeface="Arial" panose="020B0604020202020204" pitchFamily="34" charset="0"/>
                <a:cs typeface="Arial" panose="020B0604020202020204" pitchFamily="34" charset="0"/>
              </a:rPr>
              <a:t>				     </a:t>
            </a:r>
          </a:p>
          <a:p>
            <a:r>
              <a:rPr lang="en-US" sz="2000" b="1" dirty="0">
                <a:latin typeface="Arial" panose="020B0604020202020204" pitchFamily="34" charset="0"/>
                <a:cs typeface="Arial" panose="020B0604020202020204" pitchFamily="34" charset="0"/>
              </a:rPr>
              <a:t>			        				CC – 148</a:t>
            </a:r>
          </a:p>
          <a:p>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								 UNDER </a:t>
            </a:r>
          </a:p>
          <a:p>
            <a:pPr algn="ctr"/>
            <a:r>
              <a:rPr lang="en-US" sz="2000" b="1" dirty="0">
                <a:latin typeface="Arial" panose="020B0604020202020204" pitchFamily="34" charset="0"/>
                <a:cs typeface="Arial" panose="020B0604020202020204" pitchFamily="34" charset="0"/>
              </a:rPr>
              <a:t>   MAKAUT, WB.</a:t>
            </a:r>
          </a:p>
          <a:p>
            <a:pPr algn="ctr"/>
            <a:endParaRPr lang="en-US" sz="2000" b="1" dirty="0">
              <a:latin typeface="Arial" panose="020B0604020202020204" pitchFamily="34" charset="0"/>
              <a:cs typeface="Arial" panose="020B0604020202020204" pitchFamily="34" charset="0"/>
            </a:endParaRPr>
          </a:p>
          <a:p>
            <a:pPr algn="ctr"/>
            <a:endParaRPr lang="en-US" sz="2000" b="1" dirty="0">
              <a:latin typeface="Arial" panose="020B0604020202020204" pitchFamily="34" charset="0"/>
              <a:cs typeface="Arial" panose="020B0604020202020204" pitchFamily="34" charset="0"/>
            </a:endParaRPr>
          </a:p>
          <a:p>
            <a:pPr algn="ctr"/>
            <a:endParaRPr lang="en-US" sz="2000" b="1" dirty="0">
              <a:latin typeface="Arial" panose="020B0604020202020204" pitchFamily="34" charset="0"/>
              <a:cs typeface="Arial" panose="020B0604020202020204" pitchFamily="34" charset="0"/>
            </a:endParaRPr>
          </a:p>
        </p:txBody>
      </p:sp>
      <p:sp>
        <p:nvSpPr>
          <p:cNvPr id="10" name="TextBox 9"/>
          <p:cNvSpPr txBox="1"/>
          <p:nvPr/>
        </p:nvSpPr>
        <p:spPr>
          <a:xfrm>
            <a:off x="495299" y="3429000"/>
            <a:ext cx="8153400" cy="286232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Vehicle Speed Measurement Device</a:t>
            </a:r>
          </a:p>
          <a:p>
            <a:pPr algn="ctr"/>
            <a:endParaRPr lang="en-US" b="1" dirty="0">
              <a:latin typeface="Arial" panose="020B0604020202020204" pitchFamily="34" charset="0"/>
              <a:cs typeface="Arial" panose="020B0604020202020204" pitchFamily="34" charset="0"/>
            </a:endParaRPr>
          </a:p>
          <a:p>
            <a:pPr algn="ctr"/>
            <a:r>
              <a:rPr lang="en-US" b="1" dirty="0">
                <a:latin typeface="Arial" panose="020B0604020202020204" pitchFamily="34" charset="0"/>
                <a:cs typeface="Arial" panose="020B0604020202020204" pitchFamily="34" charset="0"/>
              </a:rPr>
              <a:t>PRESENTED BY:</a:t>
            </a:r>
          </a:p>
          <a:p>
            <a:pPr algn="ctr"/>
            <a:r>
              <a:rPr lang="en-US" b="1" dirty="0">
                <a:latin typeface="Arial" panose="020B0604020202020204" pitchFamily="34" charset="0"/>
                <a:cs typeface="Arial" panose="020B0604020202020204" pitchFamily="34" charset="0"/>
              </a:rPr>
              <a:t>ROHAN PRAMANIK (14800320026)</a:t>
            </a:r>
          </a:p>
          <a:p>
            <a:pPr algn="ctr"/>
            <a:r>
              <a:rPr lang="en-US" b="1" dirty="0">
                <a:latin typeface="Arial" panose="020B0604020202020204" pitchFamily="34" charset="0"/>
                <a:cs typeface="Arial" panose="020B0604020202020204" pitchFamily="34" charset="0"/>
              </a:rPr>
              <a:t>APURBA SAMANTA(14800320010)</a:t>
            </a:r>
          </a:p>
          <a:p>
            <a:pPr algn="ctr"/>
            <a:endParaRPr lang="en-US" b="1" dirty="0">
              <a:latin typeface="Arial" panose="020B0604020202020204" pitchFamily="34" charset="0"/>
              <a:cs typeface="Arial" panose="020B0604020202020204" pitchFamily="34" charset="0"/>
            </a:endParaRPr>
          </a:p>
          <a:p>
            <a:pPr algn="ctr"/>
            <a:endParaRPr lang="en-US" b="1" dirty="0">
              <a:latin typeface="Arial" panose="020B0604020202020204" pitchFamily="34" charset="0"/>
              <a:cs typeface="Arial" panose="020B0604020202020204" pitchFamily="34" charset="0"/>
            </a:endParaRPr>
          </a:p>
          <a:p>
            <a:pPr algn="ctr"/>
            <a:r>
              <a:rPr lang="en-US" b="1" dirty="0">
                <a:latin typeface="Arial" panose="020B0604020202020204" pitchFamily="34" charset="0"/>
                <a:cs typeface="Arial" panose="020B0604020202020204" pitchFamily="34" charset="0"/>
              </a:rPr>
              <a:t>COURSE NAME: B TECH</a:t>
            </a:r>
          </a:p>
          <a:p>
            <a:pPr algn="ctr"/>
            <a:r>
              <a:rPr lang="en-US" b="1" dirty="0">
                <a:latin typeface="Arial" panose="020B0604020202020204" pitchFamily="34" charset="0"/>
                <a:cs typeface="Arial" panose="020B0604020202020204" pitchFamily="34" charset="0"/>
              </a:rPr>
              <a:t>SEMESTER: 6</a:t>
            </a:r>
            <a:r>
              <a:rPr lang="en-US" b="1" baseline="30000" dirty="0">
                <a:latin typeface="Arial" panose="020B0604020202020204" pitchFamily="34" charset="0"/>
                <a:cs typeface="Arial" panose="020B0604020202020204" pitchFamily="34" charset="0"/>
              </a:rPr>
              <a:t>TH</a:t>
            </a:r>
            <a:endParaRPr lang="en-US" b="1" dirty="0">
              <a:latin typeface="Arial" panose="020B0604020202020204" pitchFamily="34" charset="0"/>
              <a:cs typeface="Arial" panose="020B0604020202020204" pitchFamily="34" charset="0"/>
            </a:endParaRPr>
          </a:p>
          <a:p>
            <a:pPr algn="ctr"/>
            <a:r>
              <a:rPr lang="en-US" b="1" dirty="0">
                <a:latin typeface="Arial" panose="020B0604020202020204" pitchFamily="34" charset="0"/>
                <a:cs typeface="Arial" panose="020B0604020202020204" pitchFamily="34" charset="0"/>
              </a:rPr>
              <a:t>AY: 2022-23</a:t>
            </a:r>
          </a:p>
        </p:txBody>
      </p:sp>
      <p:pic>
        <p:nvPicPr>
          <p:cNvPr id="5" name="Picture 4"/>
          <p:cNvPicPr/>
          <p:nvPr/>
        </p:nvPicPr>
        <p:blipFill>
          <a:blip r:embed="rId2"/>
          <a:srcRect/>
          <a:stretch>
            <a:fillRect/>
          </a:stretch>
        </p:blipFill>
        <p:spPr bwMode="auto">
          <a:xfrm>
            <a:off x="4026376" y="228600"/>
            <a:ext cx="1091247" cy="1102795"/>
          </a:xfrm>
          <a:prstGeom prst="rect">
            <a:avLst/>
          </a:prstGeom>
          <a:noFill/>
          <a:ln w="9525">
            <a:noFill/>
            <a:miter lim="800000"/>
            <a:headEnd/>
            <a:tailEnd/>
          </a:ln>
        </p:spPr>
      </p:pic>
    </p:spTree>
    <p:extLst>
      <p:ext uri="{BB962C8B-B14F-4D97-AF65-F5344CB8AC3E}">
        <p14:creationId xmlns:p14="http://schemas.microsoft.com/office/powerpoint/2010/main" val="493229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0C2415-47E8-4E18-10AD-1C0E67D28149}"/>
              </a:ext>
            </a:extLst>
          </p:cNvPr>
          <p:cNvSpPr txBox="1"/>
          <p:nvPr/>
        </p:nvSpPr>
        <p:spPr>
          <a:xfrm>
            <a:off x="533400" y="381000"/>
            <a:ext cx="7848600" cy="4462760"/>
          </a:xfrm>
          <a:prstGeom prst="rect">
            <a:avLst/>
          </a:prstGeom>
          <a:noFill/>
        </p:spPr>
        <p:txBody>
          <a:bodyPr wrap="square" rtlCol="0">
            <a:spAutoFit/>
          </a:bodyPr>
          <a:lstStyle/>
          <a:p>
            <a:r>
              <a:rPr lang="en-US" sz="1800" b="1" i="0" u="none" strike="noStrike" baseline="0" dirty="0">
                <a:solidFill>
                  <a:srgbClr val="000000"/>
                </a:solidFill>
                <a:latin typeface="Calibri" panose="020F0502020204030204" pitchFamily="34" charset="0"/>
              </a:rPr>
              <a:t>			</a:t>
            </a:r>
            <a:r>
              <a:rPr lang="en-US" sz="3200" b="1" i="0" u="none" strike="noStrike" baseline="0" dirty="0">
                <a:solidFill>
                  <a:srgbClr val="000000"/>
                </a:solidFill>
                <a:latin typeface="Calibri" panose="020F0502020204030204" pitchFamily="34" charset="0"/>
              </a:rPr>
              <a:t>                  </a:t>
            </a:r>
            <a:r>
              <a:rPr lang="en-US" sz="3200" b="1" i="0" u="sng" strike="noStrike" baseline="0" dirty="0">
                <a:solidFill>
                  <a:srgbClr val="000000"/>
                </a:solidFill>
                <a:latin typeface="Calibri" panose="020F0502020204030204" pitchFamily="34" charset="0"/>
              </a:rPr>
              <a:t>Conclusion</a:t>
            </a:r>
          </a:p>
          <a:p>
            <a:endParaRPr lang="en-US" sz="3200" b="1" i="0" u="sng" strike="noStrike" baseline="0" dirty="0">
              <a:solidFill>
                <a:srgbClr val="000000"/>
              </a:solidFill>
              <a:latin typeface="Calibri" panose="020F0502020204030204" pitchFamily="34" charset="0"/>
            </a:endParaRPr>
          </a:p>
          <a:p>
            <a:r>
              <a:rPr lang="en-US" sz="2000" b="0" i="0" u="none" strike="noStrike" baseline="0" dirty="0">
                <a:solidFill>
                  <a:srgbClr val="000000"/>
                </a:solidFill>
                <a:latin typeface="Calibri" panose="020F0502020204030204" pitchFamily="34" charset="0"/>
              </a:rPr>
              <a:t>In conclusion, the Vehicle Speed Detection System using IR Sensor is an important tool for monitoring and controlling the speed of vehicles on the roads. The system is designed to be accurate, efficient, and user-friendly, with low-cost components that make it accessible to a wide range of users. Its real-time monitoring capabilities and versatility make it a valuable tool for improving road safety, managing traffic, and reducing the risk of accidents. The system has a wide range of applications, including traffic management, law enforcement, highway safety, and smart cities. Overall, the Vehicle Speed Detection System using IR Sensor is a highly effective solution for measuring the speed of vehicles and ensuring that they are not speeding on the roads.</a:t>
            </a:r>
            <a:endParaRPr lang="en-US" dirty="0">
              <a:solidFill>
                <a:srgbClr val="000000"/>
              </a:solidFill>
              <a:latin typeface="Calibri" panose="020F0502020204030204" pitchFamily="34" charset="0"/>
            </a:endParaRPr>
          </a:p>
        </p:txBody>
      </p:sp>
      <p:sp>
        <p:nvSpPr>
          <p:cNvPr id="3" name="Rectangle: Rounded Corners 2">
            <a:extLst>
              <a:ext uri="{FF2B5EF4-FFF2-40B4-BE49-F238E27FC236}">
                <a16:creationId xmlns:a16="http://schemas.microsoft.com/office/drawing/2014/main" id="{E6557FBD-1E0E-2F52-2905-D210FA45BAA0}"/>
              </a:ext>
            </a:extLst>
          </p:cNvPr>
          <p:cNvSpPr/>
          <p:nvPr/>
        </p:nvSpPr>
        <p:spPr>
          <a:xfrm>
            <a:off x="2857500" y="5181600"/>
            <a:ext cx="3429000"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Thank You…</a:t>
            </a:r>
          </a:p>
        </p:txBody>
      </p:sp>
    </p:spTree>
    <p:extLst>
      <p:ext uri="{BB962C8B-B14F-4D97-AF65-F5344CB8AC3E}">
        <p14:creationId xmlns:p14="http://schemas.microsoft.com/office/powerpoint/2010/main" val="467954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6BE483-8829-BDBF-5857-9D508FA3C05D}"/>
              </a:ext>
            </a:extLst>
          </p:cNvPr>
          <p:cNvSpPr txBox="1"/>
          <p:nvPr/>
        </p:nvSpPr>
        <p:spPr>
          <a:xfrm>
            <a:off x="571500" y="304800"/>
            <a:ext cx="8001000" cy="6740307"/>
          </a:xfrm>
          <a:prstGeom prst="rect">
            <a:avLst/>
          </a:prstGeom>
          <a:noFill/>
        </p:spPr>
        <p:txBody>
          <a:bodyPr wrap="square">
            <a:spAutoFit/>
          </a:bodyPr>
          <a:lstStyle/>
          <a:p>
            <a:r>
              <a:rPr lang="en-US" sz="3600" b="1" dirty="0"/>
              <a:t>		                        </a:t>
            </a:r>
            <a:r>
              <a:rPr lang="en-US" sz="3600" b="1" u="sng" dirty="0"/>
              <a:t>CONTENTS</a:t>
            </a:r>
          </a:p>
          <a:p>
            <a:endParaRPr lang="en-US" sz="3600" b="1" dirty="0"/>
          </a:p>
          <a:p>
            <a:pPr marL="571500" indent="-571500">
              <a:buFont typeface="Wingdings" panose="05000000000000000000" pitchFamily="2" charset="2"/>
              <a:buChar char="Ø"/>
            </a:pPr>
            <a:r>
              <a:rPr lang="en-US" sz="3600" b="1" dirty="0">
                <a:latin typeface="Bahnschrift Light Condensed" panose="020B0502040204020203" pitchFamily="34" charset="0"/>
              </a:rPr>
              <a:t>Introduction</a:t>
            </a:r>
          </a:p>
          <a:p>
            <a:pPr marL="571500" indent="-571500">
              <a:buFont typeface="Wingdings" panose="05000000000000000000" pitchFamily="2" charset="2"/>
              <a:buChar char="Ø"/>
            </a:pPr>
            <a:r>
              <a:rPr lang="en-US" sz="3600" b="1" dirty="0">
                <a:latin typeface="Bahnschrift Light Condensed" panose="020B0502040204020203" pitchFamily="34" charset="0"/>
              </a:rPr>
              <a:t>How Does It Works</a:t>
            </a:r>
          </a:p>
          <a:p>
            <a:pPr marL="571500" indent="-571500">
              <a:buFont typeface="Wingdings" panose="05000000000000000000" pitchFamily="2" charset="2"/>
              <a:buChar char="Ø"/>
            </a:pPr>
            <a:r>
              <a:rPr lang="en-US" sz="3600" b="1" dirty="0">
                <a:latin typeface="Bahnschrift Light Condensed" panose="020B0502040204020203" pitchFamily="34" charset="0"/>
              </a:rPr>
              <a:t>Components</a:t>
            </a:r>
          </a:p>
          <a:p>
            <a:pPr marL="571500" indent="-571500">
              <a:buFont typeface="Wingdings" panose="05000000000000000000" pitchFamily="2" charset="2"/>
              <a:buChar char="Ø"/>
            </a:pPr>
            <a:r>
              <a:rPr lang="en-US" sz="3600" b="1" dirty="0">
                <a:latin typeface="Bahnschrift Light Condensed" panose="020B0502040204020203" pitchFamily="34" charset="0"/>
              </a:rPr>
              <a:t>Key Features</a:t>
            </a:r>
          </a:p>
          <a:p>
            <a:pPr marL="571500" indent="-571500">
              <a:buFont typeface="Wingdings" panose="05000000000000000000" pitchFamily="2" charset="2"/>
              <a:buChar char="Ø"/>
            </a:pPr>
            <a:r>
              <a:rPr lang="en-US" sz="3600" b="1" dirty="0">
                <a:latin typeface="Bahnschrift Light Condensed" panose="020B0502040204020203" pitchFamily="34" charset="0"/>
              </a:rPr>
              <a:t>Applications</a:t>
            </a:r>
          </a:p>
          <a:p>
            <a:pPr marL="571500" indent="-571500">
              <a:buFont typeface="Wingdings" panose="05000000000000000000" pitchFamily="2" charset="2"/>
              <a:buChar char="Ø"/>
            </a:pPr>
            <a:r>
              <a:rPr lang="en-US" sz="3600" b="1" dirty="0">
                <a:latin typeface="Bahnschrift Light Condensed" panose="020B0502040204020203" pitchFamily="34" charset="0"/>
              </a:rPr>
              <a:t>Benefits </a:t>
            </a:r>
          </a:p>
          <a:p>
            <a:pPr marL="571500" indent="-571500">
              <a:buFont typeface="Wingdings" panose="05000000000000000000" pitchFamily="2" charset="2"/>
              <a:buChar char="Ø"/>
            </a:pPr>
            <a:r>
              <a:rPr lang="en-US" sz="3600" b="1" dirty="0">
                <a:latin typeface="Bahnschrift Light Condensed" panose="020B0502040204020203" pitchFamily="34" charset="0"/>
              </a:rPr>
              <a:t>Challenges</a:t>
            </a:r>
          </a:p>
          <a:p>
            <a:pPr marL="571500" indent="-571500">
              <a:buFont typeface="Wingdings" panose="05000000000000000000" pitchFamily="2" charset="2"/>
              <a:buChar char="Ø"/>
            </a:pPr>
            <a:r>
              <a:rPr lang="en-US" sz="3600" b="1" dirty="0">
                <a:latin typeface="Bahnschrift Light Condensed" panose="020B0502040204020203" pitchFamily="34" charset="0"/>
              </a:rPr>
              <a:t>Future Scope</a:t>
            </a:r>
          </a:p>
          <a:p>
            <a:pPr marL="571500" indent="-571500">
              <a:buFont typeface="Wingdings" panose="05000000000000000000" pitchFamily="2" charset="2"/>
              <a:buChar char="Ø"/>
            </a:pPr>
            <a:r>
              <a:rPr lang="en-US" sz="3600" b="1" dirty="0">
                <a:latin typeface="Bahnschrift Light Condensed" panose="020B0502040204020203" pitchFamily="34" charset="0"/>
              </a:rPr>
              <a:t>Conclusion</a:t>
            </a:r>
          </a:p>
          <a:p>
            <a:pPr marL="571500" indent="-571500">
              <a:buFont typeface="Wingdings" panose="05000000000000000000" pitchFamily="2" charset="2"/>
              <a:buChar char="Ø"/>
            </a:pPr>
            <a:endParaRPr lang="en-US" sz="3600" b="1" dirty="0">
              <a:latin typeface="Bahnschrift Light Condensed" panose="020B0502040204020203" pitchFamily="34" charset="0"/>
            </a:endParaRPr>
          </a:p>
        </p:txBody>
      </p:sp>
    </p:spTree>
    <p:extLst>
      <p:ext uri="{BB962C8B-B14F-4D97-AF65-F5344CB8AC3E}">
        <p14:creationId xmlns:p14="http://schemas.microsoft.com/office/powerpoint/2010/main" val="2898392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B0A528-E048-0F92-703A-B8337A6B95C3}"/>
              </a:ext>
            </a:extLst>
          </p:cNvPr>
          <p:cNvSpPr txBox="1"/>
          <p:nvPr/>
        </p:nvSpPr>
        <p:spPr>
          <a:xfrm>
            <a:off x="228600" y="609600"/>
            <a:ext cx="4495800" cy="5509200"/>
          </a:xfrm>
          <a:prstGeom prst="rect">
            <a:avLst/>
          </a:prstGeom>
          <a:noFill/>
        </p:spPr>
        <p:txBody>
          <a:bodyPr wrap="square">
            <a:spAutoFit/>
          </a:bodyPr>
          <a:lstStyle/>
          <a:p>
            <a:r>
              <a:rPr lang="en-US" sz="3200" b="1" dirty="0"/>
              <a:t>Introduction</a:t>
            </a:r>
          </a:p>
          <a:p>
            <a:r>
              <a:rPr lang="en-US" sz="2000" dirty="0"/>
              <a:t>The Vehicle Speed Measurement Device project is an innovative solution to the problem of accurately measuring the speed of vehicles on the road. This device uses technology to provide accurate readings, making it a valuable tool for law enforcement agencies and transportation departments.</a:t>
            </a:r>
          </a:p>
          <a:p>
            <a:r>
              <a:rPr lang="en-US" sz="2000" dirty="0"/>
              <a:t>The device is designed to be easy to use, with a simple interface that allows users to quickly and easily access the information they need. It is also compact and portable.</a:t>
            </a:r>
          </a:p>
          <a:p>
            <a:endParaRPr lang="en-US" sz="2000" dirty="0"/>
          </a:p>
          <a:p>
            <a:endParaRPr lang="en-US" sz="2000" dirty="0"/>
          </a:p>
          <a:p>
            <a:endParaRPr lang="en-US" sz="2000" dirty="0"/>
          </a:p>
        </p:txBody>
      </p:sp>
      <p:pic>
        <p:nvPicPr>
          <p:cNvPr id="7" name="Picture 6">
            <a:extLst>
              <a:ext uri="{FF2B5EF4-FFF2-40B4-BE49-F238E27FC236}">
                <a16:creationId xmlns:a16="http://schemas.microsoft.com/office/drawing/2014/main" id="{45181370-2B84-BCF2-03E5-73A01F867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163800"/>
            <a:ext cx="4267200" cy="6541800"/>
          </a:xfrm>
          <a:prstGeom prst="rect">
            <a:avLst/>
          </a:prstGeom>
        </p:spPr>
      </p:pic>
    </p:spTree>
    <p:extLst>
      <p:ext uri="{BB962C8B-B14F-4D97-AF65-F5344CB8AC3E}">
        <p14:creationId xmlns:p14="http://schemas.microsoft.com/office/powerpoint/2010/main" val="133353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44AB33-53E5-6628-8258-580EBDA4C81E}"/>
              </a:ext>
            </a:extLst>
          </p:cNvPr>
          <p:cNvSpPr txBox="1"/>
          <p:nvPr/>
        </p:nvSpPr>
        <p:spPr>
          <a:xfrm>
            <a:off x="838200" y="609600"/>
            <a:ext cx="7467600" cy="5293757"/>
          </a:xfrm>
          <a:prstGeom prst="rect">
            <a:avLst/>
          </a:prstGeom>
          <a:noFill/>
        </p:spPr>
        <p:txBody>
          <a:bodyPr wrap="square" rtlCol="0">
            <a:spAutoFit/>
          </a:bodyPr>
          <a:lstStyle/>
          <a:p>
            <a:r>
              <a:rPr lang="en-IN" sz="3200" dirty="0"/>
              <a:t>How Does It Work?</a:t>
            </a:r>
          </a:p>
          <a:p>
            <a:endParaRPr lang="en-IN" dirty="0"/>
          </a:p>
          <a:p>
            <a:r>
              <a:rPr lang="en-IN" dirty="0">
                <a:latin typeface="Bahnschrift Light" panose="020B0502040204020203" pitchFamily="34" charset="0"/>
              </a:rPr>
              <a:t>The System works with</a:t>
            </a:r>
            <a:r>
              <a:rPr lang="en-US" dirty="0">
                <a:latin typeface="Bahnschrift Light" panose="020B0502040204020203" pitchFamily="34" charset="0"/>
              </a:rPr>
              <a:t>he two IR sensors are strategically positioned on the road or track, with a measured distance between them. These sensors are typically installed parallel to each other and perpendicular to the direction of the vehicles. As a vehicle passes through the sensors, the first IR sensor detects the presence of the vehicle and triggers a timer on the Arduino Uno board. This indicates the vehicle's entry into the measurement zone. The Arduino Uno continuously measures the time it takes for the vehicle to reach the second IR sensor after passing the first one. By knowing the distance between the two sensors, the Arduino calculates the speed of the vehicle using the formula: speed = distance / time.</a:t>
            </a:r>
          </a:p>
          <a:p>
            <a:r>
              <a:rPr lang="en-US" dirty="0">
                <a:latin typeface="Bahnschrift Light" panose="020B0502040204020203" pitchFamily="34" charset="0"/>
              </a:rPr>
              <a:t>Once the speed calculation is complete, the Arduino processes the data and prepares it for display. If the vehicle speed is over 50 km/h the </a:t>
            </a:r>
            <a:r>
              <a:rPr lang="en-US">
                <a:latin typeface="Bahnschrift Light" panose="020B0502040204020203" pitchFamily="34" charset="0"/>
              </a:rPr>
              <a:t>piezo buzzer starts </a:t>
            </a:r>
            <a:r>
              <a:rPr lang="en-US" dirty="0">
                <a:latin typeface="Bahnschrift Light" panose="020B0502040204020203" pitchFamily="34" charset="0"/>
              </a:rPr>
              <a:t>Beeping. The device continuously repeats this process for every vehicle passing through the sensors, providing real-time speed updates as vehicles move through the measurement zone.</a:t>
            </a:r>
            <a:endParaRPr lang="en-IN" dirty="0">
              <a:latin typeface="Bahnschrift Light" panose="020B0502040204020203" pitchFamily="34" charset="0"/>
            </a:endParaRPr>
          </a:p>
        </p:txBody>
      </p:sp>
    </p:spTree>
    <p:extLst>
      <p:ext uri="{BB962C8B-B14F-4D97-AF65-F5344CB8AC3E}">
        <p14:creationId xmlns:p14="http://schemas.microsoft.com/office/powerpoint/2010/main" val="2681709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EF412E-B781-8AC0-B3D1-A9C41E179081}"/>
              </a:ext>
            </a:extLst>
          </p:cNvPr>
          <p:cNvSpPr txBox="1"/>
          <p:nvPr/>
        </p:nvSpPr>
        <p:spPr>
          <a:xfrm>
            <a:off x="457200" y="533400"/>
            <a:ext cx="8229600" cy="4862870"/>
          </a:xfrm>
          <a:prstGeom prst="rect">
            <a:avLst/>
          </a:prstGeom>
          <a:noFill/>
        </p:spPr>
        <p:txBody>
          <a:bodyPr wrap="square" rtlCol="0">
            <a:spAutoFit/>
          </a:bodyPr>
          <a:lstStyle/>
          <a:p>
            <a:r>
              <a:rPr lang="en-IN" sz="4000" dirty="0"/>
              <a:t>				   </a:t>
            </a:r>
            <a:r>
              <a:rPr lang="en-IN" sz="4000" b="1" u="sng" dirty="0"/>
              <a:t>Components Used</a:t>
            </a:r>
          </a:p>
          <a:p>
            <a:endParaRPr lang="en-IN" sz="2800" dirty="0"/>
          </a:p>
          <a:p>
            <a:endParaRPr lang="en-IN" sz="2800" dirty="0"/>
          </a:p>
          <a:p>
            <a:pPr marL="514350" indent="-514350">
              <a:buFont typeface="+mj-lt"/>
              <a:buAutoNum type="arabicPeriod"/>
            </a:pPr>
            <a:r>
              <a:rPr lang="en-IN" sz="2800" dirty="0">
                <a:latin typeface="Cascadia Code" panose="020B0609020000020004" pitchFamily="49" charset="0"/>
                <a:cs typeface="Cascadia Code" panose="020B0609020000020004" pitchFamily="49" charset="0"/>
              </a:rPr>
              <a:t>Arduino UNO</a:t>
            </a:r>
          </a:p>
          <a:p>
            <a:pPr marL="514350" indent="-514350">
              <a:buFont typeface="+mj-lt"/>
              <a:buAutoNum type="arabicPeriod"/>
            </a:pPr>
            <a:r>
              <a:rPr lang="en-IN" sz="2800" dirty="0">
                <a:latin typeface="Cascadia Code" panose="020B0609020000020004" pitchFamily="49" charset="0"/>
                <a:cs typeface="Cascadia Code" panose="020B0609020000020004" pitchFamily="49" charset="0"/>
              </a:rPr>
              <a:t>I.R. Sensor</a:t>
            </a:r>
          </a:p>
          <a:p>
            <a:pPr marL="514350" indent="-514350">
              <a:buFont typeface="+mj-lt"/>
              <a:buAutoNum type="arabicPeriod"/>
            </a:pPr>
            <a:r>
              <a:rPr lang="en-IN" sz="2800" dirty="0">
                <a:latin typeface="Cascadia Code" panose="020B0609020000020004" pitchFamily="49" charset="0"/>
                <a:cs typeface="Cascadia Code" panose="020B0609020000020004" pitchFamily="49" charset="0"/>
              </a:rPr>
              <a:t>16 X 2 LCD Display With I2C Module</a:t>
            </a:r>
          </a:p>
          <a:p>
            <a:pPr marL="514350" indent="-514350">
              <a:buFont typeface="+mj-lt"/>
              <a:buAutoNum type="arabicPeriod"/>
            </a:pPr>
            <a:r>
              <a:rPr lang="en-IN" sz="2800" dirty="0">
                <a:latin typeface="Cascadia Code" panose="020B0609020000020004" pitchFamily="49" charset="0"/>
                <a:cs typeface="Cascadia Code" panose="020B0609020000020004" pitchFamily="49" charset="0"/>
              </a:rPr>
              <a:t>Wires</a:t>
            </a:r>
          </a:p>
          <a:p>
            <a:pPr marL="514350" indent="-514350">
              <a:buFont typeface="+mj-lt"/>
              <a:buAutoNum type="arabicPeriod"/>
            </a:pPr>
            <a:r>
              <a:rPr lang="en-IN" sz="2800" dirty="0">
                <a:latin typeface="Cascadia Code" panose="020B0609020000020004" pitchFamily="49" charset="0"/>
                <a:cs typeface="Cascadia Code" panose="020B0609020000020004" pitchFamily="49" charset="0"/>
              </a:rPr>
              <a:t>Breadboard</a:t>
            </a:r>
          </a:p>
          <a:p>
            <a:pPr marL="514350" indent="-514350">
              <a:buFont typeface="+mj-lt"/>
              <a:buAutoNum type="arabicPeriod"/>
            </a:pPr>
            <a:r>
              <a:rPr lang="en-IN" sz="2800" dirty="0">
                <a:latin typeface="Cascadia Code" panose="020B0609020000020004" pitchFamily="49" charset="0"/>
                <a:cs typeface="Cascadia Code" panose="020B0609020000020004" pitchFamily="49" charset="0"/>
              </a:rPr>
              <a:t>Battery</a:t>
            </a:r>
          </a:p>
          <a:p>
            <a:pPr marL="514350" indent="-514350">
              <a:buFont typeface="+mj-lt"/>
              <a:buAutoNum type="arabicPeriod"/>
            </a:pPr>
            <a:r>
              <a:rPr lang="en-IN" sz="2800" dirty="0">
                <a:latin typeface="Cascadia Code" panose="020B0609020000020004" pitchFamily="49" charset="0"/>
                <a:cs typeface="Cascadia Code" panose="020B0609020000020004" pitchFamily="49" charset="0"/>
              </a:rPr>
              <a:t>piezo buzzer</a:t>
            </a:r>
          </a:p>
          <a:p>
            <a:endParaRPr lang="en-IN" dirty="0"/>
          </a:p>
        </p:txBody>
      </p:sp>
    </p:spTree>
    <p:extLst>
      <p:ext uri="{BB962C8B-B14F-4D97-AF65-F5344CB8AC3E}">
        <p14:creationId xmlns:p14="http://schemas.microsoft.com/office/powerpoint/2010/main" val="3834135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BF0F1D-CA41-FABB-9B8B-C7F1210C5F8F}"/>
              </a:ext>
            </a:extLst>
          </p:cNvPr>
          <p:cNvSpPr txBox="1"/>
          <p:nvPr/>
        </p:nvSpPr>
        <p:spPr>
          <a:xfrm>
            <a:off x="609600" y="457200"/>
            <a:ext cx="7924800" cy="5201424"/>
          </a:xfrm>
          <a:prstGeom prst="rect">
            <a:avLst/>
          </a:prstGeom>
          <a:noFill/>
        </p:spPr>
        <p:txBody>
          <a:bodyPr wrap="square" rtlCol="0">
            <a:spAutoFit/>
          </a:bodyPr>
          <a:lstStyle/>
          <a:p>
            <a:r>
              <a:rPr lang="en-US" sz="3600" u="sng" dirty="0">
                <a:latin typeface="Bahnschrift SemiBold" panose="020B0502040204020203" pitchFamily="34" charset="0"/>
                <a:ea typeface="Microsoft YaHei" panose="020B0503020204020204" pitchFamily="34" charset="-122"/>
              </a:rPr>
              <a:t>Application </a:t>
            </a:r>
            <a:r>
              <a:rPr lang="en-US" sz="3600" dirty="0">
                <a:latin typeface="Bahnschrift SemiBold" panose="020B0502040204020203" pitchFamily="34" charset="0"/>
                <a:ea typeface="Microsoft YaHei" panose="020B0503020204020204" pitchFamily="34" charset="-122"/>
              </a:rPr>
              <a:t>:</a:t>
            </a:r>
            <a:endParaRPr lang="en-US" sz="3600" u="sng" dirty="0">
              <a:latin typeface="Bahnschrift SemiBold" panose="020B0502040204020203" pitchFamily="34" charset="0"/>
              <a:ea typeface="Microsoft YaHei" panose="020B0503020204020204" pitchFamily="34" charset="-122"/>
            </a:endParaRPr>
          </a:p>
          <a:p>
            <a:endParaRPr lang="en-US" dirty="0"/>
          </a:p>
          <a:p>
            <a:endParaRPr lang="en-US" dirty="0"/>
          </a:p>
          <a:p>
            <a:r>
              <a:rPr lang="en-US" sz="2000" dirty="0">
                <a:latin typeface="Arial" panose="020B0604020202020204" pitchFamily="34" charset="0"/>
                <a:cs typeface="Arial" panose="020B0604020202020204" pitchFamily="34" charset="0"/>
              </a:rPr>
              <a:t>The Vehicle Speed Measurement Device project has a wide range of applications, including use by law enforcement agencies to enforce speed limits and detect speeding violations. It can also be used by transportation departments to monitor traffic flow and identify areas where speed limits may need to be adjusted. The collected speed data can be valuable for researchers and analysts studying traffic patterns, driver behavior, and the impact of speed on road safety.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Overall, the application of this project extends to various areas related to traffic management, road safety, urban planning, research, and education. Its versatility and practicality make it a valuable tool in promoting responsible driving behavior and creating safer road environments.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5433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2D6881-C996-DD18-8B78-C2AA799CC5B3}"/>
              </a:ext>
            </a:extLst>
          </p:cNvPr>
          <p:cNvSpPr txBox="1"/>
          <p:nvPr/>
        </p:nvSpPr>
        <p:spPr>
          <a:xfrm>
            <a:off x="381000" y="76200"/>
            <a:ext cx="4495800" cy="6494085"/>
          </a:xfrm>
          <a:prstGeom prst="rect">
            <a:avLst/>
          </a:prstGeom>
          <a:noFill/>
        </p:spPr>
        <p:txBody>
          <a:bodyPr wrap="square" rtlCol="0">
            <a:spAutoFit/>
          </a:bodyPr>
          <a:lstStyle/>
          <a:p>
            <a:r>
              <a:rPr lang="en-US" sz="3200" b="1" u="sng" dirty="0">
                <a:latin typeface="Bahnschrift Light Condensed" panose="020B0502040204020203" pitchFamily="34" charset="0"/>
              </a:rPr>
              <a:t>Benefits</a:t>
            </a:r>
            <a:endParaRPr lang="en-US" sz="3200" dirty="0"/>
          </a:p>
          <a:p>
            <a:r>
              <a:rPr lang="en-US" sz="1600" dirty="0">
                <a:latin typeface="Cascadia Code" panose="020B0609020000020004" pitchFamily="49" charset="0"/>
                <a:cs typeface="Cascadia Code" panose="020B0609020000020004" pitchFamily="49" charset="0"/>
              </a:rPr>
              <a:t>The Vehicle Speed Measurement Device project offers several key benefits to its users. </a:t>
            </a:r>
          </a:p>
          <a:p>
            <a:endParaRPr lang="en-US" sz="1600" dirty="0">
              <a:latin typeface="Cascadia Code" panose="020B0609020000020004" pitchFamily="49" charset="0"/>
              <a:cs typeface="Cascadia Code" panose="020B0609020000020004" pitchFamily="49" charset="0"/>
            </a:endParaRPr>
          </a:p>
          <a:p>
            <a:pPr marL="285750" indent="-285750">
              <a:buFont typeface="Wingdings" panose="05000000000000000000" pitchFamily="2" charset="2"/>
              <a:buChar char="v"/>
            </a:pPr>
            <a:r>
              <a:rPr lang="en-US" sz="1600" dirty="0">
                <a:latin typeface="Cascadia Code" panose="020B0609020000020004" pitchFamily="49" charset="0"/>
                <a:cs typeface="Cascadia Code" panose="020B0609020000020004" pitchFamily="49" charset="0"/>
              </a:rPr>
              <a:t>These include increased accuracy in speed measurement, which can lead to improved safety on the road.</a:t>
            </a:r>
          </a:p>
          <a:p>
            <a:pPr marL="285750" indent="-285750">
              <a:buFont typeface="Wingdings" panose="05000000000000000000" pitchFamily="2" charset="2"/>
              <a:buChar char="v"/>
            </a:pPr>
            <a:r>
              <a:rPr lang="en-US" sz="1600" dirty="0">
                <a:latin typeface="Cascadia Code" panose="020B0609020000020004" pitchFamily="49" charset="0"/>
                <a:cs typeface="Cascadia Code" panose="020B0609020000020004" pitchFamily="49" charset="0"/>
              </a:rPr>
              <a:t>The device is also easy to use and portable, making it a convenient tool for law enforcement officers and transportation officials.</a:t>
            </a:r>
          </a:p>
          <a:p>
            <a:pPr marL="285750" indent="-285750">
              <a:buFont typeface="Wingdings" panose="05000000000000000000" pitchFamily="2" charset="2"/>
              <a:buChar char="v"/>
            </a:pPr>
            <a:r>
              <a:rPr lang="en-US" sz="1600" dirty="0">
                <a:latin typeface="Cascadia Code" panose="020B0609020000020004" pitchFamily="49" charset="0"/>
                <a:cs typeface="Cascadia Code" panose="020B0609020000020004" pitchFamily="49" charset="0"/>
              </a:rPr>
              <a:t>The device can also help reduce traffic congestion and improve overall traffic flow, leading to a more efficient transportation system</a:t>
            </a:r>
          </a:p>
          <a:p>
            <a:pPr marL="285750" indent="-285750">
              <a:buFont typeface="Wingdings" panose="05000000000000000000" pitchFamily="2" charset="2"/>
              <a:buChar char="v"/>
            </a:pPr>
            <a:r>
              <a:rPr lang="en-US" sz="1600" dirty="0">
                <a:latin typeface="Cascadia Code" panose="020B0609020000020004" pitchFamily="49" charset="0"/>
                <a:cs typeface="Cascadia Code" panose="020B0609020000020004" pitchFamily="49" charset="0"/>
              </a:rPr>
              <a:t>The device is designed to be compact and easy to install. With its straightforward setup and minimal maintenance requirements, it offers a practical solution for speed measurement.</a:t>
            </a:r>
            <a:endParaRPr lang="en-IN" sz="1600" dirty="0">
              <a:latin typeface="Cascadia Code" panose="020B0609020000020004" pitchFamily="49" charset="0"/>
              <a:cs typeface="Cascadia Code" panose="020B0609020000020004" pitchFamily="49" charset="0"/>
            </a:endParaRPr>
          </a:p>
        </p:txBody>
      </p:sp>
      <p:pic>
        <p:nvPicPr>
          <p:cNvPr id="4" name="Picture 3">
            <a:extLst>
              <a:ext uri="{FF2B5EF4-FFF2-40B4-BE49-F238E27FC236}">
                <a16:creationId xmlns:a16="http://schemas.microsoft.com/office/drawing/2014/main" id="{A0FC7116-DE1C-EF92-9C60-3CF71BE646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32327"/>
            <a:ext cx="4191000" cy="6876473"/>
          </a:xfrm>
          <a:prstGeom prst="rect">
            <a:avLst/>
          </a:prstGeom>
        </p:spPr>
      </p:pic>
    </p:spTree>
    <p:extLst>
      <p:ext uri="{BB962C8B-B14F-4D97-AF65-F5344CB8AC3E}">
        <p14:creationId xmlns:p14="http://schemas.microsoft.com/office/powerpoint/2010/main" val="2902048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D43636-9C13-A723-6481-BC041502FCD3}"/>
              </a:ext>
            </a:extLst>
          </p:cNvPr>
          <p:cNvSpPr txBox="1"/>
          <p:nvPr/>
        </p:nvSpPr>
        <p:spPr>
          <a:xfrm>
            <a:off x="685800" y="609600"/>
            <a:ext cx="8153400" cy="4647426"/>
          </a:xfrm>
          <a:prstGeom prst="rect">
            <a:avLst/>
          </a:prstGeom>
          <a:noFill/>
        </p:spPr>
        <p:txBody>
          <a:bodyPr wrap="square" rtlCol="0">
            <a:spAutoFit/>
          </a:bodyPr>
          <a:lstStyle/>
          <a:p>
            <a:r>
              <a:rPr lang="en-US" sz="2400" dirty="0"/>
              <a:t>						</a:t>
            </a:r>
            <a:r>
              <a:rPr lang="en-US" sz="3200" u="sng" dirty="0">
                <a:latin typeface="Bahnschrift SemiBold" panose="020B0502040204020203" pitchFamily="34" charset="0"/>
              </a:rPr>
              <a:t>Challenges  </a:t>
            </a:r>
          </a:p>
          <a:p>
            <a:endParaRPr lang="en-US" sz="2400" dirty="0"/>
          </a:p>
          <a:p>
            <a:r>
              <a:rPr lang="en-US" sz="2400" dirty="0">
                <a:latin typeface="Sitka Text" panose="02000505000000020004" pitchFamily="2" charset="0"/>
              </a:rPr>
              <a:t>The development of the Vehicle Speed Measurement Device project has not been without its challenges. One major challenge has been ensuring that the device is accurate and reliable in all weather conditions, including rain, snow, and fog. Another challenge has been designing the device to be user-friendly and easy to operate, while still providing advanced features and capabilities. Finally, ensuring that the device meets all regulatory requirements and standards has also been a significant challenge</a:t>
            </a:r>
            <a:endParaRPr lang="en-IN" sz="2400" dirty="0">
              <a:latin typeface="Sitka Text" panose="02000505000000020004" pitchFamily="2" charset="0"/>
            </a:endParaRPr>
          </a:p>
        </p:txBody>
      </p:sp>
    </p:spTree>
    <p:extLst>
      <p:ext uri="{BB962C8B-B14F-4D97-AF65-F5344CB8AC3E}">
        <p14:creationId xmlns:p14="http://schemas.microsoft.com/office/powerpoint/2010/main" val="438202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30CD01-BB0C-819D-C348-983C2DECF294}"/>
              </a:ext>
            </a:extLst>
          </p:cNvPr>
          <p:cNvSpPr txBox="1"/>
          <p:nvPr/>
        </p:nvSpPr>
        <p:spPr>
          <a:xfrm>
            <a:off x="533400" y="505122"/>
            <a:ext cx="7924800" cy="5847755"/>
          </a:xfrm>
          <a:prstGeom prst="rect">
            <a:avLst/>
          </a:prstGeom>
          <a:noFill/>
        </p:spPr>
        <p:txBody>
          <a:bodyPr wrap="square" rtlCol="0">
            <a:spAutoFit/>
          </a:bodyPr>
          <a:lstStyle/>
          <a:p>
            <a:r>
              <a:rPr lang="en-US" dirty="0"/>
              <a:t>	       		                              </a:t>
            </a:r>
            <a:r>
              <a:rPr lang="en-US" sz="3200" b="1" u="sng" dirty="0"/>
              <a:t>Future Scope</a:t>
            </a:r>
          </a:p>
          <a:p>
            <a:endParaRPr lang="en-US" dirty="0"/>
          </a:p>
          <a:p>
            <a:r>
              <a:rPr lang="en-US" dirty="0"/>
              <a:t>1. Integration with other vehicle systems: The device could be integrated with other vehicle systems, such as GPS, to provide more comprehensive vehicle tracking and monitoring capabilities.</a:t>
            </a:r>
          </a:p>
          <a:p>
            <a:r>
              <a:rPr lang="en-US" dirty="0"/>
              <a:t>2. Data collection and analysis: The device could be used to collect data on vehicle speeds and driving patterns, which could be analyzed to improve road safety and traffic management.</a:t>
            </a:r>
          </a:p>
          <a:p>
            <a:r>
              <a:rPr lang="en-US" dirty="0"/>
              <a:t>3. Integration with smart cities: The device could be integrated with smart city systems to provide real-time traffic information and help manage traffic flow.</a:t>
            </a:r>
          </a:p>
          <a:p>
            <a:r>
              <a:rPr lang="en-US" dirty="0"/>
              <a:t>4. Advanced sensor technologies: Future versions of the device could use advanced sensor technologies, such as LiDAR or computer vision, to provide more accurate speed readings and additional data on the surrounding environment.</a:t>
            </a:r>
          </a:p>
          <a:p>
            <a:r>
              <a:rPr lang="en-US" dirty="0"/>
              <a:t>5. Mobile application integration: The device could be integrated with a mobile application, allowing drivers to access speed readings and other vehicle information remotely.</a:t>
            </a:r>
          </a:p>
          <a:p>
            <a:r>
              <a:rPr lang="en-US" dirty="0"/>
              <a:t>6. Integration with autonomous vehicles: The device could be used in autonomous vehicles to provide real-time speed readings and help ensure safe and legal driving practices</a:t>
            </a:r>
          </a:p>
          <a:p>
            <a:r>
              <a:rPr lang="en-US" dirty="0"/>
              <a:t>Conclusion</a:t>
            </a:r>
            <a:endParaRPr lang="en-IN" dirty="0"/>
          </a:p>
        </p:txBody>
      </p:sp>
    </p:spTree>
    <p:extLst>
      <p:ext uri="{BB962C8B-B14F-4D97-AF65-F5344CB8AC3E}">
        <p14:creationId xmlns:p14="http://schemas.microsoft.com/office/powerpoint/2010/main" val="1356452408"/>
      </p:ext>
    </p:extLst>
  </p:cSld>
  <p:clrMapOvr>
    <a:masterClrMapping/>
  </p:clrMapOvr>
</p:sld>
</file>

<file path=ppt/theme/theme1.xml><?xml version="1.0" encoding="utf-8"?>
<a:theme xmlns:a="http://schemas.openxmlformats.org/drawingml/2006/main" name="Basis">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Basis</Template>
  <TotalTime>155</TotalTime>
  <Words>1050</Words>
  <Application>Microsoft Office PowerPoint</Application>
  <PresentationFormat>On-screen Show (4:3)</PresentationFormat>
  <Paragraphs>75</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Bahnschrift Light</vt:lpstr>
      <vt:lpstr>Bahnschrift Light Condensed</vt:lpstr>
      <vt:lpstr>Bahnschrift SemiBold</vt:lpstr>
      <vt:lpstr>Calibri</vt:lpstr>
      <vt:lpstr>Cascadia Code</vt:lpstr>
      <vt:lpstr>Corbel</vt:lpstr>
      <vt:lpstr>Sitka Text</vt:lpstr>
      <vt:lpstr>Wingdings</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Milan</dc:creator>
  <cp:lastModifiedBy>ROHAN PRAMANIK</cp:lastModifiedBy>
  <cp:revision>13</cp:revision>
  <dcterms:created xsi:type="dcterms:W3CDTF">2006-08-16T00:00:00Z</dcterms:created>
  <dcterms:modified xsi:type="dcterms:W3CDTF">2023-05-22T03:46:45Z</dcterms:modified>
</cp:coreProperties>
</file>