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nybody SemiBold"/>
      <p:regular r:id="rId30"/>
      <p:bold r:id="rId31"/>
      <p:italic r:id="rId32"/>
      <p:boldItalic r:id="rId33"/>
    </p:embeddedFont>
    <p:embeddedFont>
      <p:font typeface="Albert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nybodySemiBold-bold.fntdata"/><Relationship Id="rId30" Type="http://schemas.openxmlformats.org/officeDocument/2006/relationships/font" Target="fonts/Anybody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Anybody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AnybodySemiBold-italic.fntdata"/><Relationship Id="rId13" Type="http://schemas.openxmlformats.org/officeDocument/2006/relationships/slide" Target="slides/slide9.xml"/><Relationship Id="rId35" Type="http://schemas.openxmlformats.org/officeDocument/2006/relationships/font" Target="fonts/AlbertSans-bold.fntdata"/><Relationship Id="rId12" Type="http://schemas.openxmlformats.org/officeDocument/2006/relationships/slide" Target="slides/slide8.xml"/><Relationship Id="rId34" Type="http://schemas.openxmlformats.org/officeDocument/2006/relationships/font" Target="fonts/AlbertSans-regular.fntdata"/><Relationship Id="rId15" Type="http://schemas.openxmlformats.org/officeDocument/2006/relationships/slide" Target="slides/slide11.xml"/><Relationship Id="rId37" Type="http://schemas.openxmlformats.org/officeDocument/2006/relationships/font" Target="fonts/Albert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Albert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7c6be64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7c6be64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7c6be64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7c6be64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7c6be641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7c6be641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c6be641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c6be641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7c6be641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7c6be641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7cf2a3b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7cf2a3b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7c6be641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7c6be641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7c6be641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7c6be641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7c6be641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7c6be641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7c6be64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7c6be64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7c6be64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7c6be64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7cf2a3b9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7cf2a3b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7cf2a3b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7cf2a3b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7cf2a3b9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7cf2a3b9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7cf2a3b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7cf2a3b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7cf2a3b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7cf2a3b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7c6be64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7c6be64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7c6be641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7c6be641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7c6be64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7c6be64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7c6be64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7c6be64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Covid - 19 Analysis Using Power BI and ArcGIS</a:t>
            </a:r>
            <a:endParaRPr sz="5200"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Team 7</a:t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Parkar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Pinaki Babar</a:t>
            </a:r>
            <a:endParaRPr/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Interactive Dashboards Using Power BI</a:t>
            </a:r>
            <a:endParaRPr sz="2500"/>
          </a:p>
        </p:txBody>
      </p:sp>
      <p:sp>
        <p:nvSpPr>
          <p:cNvPr id="274" name="Google Shape;274;p43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5" name="Google Shape;275;p43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2" y="514448"/>
            <a:ext cx="8494623" cy="41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Power BI offers a user-friendly and interactive interface for designing dynamic dashboards.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Interactive charts, tables, and filters were utilized to allow users to explore COVID-19 data at different granularities.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Example: Basic summary analysis of COVID-19 data, including active cases, confirmed cases, and daily deaths, using Power BI.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Spatial Mapping Using ArcGIS</a:t>
            </a:r>
            <a:endParaRPr sz="3000"/>
          </a:p>
        </p:txBody>
      </p:sp>
      <p:sp>
        <p:nvSpPr>
          <p:cNvPr id="294" name="Google Shape;294;p46"/>
          <p:cNvSpPr txBox="1"/>
          <p:nvPr>
            <p:ph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95" name="Google Shape;295;p46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00" y="67550"/>
            <a:ext cx="6589999" cy="5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ArcGIS was used to visualize and analyze COVID-19 data on maps.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Spatial mapping allowed the representation of COVID-19 data by location and demonstrated the variation in average daily death count.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Population density was added as a second layer to assess its impact on the spread of the virus.</a:t>
            </a:r>
            <a:endParaRPr sz="1800">
              <a:solidFill>
                <a:srgbClr val="374151"/>
              </a:solidFill>
            </a:endParaRPr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8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Trend Analysis</a:t>
            </a:r>
            <a:endParaRPr sz="4300"/>
          </a:p>
        </p:txBody>
      </p:sp>
      <p:sp>
        <p:nvSpPr>
          <p:cNvPr id="314" name="Google Shape;314;p49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15" name="Google Shape;315;p49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52" y="422450"/>
            <a:ext cx="8027302" cy="4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Trend analysis is essential for understanding how the pandemic has changed over time.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Dynamic time series visualizations in Power BI were employed to examine COVID-19's development over time.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Trends in cases, fatalities, and recoveries were visualized to identify peak times, fluctuations, and broad trajectories of the virus.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1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/>
              <a:t>Conclusion</a:t>
            </a:r>
            <a:endParaRPr sz="5800"/>
          </a:p>
        </p:txBody>
      </p:sp>
      <p:sp>
        <p:nvSpPr>
          <p:cNvPr id="334" name="Google Shape;334;p52"/>
          <p:cNvSpPr txBox="1"/>
          <p:nvPr>
            <p:ph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35" name="Google Shape;335;p52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" name="Google Shape;203;p35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6" name="Google Shape;206;p35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7" name="Google Shape;207;p35"/>
          <p:cNvSpPr txBox="1"/>
          <p:nvPr>
            <p:ph idx="3" type="title"/>
          </p:nvPr>
        </p:nvSpPr>
        <p:spPr>
          <a:xfrm>
            <a:off x="1872275" y="2229700"/>
            <a:ext cx="4758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r>
              <a:rPr lang="en"/>
              <a:t>and</a:t>
            </a:r>
            <a:r>
              <a:rPr lang="en"/>
              <a:t> </a:t>
            </a:r>
            <a:r>
              <a:rPr lang="en"/>
              <a:t>Preprocessing</a:t>
            </a:r>
            <a:endParaRPr/>
          </a:p>
        </p:txBody>
      </p:sp>
      <p:sp>
        <p:nvSpPr>
          <p:cNvPr id="208" name="Google Shape;208;p35"/>
          <p:cNvSpPr txBox="1"/>
          <p:nvPr>
            <p:ph idx="5" type="title"/>
          </p:nvPr>
        </p:nvSpPr>
        <p:spPr>
          <a:xfrm>
            <a:off x="1872275" y="3128525"/>
            <a:ext cx="556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Dashboards Using  Power BI</a:t>
            </a:r>
            <a:endParaRPr/>
          </a:p>
        </p:txBody>
      </p:sp>
      <p:sp>
        <p:nvSpPr>
          <p:cNvPr id="209" name="Google Shape;209;p35"/>
          <p:cNvSpPr txBox="1"/>
          <p:nvPr>
            <p:ph idx="6" type="title"/>
          </p:nvPr>
        </p:nvSpPr>
        <p:spPr>
          <a:xfrm>
            <a:off x="1872275" y="4027375"/>
            <a:ext cx="556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Mapping Using ArcGIS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The combined use of Power BI and ArcGIS provides a comprehensive and dynamic method for analyzing COVID-19 data.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Data-driven decisions, efficient resource allocation, and targeted interventions can be made by policymakers, healthcare workers, and academics.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Geographical analysis and data visualization are crucial in comprehending and controlling the COVID-19 pandemic.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References</a:t>
            </a:r>
            <a:endParaRPr sz="4300"/>
          </a:p>
        </p:txBody>
      </p:sp>
      <p:sp>
        <p:nvSpPr>
          <p:cNvPr id="349" name="Google Shape;349;p54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50" name="Google Shape;350;p54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[1] S. Graves and L. He, “Covid-19 Mapping with Microsoft Power BI,” Terra Digitalis, Oct. 2020, doi: 10.22201/igg.25940694e.2020.2.74.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[2] R. Ahasan, Md. S. Alam, T. Chakraborty, and Md. M. Hossain “Applications of GIS and geospatial analyses in COVID-19 research: A systematic review,” F1000Res, vol. 9, p. 1379, Jan. 2022, doi:10.12688/f1000research.27544.2.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/>
              <a:t>[3] ”COVID CoronaVirus Statistics Worldometer” https://www.worldometers.info/coronavirus/ (accessed Jun. 24, 2023)</a:t>
            </a:r>
            <a:endParaRPr sz="1800"/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[4] https://covid19.who.int/data (Accessed Jun. 24, 2023).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[5]“GitHub-Rohanvp07/Covid-19-Analysis-and-Prediction.https://github.com/Rohanvp07/Covid-19-Analysis-and-Prediction/(accessed Jul. 06, 2023)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[6] W. Pike, J. Stasko, R. Chang, and T. O’Connell, “The Science of Interaction,” Information Visualization, vol. 8, pp. 263–274, Dec. 2009,doi: 10.1057/ivs.2009.22.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/>
              <a:t>[7] E. Tufte, The Visual Display of Quantitative Information.</a:t>
            </a:r>
            <a:endParaRPr sz="1800"/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[8] G. Andrienko et al., “Space, time and visual analytics,” International Journal of Geographical Information Science, vol. 24, no. 10, pp.1577–1600, Oct. 2010, doi 10.1080/13658816.2010.508043.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[9] B. Tomaszewski and A. MacEachren, “Geovisual analytics to support crisis management: Information foraging for geo-historical context,” Information Visualization, vol. 11, pp. 339–359, Oct. 2012, doi:10.1177/1473871612456122. 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371" name="Google Shape;3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7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 flipH="1">
            <a:off x="2668475" y="1735200"/>
            <a:ext cx="52395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/>
              <a:t>THANK YOU</a:t>
            </a:r>
            <a:endParaRPr sz="7400"/>
          </a:p>
        </p:txBody>
      </p:sp>
      <p:cxnSp>
        <p:nvCxnSpPr>
          <p:cNvPr id="378" name="Google Shape;378;p58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6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19" name="Google Shape;219;p36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0" name="Google Shape;22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1" name="Google Shape;221;p36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222" name="Google Shape;222;p36"/>
          <p:cNvSpPr txBox="1"/>
          <p:nvPr>
            <p:ph idx="3" type="title"/>
          </p:nvPr>
        </p:nvSpPr>
        <p:spPr>
          <a:xfrm>
            <a:off x="1872275" y="2229700"/>
            <a:ext cx="4758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36"/>
          <p:cNvSpPr txBox="1"/>
          <p:nvPr>
            <p:ph idx="5" type="title"/>
          </p:nvPr>
        </p:nvSpPr>
        <p:spPr>
          <a:xfrm>
            <a:off x="1872275" y="3128525"/>
            <a:ext cx="556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cxnSp>
        <p:nvCxnSpPr>
          <p:cNvPr id="224" name="Google Shape;224;p36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6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—Clive Humby</a:t>
            </a:r>
            <a:endParaRPr/>
          </a:p>
        </p:txBody>
      </p:sp>
      <p:sp>
        <p:nvSpPr>
          <p:cNvPr id="231" name="Google Shape;231;p37"/>
          <p:cNvSpPr txBox="1"/>
          <p:nvPr>
            <p:ph idx="1" type="subTitle"/>
          </p:nvPr>
        </p:nvSpPr>
        <p:spPr>
          <a:xfrm>
            <a:off x="720000" y="49516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“Data is the new oil. It’s valuable, but if unrefined, it cannot really be used.”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2050875" y="1515500"/>
            <a:ext cx="44142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9" name="Google Shape;239;p38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40" name="Google Shape;240;p38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5" y="477850"/>
            <a:ext cx="8491750" cy="41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The COVID-19 pandemic has had a significant global impact, affecting health, the economy, and communities worldwide.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Understanding the patterns and trends of the virus is crucial for making informed decisions and allocating resources effectively.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Power BI and ArcGIS are powerful tools for data visualization and geospatial analysis that can be used to analyze COVID-19 data in-depth.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 Collection and Preprocessing</a:t>
            </a:r>
            <a:endParaRPr sz="3000"/>
          </a:p>
        </p:txBody>
      </p:sp>
      <p:sp>
        <p:nvSpPr>
          <p:cNvPr id="259" name="Google Shape;259;p41"/>
          <p:cNvSpPr txBox="1"/>
          <p:nvPr>
            <p:ph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60" name="Google Shape;260;p41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idx="1" type="subTitle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COVID-19 data was collected from reliable sources such as GitHub, the World Health Organisation (WHO), and national health organizations.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Data cleaning, normalization, and consolidation were performed to ensure data accuracy and consistency.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