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obster" panose="00000500000000000000" pitchFamily="2" charset="0"/>
      <p:regular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Parkar" userId="7068ae9fea32b6cd" providerId="LiveId" clId="{4C2B5264-8D24-4745-AD9F-A9DE9CFA6DCA}"/>
    <pc:docChg chg="modSld">
      <pc:chgData name="Rohan Parkar" userId="7068ae9fea32b6cd" providerId="LiveId" clId="{4C2B5264-8D24-4745-AD9F-A9DE9CFA6DCA}" dt="2022-04-25T18:21:22.195" v="185" actId="1038"/>
      <pc:docMkLst>
        <pc:docMk/>
      </pc:docMkLst>
      <pc:sldChg chg="modSp mod">
        <pc:chgData name="Rohan Parkar" userId="7068ae9fea32b6cd" providerId="LiveId" clId="{4C2B5264-8D24-4745-AD9F-A9DE9CFA6DCA}" dt="2022-04-25T18:21:22.195" v="185" actId="1038"/>
        <pc:sldMkLst>
          <pc:docMk/>
          <pc:sldMk cId="0" sldId="256"/>
        </pc:sldMkLst>
        <pc:picChg chg="mod">
          <ac:chgData name="Rohan Parkar" userId="7068ae9fea32b6cd" providerId="LiveId" clId="{4C2B5264-8D24-4745-AD9F-A9DE9CFA6DCA}" dt="2022-04-25T18:21:22.195" v="185" actId="1038"/>
          <ac:picMkLst>
            <pc:docMk/>
            <pc:sldMk cId="0" sldId="256"/>
            <ac:picMk id="68" creationId="{00000000-0000-0000-0000-000000000000}"/>
          </ac:picMkLst>
        </pc:picChg>
      </pc:sldChg>
      <pc:sldChg chg="modSp mod">
        <pc:chgData name="Rohan Parkar" userId="7068ae9fea32b6cd" providerId="LiveId" clId="{4C2B5264-8D24-4745-AD9F-A9DE9CFA6DCA}" dt="2022-04-22T17:41:36.157" v="10" actId="5793"/>
        <pc:sldMkLst>
          <pc:docMk/>
          <pc:sldMk cId="0" sldId="261"/>
        </pc:sldMkLst>
        <pc:spChg chg="mod">
          <ac:chgData name="Rohan Parkar" userId="7068ae9fea32b6cd" providerId="LiveId" clId="{4C2B5264-8D24-4745-AD9F-A9DE9CFA6DCA}" dt="2022-04-22T17:41:36.157" v="10" actId="5793"/>
          <ac:spMkLst>
            <pc:docMk/>
            <pc:sldMk cId="0" sldId="261"/>
            <ac:spMk id="111" creationId="{00000000-0000-0000-0000-000000000000}"/>
          </ac:spMkLst>
        </pc:spChg>
      </pc:sldChg>
      <pc:sldChg chg="modSp mod">
        <pc:chgData name="Rohan Parkar" userId="7068ae9fea32b6cd" providerId="LiveId" clId="{4C2B5264-8D24-4745-AD9F-A9DE9CFA6DCA}" dt="2022-04-25T18:15:31.648" v="183" actId="1076"/>
        <pc:sldMkLst>
          <pc:docMk/>
          <pc:sldMk cId="0" sldId="267"/>
        </pc:sldMkLst>
        <pc:spChg chg="mod">
          <ac:chgData name="Rohan Parkar" userId="7068ae9fea32b6cd" providerId="LiveId" clId="{4C2B5264-8D24-4745-AD9F-A9DE9CFA6DCA}" dt="2022-04-25T18:15:31.648" v="183" actId="1076"/>
          <ac:spMkLst>
            <pc:docMk/>
            <pc:sldMk cId="0" sldId="267"/>
            <ac:spMk id="15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d9c45342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d9c45342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2530240054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253024005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933c8c4a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d933c8c4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253024005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253024005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253618dda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253618dda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for related work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53618dda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53618dda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e9090756a_1_7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e9090756a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9090756a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9090756a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d91e1f37e_1_10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d91e1f37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91e1f37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91e1f3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9090756a_1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9090756a_1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9090756a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9090756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9090756a_1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9090756a_1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5b09a965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5b09a965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1534125" y="3160375"/>
            <a:ext cx="8222100" cy="151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a:t>Resume Retrieval and Classification </a:t>
            </a:r>
            <a:endParaRPr sz="4500"/>
          </a:p>
        </p:txBody>
      </p:sp>
      <p:pic>
        <p:nvPicPr>
          <p:cNvPr id="68" name="Google Shape;68;p13"/>
          <p:cNvPicPr preferRelativeResize="0"/>
          <p:nvPr/>
        </p:nvPicPr>
        <p:blipFill>
          <a:blip r:embed="rId3">
            <a:alphaModFix/>
          </a:blip>
          <a:stretch>
            <a:fillRect/>
          </a:stretch>
        </p:blipFill>
        <p:spPr>
          <a:xfrm>
            <a:off x="13854" y="0"/>
            <a:ext cx="9144000" cy="3028951"/>
          </a:xfrm>
          <a:prstGeom prst="rect">
            <a:avLst/>
          </a:prstGeom>
          <a:noFill/>
          <a:ln>
            <a:noFill/>
          </a:ln>
        </p:spPr>
      </p:pic>
      <p:pic>
        <p:nvPicPr>
          <p:cNvPr id="69" name="Google Shape;69;p13"/>
          <p:cNvPicPr preferRelativeResize="0"/>
          <p:nvPr/>
        </p:nvPicPr>
        <p:blipFill>
          <a:blip r:embed="rId4">
            <a:alphaModFix/>
          </a:blip>
          <a:stretch>
            <a:fillRect/>
          </a:stretch>
        </p:blipFill>
        <p:spPr>
          <a:xfrm>
            <a:off x="358375" y="3378375"/>
            <a:ext cx="1081375" cy="1081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114135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Validation</a:t>
            </a:r>
            <a:endParaRPr/>
          </a:p>
        </p:txBody>
      </p:sp>
      <p:sp>
        <p:nvSpPr>
          <p:cNvPr id="140" name="Google Shape;140;p22"/>
          <p:cNvSpPr txBox="1">
            <a:spLocks noGrp="1"/>
          </p:cNvSpPr>
          <p:nvPr>
            <p:ph type="body" idx="1"/>
          </p:nvPr>
        </p:nvSpPr>
        <p:spPr>
          <a:xfrm>
            <a:off x="293600" y="1918200"/>
            <a:ext cx="3549900" cy="32253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dk2"/>
              </a:buClr>
              <a:buSzPts val="1800"/>
              <a:buChar char="●"/>
            </a:pPr>
            <a:r>
              <a:rPr lang="en">
                <a:solidFill>
                  <a:schemeClr val="dk2"/>
                </a:solidFill>
              </a:rPr>
              <a:t>The user can select only text format files for resume classification, it does not allow any other formats.</a:t>
            </a:r>
            <a:endParaRPr>
              <a:solidFill>
                <a:schemeClr val="dk2"/>
              </a:solidFill>
            </a:endParaRPr>
          </a:p>
          <a:p>
            <a:pPr marL="457200" lvl="0" indent="-342900" algn="just" rtl="0">
              <a:spcBef>
                <a:spcPts val="0"/>
              </a:spcBef>
              <a:spcAft>
                <a:spcPts val="0"/>
              </a:spcAft>
              <a:buClr>
                <a:schemeClr val="dk2"/>
              </a:buClr>
              <a:buSzPts val="1800"/>
              <a:buChar char="●"/>
            </a:pPr>
            <a:r>
              <a:rPr lang="en">
                <a:solidFill>
                  <a:schemeClr val="dk2"/>
                </a:solidFill>
              </a:rPr>
              <a:t>We attained a 100% accuracy for the vector space model that has been implemented.</a:t>
            </a:r>
            <a:endParaRPr>
              <a:solidFill>
                <a:schemeClr val="dk2"/>
              </a:solidFill>
            </a:endParaRPr>
          </a:p>
          <a:p>
            <a:pPr marL="0" lvl="0" indent="0" algn="l" rtl="0">
              <a:spcBef>
                <a:spcPts val="1600"/>
              </a:spcBef>
              <a:spcAft>
                <a:spcPts val="1600"/>
              </a:spcAft>
              <a:buNone/>
            </a:pPr>
            <a:endParaRPr/>
          </a:p>
        </p:txBody>
      </p:sp>
      <p:pic>
        <p:nvPicPr>
          <p:cNvPr id="141" name="Google Shape;141;p22"/>
          <p:cNvPicPr preferRelativeResize="0"/>
          <p:nvPr/>
        </p:nvPicPr>
        <p:blipFill>
          <a:blip r:embed="rId3">
            <a:alphaModFix/>
          </a:blip>
          <a:stretch>
            <a:fillRect/>
          </a:stretch>
        </p:blipFill>
        <p:spPr>
          <a:xfrm>
            <a:off x="4312875" y="4112400"/>
            <a:ext cx="4602525" cy="515150"/>
          </a:xfrm>
          <a:prstGeom prst="rect">
            <a:avLst/>
          </a:prstGeom>
          <a:noFill/>
          <a:ln>
            <a:noFill/>
          </a:ln>
        </p:spPr>
      </p:pic>
      <p:pic>
        <p:nvPicPr>
          <p:cNvPr id="142" name="Google Shape;142;p22"/>
          <p:cNvPicPr preferRelativeResize="0"/>
          <p:nvPr/>
        </p:nvPicPr>
        <p:blipFill>
          <a:blip r:embed="rId4">
            <a:alphaModFix/>
          </a:blip>
          <a:stretch>
            <a:fillRect/>
          </a:stretch>
        </p:blipFill>
        <p:spPr>
          <a:xfrm>
            <a:off x="203875" y="661525"/>
            <a:ext cx="844900" cy="844900"/>
          </a:xfrm>
          <a:prstGeom prst="rect">
            <a:avLst/>
          </a:prstGeom>
          <a:noFill/>
          <a:ln>
            <a:noFill/>
          </a:ln>
        </p:spPr>
      </p:pic>
      <p:pic>
        <p:nvPicPr>
          <p:cNvPr id="143" name="Google Shape;143;p22"/>
          <p:cNvPicPr preferRelativeResize="0"/>
          <p:nvPr/>
        </p:nvPicPr>
        <p:blipFill rotWithShape="1">
          <a:blip r:embed="rId5">
            <a:alphaModFix/>
          </a:blip>
          <a:srcRect r="35567" b="26400"/>
          <a:stretch/>
        </p:blipFill>
        <p:spPr>
          <a:xfrm>
            <a:off x="3967850" y="1954675"/>
            <a:ext cx="5037350" cy="1866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383303" y="61235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 Conclusion</a:t>
            </a:r>
            <a:endParaRPr sz="2800"/>
          </a:p>
        </p:txBody>
      </p:sp>
      <p:sp>
        <p:nvSpPr>
          <p:cNvPr id="149" name="Google Shape;149;p23"/>
          <p:cNvSpPr txBox="1">
            <a:spLocks noGrp="1"/>
          </p:cNvSpPr>
          <p:nvPr>
            <p:ph type="title"/>
          </p:nvPr>
        </p:nvSpPr>
        <p:spPr>
          <a:xfrm>
            <a:off x="3653625" y="494125"/>
            <a:ext cx="5188500" cy="4454700"/>
          </a:xfrm>
          <a:prstGeom prst="rect">
            <a:avLst/>
          </a:prstGeom>
          <a:solidFill>
            <a:schemeClr val="lt1"/>
          </a:solidFill>
        </p:spPr>
        <p:txBody>
          <a:bodyPr spcFirstLastPara="1" wrap="square" lIns="91425" tIns="91425" rIns="91425" bIns="91425" anchor="ctr" anchorCtr="0">
            <a:noAutofit/>
          </a:bodyPr>
          <a:lstStyle/>
          <a:p>
            <a:pPr marL="457200" lvl="0" indent="-330200" algn="just" rtl="0">
              <a:spcBef>
                <a:spcPts val="0"/>
              </a:spcBef>
              <a:spcAft>
                <a:spcPts val="0"/>
              </a:spcAft>
              <a:buClr>
                <a:schemeClr val="dk2"/>
              </a:buClr>
              <a:buSzPts val="1600"/>
              <a:buChar char="●"/>
            </a:pPr>
            <a:r>
              <a:rPr lang="en" sz="1600">
                <a:solidFill>
                  <a:schemeClr val="dk2"/>
                </a:solidFill>
              </a:rPr>
              <a:t>The resume retrieval will help the recruiter retrieve the resumes with desired skills.</a:t>
            </a:r>
            <a:endParaRPr sz="1600">
              <a:solidFill>
                <a:schemeClr val="dk2"/>
              </a:solidFill>
            </a:endParaRPr>
          </a:p>
          <a:p>
            <a:pPr marL="457200" lvl="0" indent="0" algn="just" rtl="0">
              <a:spcBef>
                <a:spcPts val="0"/>
              </a:spcBef>
              <a:spcAft>
                <a:spcPts val="0"/>
              </a:spcAft>
              <a:buNone/>
            </a:pPr>
            <a:endParaRPr sz="1600">
              <a:solidFill>
                <a:schemeClr val="dk2"/>
              </a:solidFill>
            </a:endParaRPr>
          </a:p>
          <a:p>
            <a:pPr marL="457200" lvl="0" indent="-330200" algn="just" rtl="0">
              <a:spcBef>
                <a:spcPts val="0"/>
              </a:spcBef>
              <a:spcAft>
                <a:spcPts val="0"/>
              </a:spcAft>
              <a:buClr>
                <a:schemeClr val="dk2"/>
              </a:buClr>
              <a:buSzPts val="1600"/>
              <a:buChar char="●"/>
            </a:pPr>
            <a:r>
              <a:rPr lang="en" sz="1600">
                <a:solidFill>
                  <a:schemeClr val="dk2"/>
                </a:solidFill>
              </a:rPr>
              <a:t>A resume can be easily classified into a resume profile from the 25 profiles provided by the application.</a:t>
            </a:r>
            <a:endParaRPr sz="1600">
              <a:solidFill>
                <a:schemeClr val="dk2"/>
              </a:solidFill>
            </a:endParaRPr>
          </a:p>
          <a:p>
            <a:pPr marL="457200" lvl="0" indent="0" algn="just" rtl="0">
              <a:spcBef>
                <a:spcPts val="0"/>
              </a:spcBef>
              <a:spcAft>
                <a:spcPts val="0"/>
              </a:spcAft>
              <a:buNone/>
            </a:pPr>
            <a:endParaRPr sz="1600">
              <a:solidFill>
                <a:schemeClr val="dk2"/>
              </a:solidFill>
            </a:endParaRPr>
          </a:p>
          <a:p>
            <a:pPr marL="457200" lvl="0" indent="-330200" algn="just" rtl="0">
              <a:spcBef>
                <a:spcPts val="0"/>
              </a:spcBef>
              <a:spcAft>
                <a:spcPts val="0"/>
              </a:spcAft>
              <a:buClr>
                <a:schemeClr val="dk2"/>
              </a:buClr>
              <a:buSzPts val="1600"/>
              <a:buChar char="●"/>
            </a:pPr>
            <a:r>
              <a:rPr lang="en" sz="1600">
                <a:solidFill>
                  <a:schemeClr val="dk2"/>
                </a:solidFill>
              </a:rPr>
              <a:t>The application makes the recruiting process faster in many aspects.</a:t>
            </a:r>
            <a:endParaRPr sz="1600">
              <a:solidFill>
                <a:schemeClr val="dk2"/>
              </a:solidFill>
            </a:endParaRPr>
          </a:p>
          <a:p>
            <a:pPr marL="457200" lvl="0" indent="0" algn="just" rtl="0">
              <a:spcBef>
                <a:spcPts val="0"/>
              </a:spcBef>
              <a:spcAft>
                <a:spcPts val="0"/>
              </a:spcAft>
              <a:buNone/>
            </a:pPr>
            <a:endParaRPr sz="1600">
              <a:solidFill>
                <a:schemeClr val="dk2"/>
              </a:solidFill>
            </a:endParaRPr>
          </a:p>
          <a:p>
            <a:pPr marL="457200" lvl="0" indent="-330200" algn="just" rtl="0">
              <a:spcBef>
                <a:spcPts val="0"/>
              </a:spcBef>
              <a:spcAft>
                <a:spcPts val="0"/>
              </a:spcAft>
              <a:buClr>
                <a:schemeClr val="dk2"/>
              </a:buClr>
              <a:buSzPts val="1600"/>
              <a:buChar char="●"/>
            </a:pPr>
            <a:r>
              <a:rPr lang="en" sz="1600">
                <a:solidFill>
                  <a:schemeClr val="dk2"/>
                </a:solidFill>
              </a:rPr>
              <a:t>With automation the process also gets efficient and reliable.</a:t>
            </a:r>
            <a:endParaRPr sz="1600">
              <a:solidFill>
                <a:schemeClr val="dk2"/>
              </a:solidFill>
            </a:endParaRPr>
          </a:p>
        </p:txBody>
      </p:sp>
      <p:pic>
        <p:nvPicPr>
          <p:cNvPr id="150" name="Google Shape;150;p23"/>
          <p:cNvPicPr preferRelativeResize="0"/>
          <p:nvPr/>
        </p:nvPicPr>
        <p:blipFill>
          <a:blip r:embed="rId3">
            <a:alphaModFix/>
          </a:blip>
          <a:stretch>
            <a:fillRect/>
          </a:stretch>
        </p:blipFill>
        <p:spPr>
          <a:xfrm>
            <a:off x="781825" y="1844625"/>
            <a:ext cx="1454250" cy="1454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1185975" y="70525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Future Work</a:t>
            </a:r>
            <a:endParaRPr/>
          </a:p>
        </p:txBody>
      </p:sp>
      <p:sp>
        <p:nvSpPr>
          <p:cNvPr id="156" name="Google Shape;156;p24"/>
          <p:cNvSpPr txBox="1">
            <a:spLocks noGrp="1"/>
          </p:cNvSpPr>
          <p:nvPr>
            <p:ph type="body" idx="1"/>
          </p:nvPr>
        </p:nvSpPr>
        <p:spPr>
          <a:xfrm>
            <a:off x="460950" y="1728050"/>
            <a:ext cx="8222100" cy="2710200"/>
          </a:xfrm>
          <a:prstGeom prst="rect">
            <a:avLst/>
          </a:prstGeom>
        </p:spPr>
        <p:txBody>
          <a:bodyPr spcFirstLastPara="1" wrap="square" lIns="91425" tIns="91425" rIns="91425" bIns="91425" anchor="t" anchorCtr="0">
            <a:noAutofit/>
          </a:bodyPr>
          <a:lstStyle/>
          <a:p>
            <a:pPr marL="457200" lvl="0" indent="-323850" algn="just" rtl="0">
              <a:spcBef>
                <a:spcPts val="0"/>
              </a:spcBef>
              <a:spcAft>
                <a:spcPts val="0"/>
              </a:spcAft>
              <a:buClr>
                <a:schemeClr val="dk2"/>
              </a:buClr>
              <a:buSzPts val="1500"/>
              <a:buChar char="●"/>
            </a:pPr>
            <a:r>
              <a:rPr lang="en" sz="1500" dirty="0">
                <a:solidFill>
                  <a:schemeClr val="dk2"/>
                </a:solidFill>
              </a:rPr>
              <a:t>The resume classification can be improved by using machine learning algorithms like clustering and naive bayes classifier.</a:t>
            </a:r>
          </a:p>
          <a:p>
            <a:pPr marL="133350" lvl="0" indent="0" algn="just" rtl="0">
              <a:spcBef>
                <a:spcPts val="0"/>
              </a:spcBef>
              <a:spcAft>
                <a:spcPts val="0"/>
              </a:spcAft>
              <a:buClr>
                <a:schemeClr val="dk2"/>
              </a:buClr>
              <a:buSzPts val="1500"/>
              <a:buNone/>
            </a:pPr>
            <a:endParaRPr sz="1500" dirty="0">
              <a:solidFill>
                <a:schemeClr val="dk2"/>
              </a:solidFill>
            </a:endParaRPr>
          </a:p>
          <a:p>
            <a:pPr marL="457200" lvl="0" indent="-323850" algn="just" rtl="0">
              <a:spcBef>
                <a:spcPts val="0"/>
              </a:spcBef>
              <a:spcAft>
                <a:spcPts val="0"/>
              </a:spcAft>
              <a:buClr>
                <a:schemeClr val="dk2"/>
              </a:buClr>
              <a:buSzPts val="1500"/>
              <a:buChar char="●"/>
            </a:pPr>
            <a:r>
              <a:rPr lang="en" sz="1500" dirty="0">
                <a:solidFill>
                  <a:schemeClr val="dk2"/>
                </a:solidFill>
              </a:rPr>
              <a:t>The user interface can be improved  to increase the usability.</a:t>
            </a:r>
          </a:p>
          <a:p>
            <a:pPr marL="133350" lvl="0" indent="0" algn="just" rtl="0">
              <a:spcBef>
                <a:spcPts val="0"/>
              </a:spcBef>
              <a:spcAft>
                <a:spcPts val="0"/>
              </a:spcAft>
              <a:buClr>
                <a:schemeClr val="dk2"/>
              </a:buClr>
              <a:buSzPts val="1500"/>
              <a:buNone/>
            </a:pPr>
            <a:endParaRPr lang="en" sz="1500" dirty="0">
              <a:solidFill>
                <a:schemeClr val="dk2"/>
              </a:solidFill>
            </a:endParaRPr>
          </a:p>
          <a:p>
            <a:pPr marL="457200" lvl="0" indent="-323850" algn="just" rtl="0">
              <a:spcBef>
                <a:spcPts val="0"/>
              </a:spcBef>
              <a:spcAft>
                <a:spcPts val="0"/>
              </a:spcAft>
              <a:buClr>
                <a:schemeClr val="dk2"/>
              </a:buClr>
              <a:buSzPts val="1500"/>
              <a:buChar char="●"/>
            </a:pPr>
            <a:r>
              <a:rPr lang="en" sz="1500" dirty="0">
                <a:solidFill>
                  <a:schemeClr val="dk2"/>
                </a:solidFill>
              </a:rPr>
              <a:t>Allowing user to input resumes in different formats like pdf and documents. (currently only text files are allowed)</a:t>
            </a:r>
          </a:p>
          <a:p>
            <a:pPr marL="133350" lvl="0" indent="0" algn="just" rtl="0">
              <a:spcBef>
                <a:spcPts val="0"/>
              </a:spcBef>
              <a:spcAft>
                <a:spcPts val="0"/>
              </a:spcAft>
              <a:buClr>
                <a:schemeClr val="dk2"/>
              </a:buClr>
              <a:buSzPts val="1500"/>
              <a:buNone/>
            </a:pPr>
            <a:endParaRPr sz="1500" dirty="0">
              <a:solidFill>
                <a:schemeClr val="dk2"/>
              </a:solidFill>
            </a:endParaRPr>
          </a:p>
          <a:p>
            <a:pPr marL="457200" lvl="0" indent="-323850" algn="just" rtl="0">
              <a:spcBef>
                <a:spcPts val="0"/>
              </a:spcBef>
              <a:spcAft>
                <a:spcPts val="0"/>
              </a:spcAft>
              <a:buClr>
                <a:schemeClr val="dk2"/>
              </a:buClr>
              <a:buSzPts val="1500"/>
              <a:buChar char="●"/>
            </a:pPr>
            <a:r>
              <a:rPr lang="en" sz="1500" dirty="0">
                <a:solidFill>
                  <a:schemeClr val="dk2"/>
                </a:solidFill>
              </a:rPr>
              <a:t>Dataset relevant to each resume profile can be added to get more accurate results.</a:t>
            </a:r>
          </a:p>
          <a:p>
            <a:pPr marL="133350" lvl="0" indent="0" algn="just" rtl="0">
              <a:spcBef>
                <a:spcPts val="0"/>
              </a:spcBef>
              <a:spcAft>
                <a:spcPts val="0"/>
              </a:spcAft>
              <a:buClr>
                <a:schemeClr val="dk2"/>
              </a:buClr>
              <a:buSzPts val="1500"/>
              <a:buNone/>
            </a:pPr>
            <a:endParaRPr sz="1500" dirty="0">
              <a:solidFill>
                <a:schemeClr val="dk2"/>
              </a:solidFill>
            </a:endParaRPr>
          </a:p>
          <a:p>
            <a:pPr marL="457200" lvl="0" indent="-323850" algn="just" rtl="0">
              <a:spcBef>
                <a:spcPts val="0"/>
              </a:spcBef>
              <a:spcAft>
                <a:spcPts val="0"/>
              </a:spcAft>
              <a:buClr>
                <a:schemeClr val="dk2"/>
              </a:buClr>
              <a:buSzPts val="1500"/>
              <a:buChar char="●"/>
            </a:pPr>
            <a:r>
              <a:rPr lang="en" sz="1500" dirty="0">
                <a:solidFill>
                  <a:schemeClr val="dk2"/>
                </a:solidFill>
              </a:rPr>
              <a:t>The application is only for recruiters as an assist for hiring the candidates but can be improved to help candidates review their resume and suggest them any changes.</a:t>
            </a:r>
            <a:endParaRPr sz="1500" dirty="0">
              <a:solidFill>
                <a:schemeClr val="dk2"/>
              </a:solidFill>
            </a:endParaRPr>
          </a:p>
        </p:txBody>
      </p:sp>
      <p:pic>
        <p:nvPicPr>
          <p:cNvPr id="157" name="Google Shape;157;p24"/>
          <p:cNvPicPr preferRelativeResize="0"/>
          <p:nvPr/>
        </p:nvPicPr>
        <p:blipFill>
          <a:blip r:embed="rId3">
            <a:alphaModFix/>
          </a:blip>
          <a:stretch>
            <a:fillRect/>
          </a:stretch>
        </p:blipFill>
        <p:spPr>
          <a:xfrm>
            <a:off x="192525" y="592375"/>
            <a:ext cx="993450" cy="993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121945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References</a:t>
            </a:r>
            <a:endParaRPr/>
          </a:p>
        </p:txBody>
      </p:sp>
      <p:sp>
        <p:nvSpPr>
          <p:cNvPr id="163" name="Google Shape;163;p2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300">
                <a:solidFill>
                  <a:schemeClr val="dk2"/>
                </a:solidFill>
              </a:rPr>
              <a:t>[1].ALI, Irfan et al. Resume Classification System using Natural Language Processing and Machine Learning Techniques. Mehran University Research Journal of Engineering and Technology, [S.l.], v. 41, n. 1, p. 65 - 79, jan. 2022. ISSN 2413-7219</a:t>
            </a:r>
            <a:r>
              <a:rPr lang="en" sz="1500">
                <a:solidFill>
                  <a:schemeClr val="dk2"/>
                </a:solidFill>
              </a:rPr>
              <a:t>.</a:t>
            </a:r>
            <a:r>
              <a:rPr lang="en" sz="1400">
                <a:solidFill>
                  <a:schemeClr val="dk2"/>
                </a:solidFill>
                <a:highlight>
                  <a:srgbClr val="FFFFFF"/>
                </a:highlight>
              </a:rPr>
              <a:t> </a:t>
            </a:r>
            <a:endParaRPr sz="1400">
              <a:solidFill>
                <a:schemeClr val="dk2"/>
              </a:solidFill>
              <a:highlight>
                <a:srgbClr val="FFFFFF"/>
              </a:highlight>
            </a:endParaRPr>
          </a:p>
          <a:p>
            <a:pPr marL="0" lvl="0" indent="0" algn="just" rtl="0">
              <a:lnSpc>
                <a:spcPct val="100000"/>
              </a:lnSpc>
              <a:spcBef>
                <a:spcPts val="0"/>
              </a:spcBef>
              <a:spcAft>
                <a:spcPts val="0"/>
              </a:spcAft>
              <a:buNone/>
            </a:pPr>
            <a:endParaRPr sz="1400">
              <a:solidFill>
                <a:schemeClr val="dk2"/>
              </a:solidFill>
              <a:highlight>
                <a:srgbClr val="FFFFFF"/>
              </a:highlight>
            </a:endParaRPr>
          </a:p>
          <a:p>
            <a:pPr marL="0" lvl="0" indent="0" algn="just" rtl="0">
              <a:lnSpc>
                <a:spcPct val="100000"/>
              </a:lnSpc>
              <a:spcBef>
                <a:spcPts val="0"/>
              </a:spcBef>
              <a:spcAft>
                <a:spcPts val="0"/>
              </a:spcAft>
              <a:buNone/>
            </a:pPr>
            <a:r>
              <a:rPr lang="en" sz="1300">
                <a:solidFill>
                  <a:schemeClr val="dk2"/>
                </a:solidFill>
              </a:rPr>
              <a:t>[2]. Otter D.W., Medina J.R., Kalita J.K., “A Survey of  the  Usages  of  Deep  Learning  for  Natural Language  Processing”,  IEEE  Transactions  on Neural Networks and Learning Systems, Vol. 32, No.2, pp. 604-624. February 2021. </a:t>
            </a:r>
            <a:endParaRPr sz="1300">
              <a:solidFill>
                <a:schemeClr val="dk2"/>
              </a:solidFill>
            </a:endParaRPr>
          </a:p>
          <a:p>
            <a:pPr marL="0" lvl="0" indent="0" algn="just" rtl="0">
              <a:lnSpc>
                <a:spcPct val="100000"/>
              </a:lnSpc>
              <a:spcBef>
                <a:spcPts val="0"/>
              </a:spcBef>
              <a:spcAft>
                <a:spcPts val="0"/>
              </a:spcAft>
              <a:buNone/>
            </a:pPr>
            <a:endParaRPr sz="1300">
              <a:solidFill>
                <a:schemeClr val="dk2"/>
              </a:solidFill>
            </a:endParaRPr>
          </a:p>
          <a:p>
            <a:pPr marL="0" marR="0" lvl="0" indent="0" algn="just" rtl="0">
              <a:lnSpc>
                <a:spcPct val="100000"/>
              </a:lnSpc>
              <a:spcBef>
                <a:spcPts val="0"/>
              </a:spcBef>
              <a:spcAft>
                <a:spcPts val="0"/>
              </a:spcAft>
              <a:buNone/>
            </a:pPr>
            <a:r>
              <a:rPr lang="en" sz="1300">
                <a:solidFill>
                  <a:schemeClr val="dk2"/>
                </a:solidFill>
              </a:rPr>
              <a:t>[3]. Jiechieu, K.F.F., Tsopze, N. Skills prediction based on multi-label resume classification using CNN with model predictions explanation. Neural Comput &amp; Applic 33, 5069–5087 (2021). </a:t>
            </a:r>
            <a:endParaRPr sz="1300">
              <a:solidFill>
                <a:schemeClr val="dk2"/>
              </a:solidFill>
            </a:endParaRPr>
          </a:p>
          <a:p>
            <a:pPr marL="0" marR="0" lvl="0" indent="0" algn="just" rtl="0">
              <a:lnSpc>
                <a:spcPct val="100000"/>
              </a:lnSpc>
              <a:spcBef>
                <a:spcPts val="0"/>
              </a:spcBef>
              <a:spcAft>
                <a:spcPts val="0"/>
              </a:spcAft>
              <a:buNone/>
            </a:pPr>
            <a:endParaRPr sz="1300">
              <a:solidFill>
                <a:schemeClr val="dk2"/>
              </a:solidFill>
            </a:endParaRPr>
          </a:p>
          <a:p>
            <a:pPr marL="0" marR="0" lvl="0" indent="0" algn="just" rtl="0">
              <a:lnSpc>
                <a:spcPct val="100000"/>
              </a:lnSpc>
              <a:spcBef>
                <a:spcPts val="0"/>
              </a:spcBef>
              <a:spcAft>
                <a:spcPts val="0"/>
              </a:spcAft>
              <a:buNone/>
            </a:pPr>
            <a:r>
              <a:rPr lang="en" sz="1300">
                <a:solidFill>
                  <a:schemeClr val="dk2"/>
                </a:solidFill>
              </a:rPr>
              <a:t>[4]. Muskan, Mandal.P, Broca.M, Lekhde.N.R, Khandekar., “Resume Classifier and Recommending System Using NLP”, International Journal Of Advance Scientific Research and Engineering Trends, Vol. 5, No. 12, 2456-0774. June 2021</a:t>
            </a:r>
            <a:r>
              <a:rPr lang="en" sz="1200">
                <a:solidFill>
                  <a:schemeClr val="dk2"/>
                </a:solidFill>
                <a:highlight>
                  <a:srgbClr val="FCFCFC"/>
                </a:highlight>
              </a:rPr>
              <a:t> </a:t>
            </a:r>
            <a:endParaRPr sz="1200">
              <a:solidFill>
                <a:schemeClr val="dk2"/>
              </a:solidFill>
              <a:highlight>
                <a:srgbClr val="FCFCFC"/>
              </a:highlight>
            </a:endParaRPr>
          </a:p>
          <a:p>
            <a:pPr marL="0" lvl="0" indent="0" algn="l" rtl="0">
              <a:spcBef>
                <a:spcPts val="0"/>
              </a:spcBef>
              <a:spcAft>
                <a:spcPts val="0"/>
              </a:spcAft>
              <a:buNone/>
            </a:pPr>
            <a:endParaRPr sz="1200">
              <a:solidFill>
                <a:srgbClr val="333333"/>
              </a:solidFill>
              <a:highlight>
                <a:srgbClr val="FCFCFC"/>
              </a:highlight>
            </a:endParaRPr>
          </a:p>
          <a:p>
            <a:pPr marL="0" lvl="0" indent="0" algn="l" rtl="0">
              <a:spcBef>
                <a:spcPts val="1600"/>
              </a:spcBef>
              <a:spcAft>
                <a:spcPts val="1600"/>
              </a:spcAft>
              <a:buNone/>
            </a:pPr>
            <a:endParaRPr sz="1400">
              <a:solidFill>
                <a:srgbClr val="000000"/>
              </a:solidFill>
              <a:highlight>
                <a:srgbClr val="FFFFFF"/>
              </a:highlight>
            </a:endParaRPr>
          </a:p>
        </p:txBody>
      </p:sp>
      <p:pic>
        <p:nvPicPr>
          <p:cNvPr id="164" name="Google Shape;164;p25"/>
          <p:cNvPicPr preferRelativeResize="0"/>
          <p:nvPr/>
        </p:nvPicPr>
        <p:blipFill>
          <a:blip r:embed="rId3">
            <a:alphaModFix/>
          </a:blip>
          <a:stretch>
            <a:fillRect/>
          </a:stretch>
        </p:blipFill>
        <p:spPr>
          <a:xfrm>
            <a:off x="230500" y="701987"/>
            <a:ext cx="841175" cy="841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26"/>
          <p:cNvSpPr txBox="1"/>
          <p:nvPr/>
        </p:nvSpPr>
        <p:spPr>
          <a:xfrm>
            <a:off x="2551900" y="872100"/>
            <a:ext cx="39879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500">
                <a:solidFill>
                  <a:schemeClr val="dk1"/>
                </a:solidFill>
                <a:latin typeface="Lobster"/>
                <a:ea typeface="Lobster"/>
                <a:cs typeface="Lobster"/>
                <a:sym typeface="Lobster"/>
              </a:rPr>
              <a:t>Thank You</a:t>
            </a:r>
            <a:endParaRPr sz="6500">
              <a:solidFill>
                <a:schemeClr val="dk1"/>
              </a:solidFill>
              <a:latin typeface="Lobster"/>
              <a:ea typeface="Lobster"/>
              <a:cs typeface="Lobster"/>
              <a:sym typeface="Lobster"/>
            </a:endParaRPr>
          </a:p>
        </p:txBody>
      </p:sp>
      <p:sp>
        <p:nvSpPr>
          <p:cNvPr id="170" name="Google Shape;170;p26"/>
          <p:cNvSpPr/>
          <p:nvPr/>
        </p:nvSpPr>
        <p:spPr>
          <a:xfrm>
            <a:off x="424175" y="143825"/>
            <a:ext cx="8474400" cy="4637400"/>
          </a:xfrm>
          <a:prstGeom prst="snip1Rect">
            <a:avLst>
              <a:gd name="adj" fmla="val 16667"/>
            </a:avLst>
          </a:prstGeom>
          <a:solidFill>
            <a:srgbClr val="9E9E9E">
              <a:alpha val="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171" name="Google Shape;171;p26"/>
          <p:cNvPicPr preferRelativeResize="0"/>
          <p:nvPr/>
        </p:nvPicPr>
        <p:blipFill>
          <a:blip r:embed="rId3">
            <a:alphaModFix/>
          </a:blip>
          <a:stretch>
            <a:fillRect/>
          </a:stretch>
        </p:blipFill>
        <p:spPr>
          <a:xfrm>
            <a:off x="3550425" y="2235325"/>
            <a:ext cx="1905000" cy="190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txBox="1">
            <a:spLocks noGrp="1"/>
          </p:cNvSpPr>
          <p:nvPr>
            <p:ph type="title" idx="4294967295"/>
          </p:nvPr>
        </p:nvSpPr>
        <p:spPr>
          <a:xfrm>
            <a:off x="802625" y="156850"/>
            <a:ext cx="3894600" cy="101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600"/>
              <a:t>  The Team</a:t>
            </a:r>
            <a:endParaRPr sz="4600"/>
          </a:p>
          <a:p>
            <a:pPr marL="0" lvl="0" indent="0" algn="ctr" rtl="0">
              <a:spcBef>
                <a:spcPts val="400"/>
              </a:spcBef>
              <a:spcAft>
                <a:spcPts val="400"/>
              </a:spcAft>
              <a:buNone/>
            </a:pPr>
            <a:r>
              <a:rPr lang="en" sz="1600" i="1"/>
              <a:t> </a:t>
            </a:r>
            <a:endParaRPr sz="1600" i="1"/>
          </a:p>
        </p:txBody>
      </p:sp>
      <p:pic>
        <p:nvPicPr>
          <p:cNvPr id="76" name="Google Shape;76;p14"/>
          <p:cNvPicPr preferRelativeResize="0"/>
          <p:nvPr/>
        </p:nvPicPr>
        <p:blipFill rotWithShape="1">
          <a:blip r:embed="rId3">
            <a:alphaModFix/>
          </a:blip>
          <a:srcRect/>
          <a:stretch/>
        </p:blipFill>
        <p:spPr>
          <a:xfrm>
            <a:off x="3634450" y="1403645"/>
            <a:ext cx="1644300" cy="1644300"/>
          </a:xfrm>
          <a:prstGeom prst="ellipse">
            <a:avLst/>
          </a:prstGeom>
          <a:noFill/>
          <a:ln>
            <a:noFill/>
          </a:ln>
        </p:spPr>
      </p:pic>
      <p:pic>
        <p:nvPicPr>
          <p:cNvPr id="77" name="Google Shape;77;p14"/>
          <p:cNvPicPr preferRelativeResize="0"/>
          <p:nvPr/>
        </p:nvPicPr>
        <p:blipFill rotWithShape="1">
          <a:blip r:embed="rId4">
            <a:alphaModFix/>
          </a:blip>
          <a:srcRect t="26906" b="26910"/>
          <a:stretch/>
        </p:blipFill>
        <p:spPr>
          <a:xfrm>
            <a:off x="557318" y="1403795"/>
            <a:ext cx="1644300" cy="1644000"/>
          </a:xfrm>
          <a:prstGeom prst="ellipse">
            <a:avLst/>
          </a:prstGeom>
          <a:noFill/>
          <a:ln>
            <a:noFill/>
          </a:ln>
        </p:spPr>
      </p:pic>
      <p:pic>
        <p:nvPicPr>
          <p:cNvPr id="78" name="Google Shape;78;p14"/>
          <p:cNvPicPr preferRelativeResize="0"/>
          <p:nvPr/>
        </p:nvPicPr>
        <p:blipFill rotWithShape="1">
          <a:blip r:embed="rId5">
            <a:alphaModFix/>
          </a:blip>
          <a:srcRect t="12502" b="12495"/>
          <a:stretch/>
        </p:blipFill>
        <p:spPr>
          <a:xfrm>
            <a:off x="6711579" y="1403658"/>
            <a:ext cx="1644300" cy="1644300"/>
          </a:xfrm>
          <a:prstGeom prst="ellipse">
            <a:avLst/>
          </a:prstGeom>
          <a:noFill/>
          <a:ln>
            <a:noFill/>
          </a:ln>
        </p:spPr>
      </p:pic>
      <p:sp>
        <p:nvSpPr>
          <p:cNvPr id="79" name="Google Shape;79;p14"/>
          <p:cNvSpPr txBox="1">
            <a:spLocks noGrp="1"/>
          </p:cNvSpPr>
          <p:nvPr>
            <p:ph type="title" idx="4294967295"/>
          </p:nvPr>
        </p:nvSpPr>
        <p:spPr>
          <a:xfrm>
            <a:off x="368325" y="3317325"/>
            <a:ext cx="2214600" cy="57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dk1"/>
                </a:solidFill>
              </a:rPr>
              <a:t>Yagna Yerriboina</a:t>
            </a:r>
            <a:endParaRPr sz="1800">
              <a:solidFill>
                <a:schemeClr val="dk1"/>
              </a:solidFill>
            </a:endParaRPr>
          </a:p>
        </p:txBody>
      </p:sp>
      <p:sp>
        <p:nvSpPr>
          <p:cNvPr id="80" name="Google Shape;80;p14"/>
          <p:cNvSpPr txBox="1">
            <a:spLocks noGrp="1"/>
          </p:cNvSpPr>
          <p:nvPr>
            <p:ph type="title" idx="4294967295"/>
          </p:nvPr>
        </p:nvSpPr>
        <p:spPr>
          <a:xfrm>
            <a:off x="3541593" y="3317319"/>
            <a:ext cx="2022300" cy="57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dk1"/>
                </a:solidFill>
              </a:rPr>
              <a:t>Rohan Parkar</a:t>
            </a:r>
            <a:endParaRPr sz="1800">
              <a:solidFill>
                <a:schemeClr val="dk1"/>
              </a:solidFill>
            </a:endParaRPr>
          </a:p>
        </p:txBody>
      </p:sp>
      <p:sp>
        <p:nvSpPr>
          <p:cNvPr id="81" name="Google Shape;81;p14"/>
          <p:cNvSpPr txBox="1">
            <a:spLocks noGrp="1"/>
          </p:cNvSpPr>
          <p:nvPr>
            <p:ph type="title" idx="4294967295"/>
          </p:nvPr>
        </p:nvSpPr>
        <p:spPr>
          <a:xfrm>
            <a:off x="6522579" y="3317319"/>
            <a:ext cx="2022300" cy="57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dk1"/>
                </a:solidFill>
              </a:rPr>
              <a:t>Alekya Yakama</a:t>
            </a:r>
            <a:endParaRPr sz="1800">
              <a:solidFill>
                <a:schemeClr val="dk1"/>
              </a:solidFill>
            </a:endParaRPr>
          </a:p>
        </p:txBody>
      </p:sp>
      <p:pic>
        <p:nvPicPr>
          <p:cNvPr id="82" name="Google Shape;82;p14"/>
          <p:cNvPicPr preferRelativeResize="0"/>
          <p:nvPr/>
        </p:nvPicPr>
        <p:blipFill>
          <a:blip r:embed="rId6">
            <a:alphaModFix/>
          </a:blip>
          <a:stretch>
            <a:fillRect/>
          </a:stretch>
        </p:blipFill>
        <p:spPr>
          <a:xfrm>
            <a:off x="278225" y="100475"/>
            <a:ext cx="1124950" cy="1124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5"/>
          <p:cNvPicPr preferRelativeResize="0"/>
          <p:nvPr/>
        </p:nvPicPr>
        <p:blipFill rotWithShape="1">
          <a:blip r:embed="rId3">
            <a:alphaModFix/>
          </a:blip>
          <a:srcRect l="7783"/>
          <a:stretch/>
        </p:blipFill>
        <p:spPr>
          <a:xfrm>
            <a:off x="0" y="0"/>
            <a:ext cx="9144000" cy="5143500"/>
          </a:xfrm>
          <a:prstGeom prst="rect">
            <a:avLst/>
          </a:prstGeom>
          <a:noFill/>
          <a:ln>
            <a:noFill/>
          </a:ln>
        </p:spPr>
      </p:pic>
      <p:sp>
        <p:nvSpPr>
          <p:cNvPr id="88" name="Google Shape;88;p15"/>
          <p:cNvSpPr txBox="1">
            <a:spLocks noGrp="1"/>
          </p:cNvSpPr>
          <p:nvPr>
            <p:ph type="title"/>
          </p:nvPr>
        </p:nvSpPr>
        <p:spPr>
          <a:xfrm>
            <a:off x="1640125" y="482100"/>
            <a:ext cx="84597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a:t>Motivation </a:t>
            </a:r>
            <a:endParaRPr sz="4800"/>
          </a:p>
        </p:txBody>
      </p:sp>
      <p:sp>
        <p:nvSpPr>
          <p:cNvPr id="89" name="Google Shape;89;p15"/>
          <p:cNvSpPr txBox="1">
            <a:spLocks noGrp="1"/>
          </p:cNvSpPr>
          <p:nvPr>
            <p:ph type="body" idx="1"/>
          </p:nvPr>
        </p:nvSpPr>
        <p:spPr>
          <a:xfrm>
            <a:off x="321275" y="1429675"/>
            <a:ext cx="8222100" cy="3486600"/>
          </a:xfrm>
          <a:prstGeom prst="rect">
            <a:avLst/>
          </a:prstGeom>
          <a:noFill/>
        </p:spPr>
        <p:txBody>
          <a:bodyPr spcFirstLastPara="1" wrap="square" lIns="91425" tIns="91425" rIns="91425" bIns="91425" anchor="t" anchorCtr="0">
            <a:noAutofit/>
          </a:bodyPr>
          <a:lstStyle/>
          <a:p>
            <a:pPr marL="457200" lvl="0" indent="-323850" algn="just" rtl="0">
              <a:spcBef>
                <a:spcPts val="0"/>
              </a:spcBef>
              <a:spcAft>
                <a:spcPts val="0"/>
              </a:spcAft>
              <a:buClr>
                <a:schemeClr val="lt1"/>
              </a:buClr>
              <a:buSzPts val="1500"/>
              <a:buChar char="●"/>
            </a:pPr>
            <a:r>
              <a:rPr lang="en" sz="1500" dirty="0">
                <a:solidFill>
                  <a:schemeClr val="lt1"/>
                </a:solidFill>
              </a:rPr>
              <a:t>Finding the right person for the right role is crucial to the candidate and also to the company’s success. </a:t>
            </a:r>
            <a:endParaRPr sz="1500" dirty="0">
              <a:solidFill>
                <a:schemeClr val="lt1"/>
              </a:solidFill>
            </a:endParaRPr>
          </a:p>
          <a:p>
            <a:pPr marL="457200" lvl="0" indent="-323850" algn="just" rtl="0">
              <a:spcBef>
                <a:spcPts val="0"/>
              </a:spcBef>
              <a:spcAft>
                <a:spcPts val="0"/>
              </a:spcAft>
              <a:buClr>
                <a:schemeClr val="lt1"/>
              </a:buClr>
              <a:buSzPts val="1500"/>
              <a:buChar char="●"/>
            </a:pPr>
            <a:r>
              <a:rPr lang="en" sz="1500" dirty="0">
                <a:solidFill>
                  <a:schemeClr val="lt1"/>
                </a:solidFill>
              </a:rPr>
              <a:t>Talent acquisition is time taking and complex for the HR team and their task becomes much more difficult based on the fact that the market is humongous and it keeps increasing. </a:t>
            </a:r>
            <a:endParaRPr sz="1500" dirty="0">
              <a:solidFill>
                <a:schemeClr val="lt1"/>
              </a:solidFill>
            </a:endParaRPr>
          </a:p>
          <a:p>
            <a:pPr marL="457200" lvl="0" indent="-323850" algn="just" rtl="0">
              <a:spcBef>
                <a:spcPts val="0"/>
              </a:spcBef>
              <a:spcAft>
                <a:spcPts val="0"/>
              </a:spcAft>
              <a:buClr>
                <a:schemeClr val="lt1"/>
              </a:buClr>
              <a:buSzPts val="1500"/>
              <a:buChar char="●"/>
            </a:pPr>
            <a:r>
              <a:rPr lang="en" sz="1500" dirty="0">
                <a:solidFill>
                  <a:schemeClr val="lt1"/>
                </a:solidFill>
              </a:rPr>
              <a:t>The HR requires lot of domain knowledge based on the role he is hiring for but a lot of times mistakes happen due to the variety of resume formats and the lack of proper understanding of the requirements of the job role. </a:t>
            </a:r>
            <a:endParaRPr sz="1500" dirty="0">
              <a:solidFill>
                <a:schemeClr val="lt1"/>
              </a:solidFill>
            </a:endParaRPr>
          </a:p>
          <a:p>
            <a:pPr marL="457200" lvl="0" indent="-323850" algn="just" rtl="0">
              <a:spcBef>
                <a:spcPts val="0"/>
              </a:spcBef>
              <a:spcAft>
                <a:spcPts val="0"/>
              </a:spcAft>
              <a:buClr>
                <a:schemeClr val="lt1"/>
              </a:buClr>
              <a:buSzPts val="1500"/>
              <a:buChar char="●"/>
            </a:pPr>
            <a:r>
              <a:rPr lang="en" sz="1500" dirty="0">
                <a:solidFill>
                  <a:schemeClr val="lt1"/>
                </a:solidFill>
              </a:rPr>
              <a:t>In our project we performed resume classification and retrieval which helps the HR team to choose and maneuver through tremendous amounts of resumes with ease. </a:t>
            </a:r>
            <a:endParaRPr sz="1500" dirty="0">
              <a:solidFill>
                <a:schemeClr val="lt1"/>
              </a:solidFill>
            </a:endParaRPr>
          </a:p>
        </p:txBody>
      </p:sp>
      <p:pic>
        <p:nvPicPr>
          <p:cNvPr id="90" name="Google Shape;90;p15"/>
          <p:cNvPicPr preferRelativeResize="0"/>
          <p:nvPr/>
        </p:nvPicPr>
        <p:blipFill>
          <a:blip r:embed="rId4">
            <a:alphaModFix/>
          </a:blip>
          <a:stretch>
            <a:fillRect/>
          </a:stretch>
        </p:blipFill>
        <p:spPr>
          <a:xfrm>
            <a:off x="426550" y="302238"/>
            <a:ext cx="1127425" cy="1127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1464900" y="6606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Definition</a:t>
            </a:r>
            <a:endParaRPr/>
          </a:p>
        </p:txBody>
      </p:sp>
      <p:sp>
        <p:nvSpPr>
          <p:cNvPr id="96" name="Google Shape;96;p16"/>
          <p:cNvSpPr txBox="1">
            <a:spLocks noGrp="1"/>
          </p:cNvSpPr>
          <p:nvPr>
            <p:ph type="body" idx="1"/>
          </p:nvPr>
        </p:nvSpPr>
        <p:spPr>
          <a:xfrm>
            <a:off x="434450" y="1806800"/>
            <a:ext cx="8048100" cy="2710200"/>
          </a:xfrm>
          <a:prstGeom prst="rect">
            <a:avLst/>
          </a:prstGeom>
        </p:spPr>
        <p:txBody>
          <a:bodyPr spcFirstLastPara="1" wrap="square" lIns="91425" tIns="91425" rIns="91425" bIns="91425" anchor="t" anchorCtr="0">
            <a:noAutofit/>
          </a:bodyPr>
          <a:lstStyle/>
          <a:p>
            <a:pPr marL="457200" lvl="0" indent="-323850" algn="just" rtl="0">
              <a:spcBef>
                <a:spcPts val="1200"/>
              </a:spcBef>
              <a:spcAft>
                <a:spcPts val="0"/>
              </a:spcAft>
              <a:buClr>
                <a:srgbClr val="333333"/>
              </a:buClr>
              <a:buSzPts val="1500"/>
              <a:buChar char="●"/>
            </a:pPr>
            <a:r>
              <a:rPr lang="en" sz="1500">
                <a:solidFill>
                  <a:srgbClr val="333333"/>
                </a:solidFill>
              </a:rPr>
              <a:t>It requires a lot of effort and time to recruit a candidate for a particular position.</a:t>
            </a:r>
            <a:endParaRPr sz="1500">
              <a:solidFill>
                <a:srgbClr val="333333"/>
              </a:solidFill>
            </a:endParaRPr>
          </a:p>
          <a:p>
            <a:pPr marL="457200" lvl="0" indent="-323850" algn="just" rtl="0">
              <a:spcBef>
                <a:spcPts val="0"/>
              </a:spcBef>
              <a:spcAft>
                <a:spcPts val="0"/>
              </a:spcAft>
              <a:buClr>
                <a:srgbClr val="333333"/>
              </a:buClr>
              <a:buSzPts val="1500"/>
              <a:buChar char="●"/>
            </a:pPr>
            <a:r>
              <a:rPr lang="en" sz="1500">
                <a:solidFill>
                  <a:srgbClr val="333333"/>
                </a:solidFill>
              </a:rPr>
              <a:t>There are many steps involved from resume studying to interviewing the candidate.</a:t>
            </a:r>
            <a:endParaRPr sz="1500">
              <a:solidFill>
                <a:srgbClr val="333333"/>
              </a:solidFill>
            </a:endParaRPr>
          </a:p>
          <a:p>
            <a:pPr marL="457200" lvl="0" indent="-323850" algn="just" rtl="0">
              <a:spcBef>
                <a:spcPts val="0"/>
              </a:spcBef>
              <a:spcAft>
                <a:spcPts val="0"/>
              </a:spcAft>
              <a:buClr>
                <a:srgbClr val="333333"/>
              </a:buClr>
              <a:buSzPts val="1500"/>
              <a:buChar char="●"/>
            </a:pPr>
            <a:r>
              <a:rPr lang="en" sz="1500">
                <a:solidFill>
                  <a:srgbClr val="333333"/>
                </a:solidFill>
              </a:rPr>
              <a:t>The quality of hire is crucial as the company is going to invest time and money in the candidate.</a:t>
            </a:r>
            <a:endParaRPr sz="1500">
              <a:solidFill>
                <a:srgbClr val="333333"/>
              </a:solidFill>
            </a:endParaRPr>
          </a:p>
          <a:p>
            <a:pPr marL="457200" lvl="0" indent="-323850" algn="just" rtl="0">
              <a:spcBef>
                <a:spcPts val="0"/>
              </a:spcBef>
              <a:spcAft>
                <a:spcPts val="0"/>
              </a:spcAft>
              <a:buClr>
                <a:srgbClr val="333333"/>
              </a:buClr>
              <a:buSzPts val="1500"/>
              <a:buChar char="●"/>
            </a:pPr>
            <a:r>
              <a:rPr lang="en" sz="1500">
                <a:solidFill>
                  <a:srgbClr val="333333"/>
                </a:solidFill>
              </a:rPr>
              <a:t>The candidate applying for the role should also go through a smooth experience.</a:t>
            </a:r>
            <a:endParaRPr sz="1500">
              <a:solidFill>
                <a:srgbClr val="333333"/>
              </a:solidFill>
            </a:endParaRPr>
          </a:p>
          <a:p>
            <a:pPr marL="457200" lvl="0" indent="-323850" algn="just" rtl="0">
              <a:spcBef>
                <a:spcPts val="0"/>
              </a:spcBef>
              <a:spcAft>
                <a:spcPts val="0"/>
              </a:spcAft>
              <a:buClr>
                <a:srgbClr val="333333"/>
              </a:buClr>
              <a:buSzPts val="1500"/>
              <a:buChar char="●"/>
            </a:pPr>
            <a:r>
              <a:rPr lang="en" sz="1500">
                <a:solidFill>
                  <a:srgbClr val="333333"/>
                </a:solidFill>
              </a:rPr>
              <a:t>In this competitive world it is necessary that company reaches the right talented candidate on time.</a:t>
            </a:r>
            <a:endParaRPr sz="1500">
              <a:solidFill>
                <a:srgbClr val="333333"/>
              </a:solidFill>
            </a:endParaRPr>
          </a:p>
          <a:p>
            <a:pPr marL="457200" lvl="0" indent="-323850" algn="just" rtl="0">
              <a:spcBef>
                <a:spcPts val="0"/>
              </a:spcBef>
              <a:spcAft>
                <a:spcPts val="0"/>
              </a:spcAft>
              <a:buClr>
                <a:srgbClr val="333333"/>
              </a:buClr>
              <a:buSzPts val="1500"/>
              <a:buChar char="●"/>
            </a:pPr>
            <a:r>
              <a:rPr lang="en" sz="1500">
                <a:solidFill>
                  <a:srgbClr val="333333"/>
                </a:solidFill>
              </a:rPr>
              <a:t>Thus automated recruiting processes like resume profiling will speed up and ease the process</a:t>
            </a:r>
            <a:endParaRPr sz="1500">
              <a:solidFill>
                <a:srgbClr val="333333"/>
              </a:solidFill>
            </a:endParaRPr>
          </a:p>
          <a:p>
            <a:pPr marL="0" lvl="0" indent="0" algn="l" rtl="0">
              <a:spcBef>
                <a:spcPts val="1200"/>
              </a:spcBef>
              <a:spcAft>
                <a:spcPts val="1600"/>
              </a:spcAft>
              <a:buNone/>
            </a:pPr>
            <a:endParaRPr sz="1800"/>
          </a:p>
        </p:txBody>
      </p:sp>
      <p:pic>
        <p:nvPicPr>
          <p:cNvPr id="97" name="Google Shape;97;p16"/>
          <p:cNvPicPr preferRelativeResize="0"/>
          <p:nvPr/>
        </p:nvPicPr>
        <p:blipFill>
          <a:blip r:embed="rId3">
            <a:alphaModFix/>
          </a:blip>
          <a:stretch>
            <a:fillRect/>
          </a:stretch>
        </p:blipFill>
        <p:spPr>
          <a:xfrm>
            <a:off x="304800" y="464425"/>
            <a:ext cx="1160100" cy="116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7"/>
          <p:cNvPicPr preferRelativeResize="0"/>
          <p:nvPr/>
        </p:nvPicPr>
        <p:blipFill rotWithShape="1">
          <a:blip r:embed="rId3">
            <a:alphaModFix/>
          </a:blip>
          <a:srcRect l="21901" r="21896"/>
          <a:stretch/>
        </p:blipFill>
        <p:spPr>
          <a:xfrm>
            <a:off x="0" y="0"/>
            <a:ext cx="4594500" cy="5143501"/>
          </a:xfrm>
          <a:prstGeom prst="rect">
            <a:avLst/>
          </a:prstGeom>
          <a:noFill/>
          <a:ln>
            <a:noFill/>
          </a:ln>
        </p:spPr>
      </p:pic>
      <p:sp>
        <p:nvSpPr>
          <p:cNvPr id="103" name="Google Shape;103;p17"/>
          <p:cNvSpPr txBox="1">
            <a:spLocks noGrp="1"/>
          </p:cNvSpPr>
          <p:nvPr>
            <p:ph type="title"/>
          </p:nvPr>
        </p:nvSpPr>
        <p:spPr>
          <a:xfrm>
            <a:off x="5076550" y="0"/>
            <a:ext cx="4243500"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Key Issues</a:t>
            </a:r>
            <a:endParaRPr>
              <a:solidFill>
                <a:schemeClr val="lt1"/>
              </a:solidFill>
            </a:endParaRPr>
          </a:p>
        </p:txBody>
      </p:sp>
      <p:sp>
        <p:nvSpPr>
          <p:cNvPr id="104" name="Google Shape;104;p17"/>
          <p:cNvSpPr txBox="1">
            <a:spLocks noGrp="1"/>
          </p:cNvSpPr>
          <p:nvPr>
            <p:ph type="body" idx="2"/>
          </p:nvPr>
        </p:nvSpPr>
        <p:spPr>
          <a:xfrm>
            <a:off x="4917175" y="1283925"/>
            <a:ext cx="3837000" cy="3146400"/>
          </a:xfrm>
          <a:prstGeom prst="rect">
            <a:avLst/>
          </a:prstGeom>
        </p:spPr>
        <p:txBody>
          <a:bodyPr spcFirstLastPara="1" wrap="square" lIns="91425" tIns="91425" rIns="91425" bIns="91425" anchor="ctr" anchorCtr="0">
            <a:noAutofit/>
          </a:bodyPr>
          <a:lstStyle/>
          <a:p>
            <a:pPr marL="457200" lvl="0" indent="-330200" algn="just" rtl="0">
              <a:spcBef>
                <a:spcPts val="0"/>
              </a:spcBef>
              <a:spcAft>
                <a:spcPts val="0"/>
              </a:spcAft>
              <a:buSzPts val="1600"/>
              <a:buChar char="●"/>
            </a:pPr>
            <a:r>
              <a:rPr lang="en" sz="1600" dirty="0"/>
              <a:t>Lack of data to train the models- datasets are pretty limited for different roles.</a:t>
            </a:r>
            <a:endParaRPr sz="1600" dirty="0"/>
          </a:p>
          <a:p>
            <a:pPr marL="457200" lvl="0" indent="-330200" algn="just" rtl="0">
              <a:spcBef>
                <a:spcPts val="0"/>
              </a:spcBef>
              <a:spcAft>
                <a:spcPts val="0"/>
              </a:spcAft>
              <a:buSzPts val="1600"/>
              <a:buChar char="●"/>
            </a:pPr>
            <a:r>
              <a:rPr lang="en" sz="1600" dirty="0"/>
              <a:t>The data like resumes are generally in pdf and word files that are difficult to parse .</a:t>
            </a:r>
            <a:endParaRPr sz="1600" dirty="0"/>
          </a:p>
          <a:p>
            <a:pPr marL="457200" lvl="0" indent="-330200" algn="just" rtl="0">
              <a:spcBef>
                <a:spcPts val="0"/>
              </a:spcBef>
              <a:spcAft>
                <a:spcPts val="0"/>
              </a:spcAft>
              <a:buSzPts val="1600"/>
              <a:buChar char="●"/>
            </a:pPr>
            <a:r>
              <a:rPr lang="en" sz="1600" dirty="0"/>
              <a:t>The resume data consists of many unwanted characters that are not necessary while forming the inverted index or vector space model.</a:t>
            </a:r>
            <a:endParaRPr sz="1600" dirty="0"/>
          </a:p>
        </p:txBody>
      </p:sp>
      <p:pic>
        <p:nvPicPr>
          <p:cNvPr id="105" name="Google Shape;105;p17"/>
          <p:cNvPicPr preferRelativeResize="0"/>
          <p:nvPr/>
        </p:nvPicPr>
        <p:blipFill>
          <a:blip r:embed="rId4">
            <a:alphaModFix/>
          </a:blip>
          <a:stretch>
            <a:fillRect/>
          </a:stretch>
        </p:blipFill>
        <p:spPr>
          <a:xfrm>
            <a:off x="4854975" y="204488"/>
            <a:ext cx="1073325" cy="107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1185975" y="58125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to resolve?</a:t>
            </a:r>
            <a:endParaRPr/>
          </a:p>
        </p:txBody>
      </p:sp>
      <p:sp>
        <p:nvSpPr>
          <p:cNvPr id="111" name="Google Shape;111;p18"/>
          <p:cNvSpPr txBox="1">
            <a:spLocks noGrp="1"/>
          </p:cNvSpPr>
          <p:nvPr>
            <p:ph type="body" idx="1"/>
          </p:nvPr>
        </p:nvSpPr>
        <p:spPr>
          <a:xfrm>
            <a:off x="471900" y="1938925"/>
            <a:ext cx="7988100" cy="27102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rgbClr val="000000"/>
              </a:buClr>
              <a:buSzPts val="1600"/>
              <a:buChar char="●"/>
            </a:pPr>
            <a:r>
              <a:rPr lang="en" sz="1600" dirty="0">
                <a:solidFill>
                  <a:srgbClr val="000000"/>
                </a:solidFill>
              </a:rPr>
              <a:t>To deal with having various formats of resumes like pdf, doc etc, we simply decided only to input text documents for the resume retrieval.</a:t>
            </a:r>
          </a:p>
          <a:p>
            <a:pPr marL="127000" lvl="0" indent="0" algn="just" rtl="0">
              <a:spcBef>
                <a:spcPts val="0"/>
              </a:spcBef>
              <a:spcAft>
                <a:spcPts val="0"/>
              </a:spcAft>
              <a:buClr>
                <a:srgbClr val="000000"/>
              </a:buClr>
              <a:buSzPts val="1600"/>
              <a:buNone/>
            </a:pPr>
            <a:endParaRPr sz="1600" dirty="0">
              <a:solidFill>
                <a:srgbClr val="000000"/>
              </a:solidFill>
            </a:endParaRPr>
          </a:p>
          <a:p>
            <a:pPr marL="457200" lvl="0" indent="-330200" algn="just" rtl="0">
              <a:spcBef>
                <a:spcPts val="0"/>
              </a:spcBef>
              <a:spcAft>
                <a:spcPts val="0"/>
              </a:spcAft>
              <a:buClr>
                <a:srgbClr val="000000"/>
              </a:buClr>
              <a:buSzPts val="1600"/>
              <a:buChar char="●"/>
            </a:pPr>
            <a:r>
              <a:rPr lang="en" sz="1600" dirty="0">
                <a:solidFill>
                  <a:srgbClr val="000000"/>
                </a:solidFill>
              </a:rPr>
              <a:t>We used two different datasets to train the models; we used csv format for the classification and text format for the retrieval to get the desired outputs for classification and retrieval of </a:t>
            </a:r>
            <a:r>
              <a:rPr lang="en" sz="1600">
                <a:solidFill>
                  <a:srgbClr val="000000"/>
                </a:solidFill>
              </a:rPr>
              <a:t>resumes.</a:t>
            </a:r>
          </a:p>
          <a:p>
            <a:pPr marL="127000" lvl="0" indent="0" algn="just" rtl="0">
              <a:spcBef>
                <a:spcPts val="0"/>
              </a:spcBef>
              <a:spcAft>
                <a:spcPts val="0"/>
              </a:spcAft>
              <a:buClr>
                <a:srgbClr val="000000"/>
              </a:buClr>
              <a:buSzPts val="1600"/>
              <a:buNone/>
            </a:pPr>
            <a:endParaRPr sz="1600" dirty="0">
              <a:solidFill>
                <a:srgbClr val="000000"/>
              </a:solidFill>
            </a:endParaRPr>
          </a:p>
          <a:p>
            <a:pPr marL="457200" lvl="0" indent="-330200" algn="just" rtl="0">
              <a:spcBef>
                <a:spcPts val="0"/>
              </a:spcBef>
              <a:spcAft>
                <a:spcPts val="0"/>
              </a:spcAft>
              <a:buClr>
                <a:srgbClr val="000000"/>
              </a:buClr>
              <a:buSzPts val="1600"/>
              <a:buChar char="●"/>
            </a:pPr>
            <a:r>
              <a:rPr lang="en" sz="1600" dirty="0">
                <a:solidFill>
                  <a:srgbClr val="000000"/>
                </a:solidFill>
              </a:rPr>
              <a:t>We implemented natural language processing to clean the data and to remove stop words from the dataset.</a:t>
            </a:r>
            <a:endParaRPr sz="1600" dirty="0">
              <a:solidFill>
                <a:srgbClr val="000000"/>
              </a:solidFill>
            </a:endParaRPr>
          </a:p>
          <a:p>
            <a:pPr marL="0" lvl="0" indent="0" algn="l" rtl="0">
              <a:spcBef>
                <a:spcPts val="1600"/>
              </a:spcBef>
              <a:spcAft>
                <a:spcPts val="0"/>
              </a:spcAft>
              <a:buNone/>
            </a:pPr>
            <a:endParaRPr sz="1600" dirty="0">
              <a:solidFill>
                <a:srgbClr val="000000"/>
              </a:solidFill>
            </a:endParaRPr>
          </a:p>
          <a:p>
            <a:pPr marL="0" lvl="0" indent="0" algn="l" rtl="0">
              <a:spcBef>
                <a:spcPts val="1600"/>
              </a:spcBef>
              <a:spcAft>
                <a:spcPts val="1600"/>
              </a:spcAft>
              <a:buNone/>
            </a:pPr>
            <a:endParaRPr sz="1100" dirty="0">
              <a:solidFill>
                <a:srgbClr val="000000"/>
              </a:solidFill>
              <a:latin typeface="Arial"/>
              <a:ea typeface="Arial"/>
              <a:cs typeface="Arial"/>
              <a:sym typeface="Arial"/>
            </a:endParaRPr>
          </a:p>
        </p:txBody>
      </p:sp>
      <p:pic>
        <p:nvPicPr>
          <p:cNvPr id="112" name="Google Shape;112;p18"/>
          <p:cNvPicPr preferRelativeResize="0"/>
          <p:nvPr/>
        </p:nvPicPr>
        <p:blipFill>
          <a:blip r:embed="rId3">
            <a:alphaModFix/>
          </a:blip>
          <a:stretch>
            <a:fillRect/>
          </a:stretch>
        </p:blipFill>
        <p:spPr>
          <a:xfrm>
            <a:off x="224750" y="456688"/>
            <a:ext cx="1016825" cy="1016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1342175" y="72755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Related Work</a:t>
            </a:r>
            <a:endParaRPr/>
          </a:p>
        </p:txBody>
      </p:sp>
      <p:sp>
        <p:nvSpPr>
          <p:cNvPr id="118" name="Google Shape;118;p19"/>
          <p:cNvSpPr txBox="1">
            <a:spLocks noGrp="1"/>
          </p:cNvSpPr>
          <p:nvPr>
            <p:ph type="body" idx="1"/>
          </p:nvPr>
        </p:nvSpPr>
        <p:spPr>
          <a:xfrm>
            <a:off x="471900" y="1919075"/>
            <a:ext cx="8138100" cy="2812500"/>
          </a:xfrm>
          <a:prstGeom prst="rect">
            <a:avLst/>
          </a:prstGeom>
        </p:spPr>
        <p:txBody>
          <a:bodyPr spcFirstLastPara="1" wrap="square" lIns="91425" tIns="91425" rIns="91425" bIns="91425" anchor="t" anchorCtr="0">
            <a:noAutofit/>
          </a:bodyPr>
          <a:lstStyle/>
          <a:p>
            <a:pPr marL="457200" lvl="0" indent="-314325" algn="just" rtl="0">
              <a:lnSpc>
                <a:spcPct val="100000"/>
              </a:lnSpc>
              <a:spcBef>
                <a:spcPts val="0"/>
              </a:spcBef>
              <a:spcAft>
                <a:spcPts val="0"/>
              </a:spcAft>
              <a:buClr>
                <a:srgbClr val="000000"/>
              </a:buClr>
              <a:buSzPts val="1350"/>
              <a:buChar char="●"/>
            </a:pPr>
            <a:r>
              <a:rPr lang="en" sz="1350">
                <a:solidFill>
                  <a:srgbClr val="000000"/>
                </a:solidFill>
                <a:highlight>
                  <a:srgbClr val="FFFFFF"/>
                </a:highlight>
              </a:rPr>
              <a:t>The experimental study by Ali, Irfan  presents an automated NLP and ML-based RCS using 9 different ML models that classifies the Resumes according to job categories with performance guarantees with a 96% accuracy to showcase the use of NLP and Ml to build an efficient resume recommendation model [1].</a:t>
            </a:r>
            <a:endParaRPr sz="1350">
              <a:solidFill>
                <a:srgbClr val="000000"/>
              </a:solidFill>
              <a:highlight>
                <a:srgbClr val="FFFFFF"/>
              </a:highlight>
            </a:endParaRPr>
          </a:p>
          <a:p>
            <a:pPr marL="457200" lvl="0" indent="-314325" algn="just" rtl="0">
              <a:lnSpc>
                <a:spcPct val="100000"/>
              </a:lnSpc>
              <a:spcBef>
                <a:spcPts val="0"/>
              </a:spcBef>
              <a:spcAft>
                <a:spcPts val="0"/>
              </a:spcAft>
              <a:buClr>
                <a:srgbClr val="000000"/>
              </a:buClr>
              <a:buSzPts val="1350"/>
              <a:buChar char="●"/>
            </a:pPr>
            <a:r>
              <a:rPr lang="en" sz="1350">
                <a:solidFill>
                  <a:srgbClr val="000000"/>
                </a:solidFill>
                <a:highlight>
                  <a:srgbClr val="FFFFFF"/>
                </a:highlight>
              </a:rPr>
              <a:t>In the past few years Machine Learning and Natural Language processing has been used in various domains ranging from human resource management, sentimental analysis to bioinformatics [2].</a:t>
            </a:r>
            <a:endParaRPr sz="1350">
              <a:solidFill>
                <a:srgbClr val="000000"/>
              </a:solidFill>
              <a:highlight>
                <a:srgbClr val="FFFFFF"/>
              </a:highlight>
            </a:endParaRPr>
          </a:p>
          <a:p>
            <a:pPr marL="457200" lvl="0" indent="-314325" algn="just" rtl="0">
              <a:lnSpc>
                <a:spcPct val="100000"/>
              </a:lnSpc>
              <a:spcBef>
                <a:spcPts val="0"/>
              </a:spcBef>
              <a:spcAft>
                <a:spcPts val="0"/>
              </a:spcAft>
              <a:buClr>
                <a:srgbClr val="000000"/>
              </a:buClr>
              <a:buSzPts val="1350"/>
              <a:buChar char="●"/>
            </a:pPr>
            <a:r>
              <a:rPr lang="en" sz="1400">
                <a:solidFill>
                  <a:srgbClr val="333333"/>
                </a:solidFill>
                <a:highlight>
                  <a:srgbClr val="FCFCFC"/>
                </a:highlight>
              </a:rPr>
              <a:t>Jiechieu, K.F.F., Tsopze built a skills extraction skills extraction system which not only extracts skills from resumes but also identifies different levels of abstraction of the skills [3].</a:t>
            </a:r>
            <a:endParaRPr sz="1400">
              <a:solidFill>
                <a:srgbClr val="333333"/>
              </a:solidFill>
              <a:highlight>
                <a:srgbClr val="FCFCFC"/>
              </a:highlight>
            </a:endParaRPr>
          </a:p>
          <a:p>
            <a:pPr marL="457200" lvl="0" indent="-314325" algn="just" rtl="0">
              <a:lnSpc>
                <a:spcPct val="100000"/>
              </a:lnSpc>
              <a:spcBef>
                <a:spcPts val="0"/>
              </a:spcBef>
              <a:spcAft>
                <a:spcPts val="0"/>
              </a:spcAft>
              <a:buClr>
                <a:srgbClr val="000000"/>
              </a:buClr>
              <a:buSzPts val="1350"/>
              <a:buChar char="●"/>
            </a:pPr>
            <a:r>
              <a:rPr lang="en" sz="1400">
                <a:solidFill>
                  <a:srgbClr val="333333"/>
                </a:solidFill>
                <a:highlight>
                  <a:srgbClr val="FCFCFC"/>
                </a:highlight>
              </a:rPr>
              <a:t>Muskan, mandal implemented automatic text arrangement using term frequency- inverse document frequency and classified them into labels, protected the sensitive data of the resumes by using domain adaptation [4].</a:t>
            </a:r>
            <a:endParaRPr sz="1400">
              <a:solidFill>
                <a:srgbClr val="333333"/>
              </a:solidFill>
              <a:highlight>
                <a:srgbClr val="FCFCFC"/>
              </a:highlight>
            </a:endParaRPr>
          </a:p>
          <a:p>
            <a:pPr marL="0" lvl="0" indent="0" algn="l" rtl="0">
              <a:spcBef>
                <a:spcPts val="0"/>
              </a:spcBef>
              <a:spcAft>
                <a:spcPts val="1600"/>
              </a:spcAft>
              <a:buNone/>
            </a:pPr>
            <a:endParaRPr sz="1200">
              <a:solidFill>
                <a:schemeClr val="dk2"/>
              </a:solidFill>
            </a:endParaRPr>
          </a:p>
        </p:txBody>
      </p:sp>
      <p:pic>
        <p:nvPicPr>
          <p:cNvPr id="119" name="Google Shape;119;p19"/>
          <p:cNvPicPr preferRelativeResize="0"/>
          <p:nvPr/>
        </p:nvPicPr>
        <p:blipFill>
          <a:blip r:embed="rId3">
            <a:alphaModFix/>
          </a:blip>
          <a:stretch>
            <a:fillRect/>
          </a:stretch>
        </p:blipFill>
        <p:spPr>
          <a:xfrm>
            <a:off x="208200" y="457875"/>
            <a:ext cx="1037375" cy="1037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E9E9E">
            <a:alpha val="0"/>
          </a:srgbClr>
        </a:solidFill>
        <a:effectLst/>
      </p:bgPr>
    </p:bg>
    <p:spTree>
      <p:nvGrpSpPr>
        <p:cNvPr id="1" name="Shape 123"/>
        <p:cNvGrpSpPr/>
        <p:nvPr/>
      </p:nvGrpSpPr>
      <p:grpSpPr>
        <a:xfrm>
          <a:off x="0" y="0"/>
          <a:ext cx="0" cy="0"/>
          <a:chOff x="0" y="0"/>
          <a:chExt cx="0" cy="0"/>
        </a:xfrm>
      </p:grpSpPr>
      <p:pic>
        <p:nvPicPr>
          <p:cNvPr id="124" name="Google Shape;124;p20"/>
          <p:cNvPicPr preferRelativeResize="0"/>
          <p:nvPr/>
        </p:nvPicPr>
        <p:blipFill rotWithShape="1">
          <a:blip r:embed="rId3">
            <a:alphaModFix amt="17000"/>
          </a:blip>
          <a:srcRect t="7920" b="7911"/>
          <a:stretch/>
        </p:blipFill>
        <p:spPr>
          <a:xfrm>
            <a:off x="0" y="0"/>
            <a:ext cx="9144000" cy="5143501"/>
          </a:xfrm>
          <a:prstGeom prst="rect">
            <a:avLst/>
          </a:prstGeom>
          <a:noFill/>
          <a:ln>
            <a:noFill/>
          </a:ln>
          <a:effectLst>
            <a:outerShdw blurRad="57150" dist="19050" dir="5400000" algn="bl" rotWithShape="0">
              <a:srgbClr val="000000">
                <a:alpha val="50000"/>
              </a:srgbClr>
            </a:outerShdw>
          </a:effectLst>
        </p:spPr>
      </p:pic>
      <p:sp>
        <p:nvSpPr>
          <p:cNvPr id="125" name="Google Shape;125;p20"/>
          <p:cNvSpPr txBox="1">
            <a:spLocks noGrp="1"/>
          </p:cNvSpPr>
          <p:nvPr>
            <p:ph type="title"/>
          </p:nvPr>
        </p:nvSpPr>
        <p:spPr>
          <a:xfrm>
            <a:off x="1286375" y="389325"/>
            <a:ext cx="8222100" cy="111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00"/>
                </a:solidFill>
              </a:rPr>
              <a:t>Limitation of Related Work</a:t>
            </a:r>
            <a:endParaRPr>
              <a:solidFill>
                <a:srgbClr val="000000"/>
              </a:solidFill>
            </a:endParaRPr>
          </a:p>
        </p:txBody>
      </p:sp>
      <p:sp>
        <p:nvSpPr>
          <p:cNvPr id="126" name="Google Shape;126;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dk2"/>
              </a:buClr>
              <a:buSzPts val="1800"/>
              <a:buChar char="●"/>
            </a:pPr>
            <a:r>
              <a:rPr lang="en">
                <a:solidFill>
                  <a:schemeClr val="dk2"/>
                </a:solidFill>
              </a:rPr>
              <a:t>One of the major limitations faced by resume classification and recommendation task is the lack of proper and standard dataset to implement Natural Language Processing techniques and Machine Learning models</a:t>
            </a:r>
            <a:endParaRPr>
              <a:solidFill>
                <a:schemeClr val="dk2"/>
              </a:solidFill>
            </a:endParaRPr>
          </a:p>
          <a:p>
            <a:pPr marL="457200" lvl="0" indent="-342900" algn="just" rtl="0">
              <a:spcBef>
                <a:spcPts val="0"/>
              </a:spcBef>
              <a:spcAft>
                <a:spcPts val="0"/>
              </a:spcAft>
              <a:buClr>
                <a:schemeClr val="dk2"/>
              </a:buClr>
              <a:buSzPts val="1800"/>
              <a:buChar char="●"/>
            </a:pPr>
            <a:r>
              <a:rPr lang="en">
                <a:solidFill>
                  <a:schemeClr val="dk2"/>
                </a:solidFill>
              </a:rPr>
              <a:t>Incomplete resume labelling causes inaccuracies in results and makes labelling, classification way harder.</a:t>
            </a:r>
            <a:endParaRPr>
              <a:solidFill>
                <a:schemeClr val="dk2"/>
              </a:solidFill>
            </a:endParaRPr>
          </a:p>
          <a:p>
            <a:pPr marL="457200" lvl="0" indent="-342900" algn="just" rtl="0">
              <a:spcBef>
                <a:spcPts val="0"/>
              </a:spcBef>
              <a:spcAft>
                <a:spcPts val="0"/>
              </a:spcAft>
              <a:buClr>
                <a:schemeClr val="dk2"/>
              </a:buClr>
              <a:buSzPts val="1800"/>
              <a:buChar char="●"/>
            </a:pPr>
            <a:r>
              <a:rPr lang="en">
                <a:solidFill>
                  <a:schemeClr val="dk2"/>
                </a:solidFill>
              </a:rPr>
              <a:t>The raw data acquired from real time gives you realistic results but very arduous to preprocess and obtain it for research purposes.</a:t>
            </a:r>
            <a:endParaRPr>
              <a:solidFill>
                <a:schemeClr val="dk2"/>
              </a:solidFill>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27" name="Google Shape;127;p20"/>
          <p:cNvPicPr preferRelativeResize="0"/>
          <p:nvPr/>
        </p:nvPicPr>
        <p:blipFill>
          <a:blip r:embed="rId4">
            <a:alphaModFix/>
          </a:blip>
          <a:stretch>
            <a:fillRect/>
          </a:stretch>
        </p:blipFill>
        <p:spPr>
          <a:xfrm>
            <a:off x="261475" y="583250"/>
            <a:ext cx="1024900" cy="1024900"/>
          </a:xfrm>
          <a:prstGeom prst="rect">
            <a:avLst/>
          </a:prstGeom>
          <a:noFill/>
          <a:ln>
            <a:noFill/>
          </a:ln>
          <a:effectLst>
            <a:outerShdw blurRad="57150" dist="19050" dir="5400000" algn="bl" rotWithShape="0">
              <a:srgbClr val="00000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1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1375650" y="68295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3000" b="1"/>
          </a:p>
          <a:p>
            <a:pPr marL="0" lvl="0" indent="0" algn="l" rtl="0">
              <a:spcBef>
                <a:spcPts val="1000"/>
              </a:spcBef>
              <a:spcAft>
                <a:spcPts val="1000"/>
              </a:spcAft>
              <a:buNone/>
            </a:pPr>
            <a:r>
              <a:rPr lang="en"/>
              <a:t>Approach</a:t>
            </a:r>
            <a:endParaRPr/>
          </a:p>
        </p:txBody>
      </p:sp>
      <p:sp>
        <p:nvSpPr>
          <p:cNvPr id="133" name="Google Shape;133;p21"/>
          <p:cNvSpPr txBox="1">
            <a:spLocks noGrp="1"/>
          </p:cNvSpPr>
          <p:nvPr>
            <p:ph type="body" idx="1"/>
          </p:nvPr>
        </p:nvSpPr>
        <p:spPr>
          <a:xfrm>
            <a:off x="427200" y="2041800"/>
            <a:ext cx="8289600" cy="2710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chemeClr val="dk2"/>
                </a:solidFill>
              </a:rPr>
              <a:t>We developed resume retrieval using inverted index and classification system using vector space model with the below features:</a:t>
            </a:r>
            <a:endParaRPr>
              <a:solidFill>
                <a:schemeClr val="dk2"/>
              </a:solidFill>
            </a:endParaRPr>
          </a:p>
          <a:p>
            <a:pPr marL="457200" lvl="0" indent="-336550" algn="just" rtl="0">
              <a:spcBef>
                <a:spcPts val="1600"/>
              </a:spcBef>
              <a:spcAft>
                <a:spcPts val="0"/>
              </a:spcAft>
              <a:buClr>
                <a:schemeClr val="dk2"/>
              </a:buClr>
              <a:buSzPts val="1700"/>
              <a:buChar char="●"/>
            </a:pPr>
            <a:r>
              <a:rPr lang="en" sz="1700">
                <a:solidFill>
                  <a:schemeClr val="dk2"/>
                </a:solidFill>
              </a:rPr>
              <a:t>Resume Retrieval: Retrieve documents based on the skills entered.</a:t>
            </a:r>
            <a:endParaRPr sz="1700">
              <a:solidFill>
                <a:schemeClr val="dk2"/>
              </a:solidFill>
            </a:endParaRPr>
          </a:p>
          <a:p>
            <a:pPr marL="457200" lvl="0" indent="-336550" algn="just" rtl="0">
              <a:spcBef>
                <a:spcPts val="0"/>
              </a:spcBef>
              <a:spcAft>
                <a:spcPts val="0"/>
              </a:spcAft>
              <a:buClr>
                <a:schemeClr val="dk2"/>
              </a:buClr>
              <a:buSzPts val="1700"/>
              <a:buChar char="●"/>
            </a:pPr>
            <a:r>
              <a:rPr lang="en" sz="1700">
                <a:solidFill>
                  <a:schemeClr val="dk2"/>
                </a:solidFill>
              </a:rPr>
              <a:t>Resume Ranking: Retrieve top 5 resumes matching the skill set. </a:t>
            </a:r>
            <a:endParaRPr sz="1700">
              <a:solidFill>
                <a:schemeClr val="dk2"/>
              </a:solidFill>
            </a:endParaRPr>
          </a:p>
          <a:p>
            <a:pPr marL="457200" lvl="0" indent="-336550" algn="just" rtl="0">
              <a:spcBef>
                <a:spcPts val="0"/>
              </a:spcBef>
              <a:spcAft>
                <a:spcPts val="0"/>
              </a:spcAft>
              <a:buClr>
                <a:schemeClr val="dk2"/>
              </a:buClr>
              <a:buSzPts val="1700"/>
              <a:buChar char="●"/>
            </a:pPr>
            <a:r>
              <a:rPr lang="en" sz="1700">
                <a:solidFill>
                  <a:schemeClr val="dk2"/>
                </a:solidFill>
              </a:rPr>
              <a:t>Resume Classification: Classify a resume into 25 different profiles provided.</a:t>
            </a:r>
            <a:endParaRPr sz="1700">
              <a:solidFill>
                <a:schemeClr val="dk2"/>
              </a:solidFill>
            </a:endParaRPr>
          </a:p>
          <a:p>
            <a:pPr marL="457200" lvl="0" indent="-336550" algn="just" rtl="0">
              <a:spcBef>
                <a:spcPts val="0"/>
              </a:spcBef>
              <a:spcAft>
                <a:spcPts val="0"/>
              </a:spcAft>
              <a:buClr>
                <a:schemeClr val="dk2"/>
              </a:buClr>
              <a:buSzPts val="1700"/>
              <a:buChar char="●"/>
            </a:pPr>
            <a:r>
              <a:rPr lang="en" sz="1700">
                <a:solidFill>
                  <a:schemeClr val="dk2"/>
                </a:solidFill>
              </a:rPr>
              <a:t>To display a resume the user can simple choose an option from resume numbers from the drop down menu which automatically gets updated with each search.do not have to type. </a:t>
            </a:r>
            <a:endParaRPr sz="1700">
              <a:solidFill>
                <a:schemeClr val="dk2"/>
              </a:solidFill>
            </a:endParaRPr>
          </a:p>
          <a:p>
            <a:pPr marL="0" lvl="0" indent="0" algn="l" rtl="0">
              <a:spcBef>
                <a:spcPts val="1600"/>
              </a:spcBef>
              <a:spcAft>
                <a:spcPts val="1600"/>
              </a:spcAft>
              <a:buNone/>
            </a:pPr>
            <a:endParaRPr/>
          </a:p>
        </p:txBody>
      </p:sp>
      <p:pic>
        <p:nvPicPr>
          <p:cNvPr id="134" name="Google Shape;134;p21"/>
          <p:cNvPicPr preferRelativeResize="0"/>
          <p:nvPr/>
        </p:nvPicPr>
        <p:blipFill>
          <a:blip r:embed="rId3">
            <a:alphaModFix/>
          </a:blip>
          <a:stretch>
            <a:fillRect/>
          </a:stretch>
        </p:blipFill>
        <p:spPr>
          <a:xfrm>
            <a:off x="427200" y="558525"/>
            <a:ext cx="892125" cy="892125"/>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1087</Words>
  <Application>Microsoft Office PowerPoint</Application>
  <PresentationFormat>On-screen Show (16:9)</PresentationFormat>
  <Paragraphs>75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Roboto</vt:lpstr>
      <vt:lpstr>Lobster</vt:lpstr>
      <vt:lpstr>Material</vt:lpstr>
      <vt:lpstr>Resume Retrieval and Classification </vt:lpstr>
      <vt:lpstr>  The Team  </vt:lpstr>
      <vt:lpstr>Motivation </vt:lpstr>
      <vt:lpstr>Problem Definition</vt:lpstr>
      <vt:lpstr>Key Issues</vt:lpstr>
      <vt:lpstr>How to resolve?</vt:lpstr>
      <vt:lpstr>Related Work</vt:lpstr>
      <vt:lpstr>Limitation of Related Work</vt:lpstr>
      <vt:lpstr> Approach</vt:lpstr>
      <vt:lpstr>Validation</vt:lpstr>
      <vt:lpstr> Conclusion</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Retrieval and Classification </dc:title>
  <cp:lastModifiedBy>Rohan Parkar</cp:lastModifiedBy>
  <cp:revision>1</cp:revision>
  <dcterms:modified xsi:type="dcterms:W3CDTF">2022-04-25T18:21:27Z</dcterms:modified>
</cp:coreProperties>
</file>